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47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81" r:id="rId125"/>
    <p:sldId id="382" r:id="rId126"/>
    <p:sldId id="383" r:id="rId127"/>
    <p:sldId id="384" r:id="rId128"/>
    <p:sldId id="385" r:id="rId129"/>
    <p:sldId id="386" r:id="rId130"/>
    <p:sldId id="387" r:id="rId131"/>
    <p:sldId id="388" r:id="rId132"/>
    <p:sldId id="389" r:id="rId133"/>
    <p:sldId id="390" r:id="rId134"/>
    <p:sldId id="391" r:id="rId135"/>
    <p:sldId id="392" r:id="rId136"/>
    <p:sldId id="393" r:id="rId137"/>
    <p:sldId id="394" r:id="rId138"/>
    <p:sldId id="395" r:id="rId139"/>
    <p:sldId id="396" r:id="rId140"/>
    <p:sldId id="397" r:id="rId141"/>
    <p:sldId id="398" r:id="rId142"/>
    <p:sldId id="399" r:id="rId143"/>
    <p:sldId id="400" r:id="rId144"/>
    <p:sldId id="401" r:id="rId145"/>
    <p:sldId id="402" r:id="rId146"/>
    <p:sldId id="403" r:id="rId147"/>
    <p:sldId id="404" r:id="rId148"/>
    <p:sldId id="405" r:id="rId149"/>
    <p:sldId id="406" r:id="rId150"/>
    <p:sldId id="407" r:id="rId151"/>
    <p:sldId id="408" r:id="rId152"/>
    <p:sldId id="409" r:id="rId153"/>
    <p:sldId id="410" r:id="rId154"/>
    <p:sldId id="411" r:id="rId155"/>
    <p:sldId id="412" r:id="rId156"/>
    <p:sldId id="413" r:id="rId157"/>
    <p:sldId id="414" r:id="rId158"/>
    <p:sldId id="415" r:id="rId159"/>
    <p:sldId id="416" r:id="rId160"/>
    <p:sldId id="417" r:id="rId161"/>
    <p:sldId id="418" r:id="rId162"/>
    <p:sldId id="419" r:id="rId163"/>
    <p:sldId id="420" r:id="rId164"/>
    <p:sldId id="421" r:id="rId165"/>
    <p:sldId id="422" r:id="rId166"/>
    <p:sldId id="423" r:id="rId167"/>
    <p:sldId id="424" r:id="rId168"/>
    <p:sldId id="425" r:id="rId169"/>
    <p:sldId id="426" r:id="rId170"/>
    <p:sldId id="427" r:id="rId171"/>
    <p:sldId id="428" r:id="rId172"/>
    <p:sldId id="429" r:id="rId173"/>
    <p:sldId id="430" r:id="rId174"/>
    <p:sldId id="431" r:id="rId175"/>
    <p:sldId id="432" r:id="rId176"/>
    <p:sldId id="433" r:id="rId177"/>
    <p:sldId id="434" r:id="rId178"/>
    <p:sldId id="435" r:id="rId179"/>
    <p:sldId id="436" r:id="rId180"/>
    <p:sldId id="437" r:id="rId181"/>
    <p:sldId id="438" r:id="rId182"/>
    <p:sldId id="439" r:id="rId183"/>
    <p:sldId id="440" r:id="rId184"/>
    <p:sldId id="441" r:id="rId185"/>
    <p:sldId id="442" r:id="rId186"/>
    <p:sldId id="443" r:id="rId187"/>
    <p:sldId id="444" r:id="rId188"/>
    <p:sldId id="445" r:id="rId189"/>
    <p:sldId id="446" r:id="rId190"/>
    <p:sldId id="447" r:id="rId191"/>
    <p:sldId id="448" r:id="rId192"/>
    <p:sldId id="449" r:id="rId193"/>
    <p:sldId id="450" r:id="rId194"/>
    <p:sldId id="451" r:id="rId195"/>
    <p:sldId id="452" r:id="rId196"/>
    <p:sldId id="453" r:id="rId197"/>
    <p:sldId id="454" r:id="rId198"/>
    <p:sldId id="455" r:id="rId199"/>
    <p:sldId id="456" r:id="rId200"/>
    <p:sldId id="457" r:id="rId201"/>
    <p:sldId id="458" r:id="rId202"/>
    <p:sldId id="459" r:id="rId203"/>
    <p:sldId id="460" r:id="rId204"/>
    <p:sldId id="461" r:id="rId205"/>
    <p:sldId id="462" r:id="rId206"/>
    <p:sldId id="463" r:id="rId207"/>
    <p:sldId id="464" r:id="rId208"/>
    <p:sldId id="465" r:id="rId209"/>
    <p:sldId id="466" r:id="rId210"/>
    <p:sldId id="467" r:id="rId211"/>
    <p:sldId id="468" r:id="rId212"/>
    <p:sldId id="469" r:id="rId213"/>
    <p:sldId id="470" r:id="rId214"/>
    <p:sldId id="471" r:id="rId215"/>
  </p:sldIdLst>
  <p:sldSz cx="12192000" cy="6858000"/>
  <p:notesSz cx="12192000" cy="6858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72" y="6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viewProps" Target="viewProp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tableStyles" Target="tableStyle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29200" y="0"/>
            <a:ext cx="6068695" cy="685196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561840" y="0"/>
            <a:ext cx="1924685" cy="6858000"/>
          </a:xfrm>
          <a:custGeom>
            <a:avLst/>
            <a:gdLst/>
            <a:ahLst/>
            <a:cxnLst/>
            <a:rect l="l" t="t" r="r" b="b"/>
            <a:pathLst>
              <a:path w="1924685" h="6858000">
                <a:moveTo>
                  <a:pt x="1924685" y="0"/>
                </a:moveTo>
                <a:lnTo>
                  <a:pt x="0" y="6858000"/>
                </a:lnTo>
              </a:path>
            </a:pathLst>
          </a:custGeom>
          <a:ln w="25400">
            <a:solidFill>
              <a:srgbClr val="D8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507740" y="0"/>
            <a:ext cx="2549525" cy="6847840"/>
          </a:xfrm>
          <a:custGeom>
            <a:avLst/>
            <a:gdLst/>
            <a:ahLst/>
            <a:cxnLst/>
            <a:rect l="l" t="t" r="r" b="b"/>
            <a:pathLst>
              <a:path w="2549525" h="6847840">
                <a:moveTo>
                  <a:pt x="1325562" y="2279015"/>
                </a:moveTo>
                <a:lnTo>
                  <a:pt x="1275714" y="2287270"/>
                </a:lnTo>
                <a:lnTo>
                  <a:pt x="1229995" y="2308542"/>
                </a:lnTo>
                <a:lnTo>
                  <a:pt x="1191577" y="2341562"/>
                </a:lnTo>
                <a:lnTo>
                  <a:pt x="1163002" y="2385377"/>
                </a:lnTo>
                <a:lnTo>
                  <a:pt x="1163002" y="2386647"/>
                </a:lnTo>
                <a:lnTo>
                  <a:pt x="822007" y="3659187"/>
                </a:lnTo>
                <a:lnTo>
                  <a:pt x="0" y="6846570"/>
                </a:lnTo>
                <a:lnTo>
                  <a:pt x="6667" y="6847205"/>
                </a:lnTo>
                <a:lnTo>
                  <a:pt x="20002" y="6847522"/>
                </a:lnTo>
                <a:lnTo>
                  <a:pt x="26670" y="6847522"/>
                </a:lnTo>
                <a:lnTo>
                  <a:pt x="845905" y="3665220"/>
                </a:lnTo>
                <a:lnTo>
                  <a:pt x="1187132" y="2394267"/>
                </a:lnTo>
                <a:lnTo>
                  <a:pt x="1211897" y="2356802"/>
                </a:lnTo>
                <a:lnTo>
                  <a:pt x="1244917" y="2328545"/>
                </a:lnTo>
                <a:lnTo>
                  <a:pt x="1283970" y="2310447"/>
                </a:lnTo>
                <a:lnTo>
                  <a:pt x="1326832" y="2303779"/>
                </a:lnTo>
                <a:lnTo>
                  <a:pt x="1422717" y="2303779"/>
                </a:lnTo>
                <a:lnTo>
                  <a:pt x="1377314" y="2285365"/>
                </a:lnTo>
                <a:lnTo>
                  <a:pt x="1325562" y="2279015"/>
                </a:lnTo>
                <a:close/>
              </a:path>
              <a:path w="2549525" h="6847840">
                <a:moveTo>
                  <a:pt x="1422717" y="2303779"/>
                </a:moveTo>
                <a:lnTo>
                  <a:pt x="1326832" y="2303779"/>
                </a:lnTo>
                <a:lnTo>
                  <a:pt x="1370964" y="2309495"/>
                </a:lnTo>
                <a:lnTo>
                  <a:pt x="1417002" y="2330132"/>
                </a:lnTo>
                <a:lnTo>
                  <a:pt x="1453197" y="2363470"/>
                </a:lnTo>
                <a:lnTo>
                  <a:pt x="1477327" y="2405379"/>
                </a:lnTo>
                <a:lnTo>
                  <a:pt x="1487805" y="2453004"/>
                </a:lnTo>
                <a:lnTo>
                  <a:pt x="1482725" y="2503170"/>
                </a:lnTo>
                <a:lnTo>
                  <a:pt x="1223962" y="3457575"/>
                </a:lnTo>
                <a:lnTo>
                  <a:pt x="1217930" y="3493135"/>
                </a:lnTo>
                <a:lnTo>
                  <a:pt x="1226820" y="3563620"/>
                </a:lnTo>
                <a:lnTo>
                  <a:pt x="1262380" y="3626802"/>
                </a:lnTo>
                <a:lnTo>
                  <a:pt x="1318895" y="3670300"/>
                </a:lnTo>
                <a:lnTo>
                  <a:pt x="1402080" y="3689667"/>
                </a:lnTo>
                <a:lnTo>
                  <a:pt x="1449387" y="3683000"/>
                </a:lnTo>
                <a:lnTo>
                  <a:pt x="1492567" y="3665220"/>
                </a:lnTo>
                <a:lnTo>
                  <a:pt x="1495481" y="3662997"/>
                </a:lnTo>
                <a:lnTo>
                  <a:pt x="1408430" y="3662997"/>
                </a:lnTo>
                <a:lnTo>
                  <a:pt x="1358264" y="3657917"/>
                </a:lnTo>
                <a:lnTo>
                  <a:pt x="1303020" y="3630612"/>
                </a:lnTo>
                <a:lnTo>
                  <a:pt x="1263332" y="3584257"/>
                </a:lnTo>
                <a:lnTo>
                  <a:pt x="1243330" y="3525837"/>
                </a:lnTo>
                <a:lnTo>
                  <a:pt x="1242377" y="3495040"/>
                </a:lnTo>
                <a:lnTo>
                  <a:pt x="1248092" y="3463925"/>
                </a:lnTo>
                <a:lnTo>
                  <a:pt x="1506855" y="2509520"/>
                </a:lnTo>
                <a:lnTo>
                  <a:pt x="1513205" y="2460942"/>
                </a:lnTo>
                <a:lnTo>
                  <a:pt x="1506855" y="2413635"/>
                </a:lnTo>
                <a:lnTo>
                  <a:pt x="1488757" y="2370454"/>
                </a:lnTo>
                <a:lnTo>
                  <a:pt x="1460182" y="2332990"/>
                </a:lnTo>
                <a:lnTo>
                  <a:pt x="1422717" y="2303779"/>
                </a:lnTo>
                <a:close/>
              </a:path>
              <a:path w="2549525" h="6847840">
                <a:moveTo>
                  <a:pt x="2549525" y="0"/>
                </a:moveTo>
                <a:lnTo>
                  <a:pt x="2523490" y="0"/>
                </a:lnTo>
                <a:lnTo>
                  <a:pt x="1945639" y="2096452"/>
                </a:lnTo>
                <a:lnTo>
                  <a:pt x="1552257" y="3546157"/>
                </a:lnTo>
                <a:lnTo>
                  <a:pt x="1531620" y="3592195"/>
                </a:lnTo>
                <a:lnTo>
                  <a:pt x="1498282" y="3628072"/>
                </a:lnTo>
                <a:lnTo>
                  <a:pt x="1456372" y="3652520"/>
                </a:lnTo>
                <a:lnTo>
                  <a:pt x="1408430" y="3662997"/>
                </a:lnTo>
                <a:lnTo>
                  <a:pt x="1495481" y="3662997"/>
                </a:lnTo>
                <a:lnTo>
                  <a:pt x="1530032" y="3636645"/>
                </a:lnTo>
                <a:lnTo>
                  <a:pt x="1559242" y="3599179"/>
                </a:lnTo>
                <a:lnTo>
                  <a:pt x="1577657" y="3553777"/>
                </a:lnTo>
                <a:lnTo>
                  <a:pt x="1971039" y="2104072"/>
                </a:lnTo>
                <a:lnTo>
                  <a:pt x="2547937" y="5397"/>
                </a:lnTo>
                <a:lnTo>
                  <a:pt x="2549525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515" y="6167437"/>
            <a:ext cx="3294062" cy="61214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840730" cy="685800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3525" y="6151879"/>
            <a:ext cx="2647950" cy="64293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75435" y="1002029"/>
            <a:ext cx="9041129" cy="1155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893242" y="0"/>
            <a:ext cx="1818639" cy="6858000"/>
          </a:xfrm>
          <a:custGeom>
            <a:avLst/>
            <a:gdLst/>
            <a:ahLst/>
            <a:cxnLst/>
            <a:rect l="l" t="t" r="r" b="b"/>
            <a:pathLst>
              <a:path w="1818640" h="6858000">
                <a:moveTo>
                  <a:pt x="0" y="6858000"/>
                </a:moveTo>
                <a:lnTo>
                  <a:pt x="1818640" y="0"/>
                </a:lnTo>
              </a:path>
            </a:pathLst>
          </a:custGeom>
          <a:ln w="22225">
            <a:solidFill>
              <a:srgbClr val="D8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79944" y="0"/>
            <a:ext cx="5012055" cy="68580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514" y="6167437"/>
            <a:ext cx="3294062" cy="61214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7377112" y="0"/>
            <a:ext cx="2555240" cy="6858000"/>
          </a:xfrm>
          <a:custGeom>
            <a:avLst/>
            <a:gdLst/>
            <a:ahLst/>
            <a:cxnLst/>
            <a:rect l="l" t="t" r="r" b="b"/>
            <a:pathLst>
              <a:path w="2555240" h="6858000">
                <a:moveTo>
                  <a:pt x="1541779" y="1537017"/>
                </a:moveTo>
                <a:lnTo>
                  <a:pt x="1494472" y="1543685"/>
                </a:lnTo>
                <a:lnTo>
                  <a:pt x="1450975" y="1561782"/>
                </a:lnTo>
                <a:lnTo>
                  <a:pt x="1413509" y="1590357"/>
                </a:lnTo>
                <a:lnTo>
                  <a:pt x="1384300" y="1627822"/>
                </a:lnTo>
                <a:lnTo>
                  <a:pt x="1365567" y="1673225"/>
                </a:lnTo>
                <a:lnTo>
                  <a:pt x="970915" y="3128645"/>
                </a:lnTo>
                <a:lnTo>
                  <a:pt x="0" y="6858000"/>
                </a:lnTo>
                <a:lnTo>
                  <a:pt x="26034" y="6858000"/>
                </a:lnTo>
                <a:lnTo>
                  <a:pt x="996315" y="3136265"/>
                </a:lnTo>
                <a:lnTo>
                  <a:pt x="1390967" y="1680845"/>
                </a:lnTo>
                <a:lnTo>
                  <a:pt x="1411922" y="1634807"/>
                </a:lnTo>
                <a:lnTo>
                  <a:pt x="1445259" y="1598612"/>
                </a:lnTo>
                <a:lnTo>
                  <a:pt x="1487487" y="1574482"/>
                </a:lnTo>
                <a:lnTo>
                  <a:pt x="1535429" y="1563687"/>
                </a:lnTo>
                <a:lnTo>
                  <a:pt x="1637347" y="1563687"/>
                </a:lnTo>
                <a:lnTo>
                  <a:pt x="1625282" y="1556385"/>
                </a:lnTo>
                <a:lnTo>
                  <a:pt x="1590675" y="1543685"/>
                </a:lnTo>
                <a:lnTo>
                  <a:pt x="1541779" y="1537017"/>
                </a:lnTo>
                <a:close/>
              </a:path>
              <a:path w="2555240" h="6858000">
                <a:moveTo>
                  <a:pt x="1637347" y="1563687"/>
                </a:moveTo>
                <a:lnTo>
                  <a:pt x="1535429" y="1563687"/>
                </a:lnTo>
                <a:lnTo>
                  <a:pt x="1585595" y="1569085"/>
                </a:lnTo>
                <a:lnTo>
                  <a:pt x="1614804" y="1580197"/>
                </a:lnTo>
                <a:lnTo>
                  <a:pt x="1663382" y="1617345"/>
                </a:lnTo>
                <a:lnTo>
                  <a:pt x="1694179" y="1671320"/>
                </a:lnTo>
                <a:lnTo>
                  <a:pt x="1702117" y="1732279"/>
                </a:lnTo>
                <a:lnTo>
                  <a:pt x="1696402" y="1763712"/>
                </a:lnTo>
                <a:lnTo>
                  <a:pt x="1436687" y="2721610"/>
                </a:lnTo>
                <a:lnTo>
                  <a:pt x="1430337" y="2770504"/>
                </a:lnTo>
                <a:lnTo>
                  <a:pt x="1436687" y="2817812"/>
                </a:lnTo>
                <a:lnTo>
                  <a:pt x="1454784" y="2861310"/>
                </a:lnTo>
                <a:lnTo>
                  <a:pt x="1483359" y="2898775"/>
                </a:lnTo>
                <a:lnTo>
                  <a:pt x="1521142" y="2927985"/>
                </a:lnTo>
                <a:lnTo>
                  <a:pt x="1566545" y="2946717"/>
                </a:lnTo>
                <a:lnTo>
                  <a:pt x="1618615" y="2952750"/>
                </a:lnTo>
                <a:lnTo>
                  <a:pt x="1668779" y="2944495"/>
                </a:lnTo>
                <a:lnTo>
                  <a:pt x="1704022" y="2928302"/>
                </a:lnTo>
                <a:lnTo>
                  <a:pt x="1617345" y="2928302"/>
                </a:lnTo>
                <a:lnTo>
                  <a:pt x="1572895" y="2922587"/>
                </a:lnTo>
                <a:lnTo>
                  <a:pt x="1526857" y="2901632"/>
                </a:lnTo>
                <a:lnTo>
                  <a:pt x="1490662" y="2868295"/>
                </a:lnTo>
                <a:lnTo>
                  <a:pt x="1466215" y="2826067"/>
                </a:lnTo>
                <a:lnTo>
                  <a:pt x="1455737" y="2778125"/>
                </a:lnTo>
                <a:lnTo>
                  <a:pt x="1460817" y="2727960"/>
                </a:lnTo>
                <a:lnTo>
                  <a:pt x="1720532" y="1770062"/>
                </a:lnTo>
                <a:lnTo>
                  <a:pt x="1726565" y="1734502"/>
                </a:lnTo>
                <a:lnTo>
                  <a:pt x="1725612" y="1701482"/>
                </a:lnTo>
                <a:lnTo>
                  <a:pt x="1725612" y="1698625"/>
                </a:lnTo>
                <a:lnTo>
                  <a:pt x="1717675" y="1663700"/>
                </a:lnTo>
                <a:lnTo>
                  <a:pt x="1702752" y="1630045"/>
                </a:lnTo>
                <a:lnTo>
                  <a:pt x="1681797" y="1600200"/>
                </a:lnTo>
                <a:lnTo>
                  <a:pt x="1655762" y="1575435"/>
                </a:lnTo>
                <a:lnTo>
                  <a:pt x="1637347" y="1563687"/>
                </a:lnTo>
                <a:close/>
              </a:path>
              <a:path w="2555240" h="6858000">
                <a:moveTo>
                  <a:pt x="2555240" y="0"/>
                </a:moveTo>
                <a:lnTo>
                  <a:pt x="2528252" y="0"/>
                </a:lnTo>
                <a:lnTo>
                  <a:pt x="2099859" y="1561782"/>
                </a:lnTo>
                <a:lnTo>
                  <a:pt x="1757679" y="2837179"/>
                </a:lnTo>
                <a:lnTo>
                  <a:pt x="1732915" y="2874962"/>
                </a:lnTo>
                <a:lnTo>
                  <a:pt x="1699577" y="2903220"/>
                </a:lnTo>
                <a:lnTo>
                  <a:pt x="1660207" y="2921317"/>
                </a:lnTo>
                <a:lnTo>
                  <a:pt x="1617345" y="2928302"/>
                </a:lnTo>
                <a:lnTo>
                  <a:pt x="1704022" y="2928302"/>
                </a:lnTo>
                <a:lnTo>
                  <a:pt x="1714500" y="2923222"/>
                </a:lnTo>
                <a:lnTo>
                  <a:pt x="1752917" y="2890202"/>
                </a:lnTo>
                <a:lnTo>
                  <a:pt x="1781809" y="2846070"/>
                </a:lnTo>
                <a:lnTo>
                  <a:pt x="1781809" y="2844800"/>
                </a:lnTo>
                <a:lnTo>
                  <a:pt x="2124075" y="1567814"/>
                </a:lnTo>
                <a:lnTo>
                  <a:pt x="255524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893242" y="0"/>
            <a:ext cx="1818639" cy="6858000"/>
          </a:xfrm>
          <a:custGeom>
            <a:avLst/>
            <a:gdLst/>
            <a:ahLst/>
            <a:cxnLst/>
            <a:rect l="l" t="t" r="r" b="b"/>
            <a:pathLst>
              <a:path w="1818640" h="6858000">
                <a:moveTo>
                  <a:pt x="0" y="6858000"/>
                </a:moveTo>
                <a:lnTo>
                  <a:pt x="1818640" y="0"/>
                </a:lnTo>
              </a:path>
            </a:pathLst>
          </a:custGeom>
          <a:ln w="22225">
            <a:solidFill>
              <a:srgbClr val="D8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54094" y="914082"/>
            <a:ext cx="5083810" cy="4140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5494" y="1523476"/>
            <a:ext cx="11210925" cy="2464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://www.linkedin.com/company/c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cybersecpro-project.eu/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hyperlink" Target="mailto:abdelkader.shaaban@ait.ac.at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lcaraz@uma.es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63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target.com/searchnetworking/definition/TCP-IP" TargetMode="External"/><Relationship Id="rId13" Type="http://schemas.openxmlformats.org/officeDocument/2006/relationships/image" Target="../media/image67.png"/><Relationship Id="rId3" Type="http://schemas.openxmlformats.org/officeDocument/2006/relationships/image" Target="../media/image66.png"/><Relationship Id="rId7" Type="http://schemas.openxmlformats.org/officeDocument/2006/relationships/hyperlink" Target="http://www.cloudshark.org/captures/4b8f9f3579b3" TargetMode="External"/><Relationship Id="rId12" Type="http://schemas.openxmlformats.org/officeDocument/2006/relationships/hyperlink" Target="http://www.enisa.europa.eu/topics/cybersecurity-policy/nis-directive-new/minimum" TargetMode="External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epl.com/translator" TargetMode="External"/><Relationship Id="rId11" Type="http://schemas.openxmlformats.org/officeDocument/2006/relationships/hyperlink" Target="http://www.cloudshark.org/captures/818ceaef07b8?filter=telnet" TargetMode="External"/><Relationship Id="rId5" Type="http://schemas.openxmlformats.org/officeDocument/2006/relationships/hyperlink" Target="http://www.vecteezy.com/" TargetMode="External"/><Relationship Id="rId10" Type="http://schemas.openxmlformats.org/officeDocument/2006/relationships/hyperlink" Target="http://www.cloudshark.org/captures/abdc8742488f" TargetMode="External"/><Relationship Id="rId4" Type="http://schemas.openxmlformats.org/officeDocument/2006/relationships/image" Target="../media/image2.jpg"/><Relationship Id="rId9" Type="http://schemas.openxmlformats.org/officeDocument/2006/relationships/hyperlink" Target="http://www.cloudshark.org/captures/83390916ab62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://www.linkedin.com/company/c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ybersecpro-project.eu/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lcaraz@uma.es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63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34.pn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2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8.png"/><Relationship Id="rId3" Type="http://schemas.openxmlformats.org/officeDocument/2006/relationships/image" Target="../media/image2.jpg"/><Relationship Id="rId7" Type="http://schemas.openxmlformats.org/officeDocument/2006/relationships/image" Target="../media/image39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6.png"/><Relationship Id="rId5" Type="http://schemas.openxmlformats.org/officeDocument/2006/relationships/image" Target="../media/image395.png"/><Relationship Id="rId10" Type="http://schemas.openxmlformats.org/officeDocument/2006/relationships/image" Target="../media/image400.png"/><Relationship Id="rId4" Type="http://schemas.openxmlformats.org/officeDocument/2006/relationships/image" Target="../media/image81.jpg"/><Relationship Id="rId9" Type="http://schemas.openxmlformats.org/officeDocument/2006/relationships/image" Target="../media/image399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02.png"/><Relationship Id="rId4" Type="http://schemas.openxmlformats.org/officeDocument/2006/relationships/image" Target="../media/image40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techtarget.com/searchnetworking/definition/TCP-IP" TargetMode="Externa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7.png"/><Relationship Id="rId13" Type="http://schemas.openxmlformats.org/officeDocument/2006/relationships/image" Target="../media/image411.png"/><Relationship Id="rId3" Type="http://schemas.openxmlformats.org/officeDocument/2006/relationships/image" Target="../media/image2.jpg"/><Relationship Id="rId7" Type="http://schemas.openxmlformats.org/officeDocument/2006/relationships/image" Target="../media/image406.png"/><Relationship Id="rId12" Type="http://schemas.openxmlformats.org/officeDocument/2006/relationships/image" Target="../media/image410.pn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5.png"/><Relationship Id="rId11" Type="http://schemas.openxmlformats.org/officeDocument/2006/relationships/image" Target="../media/image8.png"/><Relationship Id="rId5" Type="http://schemas.openxmlformats.org/officeDocument/2006/relationships/image" Target="../media/image404.png"/><Relationship Id="rId10" Type="http://schemas.openxmlformats.org/officeDocument/2006/relationships/image" Target="../media/image409.png"/><Relationship Id="rId4" Type="http://schemas.openxmlformats.org/officeDocument/2006/relationships/image" Target="../media/image81.jpg"/><Relationship Id="rId9" Type="http://schemas.openxmlformats.org/officeDocument/2006/relationships/image" Target="../media/image408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5.png"/><Relationship Id="rId3" Type="http://schemas.openxmlformats.org/officeDocument/2006/relationships/image" Target="../media/image2.jpg"/><Relationship Id="rId7" Type="http://schemas.openxmlformats.org/officeDocument/2006/relationships/image" Target="../media/image414.pn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13.png"/><Relationship Id="rId4" Type="http://schemas.openxmlformats.org/officeDocument/2006/relationships/image" Target="../media/image412.png"/><Relationship Id="rId9" Type="http://schemas.openxmlformats.org/officeDocument/2006/relationships/image" Target="../media/image416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9.png"/><Relationship Id="rId3" Type="http://schemas.openxmlformats.org/officeDocument/2006/relationships/image" Target="../media/image2.jpg"/><Relationship Id="rId7" Type="http://schemas.openxmlformats.org/officeDocument/2006/relationships/image" Target="../media/image8.pn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2.png"/><Relationship Id="rId11" Type="http://schemas.openxmlformats.org/officeDocument/2006/relationships/image" Target="../media/image422.png"/><Relationship Id="rId5" Type="http://schemas.openxmlformats.org/officeDocument/2006/relationships/image" Target="../media/image418.png"/><Relationship Id="rId10" Type="http://schemas.openxmlformats.org/officeDocument/2006/relationships/image" Target="../media/image421.png"/><Relationship Id="rId4" Type="http://schemas.openxmlformats.org/officeDocument/2006/relationships/image" Target="../media/image417.png"/><Relationship Id="rId9" Type="http://schemas.openxmlformats.org/officeDocument/2006/relationships/image" Target="../media/image4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5.png"/><Relationship Id="rId3" Type="http://schemas.openxmlformats.org/officeDocument/2006/relationships/image" Target="../media/image2.jpg"/><Relationship Id="rId7" Type="http://schemas.openxmlformats.org/officeDocument/2006/relationships/image" Target="../media/image424.pn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402.png"/><Relationship Id="rId5" Type="http://schemas.openxmlformats.org/officeDocument/2006/relationships/image" Target="../media/image423.png"/><Relationship Id="rId10" Type="http://schemas.openxmlformats.org/officeDocument/2006/relationships/image" Target="../media/image426.pn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34.png"/><Relationship Id="rId3" Type="http://schemas.openxmlformats.org/officeDocument/2006/relationships/image" Target="../media/image2.jpg"/><Relationship Id="rId7" Type="http://schemas.openxmlformats.org/officeDocument/2006/relationships/image" Target="../media/image430.png"/><Relationship Id="rId12" Type="http://schemas.openxmlformats.org/officeDocument/2006/relationships/image" Target="../media/image433.pn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9.png"/><Relationship Id="rId11" Type="http://schemas.openxmlformats.org/officeDocument/2006/relationships/image" Target="../media/image432.png"/><Relationship Id="rId5" Type="http://schemas.openxmlformats.org/officeDocument/2006/relationships/image" Target="../media/image428.png"/><Relationship Id="rId15" Type="http://schemas.openxmlformats.org/officeDocument/2006/relationships/image" Target="../media/image436.png"/><Relationship Id="rId10" Type="http://schemas.openxmlformats.org/officeDocument/2006/relationships/image" Target="../media/image431.png"/><Relationship Id="rId4" Type="http://schemas.openxmlformats.org/officeDocument/2006/relationships/image" Target="../media/image427.png"/><Relationship Id="rId9" Type="http://schemas.openxmlformats.org/officeDocument/2006/relationships/image" Target="../media/image414.png"/><Relationship Id="rId14" Type="http://schemas.openxmlformats.org/officeDocument/2006/relationships/image" Target="../media/image435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hyperlink" Target="http://www.cloudshark.org/captures/abdc8742488f" TargetMode="External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loudshark.org/captures/83390916ab62" TargetMode="External"/><Relationship Id="rId5" Type="http://schemas.openxmlformats.org/officeDocument/2006/relationships/image" Target="../media/image438.jpg"/><Relationship Id="rId4" Type="http://schemas.openxmlformats.org/officeDocument/2006/relationships/image" Target="../media/image437.jp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2.png"/><Relationship Id="rId3" Type="http://schemas.openxmlformats.org/officeDocument/2006/relationships/image" Target="../media/image2.jpg"/><Relationship Id="rId7" Type="http://schemas.openxmlformats.org/officeDocument/2006/relationships/image" Target="../media/image26.pn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1.png"/><Relationship Id="rId11" Type="http://schemas.openxmlformats.org/officeDocument/2006/relationships/hyperlink" Target="http://www.cloudshark.org/captures/818ceaef07b8?filter=telnet" TargetMode="External"/><Relationship Id="rId5" Type="http://schemas.openxmlformats.org/officeDocument/2006/relationships/image" Target="../media/image440.png"/><Relationship Id="rId10" Type="http://schemas.openxmlformats.org/officeDocument/2006/relationships/image" Target="../media/image444.png"/><Relationship Id="rId4" Type="http://schemas.openxmlformats.org/officeDocument/2006/relationships/image" Target="../media/image439.jpg"/><Relationship Id="rId9" Type="http://schemas.openxmlformats.org/officeDocument/2006/relationships/image" Target="../media/image443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8.png"/><Relationship Id="rId3" Type="http://schemas.openxmlformats.org/officeDocument/2006/relationships/image" Target="../media/image2.jpg"/><Relationship Id="rId7" Type="http://schemas.openxmlformats.org/officeDocument/2006/relationships/image" Target="../media/image26.png"/><Relationship Id="rId12" Type="http://schemas.openxmlformats.org/officeDocument/2006/relationships/hyperlink" Target="http://www.pepeG.es/" TargetMode="External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11" Type="http://schemas.openxmlformats.org/officeDocument/2006/relationships/image" Target="../media/image449.png"/><Relationship Id="rId5" Type="http://schemas.openxmlformats.org/officeDocument/2006/relationships/image" Target="../media/image446.png"/><Relationship Id="rId10" Type="http://schemas.openxmlformats.org/officeDocument/2006/relationships/image" Target="../media/image415.png"/><Relationship Id="rId4" Type="http://schemas.openxmlformats.org/officeDocument/2006/relationships/image" Target="../media/image445.png"/><Relationship Id="rId9" Type="http://schemas.openxmlformats.org/officeDocument/2006/relationships/image" Target="../media/image414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://www.linkedin.com/company/c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cybersecpro-project.eu/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lcaraz@uma.es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://www.linkedin.com/company/c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cybersecpro-project.eu/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lcaraz@uma.es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63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2.jpg"/><Relationship Id="rId5" Type="http://schemas.openxmlformats.org/officeDocument/2006/relationships/image" Target="../media/image451.jpg"/><Relationship Id="rId4" Type="http://schemas.openxmlformats.org/officeDocument/2006/relationships/image" Target="../media/image450.jp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7.jpg"/><Relationship Id="rId3" Type="http://schemas.openxmlformats.org/officeDocument/2006/relationships/image" Target="../media/image2.jpg"/><Relationship Id="rId7" Type="http://schemas.openxmlformats.org/officeDocument/2006/relationships/image" Target="../media/image456.jp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5.jpg"/><Relationship Id="rId5" Type="http://schemas.openxmlformats.org/officeDocument/2006/relationships/image" Target="../media/image454.jpg"/><Relationship Id="rId4" Type="http://schemas.openxmlformats.org/officeDocument/2006/relationships/image" Target="../media/image453.jp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nisa.europa.eu/topics/cybersecurity-policy/nis-directive-new/minimum-security-measures-for-operators-of-essentials-services" TargetMode="External"/><Relationship Id="rId4" Type="http://schemas.openxmlformats.org/officeDocument/2006/relationships/image" Target="../media/image458.jp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://www.linkedin.com/company/c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ybersecpro-project.eu/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lcaraz@uma.es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6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459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png"/><Relationship Id="rId2" Type="http://schemas.openxmlformats.org/officeDocument/2006/relationships/image" Target="../media/image4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2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png"/><Relationship Id="rId2" Type="http://schemas.openxmlformats.org/officeDocument/2006/relationships/image" Target="../media/image4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2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2.png"/><Relationship Id="rId4" Type="http://schemas.openxmlformats.org/officeDocument/2006/relationships/image" Target="../media/image465.pn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2.png"/><Relationship Id="rId4" Type="http://schemas.openxmlformats.org/officeDocument/2006/relationships/image" Target="../media/image465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2.png"/><Relationship Id="rId4" Type="http://schemas.openxmlformats.org/officeDocument/2006/relationships/image" Target="../media/image466.png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png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9.png"/><Relationship Id="rId4" Type="http://schemas.openxmlformats.org/officeDocument/2006/relationships/image" Target="../media/image468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jp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38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0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7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2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7" Type="http://schemas.openxmlformats.org/officeDocument/2006/relationships/image" Target="../media/image477.png"/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6.png"/><Relationship Id="rId5" Type="http://schemas.openxmlformats.org/officeDocument/2006/relationships/image" Target="../media/image475.png"/><Relationship Id="rId4" Type="http://schemas.openxmlformats.org/officeDocument/2006/relationships/image" Target="../media/image474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9.png"/><Relationship Id="rId4" Type="http://schemas.openxmlformats.org/officeDocument/2006/relationships/image" Target="../media/image478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1.png"/><Relationship Id="rId4" Type="http://schemas.openxmlformats.org/officeDocument/2006/relationships/image" Target="../media/image480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3.png"/><Relationship Id="rId4" Type="http://schemas.openxmlformats.org/officeDocument/2006/relationships/image" Target="../media/image4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5.png"/><Relationship Id="rId4" Type="http://schemas.openxmlformats.org/officeDocument/2006/relationships/image" Target="../media/image484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7" Type="http://schemas.openxmlformats.org/officeDocument/2006/relationships/image" Target="../media/image489.png"/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8.png"/><Relationship Id="rId5" Type="http://schemas.openxmlformats.org/officeDocument/2006/relationships/image" Target="../media/image487.png"/><Relationship Id="rId4" Type="http://schemas.openxmlformats.org/officeDocument/2006/relationships/image" Target="../media/image486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5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5.png"/><Relationship Id="rId3" Type="http://schemas.openxmlformats.org/officeDocument/2006/relationships/image" Target="../media/image490.png"/><Relationship Id="rId7" Type="http://schemas.openxmlformats.org/officeDocument/2006/relationships/image" Target="../media/image494.png"/><Relationship Id="rId12" Type="http://schemas.openxmlformats.org/officeDocument/2006/relationships/image" Target="../media/image46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3.png"/><Relationship Id="rId11" Type="http://schemas.openxmlformats.org/officeDocument/2006/relationships/image" Target="../media/image498.png"/><Relationship Id="rId5" Type="http://schemas.openxmlformats.org/officeDocument/2006/relationships/image" Target="../media/image492.png"/><Relationship Id="rId10" Type="http://schemas.openxmlformats.org/officeDocument/2006/relationships/image" Target="../media/image497.png"/><Relationship Id="rId4" Type="http://schemas.openxmlformats.org/officeDocument/2006/relationships/image" Target="../media/image491.png"/><Relationship Id="rId9" Type="http://schemas.openxmlformats.org/officeDocument/2006/relationships/image" Target="../media/image496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png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4.png"/><Relationship Id="rId3" Type="http://schemas.openxmlformats.org/officeDocument/2006/relationships/image" Target="../media/image499.png"/><Relationship Id="rId7" Type="http://schemas.openxmlformats.org/officeDocument/2006/relationships/image" Target="../media/image503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2.png"/><Relationship Id="rId5" Type="http://schemas.openxmlformats.org/officeDocument/2006/relationships/image" Target="../media/image501.png"/><Relationship Id="rId4" Type="http://schemas.openxmlformats.org/officeDocument/2006/relationships/image" Target="../media/image500.png"/><Relationship Id="rId9" Type="http://schemas.openxmlformats.org/officeDocument/2006/relationships/image" Target="../media/image462.pn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05.png"/><Relationship Id="rId7" Type="http://schemas.openxmlformats.org/officeDocument/2006/relationships/image" Target="../media/image509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8.png"/><Relationship Id="rId11" Type="http://schemas.openxmlformats.org/officeDocument/2006/relationships/image" Target="../media/image462.png"/><Relationship Id="rId5" Type="http://schemas.openxmlformats.org/officeDocument/2006/relationships/image" Target="../media/image507.png"/><Relationship Id="rId10" Type="http://schemas.openxmlformats.org/officeDocument/2006/relationships/image" Target="../media/image512.png"/><Relationship Id="rId4" Type="http://schemas.openxmlformats.org/officeDocument/2006/relationships/image" Target="../media/image506.png"/><Relationship Id="rId9" Type="http://schemas.openxmlformats.org/officeDocument/2006/relationships/image" Target="../media/image511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4.png"/><Relationship Id="rId4" Type="http://schemas.openxmlformats.org/officeDocument/2006/relationships/image" Target="../media/image513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://www.linkedin.com/company/cybersec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cybersecpro-project.eu/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png"/><Relationship Id="rId2" Type="http://schemas.openxmlformats.org/officeDocument/2006/relationships/image" Target="../media/image5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2.png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jp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reshark.org/" TargetMode="External"/><Relationship Id="rId3" Type="http://schemas.openxmlformats.org/officeDocument/2006/relationships/image" Target="../media/image66.png"/><Relationship Id="rId7" Type="http://schemas.openxmlformats.org/officeDocument/2006/relationships/hyperlink" Target="http://www.qacafe.com/analysis-tools/cloudshark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epl.com/translator" TargetMode="External"/><Relationship Id="rId5" Type="http://schemas.openxmlformats.org/officeDocument/2006/relationships/hyperlink" Target="http://www.vecteezy.com/" TargetMode="External"/><Relationship Id="rId10" Type="http://schemas.openxmlformats.org/officeDocument/2006/relationships/image" Target="../media/image67.png"/><Relationship Id="rId4" Type="http://schemas.openxmlformats.org/officeDocument/2006/relationships/image" Target="../media/image2.jpg"/><Relationship Id="rId9" Type="http://schemas.openxmlformats.org/officeDocument/2006/relationships/hyperlink" Target="http://www.cloudshark.org/captures/b7e2a9ad7a06" TargetMode="External"/></Relationships>
</file>

<file path=ppt/slides/_rels/slide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6.png"/><Relationship Id="rId7" Type="http://schemas.openxmlformats.org/officeDocument/2006/relationships/hyperlink" Target="http://www.enisa.europa.eu/publications/appropriate-security-measures-for-smart-grids" TargetMode="External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loudflare.com/en-gb/learning/network-layer/what-is-ipsec/" TargetMode="External"/><Relationship Id="rId5" Type="http://schemas.openxmlformats.org/officeDocument/2006/relationships/hyperlink" Target="http://www.cloudshark.org/captures/d242b4ff850f" TargetMode="External"/><Relationship Id="rId4" Type="http://schemas.openxmlformats.org/officeDocument/2006/relationships/image" Target="../media/image2.jp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://www.linkedin.com/company/c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ybersecpro-project.eu/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lcaraz@uma.es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3.png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2.jpg"/><Relationship Id="rId7" Type="http://schemas.openxmlformats.org/officeDocument/2006/relationships/hyperlink" Target="http://www.openvas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Relationship Id="rId9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ping.org/" TargetMode="Externa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://www.enisa.europa.eu/publications/appropriate-security-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cvedetails.com/" TargetMode="External"/><Relationship Id="rId5" Type="http://schemas.openxmlformats.org/officeDocument/2006/relationships/hyperlink" Target="http://www/" TargetMode="Externa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://www.linkedin.com/company/c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ybersecpro-project.eu/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etresec.com/?page=PCAP4SICS" TargetMode="External"/><Relationship Id="rId3" Type="http://schemas.openxmlformats.org/officeDocument/2006/relationships/image" Target="../media/image66.png"/><Relationship Id="rId7" Type="http://schemas.openxmlformats.org/officeDocument/2006/relationships/hyperlink" Target="http://www.cloudshark.org/captures/4b8f9f3579b3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epl.com/translator" TargetMode="External"/><Relationship Id="rId5" Type="http://schemas.openxmlformats.org/officeDocument/2006/relationships/hyperlink" Target="http://www.vecteezy.com/" TargetMode="External"/><Relationship Id="rId4" Type="http://schemas.openxmlformats.org/officeDocument/2006/relationships/image" Target="../media/image2.jpg"/><Relationship Id="rId9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://www.linkedin.com/company/c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ybersecpro-project.eu/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hyperlink" Target="mailto:abdelkader.shaaban@ait.ac.at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lcaraz@uma.es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jpg"/><Relationship Id="rId4" Type="http://schemas.openxmlformats.org/officeDocument/2006/relationships/hyperlink" Target="http://www.vecteezy.com/vector-art/7885798-flat-isometric-illustration-concept-solar-panel-industrial-city-view-on-smartphone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jpg"/><Relationship Id="rId7" Type="http://schemas.openxmlformats.org/officeDocument/2006/relationships/image" Target="../media/image8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jpg"/><Relationship Id="rId9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.jpg"/><Relationship Id="rId7" Type="http://schemas.openxmlformats.org/officeDocument/2006/relationships/image" Target="../media/image9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jpg"/><Relationship Id="rId9" Type="http://schemas.openxmlformats.org/officeDocument/2006/relationships/image" Target="../media/image9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9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5" Type="http://schemas.openxmlformats.org/officeDocument/2006/relationships/image" Target="../media/image90.png"/><Relationship Id="rId4" Type="http://schemas.openxmlformats.org/officeDocument/2006/relationships/image" Target="../media/image89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26" Type="http://schemas.openxmlformats.org/officeDocument/2006/relationships/image" Target="../media/image120.png"/><Relationship Id="rId3" Type="http://schemas.openxmlformats.org/officeDocument/2006/relationships/image" Target="../media/image2.jpg"/><Relationship Id="rId21" Type="http://schemas.openxmlformats.org/officeDocument/2006/relationships/image" Target="../media/image115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5" Type="http://schemas.openxmlformats.org/officeDocument/2006/relationships/image" Target="../media/image119.png"/><Relationship Id="rId2" Type="http://schemas.openxmlformats.org/officeDocument/2006/relationships/image" Target="../media/image64.png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29" Type="http://schemas.openxmlformats.org/officeDocument/2006/relationships/image" Target="../media/image1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24" Type="http://schemas.openxmlformats.org/officeDocument/2006/relationships/image" Target="../media/image118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23" Type="http://schemas.openxmlformats.org/officeDocument/2006/relationships/image" Target="../media/image117.png"/><Relationship Id="rId28" Type="http://schemas.openxmlformats.org/officeDocument/2006/relationships/image" Target="../media/image122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Relationship Id="rId27" Type="http://schemas.openxmlformats.org/officeDocument/2006/relationships/image" Target="../media/image1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2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g"/><Relationship Id="rId5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28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etresec.com/?page=PCAP4SICS" TargetMode="External"/><Relationship Id="rId5" Type="http://schemas.openxmlformats.org/officeDocument/2006/relationships/hyperlink" Target="http://www.netresec.com/?page=PcapFiles" TargetMode="External"/><Relationship Id="rId4" Type="http://schemas.openxmlformats.org/officeDocument/2006/relationships/hyperlink" Target="https://www.netresec.com/?page=PCAP4SICS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jpg"/><Relationship Id="rId18" Type="http://schemas.openxmlformats.org/officeDocument/2006/relationships/image" Target="../media/image144.png"/><Relationship Id="rId26" Type="http://schemas.openxmlformats.org/officeDocument/2006/relationships/image" Target="../media/image152.jpg"/><Relationship Id="rId3" Type="http://schemas.openxmlformats.org/officeDocument/2006/relationships/image" Target="../media/image2.jpg"/><Relationship Id="rId21" Type="http://schemas.openxmlformats.org/officeDocument/2006/relationships/image" Target="../media/image147.jpg"/><Relationship Id="rId7" Type="http://schemas.openxmlformats.org/officeDocument/2006/relationships/image" Target="../media/image133.png"/><Relationship Id="rId12" Type="http://schemas.openxmlformats.org/officeDocument/2006/relationships/image" Target="../media/image138.jpg"/><Relationship Id="rId17" Type="http://schemas.openxmlformats.org/officeDocument/2006/relationships/image" Target="../media/image143.png"/><Relationship Id="rId25" Type="http://schemas.openxmlformats.org/officeDocument/2006/relationships/image" Target="../media/image151.png"/><Relationship Id="rId2" Type="http://schemas.openxmlformats.org/officeDocument/2006/relationships/image" Target="../media/image64.png"/><Relationship Id="rId16" Type="http://schemas.openxmlformats.org/officeDocument/2006/relationships/image" Target="../media/image142.png"/><Relationship Id="rId20" Type="http://schemas.openxmlformats.org/officeDocument/2006/relationships/image" Target="../media/image14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jpg"/><Relationship Id="rId11" Type="http://schemas.openxmlformats.org/officeDocument/2006/relationships/image" Target="../media/image137.png"/><Relationship Id="rId24" Type="http://schemas.openxmlformats.org/officeDocument/2006/relationships/image" Target="../media/image150.png"/><Relationship Id="rId5" Type="http://schemas.openxmlformats.org/officeDocument/2006/relationships/image" Target="../media/image131.png"/><Relationship Id="rId15" Type="http://schemas.openxmlformats.org/officeDocument/2006/relationships/image" Target="../media/image141.jpg"/><Relationship Id="rId23" Type="http://schemas.openxmlformats.org/officeDocument/2006/relationships/image" Target="../media/image149.png"/><Relationship Id="rId28" Type="http://schemas.openxmlformats.org/officeDocument/2006/relationships/image" Target="../media/image154.jpg"/><Relationship Id="rId10" Type="http://schemas.openxmlformats.org/officeDocument/2006/relationships/image" Target="../media/image136.png"/><Relationship Id="rId19" Type="http://schemas.openxmlformats.org/officeDocument/2006/relationships/image" Target="../media/image145.jp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Relationship Id="rId22" Type="http://schemas.openxmlformats.org/officeDocument/2006/relationships/image" Target="../media/image148.jpg"/><Relationship Id="rId27" Type="http://schemas.openxmlformats.org/officeDocument/2006/relationships/image" Target="../media/image153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5.jp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png"/><Relationship Id="rId18" Type="http://schemas.openxmlformats.org/officeDocument/2006/relationships/image" Target="../media/image170.png"/><Relationship Id="rId3" Type="http://schemas.openxmlformats.org/officeDocument/2006/relationships/image" Target="../media/image2.jpg"/><Relationship Id="rId21" Type="http://schemas.openxmlformats.org/officeDocument/2006/relationships/image" Target="../media/image172.png"/><Relationship Id="rId7" Type="http://schemas.openxmlformats.org/officeDocument/2006/relationships/image" Target="../media/image159.png"/><Relationship Id="rId12" Type="http://schemas.openxmlformats.org/officeDocument/2006/relationships/image" Target="../media/image164.png"/><Relationship Id="rId17" Type="http://schemas.openxmlformats.org/officeDocument/2006/relationships/image" Target="../media/image169.png"/><Relationship Id="rId2" Type="http://schemas.openxmlformats.org/officeDocument/2006/relationships/image" Target="../media/image64.png"/><Relationship Id="rId16" Type="http://schemas.openxmlformats.org/officeDocument/2006/relationships/image" Target="../media/image168.png"/><Relationship Id="rId20" Type="http://schemas.openxmlformats.org/officeDocument/2006/relationships/hyperlink" Target="http://www.vecteezy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57.png"/><Relationship Id="rId15" Type="http://schemas.openxmlformats.org/officeDocument/2006/relationships/image" Target="../media/image167.png"/><Relationship Id="rId10" Type="http://schemas.openxmlformats.org/officeDocument/2006/relationships/image" Target="../media/image162.png"/><Relationship Id="rId19" Type="http://schemas.openxmlformats.org/officeDocument/2006/relationships/image" Target="../media/image171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Relationship Id="rId14" Type="http://schemas.openxmlformats.org/officeDocument/2006/relationships/image" Target="../media/image166.png"/></Relationships>
</file>

<file path=ppt/slides/_rels/slide7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5.png"/><Relationship Id="rId21" Type="http://schemas.openxmlformats.org/officeDocument/2006/relationships/image" Target="../media/image190.png"/><Relationship Id="rId42" Type="http://schemas.openxmlformats.org/officeDocument/2006/relationships/image" Target="../media/image211.png"/><Relationship Id="rId47" Type="http://schemas.openxmlformats.org/officeDocument/2006/relationships/image" Target="../media/image216.png"/><Relationship Id="rId63" Type="http://schemas.openxmlformats.org/officeDocument/2006/relationships/image" Target="../media/image232.png"/><Relationship Id="rId68" Type="http://schemas.openxmlformats.org/officeDocument/2006/relationships/image" Target="../media/image237.png"/><Relationship Id="rId84" Type="http://schemas.openxmlformats.org/officeDocument/2006/relationships/image" Target="../media/image253.png"/><Relationship Id="rId89" Type="http://schemas.openxmlformats.org/officeDocument/2006/relationships/image" Target="../media/image258.png"/><Relationship Id="rId16" Type="http://schemas.openxmlformats.org/officeDocument/2006/relationships/image" Target="../media/image185.png"/><Relationship Id="rId11" Type="http://schemas.openxmlformats.org/officeDocument/2006/relationships/image" Target="../media/image180.png"/><Relationship Id="rId32" Type="http://schemas.openxmlformats.org/officeDocument/2006/relationships/image" Target="../media/image201.png"/><Relationship Id="rId37" Type="http://schemas.openxmlformats.org/officeDocument/2006/relationships/image" Target="../media/image206.png"/><Relationship Id="rId53" Type="http://schemas.openxmlformats.org/officeDocument/2006/relationships/image" Target="../media/image222.png"/><Relationship Id="rId58" Type="http://schemas.openxmlformats.org/officeDocument/2006/relationships/image" Target="../media/image227.png"/><Relationship Id="rId74" Type="http://schemas.openxmlformats.org/officeDocument/2006/relationships/image" Target="../media/image243.png"/><Relationship Id="rId79" Type="http://schemas.openxmlformats.org/officeDocument/2006/relationships/image" Target="../media/image248.png"/><Relationship Id="rId5" Type="http://schemas.openxmlformats.org/officeDocument/2006/relationships/image" Target="../media/image174.png"/><Relationship Id="rId90" Type="http://schemas.openxmlformats.org/officeDocument/2006/relationships/image" Target="../media/image259.png"/><Relationship Id="rId95" Type="http://schemas.openxmlformats.org/officeDocument/2006/relationships/image" Target="../media/image264.png"/><Relationship Id="rId22" Type="http://schemas.openxmlformats.org/officeDocument/2006/relationships/image" Target="../media/image191.png"/><Relationship Id="rId27" Type="http://schemas.openxmlformats.org/officeDocument/2006/relationships/image" Target="../media/image196.png"/><Relationship Id="rId43" Type="http://schemas.openxmlformats.org/officeDocument/2006/relationships/image" Target="../media/image212.png"/><Relationship Id="rId48" Type="http://schemas.openxmlformats.org/officeDocument/2006/relationships/image" Target="../media/image217.png"/><Relationship Id="rId64" Type="http://schemas.openxmlformats.org/officeDocument/2006/relationships/image" Target="../media/image233.png"/><Relationship Id="rId69" Type="http://schemas.openxmlformats.org/officeDocument/2006/relationships/image" Target="../media/image238.png"/><Relationship Id="rId80" Type="http://schemas.openxmlformats.org/officeDocument/2006/relationships/image" Target="../media/image249.png"/><Relationship Id="rId85" Type="http://schemas.openxmlformats.org/officeDocument/2006/relationships/image" Target="../media/image254.png"/><Relationship Id="rId3" Type="http://schemas.openxmlformats.org/officeDocument/2006/relationships/image" Target="../media/image2.jpg"/><Relationship Id="rId12" Type="http://schemas.openxmlformats.org/officeDocument/2006/relationships/image" Target="../media/image181.png"/><Relationship Id="rId17" Type="http://schemas.openxmlformats.org/officeDocument/2006/relationships/image" Target="../media/image186.png"/><Relationship Id="rId25" Type="http://schemas.openxmlformats.org/officeDocument/2006/relationships/image" Target="../media/image194.png"/><Relationship Id="rId33" Type="http://schemas.openxmlformats.org/officeDocument/2006/relationships/image" Target="../media/image202.png"/><Relationship Id="rId38" Type="http://schemas.openxmlformats.org/officeDocument/2006/relationships/image" Target="../media/image207.png"/><Relationship Id="rId46" Type="http://schemas.openxmlformats.org/officeDocument/2006/relationships/image" Target="../media/image215.png"/><Relationship Id="rId59" Type="http://schemas.openxmlformats.org/officeDocument/2006/relationships/image" Target="../media/image228.png"/><Relationship Id="rId67" Type="http://schemas.openxmlformats.org/officeDocument/2006/relationships/image" Target="../media/image236.png"/><Relationship Id="rId20" Type="http://schemas.openxmlformats.org/officeDocument/2006/relationships/image" Target="../media/image189.png"/><Relationship Id="rId41" Type="http://schemas.openxmlformats.org/officeDocument/2006/relationships/image" Target="../media/image210.png"/><Relationship Id="rId54" Type="http://schemas.openxmlformats.org/officeDocument/2006/relationships/image" Target="../media/image223.png"/><Relationship Id="rId62" Type="http://schemas.openxmlformats.org/officeDocument/2006/relationships/image" Target="../media/image231.png"/><Relationship Id="rId70" Type="http://schemas.openxmlformats.org/officeDocument/2006/relationships/image" Target="../media/image239.png"/><Relationship Id="rId75" Type="http://schemas.openxmlformats.org/officeDocument/2006/relationships/image" Target="../media/image244.png"/><Relationship Id="rId83" Type="http://schemas.openxmlformats.org/officeDocument/2006/relationships/image" Target="../media/image252.png"/><Relationship Id="rId88" Type="http://schemas.openxmlformats.org/officeDocument/2006/relationships/image" Target="../media/image257.png"/><Relationship Id="rId91" Type="http://schemas.openxmlformats.org/officeDocument/2006/relationships/image" Target="../media/image260.png"/><Relationship Id="rId96" Type="http://schemas.openxmlformats.org/officeDocument/2006/relationships/image" Target="../media/image2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5.png"/><Relationship Id="rId15" Type="http://schemas.openxmlformats.org/officeDocument/2006/relationships/image" Target="../media/image184.png"/><Relationship Id="rId23" Type="http://schemas.openxmlformats.org/officeDocument/2006/relationships/image" Target="../media/image192.png"/><Relationship Id="rId28" Type="http://schemas.openxmlformats.org/officeDocument/2006/relationships/image" Target="../media/image197.png"/><Relationship Id="rId36" Type="http://schemas.openxmlformats.org/officeDocument/2006/relationships/image" Target="../media/image205.png"/><Relationship Id="rId49" Type="http://schemas.openxmlformats.org/officeDocument/2006/relationships/image" Target="../media/image218.png"/><Relationship Id="rId57" Type="http://schemas.openxmlformats.org/officeDocument/2006/relationships/image" Target="../media/image226.png"/><Relationship Id="rId10" Type="http://schemas.openxmlformats.org/officeDocument/2006/relationships/image" Target="../media/image179.png"/><Relationship Id="rId31" Type="http://schemas.openxmlformats.org/officeDocument/2006/relationships/image" Target="../media/image200.png"/><Relationship Id="rId44" Type="http://schemas.openxmlformats.org/officeDocument/2006/relationships/image" Target="../media/image213.png"/><Relationship Id="rId52" Type="http://schemas.openxmlformats.org/officeDocument/2006/relationships/image" Target="../media/image221.png"/><Relationship Id="rId60" Type="http://schemas.openxmlformats.org/officeDocument/2006/relationships/image" Target="../media/image229.png"/><Relationship Id="rId65" Type="http://schemas.openxmlformats.org/officeDocument/2006/relationships/image" Target="../media/image234.png"/><Relationship Id="rId73" Type="http://schemas.openxmlformats.org/officeDocument/2006/relationships/image" Target="../media/image242.png"/><Relationship Id="rId78" Type="http://schemas.openxmlformats.org/officeDocument/2006/relationships/image" Target="../media/image247.png"/><Relationship Id="rId81" Type="http://schemas.openxmlformats.org/officeDocument/2006/relationships/image" Target="../media/image250.png"/><Relationship Id="rId86" Type="http://schemas.openxmlformats.org/officeDocument/2006/relationships/image" Target="../media/image255.png"/><Relationship Id="rId94" Type="http://schemas.openxmlformats.org/officeDocument/2006/relationships/image" Target="../media/image263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Relationship Id="rId13" Type="http://schemas.openxmlformats.org/officeDocument/2006/relationships/image" Target="../media/image182.png"/><Relationship Id="rId18" Type="http://schemas.openxmlformats.org/officeDocument/2006/relationships/image" Target="../media/image187.png"/><Relationship Id="rId39" Type="http://schemas.openxmlformats.org/officeDocument/2006/relationships/image" Target="../media/image208.png"/><Relationship Id="rId34" Type="http://schemas.openxmlformats.org/officeDocument/2006/relationships/image" Target="../media/image203.png"/><Relationship Id="rId50" Type="http://schemas.openxmlformats.org/officeDocument/2006/relationships/image" Target="../media/image219.png"/><Relationship Id="rId55" Type="http://schemas.openxmlformats.org/officeDocument/2006/relationships/image" Target="../media/image224.png"/><Relationship Id="rId76" Type="http://schemas.openxmlformats.org/officeDocument/2006/relationships/image" Target="../media/image245.png"/><Relationship Id="rId97" Type="http://schemas.openxmlformats.org/officeDocument/2006/relationships/hyperlink" Target="http://www.vecteezy.com/" TargetMode="External"/><Relationship Id="rId7" Type="http://schemas.openxmlformats.org/officeDocument/2006/relationships/image" Target="../media/image176.png"/><Relationship Id="rId71" Type="http://schemas.openxmlformats.org/officeDocument/2006/relationships/image" Target="../media/image240.png"/><Relationship Id="rId92" Type="http://schemas.openxmlformats.org/officeDocument/2006/relationships/image" Target="../media/image261.png"/><Relationship Id="rId2" Type="http://schemas.openxmlformats.org/officeDocument/2006/relationships/image" Target="../media/image64.png"/><Relationship Id="rId29" Type="http://schemas.openxmlformats.org/officeDocument/2006/relationships/image" Target="../media/image198.png"/><Relationship Id="rId24" Type="http://schemas.openxmlformats.org/officeDocument/2006/relationships/image" Target="../media/image193.png"/><Relationship Id="rId40" Type="http://schemas.openxmlformats.org/officeDocument/2006/relationships/image" Target="../media/image209.png"/><Relationship Id="rId45" Type="http://schemas.openxmlformats.org/officeDocument/2006/relationships/image" Target="../media/image214.png"/><Relationship Id="rId66" Type="http://schemas.openxmlformats.org/officeDocument/2006/relationships/image" Target="../media/image235.png"/><Relationship Id="rId87" Type="http://schemas.openxmlformats.org/officeDocument/2006/relationships/image" Target="../media/image256.png"/><Relationship Id="rId61" Type="http://schemas.openxmlformats.org/officeDocument/2006/relationships/image" Target="../media/image230.png"/><Relationship Id="rId82" Type="http://schemas.openxmlformats.org/officeDocument/2006/relationships/image" Target="../media/image251.png"/><Relationship Id="rId19" Type="http://schemas.openxmlformats.org/officeDocument/2006/relationships/image" Target="../media/image188.png"/><Relationship Id="rId14" Type="http://schemas.openxmlformats.org/officeDocument/2006/relationships/image" Target="../media/image183.png"/><Relationship Id="rId30" Type="http://schemas.openxmlformats.org/officeDocument/2006/relationships/image" Target="../media/image199.png"/><Relationship Id="rId35" Type="http://schemas.openxmlformats.org/officeDocument/2006/relationships/image" Target="../media/image204.png"/><Relationship Id="rId56" Type="http://schemas.openxmlformats.org/officeDocument/2006/relationships/image" Target="../media/image225.png"/><Relationship Id="rId77" Type="http://schemas.openxmlformats.org/officeDocument/2006/relationships/image" Target="../media/image246.png"/><Relationship Id="rId8" Type="http://schemas.openxmlformats.org/officeDocument/2006/relationships/image" Target="../media/image177.png"/><Relationship Id="rId51" Type="http://schemas.openxmlformats.org/officeDocument/2006/relationships/image" Target="../media/image220.png"/><Relationship Id="rId72" Type="http://schemas.openxmlformats.org/officeDocument/2006/relationships/image" Target="../media/image241.png"/><Relationship Id="rId93" Type="http://schemas.openxmlformats.org/officeDocument/2006/relationships/image" Target="../media/image262.png"/></Relationships>
</file>

<file path=ppt/slides/_rels/slide7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5.png"/><Relationship Id="rId21" Type="http://schemas.openxmlformats.org/officeDocument/2006/relationships/image" Target="../media/image189.png"/><Relationship Id="rId42" Type="http://schemas.openxmlformats.org/officeDocument/2006/relationships/image" Target="../media/image297.png"/><Relationship Id="rId47" Type="http://schemas.openxmlformats.org/officeDocument/2006/relationships/image" Target="../media/image302.png"/><Relationship Id="rId63" Type="http://schemas.openxmlformats.org/officeDocument/2006/relationships/image" Target="../media/image312.png"/><Relationship Id="rId68" Type="http://schemas.openxmlformats.org/officeDocument/2006/relationships/image" Target="../media/image317.png"/><Relationship Id="rId84" Type="http://schemas.openxmlformats.org/officeDocument/2006/relationships/image" Target="../media/image328.png"/><Relationship Id="rId89" Type="http://schemas.openxmlformats.org/officeDocument/2006/relationships/image" Target="../media/image333.png"/><Relationship Id="rId16" Type="http://schemas.openxmlformats.org/officeDocument/2006/relationships/image" Target="../media/image277.png"/><Relationship Id="rId11" Type="http://schemas.openxmlformats.org/officeDocument/2006/relationships/image" Target="../media/image273.png"/><Relationship Id="rId32" Type="http://schemas.openxmlformats.org/officeDocument/2006/relationships/image" Target="../media/image202.png"/><Relationship Id="rId37" Type="http://schemas.openxmlformats.org/officeDocument/2006/relationships/image" Target="../media/image293.png"/><Relationship Id="rId53" Type="http://schemas.openxmlformats.org/officeDocument/2006/relationships/image" Target="../media/image223.png"/><Relationship Id="rId58" Type="http://schemas.openxmlformats.org/officeDocument/2006/relationships/image" Target="../media/image228.png"/><Relationship Id="rId74" Type="http://schemas.openxmlformats.org/officeDocument/2006/relationships/image" Target="../media/image320.png"/><Relationship Id="rId79" Type="http://schemas.openxmlformats.org/officeDocument/2006/relationships/image" Target="../media/image324.png"/><Relationship Id="rId5" Type="http://schemas.openxmlformats.org/officeDocument/2006/relationships/image" Target="../media/image267.png"/><Relationship Id="rId90" Type="http://schemas.openxmlformats.org/officeDocument/2006/relationships/image" Target="../media/image334.png"/><Relationship Id="rId95" Type="http://schemas.openxmlformats.org/officeDocument/2006/relationships/image" Target="../media/image339.png"/><Relationship Id="rId22" Type="http://schemas.openxmlformats.org/officeDocument/2006/relationships/image" Target="../media/image282.png"/><Relationship Id="rId27" Type="http://schemas.openxmlformats.org/officeDocument/2006/relationships/image" Target="../media/image286.png"/><Relationship Id="rId43" Type="http://schemas.openxmlformats.org/officeDocument/2006/relationships/image" Target="../media/image298.png"/><Relationship Id="rId48" Type="http://schemas.openxmlformats.org/officeDocument/2006/relationships/image" Target="../media/image303.png"/><Relationship Id="rId64" Type="http://schemas.openxmlformats.org/officeDocument/2006/relationships/image" Target="../media/image313.png"/><Relationship Id="rId69" Type="http://schemas.openxmlformats.org/officeDocument/2006/relationships/image" Target="../media/image252.png"/><Relationship Id="rId8" Type="http://schemas.openxmlformats.org/officeDocument/2006/relationships/image" Target="../media/image270.png"/><Relationship Id="rId51" Type="http://schemas.openxmlformats.org/officeDocument/2006/relationships/image" Target="../media/image221.png"/><Relationship Id="rId72" Type="http://schemas.openxmlformats.org/officeDocument/2006/relationships/image" Target="../media/image242.png"/><Relationship Id="rId80" Type="http://schemas.openxmlformats.org/officeDocument/2006/relationships/image" Target="../media/image325.png"/><Relationship Id="rId85" Type="http://schemas.openxmlformats.org/officeDocument/2006/relationships/image" Target="../media/image329.png"/><Relationship Id="rId93" Type="http://schemas.openxmlformats.org/officeDocument/2006/relationships/image" Target="../media/image337.png"/><Relationship Id="rId3" Type="http://schemas.openxmlformats.org/officeDocument/2006/relationships/image" Target="../media/image2.jpg"/><Relationship Id="rId12" Type="http://schemas.openxmlformats.org/officeDocument/2006/relationships/image" Target="../media/image274.png"/><Relationship Id="rId17" Type="http://schemas.openxmlformats.org/officeDocument/2006/relationships/image" Target="../media/image278.png"/><Relationship Id="rId25" Type="http://schemas.openxmlformats.org/officeDocument/2006/relationships/image" Target="../media/image284.png"/><Relationship Id="rId33" Type="http://schemas.openxmlformats.org/officeDocument/2006/relationships/image" Target="../media/image290.png"/><Relationship Id="rId38" Type="http://schemas.openxmlformats.org/officeDocument/2006/relationships/image" Target="../media/image208.png"/><Relationship Id="rId46" Type="http://schemas.openxmlformats.org/officeDocument/2006/relationships/image" Target="../media/image301.png"/><Relationship Id="rId59" Type="http://schemas.openxmlformats.org/officeDocument/2006/relationships/image" Target="../media/image308.png"/><Relationship Id="rId67" Type="http://schemas.openxmlformats.org/officeDocument/2006/relationships/image" Target="../media/image316.png"/><Relationship Id="rId20" Type="http://schemas.openxmlformats.org/officeDocument/2006/relationships/image" Target="../media/image281.png"/><Relationship Id="rId41" Type="http://schemas.openxmlformats.org/officeDocument/2006/relationships/image" Target="../media/image296.png"/><Relationship Id="rId54" Type="http://schemas.openxmlformats.org/officeDocument/2006/relationships/image" Target="../media/image224.png"/><Relationship Id="rId62" Type="http://schemas.openxmlformats.org/officeDocument/2006/relationships/image" Target="../media/image311.png"/><Relationship Id="rId70" Type="http://schemas.openxmlformats.org/officeDocument/2006/relationships/image" Target="../media/image318.png"/><Relationship Id="rId75" Type="http://schemas.openxmlformats.org/officeDocument/2006/relationships/image" Target="../media/image321.png"/><Relationship Id="rId83" Type="http://schemas.openxmlformats.org/officeDocument/2006/relationships/image" Target="../media/image327.png"/><Relationship Id="rId88" Type="http://schemas.openxmlformats.org/officeDocument/2006/relationships/image" Target="../media/image332.png"/><Relationship Id="rId91" Type="http://schemas.openxmlformats.org/officeDocument/2006/relationships/image" Target="../media/image335.png"/><Relationship Id="rId96" Type="http://schemas.openxmlformats.org/officeDocument/2006/relationships/hyperlink" Target="http://www.vecteezy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8.png"/><Relationship Id="rId15" Type="http://schemas.openxmlformats.org/officeDocument/2006/relationships/image" Target="../media/image184.png"/><Relationship Id="rId23" Type="http://schemas.openxmlformats.org/officeDocument/2006/relationships/image" Target="../media/image192.png"/><Relationship Id="rId28" Type="http://schemas.openxmlformats.org/officeDocument/2006/relationships/image" Target="../media/image287.png"/><Relationship Id="rId36" Type="http://schemas.openxmlformats.org/officeDocument/2006/relationships/image" Target="../media/image292.png"/><Relationship Id="rId49" Type="http://schemas.openxmlformats.org/officeDocument/2006/relationships/image" Target="../media/image304.png"/><Relationship Id="rId57" Type="http://schemas.openxmlformats.org/officeDocument/2006/relationships/image" Target="../media/image227.png"/><Relationship Id="rId10" Type="http://schemas.openxmlformats.org/officeDocument/2006/relationships/image" Target="../media/image272.png"/><Relationship Id="rId31" Type="http://schemas.openxmlformats.org/officeDocument/2006/relationships/image" Target="../media/image289.png"/><Relationship Id="rId44" Type="http://schemas.openxmlformats.org/officeDocument/2006/relationships/image" Target="../media/image299.png"/><Relationship Id="rId52" Type="http://schemas.openxmlformats.org/officeDocument/2006/relationships/image" Target="../media/image222.png"/><Relationship Id="rId60" Type="http://schemas.openxmlformats.org/officeDocument/2006/relationships/image" Target="../media/image309.png"/><Relationship Id="rId65" Type="http://schemas.openxmlformats.org/officeDocument/2006/relationships/image" Target="../media/image314.png"/><Relationship Id="rId73" Type="http://schemas.openxmlformats.org/officeDocument/2006/relationships/image" Target="../media/image243.png"/><Relationship Id="rId78" Type="http://schemas.openxmlformats.org/officeDocument/2006/relationships/image" Target="../media/image323.png"/><Relationship Id="rId81" Type="http://schemas.openxmlformats.org/officeDocument/2006/relationships/image" Target="../media/image238.png"/><Relationship Id="rId86" Type="http://schemas.openxmlformats.org/officeDocument/2006/relationships/image" Target="../media/image330.png"/><Relationship Id="rId94" Type="http://schemas.openxmlformats.org/officeDocument/2006/relationships/image" Target="../media/image338.png"/><Relationship Id="rId4" Type="http://schemas.openxmlformats.org/officeDocument/2006/relationships/image" Target="../media/image266.png"/><Relationship Id="rId9" Type="http://schemas.openxmlformats.org/officeDocument/2006/relationships/image" Target="../media/image271.png"/><Relationship Id="rId13" Type="http://schemas.openxmlformats.org/officeDocument/2006/relationships/image" Target="../media/image275.png"/><Relationship Id="rId18" Type="http://schemas.openxmlformats.org/officeDocument/2006/relationships/image" Target="../media/image279.png"/><Relationship Id="rId39" Type="http://schemas.openxmlformats.org/officeDocument/2006/relationships/image" Target="../media/image294.png"/><Relationship Id="rId34" Type="http://schemas.openxmlformats.org/officeDocument/2006/relationships/image" Target="../media/image204.png"/><Relationship Id="rId50" Type="http://schemas.openxmlformats.org/officeDocument/2006/relationships/image" Target="../media/image305.png"/><Relationship Id="rId55" Type="http://schemas.openxmlformats.org/officeDocument/2006/relationships/image" Target="../media/image306.png"/><Relationship Id="rId76" Type="http://schemas.openxmlformats.org/officeDocument/2006/relationships/image" Target="../media/image233.png"/><Relationship Id="rId7" Type="http://schemas.openxmlformats.org/officeDocument/2006/relationships/image" Target="../media/image269.png"/><Relationship Id="rId71" Type="http://schemas.openxmlformats.org/officeDocument/2006/relationships/image" Target="../media/image319.png"/><Relationship Id="rId92" Type="http://schemas.openxmlformats.org/officeDocument/2006/relationships/image" Target="../media/image336.png"/><Relationship Id="rId2" Type="http://schemas.openxmlformats.org/officeDocument/2006/relationships/image" Target="../media/image64.png"/><Relationship Id="rId29" Type="http://schemas.openxmlformats.org/officeDocument/2006/relationships/image" Target="../media/image288.png"/><Relationship Id="rId24" Type="http://schemas.openxmlformats.org/officeDocument/2006/relationships/image" Target="../media/image283.png"/><Relationship Id="rId40" Type="http://schemas.openxmlformats.org/officeDocument/2006/relationships/image" Target="../media/image295.png"/><Relationship Id="rId45" Type="http://schemas.openxmlformats.org/officeDocument/2006/relationships/image" Target="../media/image300.png"/><Relationship Id="rId66" Type="http://schemas.openxmlformats.org/officeDocument/2006/relationships/image" Target="../media/image315.png"/><Relationship Id="rId87" Type="http://schemas.openxmlformats.org/officeDocument/2006/relationships/image" Target="../media/image331.png"/><Relationship Id="rId61" Type="http://schemas.openxmlformats.org/officeDocument/2006/relationships/image" Target="../media/image310.png"/><Relationship Id="rId82" Type="http://schemas.openxmlformats.org/officeDocument/2006/relationships/image" Target="../media/image326.png"/><Relationship Id="rId19" Type="http://schemas.openxmlformats.org/officeDocument/2006/relationships/image" Target="../media/image280.png"/><Relationship Id="rId14" Type="http://schemas.openxmlformats.org/officeDocument/2006/relationships/image" Target="../media/image276.png"/><Relationship Id="rId30" Type="http://schemas.openxmlformats.org/officeDocument/2006/relationships/image" Target="../media/image200.png"/><Relationship Id="rId35" Type="http://schemas.openxmlformats.org/officeDocument/2006/relationships/image" Target="../media/image291.png"/><Relationship Id="rId56" Type="http://schemas.openxmlformats.org/officeDocument/2006/relationships/image" Target="../media/image307.png"/><Relationship Id="rId77" Type="http://schemas.openxmlformats.org/officeDocument/2006/relationships/image" Target="../media/image32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5.png"/><Relationship Id="rId13" Type="http://schemas.openxmlformats.org/officeDocument/2006/relationships/image" Target="../media/image350.png"/><Relationship Id="rId18" Type="http://schemas.openxmlformats.org/officeDocument/2006/relationships/image" Target="../media/image355.png"/><Relationship Id="rId3" Type="http://schemas.openxmlformats.org/officeDocument/2006/relationships/image" Target="../media/image2.jpg"/><Relationship Id="rId7" Type="http://schemas.openxmlformats.org/officeDocument/2006/relationships/image" Target="../media/image344.png"/><Relationship Id="rId12" Type="http://schemas.openxmlformats.org/officeDocument/2006/relationships/image" Target="../media/image349.png"/><Relationship Id="rId17" Type="http://schemas.openxmlformats.org/officeDocument/2006/relationships/image" Target="../media/image354.png"/><Relationship Id="rId2" Type="http://schemas.openxmlformats.org/officeDocument/2006/relationships/image" Target="../media/image64.png"/><Relationship Id="rId16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3.png"/><Relationship Id="rId11" Type="http://schemas.openxmlformats.org/officeDocument/2006/relationships/image" Target="../media/image348.png"/><Relationship Id="rId5" Type="http://schemas.openxmlformats.org/officeDocument/2006/relationships/image" Target="../media/image342.png"/><Relationship Id="rId15" Type="http://schemas.openxmlformats.org/officeDocument/2006/relationships/image" Target="../media/image352.png"/><Relationship Id="rId10" Type="http://schemas.openxmlformats.org/officeDocument/2006/relationships/image" Target="../media/image347.png"/><Relationship Id="rId19" Type="http://schemas.openxmlformats.org/officeDocument/2006/relationships/image" Target="../media/image356.png"/><Relationship Id="rId4" Type="http://schemas.openxmlformats.org/officeDocument/2006/relationships/image" Target="../media/image341.png"/><Relationship Id="rId9" Type="http://schemas.openxmlformats.org/officeDocument/2006/relationships/image" Target="../media/image346.png"/><Relationship Id="rId14" Type="http://schemas.openxmlformats.org/officeDocument/2006/relationships/image" Target="../media/image35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tresec.com/?page=PCAP4SICS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://www.linkedin.com/company/c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ybersecpro-project.eu/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hyperlink" Target="mailto:abdelkader.shaaban@ait.ac.at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lcaraz@uma.es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6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13" Type="http://schemas.openxmlformats.org/officeDocument/2006/relationships/hyperlink" Target="http://www.kali.org/tools/hydra/)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360.png"/><Relationship Id="rId12" Type="http://schemas.openxmlformats.org/officeDocument/2006/relationships/image" Target="../media/image3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9.png"/><Relationship Id="rId11" Type="http://schemas.openxmlformats.org/officeDocument/2006/relationships/image" Target="../media/image364.png"/><Relationship Id="rId5" Type="http://schemas.openxmlformats.org/officeDocument/2006/relationships/image" Target="../media/image358.png"/><Relationship Id="rId10" Type="http://schemas.openxmlformats.org/officeDocument/2006/relationships/image" Target="../media/image363.png"/><Relationship Id="rId4" Type="http://schemas.openxmlformats.org/officeDocument/2006/relationships/image" Target="../media/image357.png"/><Relationship Id="rId9" Type="http://schemas.openxmlformats.org/officeDocument/2006/relationships/image" Target="../media/image3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ali.org/tools/hping3/)/NPING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3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8.png"/><Relationship Id="rId5" Type="http://schemas.openxmlformats.org/officeDocument/2006/relationships/image" Target="../media/image367.png"/><Relationship Id="rId10" Type="http://schemas.openxmlformats.org/officeDocument/2006/relationships/image" Target="../media/image370.png"/><Relationship Id="rId4" Type="http://schemas.openxmlformats.org/officeDocument/2006/relationships/image" Target="../media/image366.png"/><Relationship Id="rId9" Type="http://schemas.openxmlformats.org/officeDocument/2006/relationships/image" Target="../media/image35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73.png"/><Relationship Id="rId2" Type="http://schemas.openxmlformats.org/officeDocument/2006/relationships/image" Target="../media/image37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372.png"/><Relationship Id="rId4" Type="http://schemas.openxmlformats.org/officeDocument/2006/relationships/image" Target="../media/image2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8.png"/><Relationship Id="rId13" Type="http://schemas.openxmlformats.org/officeDocument/2006/relationships/image" Target="../media/image383.png"/><Relationship Id="rId18" Type="http://schemas.openxmlformats.org/officeDocument/2006/relationships/image" Target="../media/image388.png"/><Relationship Id="rId3" Type="http://schemas.openxmlformats.org/officeDocument/2006/relationships/image" Target="../media/image2.jpg"/><Relationship Id="rId7" Type="http://schemas.openxmlformats.org/officeDocument/2006/relationships/image" Target="../media/image377.png"/><Relationship Id="rId12" Type="http://schemas.openxmlformats.org/officeDocument/2006/relationships/image" Target="../media/image382.png"/><Relationship Id="rId17" Type="http://schemas.openxmlformats.org/officeDocument/2006/relationships/image" Target="../media/image387.png"/><Relationship Id="rId2" Type="http://schemas.openxmlformats.org/officeDocument/2006/relationships/image" Target="../media/image64.png"/><Relationship Id="rId16" Type="http://schemas.openxmlformats.org/officeDocument/2006/relationships/image" Target="../media/image386.png"/><Relationship Id="rId20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6.png"/><Relationship Id="rId11" Type="http://schemas.openxmlformats.org/officeDocument/2006/relationships/image" Target="../media/image381.png"/><Relationship Id="rId5" Type="http://schemas.openxmlformats.org/officeDocument/2006/relationships/image" Target="../media/image375.png"/><Relationship Id="rId15" Type="http://schemas.openxmlformats.org/officeDocument/2006/relationships/image" Target="../media/image385.png"/><Relationship Id="rId10" Type="http://schemas.openxmlformats.org/officeDocument/2006/relationships/image" Target="../media/image380.png"/><Relationship Id="rId19" Type="http://schemas.openxmlformats.org/officeDocument/2006/relationships/image" Target="../media/image389.png"/><Relationship Id="rId4" Type="http://schemas.openxmlformats.org/officeDocument/2006/relationships/image" Target="../media/image374.png"/><Relationship Id="rId9" Type="http://schemas.openxmlformats.org/officeDocument/2006/relationships/image" Target="../media/image379.png"/><Relationship Id="rId14" Type="http://schemas.openxmlformats.org/officeDocument/2006/relationships/image" Target="../media/image38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reshark.org/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39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2.png"/><Relationship Id="rId5" Type="http://schemas.openxmlformats.org/officeDocument/2006/relationships/image" Target="../media/image26.png"/><Relationship Id="rId10" Type="http://schemas.openxmlformats.org/officeDocument/2006/relationships/hyperlink" Target="http://www.kali.org/tools/legion/" TargetMode="External"/><Relationship Id="rId4" Type="http://schemas.openxmlformats.org/officeDocument/2006/relationships/image" Target="../media/image391.png"/><Relationship Id="rId9" Type="http://schemas.openxmlformats.org/officeDocument/2006/relationships/hyperlink" Target="https://juncotic.com/etherape-monitoreando-el-trafico-de-red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5634990" marR="5080">
              <a:lnSpc>
                <a:spcPts val="2920"/>
              </a:lnSpc>
              <a:spcBef>
                <a:spcPts val="310"/>
              </a:spcBef>
            </a:pPr>
            <a:r>
              <a:rPr spc="125" dirty="0"/>
              <a:t>Προστασία</a:t>
            </a:r>
            <a:r>
              <a:rPr spc="85" dirty="0"/>
              <a:t> </a:t>
            </a:r>
            <a:r>
              <a:rPr spc="105" dirty="0"/>
              <a:t>δικτύου</a:t>
            </a:r>
            <a:r>
              <a:rPr spc="75" dirty="0"/>
              <a:t> </a:t>
            </a:r>
            <a:r>
              <a:rPr spc="105" dirty="0"/>
              <a:t>για </a:t>
            </a:r>
            <a:r>
              <a:rPr spc="-560" dirty="0"/>
              <a:t> </a:t>
            </a:r>
            <a:r>
              <a:rPr spc="114" dirty="0"/>
              <a:t>συστήματα </a:t>
            </a:r>
            <a:r>
              <a:rPr spc="90" dirty="0"/>
              <a:t>ελέγχου </a:t>
            </a:r>
            <a:r>
              <a:rPr spc="95" dirty="0"/>
              <a:t> </a:t>
            </a:r>
            <a:r>
              <a:rPr spc="80" dirty="0"/>
              <a:t>ενέργειας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97725" y="2355215"/>
            <a:ext cx="2125345" cy="1057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1" spc="204" dirty="0">
                <a:solidFill>
                  <a:srgbClr val="D8791A"/>
                </a:solidFill>
                <a:latin typeface="Calibri"/>
                <a:cs typeface="Calibri"/>
              </a:rPr>
              <a:t>CSP004_C_E</a:t>
            </a:r>
            <a:endParaRPr sz="28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35"/>
              </a:spcBef>
            </a:pPr>
            <a:r>
              <a:rPr sz="850" spc="120" dirty="0">
                <a:latin typeface="Calibri"/>
                <a:cs typeface="Calibri"/>
              </a:rPr>
              <a:t>ΠΑΡΟΥΣ</a:t>
            </a:r>
            <a:r>
              <a:rPr lang="en-US" sz="850" spc="120" dirty="0">
                <a:latin typeface="Calibri"/>
                <a:cs typeface="Calibri"/>
              </a:rPr>
              <a:t>I</a:t>
            </a:r>
            <a:r>
              <a:rPr sz="850" spc="120" dirty="0">
                <a:latin typeface="Calibri"/>
                <a:cs typeface="Calibri"/>
              </a:rPr>
              <a:t>ΑΣΗ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95" dirty="0">
                <a:latin typeface="Calibri"/>
                <a:cs typeface="Calibri"/>
              </a:rPr>
              <a:t>ΑΠ</a:t>
            </a:r>
            <a:r>
              <a:rPr lang="en-US" sz="850" spc="95" dirty="0">
                <a:latin typeface="Calibri"/>
                <a:cs typeface="Calibri"/>
              </a:rPr>
              <a:t>O</a:t>
            </a:r>
            <a:r>
              <a:rPr sz="850" spc="95" dirty="0">
                <a:latin typeface="Calibri"/>
                <a:cs typeface="Calibri"/>
              </a:rPr>
              <a:t>:</a:t>
            </a:r>
            <a:endParaRPr sz="8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7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b="1" spc="135" dirty="0">
                <a:latin typeface="Calibri"/>
                <a:cs typeface="Calibri"/>
              </a:rPr>
              <a:t>CRISTINA</a:t>
            </a:r>
            <a:r>
              <a:rPr sz="850" b="1" spc="155" dirty="0">
                <a:latin typeface="Calibri"/>
                <a:cs typeface="Calibri"/>
              </a:rPr>
              <a:t> </a:t>
            </a:r>
            <a:r>
              <a:rPr sz="850" b="1" spc="140" dirty="0">
                <a:latin typeface="Calibri"/>
                <a:cs typeface="Calibri"/>
              </a:rPr>
              <a:t>ALCARAZ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83475" y="3476942"/>
            <a:ext cx="152336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130" dirty="0">
                <a:latin typeface="Calibri"/>
                <a:cs typeface="Calibri"/>
              </a:rPr>
              <a:t>ΠΑΝΕΠΙΣΤ</a:t>
            </a:r>
            <a:r>
              <a:rPr lang="en-US" sz="700" spc="130" dirty="0">
                <a:latin typeface="Calibri"/>
                <a:cs typeface="Calibri"/>
              </a:rPr>
              <a:t>H</a:t>
            </a:r>
            <a:r>
              <a:rPr sz="700" spc="130" dirty="0">
                <a:latin typeface="Calibri"/>
                <a:cs typeface="Calibri"/>
              </a:rPr>
              <a:t>ΜΙΟ</a:t>
            </a:r>
            <a:r>
              <a:rPr sz="700" spc="175" dirty="0">
                <a:latin typeface="Calibri"/>
                <a:cs typeface="Calibri"/>
              </a:rPr>
              <a:t> </a:t>
            </a:r>
            <a:r>
              <a:rPr sz="700" spc="80" dirty="0">
                <a:latin typeface="Calibri"/>
                <a:cs typeface="Calibri"/>
              </a:rPr>
              <a:t>ΤΗΣ</a:t>
            </a:r>
            <a:r>
              <a:rPr sz="700" spc="100" dirty="0">
                <a:latin typeface="Calibri"/>
                <a:cs typeface="Calibri"/>
              </a:rPr>
              <a:t> </a:t>
            </a:r>
            <a:r>
              <a:rPr sz="700" spc="125" dirty="0">
                <a:latin typeface="Calibri"/>
                <a:cs typeface="Calibri"/>
              </a:rPr>
              <a:t>Μ</a:t>
            </a:r>
            <a:r>
              <a:rPr lang="en-US" sz="700" spc="125" dirty="0">
                <a:latin typeface="Calibri"/>
                <a:cs typeface="Calibri"/>
              </a:rPr>
              <a:t>A</a:t>
            </a:r>
            <a:r>
              <a:rPr sz="700" spc="125" dirty="0">
                <a:latin typeface="Calibri"/>
                <a:cs typeface="Calibri"/>
              </a:rPr>
              <a:t>ΛΑΓΑ,</a:t>
            </a:r>
            <a:endParaRPr sz="7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5" y="0"/>
              <a:ext cx="5012055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5344" y="409575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1515" y="1280530"/>
            <a:ext cx="8460740" cy="1984518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395"/>
              </a:spcBef>
              <a:buClr>
                <a:srgbClr val="FFBA00"/>
              </a:buClr>
              <a:buSzPct val="190476"/>
              <a:buFont typeface="Arial"/>
              <a:buChar char="•"/>
              <a:tabLst>
                <a:tab pos="173355" algn="l"/>
              </a:tabLst>
            </a:pPr>
            <a:r>
              <a:rPr sz="1050" spc="95" dirty="0">
                <a:latin typeface="Calibri"/>
                <a:cs typeface="Calibri"/>
              </a:rPr>
              <a:t>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απομόνωση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ή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ο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διαχωρισμός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των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δικτύων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IT-OT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μπορεί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να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επιτευχθεί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εφαρμογή:</a:t>
            </a:r>
            <a:endParaRPr sz="1050" dirty="0">
              <a:latin typeface="Calibri"/>
              <a:cs typeface="Calibri"/>
            </a:endParaRPr>
          </a:p>
          <a:p>
            <a:pPr marL="349885" lvl="1" indent="-154940">
              <a:lnSpc>
                <a:spcPct val="100000"/>
              </a:lnSpc>
              <a:spcBef>
                <a:spcPts val="1355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349885" algn="l"/>
              </a:tabLst>
            </a:pPr>
            <a:r>
              <a:rPr sz="950" spc="80" dirty="0">
                <a:latin typeface="Calibri"/>
                <a:cs typeface="Calibri"/>
              </a:rPr>
              <a:t>Επικοινωνία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διόδων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-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μονοκατευθυντικοί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δίαυλοι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επικοινωνίας</a:t>
            </a:r>
            <a:endParaRPr sz="950" dirty="0">
              <a:latin typeface="Calibri"/>
              <a:cs typeface="Calibri"/>
            </a:endParaRPr>
          </a:p>
          <a:p>
            <a:pPr marL="377825">
              <a:lnSpc>
                <a:spcPct val="100000"/>
              </a:lnSpc>
              <a:spcBef>
                <a:spcPts val="1525"/>
              </a:spcBef>
            </a:pPr>
            <a:r>
              <a:rPr sz="1800" dirty="0">
                <a:solidFill>
                  <a:srgbClr val="FFBA00"/>
                </a:solidFill>
                <a:latin typeface="Arial"/>
                <a:cs typeface="Arial"/>
              </a:rPr>
              <a:t>•</a:t>
            </a:r>
            <a:r>
              <a:rPr sz="1800" spc="114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lang="en-US" sz="950" spc="85" dirty="0">
                <a:latin typeface="Calibri"/>
                <a:cs typeface="Calibri"/>
              </a:rPr>
              <a:t>Synonymous: “data diode” = “unidirectional comm. gateway”</a:t>
            </a:r>
            <a:endParaRPr sz="950" spc="85" dirty="0">
              <a:latin typeface="Calibri"/>
              <a:cs typeface="Calibri"/>
            </a:endParaRPr>
          </a:p>
          <a:p>
            <a:pPr marL="349885" lvl="1" indent="-154940">
              <a:lnSpc>
                <a:spcPct val="100000"/>
              </a:lnSpc>
              <a:spcBef>
                <a:spcPts val="136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349885" algn="l"/>
              </a:tabLst>
            </a:pPr>
            <a:r>
              <a:rPr sz="950" spc="10" dirty="0">
                <a:latin typeface="Calibri"/>
                <a:cs typeface="Calibri"/>
              </a:rPr>
              <a:t>Τείχη</a:t>
            </a:r>
            <a:r>
              <a:rPr sz="950" spc="-30" dirty="0">
                <a:latin typeface="Calibri"/>
                <a:cs typeface="Calibri"/>
              </a:rPr>
              <a:t> </a:t>
            </a:r>
            <a:r>
              <a:rPr sz="950" spc="5" dirty="0">
                <a:latin typeface="Calibri"/>
                <a:cs typeface="Calibri"/>
              </a:rPr>
              <a:t>(ηλεκτρονικής)</a:t>
            </a:r>
            <a:r>
              <a:rPr sz="950" spc="-35" dirty="0">
                <a:latin typeface="Calibri"/>
                <a:cs typeface="Calibri"/>
              </a:rPr>
              <a:t> </a:t>
            </a:r>
            <a:r>
              <a:rPr sz="950" spc="10" dirty="0">
                <a:latin typeface="Calibri"/>
                <a:cs typeface="Calibri"/>
              </a:rPr>
              <a:t>προστασίας</a:t>
            </a:r>
            <a:endParaRPr sz="950" dirty="0">
              <a:latin typeface="Calibri"/>
              <a:cs typeface="Calibri"/>
            </a:endParaRPr>
          </a:p>
          <a:p>
            <a:pPr marL="349885" lvl="1" indent="-154940">
              <a:lnSpc>
                <a:spcPct val="100000"/>
              </a:lnSpc>
              <a:spcBef>
                <a:spcPts val="1415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349885" algn="l"/>
              </a:tabLst>
            </a:pPr>
            <a:r>
              <a:rPr sz="950" spc="60" dirty="0">
                <a:latin typeface="Calibri"/>
                <a:cs typeface="Calibri"/>
              </a:rPr>
              <a:t>Εικονικά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τοπικά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δίκτυα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VLAN)</a:t>
            </a:r>
            <a:endParaRPr sz="950" dirty="0">
              <a:latin typeface="Calibri"/>
              <a:cs typeface="Calibri"/>
            </a:endParaRPr>
          </a:p>
          <a:p>
            <a:pPr marL="349885" lvl="1" indent="-154940">
              <a:lnSpc>
                <a:spcPct val="100000"/>
              </a:lnSpc>
              <a:spcBef>
                <a:spcPts val="139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349885" algn="l"/>
              </a:tabLst>
            </a:pPr>
            <a:r>
              <a:rPr sz="950" spc="55" dirty="0">
                <a:latin typeface="Calibri"/>
                <a:cs typeface="Calibri"/>
              </a:rPr>
              <a:t>VPNs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12830" y="5201284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6364" y="5332412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ΑΚΡΑΪΟΥ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06182" y="3359784"/>
            <a:ext cx="1418590" cy="672465"/>
          </a:xfrm>
          <a:custGeom>
            <a:avLst/>
            <a:gdLst/>
            <a:ahLst/>
            <a:cxnLst/>
            <a:rect l="l" t="t" r="r" b="b"/>
            <a:pathLst>
              <a:path w="1418589" h="672464">
                <a:moveTo>
                  <a:pt x="1306195" y="0"/>
                </a:moveTo>
                <a:lnTo>
                  <a:pt x="112077" y="0"/>
                </a:lnTo>
                <a:lnTo>
                  <a:pt x="68580" y="8889"/>
                </a:lnTo>
                <a:lnTo>
                  <a:pt x="32702" y="32702"/>
                </a:lnTo>
                <a:lnTo>
                  <a:pt x="8890" y="68579"/>
                </a:lnTo>
                <a:lnTo>
                  <a:pt x="0" y="112077"/>
                </a:lnTo>
                <a:lnTo>
                  <a:pt x="0" y="560387"/>
                </a:lnTo>
                <a:lnTo>
                  <a:pt x="8890" y="603884"/>
                </a:lnTo>
                <a:lnTo>
                  <a:pt x="32702" y="639444"/>
                </a:lnTo>
                <a:lnTo>
                  <a:pt x="68580" y="663575"/>
                </a:lnTo>
                <a:lnTo>
                  <a:pt x="112077" y="672147"/>
                </a:lnTo>
                <a:lnTo>
                  <a:pt x="1306195" y="672147"/>
                </a:lnTo>
                <a:lnTo>
                  <a:pt x="1349692" y="663575"/>
                </a:lnTo>
                <a:lnTo>
                  <a:pt x="1385570" y="639444"/>
                </a:lnTo>
                <a:lnTo>
                  <a:pt x="1409382" y="603884"/>
                </a:lnTo>
                <a:lnTo>
                  <a:pt x="1418272" y="560387"/>
                </a:lnTo>
                <a:lnTo>
                  <a:pt x="1418272" y="112077"/>
                </a:lnTo>
                <a:lnTo>
                  <a:pt x="1409382" y="68579"/>
                </a:lnTo>
                <a:lnTo>
                  <a:pt x="1385570" y="32702"/>
                </a:lnTo>
                <a:lnTo>
                  <a:pt x="1349692" y="8889"/>
                </a:lnTo>
                <a:lnTo>
                  <a:pt x="1306195" y="0"/>
                </a:lnTo>
                <a:close/>
              </a:path>
            </a:pathLst>
          </a:custGeom>
          <a:solidFill>
            <a:srgbClr val="AFA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66227" y="3551554"/>
            <a:ext cx="42164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Δίοδος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26385" y="3359784"/>
            <a:ext cx="1748155" cy="672465"/>
          </a:xfrm>
          <a:custGeom>
            <a:avLst/>
            <a:gdLst/>
            <a:ahLst/>
            <a:cxnLst/>
            <a:rect l="l" t="t" r="r" b="b"/>
            <a:pathLst>
              <a:path w="1748154" h="672464">
                <a:moveTo>
                  <a:pt x="1636077" y="0"/>
                </a:moveTo>
                <a:lnTo>
                  <a:pt x="112077" y="0"/>
                </a:lnTo>
                <a:lnTo>
                  <a:pt x="68579" y="8889"/>
                </a:lnTo>
                <a:lnTo>
                  <a:pt x="32702" y="32702"/>
                </a:lnTo>
                <a:lnTo>
                  <a:pt x="8889" y="68579"/>
                </a:lnTo>
                <a:lnTo>
                  <a:pt x="0" y="112077"/>
                </a:lnTo>
                <a:lnTo>
                  <a:pt x="0" y="560387"/>
                </a:lnTo>
                <a:lnTo>
                  <a:pt x="8889" y="603884"/>
                </a:lnTo>
                <a:lnTo>
                  <a:pt x="32702" y="639444"/>
                </a:lnTo>
                <a:lnTo>
                  <a:pt x="68579" y="663575"/>
                </a:lnTo>
                <a:lnTo>
                  <a:pt x="112077" y="672147"/>
                </a:lnTo>
                <a:lnTo>
                  <a:pt x="1636077" y="672147"/>
                </a:lnTo>
                <a:lnTo>
                  <a:pt x="1679892" y="663575"/>
                </a:lnTo>
                <a:lnTo>
                  <a:pt x="1715452" y="639444"/>
                </a:lnTo>
                <a:lnTo>
                  <a:pt x="1739582" y="603884"/>
                </a:lnTo>
                <a:lnTo>
                  <a:pt x="1748154" y="560387"/>
                </a:lnTo>
                <a:lnTo>
                  <a:pt x="1748154" y="112077"/>
                </a:lnTo>
                <a:lnTo>
                  <a:pt x="1739582" y="68579"/>
                </a:lnTo>
                <a:lnTo>
                  <a:pt x="1715452" y="32702"/>
                </a:lnTo>
                <a:lnTo>
                  <a:pt x="1679892" y="8889"/>
                </a:lnTo>
                <a:lnTo>
                  <a:pt x="1636077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236595" y="3551554"/>
            <a:ext cx="1073785" cy="3175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Τείχη</a:t>
            </a:r>
            <a:r>
              <a:rPr sz="95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" dirty="0">
                <a:solidFill>
                  <a:srgbClr val="FFFFFF"/>
                </a:solidFill>
                <a:latin typeface="Calibri"/>
                <a:cs typeface="Calibri"/>
              </a:rPr>
              <a:t>(ηλεκτρονικής)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προστασίας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76787" y="3358515"/>
            <a:ext cx="1418590" cy="672465"/>
          </a:xfrm>
          <a:custGeom>
            <a:avLst/>
            <a:gdLst/>
            <a:ahLst/>
            <a:cxnLst/>
            <a:rect l="l" t="t" r="r" b="b"/>
            <a:pathLst>
              <a:path w="1418589" h="672464">
                <a:moveTo>
                  <a:pt x="1306195" y="0"/>
                </a:moveTo>
                <a:lnTo>
                  <a:pt x="112077" y="0"/>
                </a:lnTo>
                <a:lnTo>
                  <a:pt x="68579" y="8889"/>
                </a:lnTo>
                <a:lnTo>
                  <a:pt x="32702" y="32702"/>
                </a:lnTo>
                <a:lnTo>
                  <a:pt x="8889" y="68580"/>
                </a:lnTo>
                <a:lnTo>
                  <a:pt x="0" y="112077"/>
                </a:lnTo>
                <a:lnTo>
                  <a:pt x="0" y="560387"/>
                </a:lnTo>
                <a:lnTo>
                  <a:pt x="8889" y="603885"/>
                </a:lnTo>
                <a:lnTo>
                  <a:pt x="32702" y="639445"/>
                </a:lnTo>
                <a:lnTo>
                  <a:pt x="68579" y="663575"/>
                </a:lnTo>
                <a:lnTo>
                  <a:pt x="112077" y="672147"/>
                </a:lnTo>
                <a:lnTo>
                  <a:pt x="1306195" y="672147"/>
                </a:lnTo>
                <a:lnTo>
                  <a:pt x="1349692" y="663575"/>
                </a:lnTo>
                <a:lnTo>
                  <a:pt x="1385570" y="639445"/>
                </a:lnTo>
                <a:lnTo>
                  <a:pt x="1409382" y="603885"/>
                </a:lnTo>
                <a:lnTo>
                  <a:pt x="1418272" y="560387"/>
                </a:lnTo>
                <a:lnTo>
                  <a:pt x="1418272" y="112077"/>
                </a:lnTo>
                <a:lnTo>
                  <a:pt x="1409382" y="68580"/>
                </a:lnTo>
                <a:lnTo>
                  <a:pt x="1385570" y="32702"/>
                </a:lnTo>
                <a:lnTo>
                  <a:pt x="1349692" y="8889"/>
                </a:lnTo>
                <a:lnTo>
                  <a:pt x="1306195" y="0"/>
                </a:lnTo>
                <a:close/>
              </a:path>
            </a:pathLst>
          </a:custGeom>
          <a:solidFill>
            <a:srgbClr val="AFA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125402" y="3549015"/>
            <a:ext cx="37719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60" dirty="0">
                <a:solidFill>
                  <a:srgbClr val="7E7E7E"/>
                </a:solidFill>
                <a:latin typeface="Calibri"/>
                <a:cs typeface="Calibri"/>
              </a:rPr>
              <a:t>V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L</a:t>
            </a:r>
            <a:r>
              <a:rPr sz="950" spc="55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N</a:t>
            </a:r>
            <a:r>
              <a:rPr sz="950" spc="55" dirty="0">
                <a:solidFill>
                  <a:srgbClr val="7E7E7E"/>
                </a:solidFill>
                <a:latin typeface="Calibri"/>
                <a:cs typeface="Calibri"/>
              </a:rPr>
              <a:t>s</a:t>
            </a:r>
            <a:endParaRPr sz="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40140" y="3257550"/>
              <a:ext cx="2750185" cy="1450340"/>
            </a:xfrm>
            <a:custGeom>
              <a:avLst/>
              <a:gdLst/>
              <a:ahLst/>
              <a:cxnLst/>
              <a:rect l="l" t="t" r="r" b="b"/>
              <a:pathLst>
                <a:path w="2750184" h="1450339">
                  <a:moveTo>
                    <a:pt x="2615882" y="755014"/>
                  </a:moveTo>
                  <a:lnTo>
                    <a:pt x="115887" y="755014"/>
                  </a:lnTo>
                  <a:lnTo>
                    <a:pt x="70802" y="764222"/>
                  </a:lnTo>
                  <a:lnTo>
                    <a:pt x="33972" y="788987"/>
                  </a:lnTo>
                  <a:lnTo>
                    <a:pt x="9207" y="825817"/>
                  </a:lnTo>
                  <a:lnTo>
                    <a:pt x="0" y="870902"/>
                  </a:lnTo>
                  <a:lnTo>
                    <a:pt x="0" y="1334135"/>
                  </a:lnTo>
                  <a:lnTo>
                    <a:pt x="9207" y="1379220"/>
                  </a:lnTo>
                  <a:lnTo>
                    <a:pt x="33972" y="1416050"/>
                  </a:lnTo>
                  <a:lnTo>
                    <a:pt x="70802" y="1440814"/>
                  </a:lnTo>
                  <a:lnTo>
                    <a:pt x="115887" y="1450022"/>
                  </a:lnTo>
                  <a:lnTo>
                    <a:pt x="2615882" y="1450022"/>
                  </a:lnTo>
                  <a:lnTo>
                    <a:pt x="2660967" y="1440814"/>
                  </a:lnTo>
                  <a:lnTo>
                    <a:pt x="2697797" y="1416050"/>
                  </a:lnTo>
                  <a:lnTo>
                    <a:pt x="2722562" y="1379220"/>
                  </a:lnTo>
                  <a:lnTo>
                    <a:pt x="2731769" y="1334135"/>
                  </a:lnTo>
                  <a:lnTo>
                    <a:pt x="2731769" y="870902"/>
                  </a:lnTo>
                  <a:lnTo>
                    <a:pt x="2722562" y="825817"/>
                  </a:lnTo>
                  <a:lnTo>
                    <a:pt x="2697797" y="788987"/>
                  </a:lnTo>
                  <a:lnTo>
                    <a:pt x="2660967" y="764222"/>
                  </a:lnTo>
                  <a:lnTo>
                    <a:pt x="2615882" y="755014"/>
                  </a:lnTo>
                  <a:close/>
                </a:path>
                <a:path w="2750184" h="1450339">
                  <a:moveTo>
                    <a:pt x="2634297" y="0"/>
                  </a:moveTo>
                  <a:lnTo>
                    <a:pt x="134302" y="0"/>
                  </a:lnTo>
                  <a:lnTo>
                    <a:pt x="89217" y="9207"/>
                  </a:lnTo>
                  <a:lnTo>
                    <a:pt x="52387" y="33972"/>
                  </a:lnTo>
                  <a:lnTo>
                    <a:pt x="27304" y="70802"/>
                  </a:lnTo>
                  <a:lnTo>
                    <a:pt x="18414" y="115887"/>
                  </a:lnTo>
                  <a:lnTo>
                    <a:pt x="18414" y="579119"/>
                  </a:lnTo>
                  <a:lnTo>
                    <a:pt x="27304" y="624205"/>
                  </a:lnTo>
                  <a:lnTo>
                    <a:pt x="52387" y="661035"/>
                  </a:lnTo>
                  <a:lnTo>
                    <a:pt x="89217" y="685800"/>
                  </a:lnTo>
                  <a:lnTo>
                    <a:pt x="134302" y="695007"/>
                  </a:lnTo>
                  <a:lnTo>
                    <a:pt x="2634297" y="695007"/>
                  </a:lnTo>
                  <a:lnTo>
                    <a:pt x="2679382" y="685800"/>
                  </a:lnTo>
                  <a:lnTo>
                    <a:pt x="2715894" y="661035"/>
                  </a:lnTo>
                  <a:lnTo>
                    <a:pt x="2740977" y="624205"/>
                  </a:lnTo>
                  <a:lnTo>
                    <a:pt x="2749867" y="579119"/>
                  </a:lnTo>
                  <a:lnTo>
                    <a:pt x="2749867" y="115887"/>
                  </a:lnTo>
                  <a:lnTo>
                    <a:pt x="2740977" y="70802"/>
                  </a:lnTo>
                  <a:lnTo>
                    <a:pt x="2715894" y="33972"/>
                  </a:lnTo>
                  <a:lnTo>
                    <a:pt x="2679382" y="9207"/>
                  </a:lnTo>
                  <a:lnTo>
                    <a:pt x="2634297" y="0"/>
                  </a:lnTo>
                  <a:close/>
                </a:path>
              </a:pathLst>
            </a:custGeom>
            <a:solidFill>
              <a:srgbClr val="AF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40140" y="4761547"/>
              <a:ext cx="2731770" cy="836294"/>
            </a:xfrm>
            <a:custGeom>
              <a:avLst/>
              <a:gdLst/>
              <a:ahLst/>
              <a:cxnLst/>
              <a:rect l="l" t="t" r="r" b="b"/>
              <a:pathLst>
                <a:path w="2731770" h="836295">
                  <a:moveTo>
                    <a:pt x="2592387" y="0"/>
                  </a:moveTo>
                  <a:lnTo>
                    <a:pt x="139382" y="0"/>
                  </a:lnTo>
                  <a:lnTo>
                    <a:pt x="95250" y="6984"/>
                  </a:lnTo>
                  <a:lnTo>
                    <a:pt x="57150" y="26987"/>
                  </a:lnTo>
                  <a:lnTo>
                    <a:pt x="26987" y="57150"/>
                  </a:lnTo>
                  <a:lnTo>
                    <a:pt x="6984" y="95250"/>
                  </a:lnTo>
                  <a:lnTo>
                    <a:pt x="0" y="139382"/>
                  </a:lnTo>
                  <a:lnTo>
                    <a:pt x="0" y="696594"/>
                  </a:lnTo>
                  <a:lnTo>
                    <a:pt x="6984" y="740727"/>
                  </a:lnTo>
                  <a:lnTo>
                    <a:pt x="26987" y="778827"/>
                  </a:lnTo>
                  <a:lnTo>
                    <a:pt x="57150" y="808989"/>
                  </a:lnTo>
                  <a:lnTo>
                    <a:pt x="95250" y="828992"/>
                  </a:lnTo>
                  <a:lnTo>
                    <a:pt x="139382" y="835977"/>
                  </a:lnTo>
                  <a:lnTo>
                    <a:pt x="2592387" y="835977"/>
                  </a:lnTo>
                  <a:lnTo>
                    <a:pt x="2636202" y="828992"/>
                  </a:lnTo>
                  <a:lnTo>
                    <a:pt x="2674619" y="808989"/>
                  </a:lnTo>
                  <a:lnTo>
                    <a:pt x="2704782" y="778827"/>
                  </a:lnTo>
                  <a:lnTo>
                    <a:pt x="2724467" y="740727"/>
                  </a:lnTo>
                  <a:lnTo>
                    <a:pt x="2731769" y="696594"/>
                  </a:lnTo>
                  <a:lnTo>
                    <a:pt x="2731769" y="139382"/>
                  </a:lnTo>
                  <a:lnTo>
                    <a:pt x="2724467" y="95250"/>
                  </a:lnTo>
                  <a:lnTo>
                    <a:pt x="2704782" y="57150"/>
                  </a:lnTo>
                  <a:lnTo>
                    <a:pt x="2674619" y="26987"/>
                  </a:lnTo>
                  <a:lnTo>
                    <a:pt x="2636202" y="6984"/>
                  </a:lnTo>
                  <a:lnTo>
                    <a:pt x="259238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58555" y="2506027"/>
              <a:ext cx="2731770" cy="695325"/>
            </a:xfrm>
            <a:custGeom>
              <a:avLst/>
              <a:gdLst/>
              <a:ahLst/>
              <a:cxnLst/>
              <a:rect l="l" t="t" r="r" b="b"/>
              <a:pathLst>
                <a:path w="2731770" h="695325">
                  <a:moveTo>
                    <a:pt x="2615882" y="0"/>
                  </a:moveTo>
                  <a:lnTo>
                    <a:pt x="115887" y="0"/>
                  </a:lnTo>
                  <a:lnTo>
                    <a:pt x="70802" y="9207"/>
                  </a:lnTo>
                  <a:lnTo>
                    <a:pt x="33972" y="33972"/>
                  </a:lnTo>
                  <a:lnTo>
                    <a:pt x="9207" y="70802"/>
                  </a:lnTo>
                  <a:lnTo>
                    <a:pt x="0" y="115887"/>
                  </a:lnTo>
                  <a:lnTo>
                    <a:pt x="0" y="579120"/>
                  </a:lnTo>
                  <a:lnTo>
                    <a:pt x="9207" y="624205"/>
                  </a:lnTo>
                  <a:lnTo>
                    <a:pt x="33972" y="661035"/>
                  </a:lnTo>
                  <a:lnTo>
                    <a:pt x="70802" y="685800"/>
                  </a:lnTo>
                  <a:lnTo>
                    <a:pt x="115887" y="695007"/>
                  </a:lnTo>
                  <a:lnTo>
                    <a:pt x="2615882" y="695007"/>
                  </a:lnTo>
                  <a:lnTo>
                    <a:pt x="2660967" y="685800"/>
                  </a:lnTo>
                  <a:lnTo>
                    <a:pt x="2697797" y="661035"/>
                  </a:lnTo>
                  <a:lnTo>
                    <a:pt x="2722562" y="624205"/>
                  </a:lnTo>
                  <a:lnTo>
                    <a:pt x="2731770" y="579120"/>
                  </a:lnTo>
                  <a:lnTo>
                    <a:pt x="2731770" y="115887"/>
                  </a:lnTo>
                  <a:lnTo>
                    <a:pt x="2722562" y="70802"/>
                  </a:lnTo>
                  <a:lnTo>
                    <a:pt x="2697797" y="33972"/>
                  </a:lnTo>
                  <a:lnTo>
                    <a:pt x="2660967" y="9207"/>
                  </a:lnTo>
                  <a:lnTo>
                    <a:pt x="2615882" y="0"/>
                  </a:lnTo>
                  <a:close/>
                </a:path>
              </a:pathLst>
            </a:custGeom>
            <a:solidFill>
              <a:srgbClr val="AF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740140" y="5659437"/>
              <a:ext cx="2731770" cy="365125"/>
            </a:xfrm>
            <a:custGeom>
              <a:avLst/>
              <a:gdLst/>
              <a:ahLst/>
              <a:cxnLst/>
              <a:rect l="l" t="t" r="r" b="b"/>
              <a:pathLst>
                <a:path w="2731770" h="365125">
                  <a:moveTo>
                    <a:pt x="2670809" y="0"/>
                  </a:moveTo>
                  <a:lnTo>
                    <a:pt x="60959" y="0"/>
                  </a:lnTo>
                  <a:lnTo>
                    <a:pt x="37147" y="4762"/>
                  </a:lnTo>
                  <a:lnTo>
                    <a:pt x="17779" y="17780"/>
                  </a:lnTo>
                  <a:lnTo>
                    <a:pt x="4762" y="37147"/>
                  </a:lnTo>
                  <a:lnTo>
                    <a:pt x="0" y="60959"/>
                  </a:lnTo>
                  <a:lnTo>
                    <a:pt x="0" y="304165"/>
                  </a:lnTo>
                  <a:lnTo>
                    <a:pt x="4762" y="327977"/>
                  </a:lnTo>
                  <a:lnTo>
                    <a:pt x="17779" y="347344"/>
                  </a:lnTo>
                  <a:lnTo>
                    <a:pt x="37147" y="360362"/>
                  </a:lnTo>
                  <a:lnTo>
                    <a:pt x="60959" y="365125"/>
                  </a:lnTo>
                  <a:lnTo>
                    <a:pt x="2670809" y="365125"/>
                  </a:lnTo>
                  <a:lnTo>
                    <a:pt x="2694304" y="360362"/>
                  </a:lnTo>
                  <a:lnTo>
                    <a:pt x="2713672" y="347344"/>
                  </a:lnTo>
                  <a:lnTo>
                    <a:pt x="2726689" y="327977"/>
                  </a:lnTo>
                  <a:lnTo>
                    <a:pt x="2731769" y="304165"/>
                  </a:lnTo>
                  <a:lnTo>
                    <a:pt x="2731769" y="60959"/>
                  </a:lnTo>
                  <a:lnTo>
                    <a:pt x="2726689" y="37147"/>
                  </a:lnTo>
                  <a:lnTo>
                    <a:pt x="2713672" y="17780"/>
                  </a:lnTo>
                  <a:lnTo>
                    <a:pt x="2694304" y="4762"/>
                  </a:lnTo>
                  <a:lnTo>
                    <a:pt x="2670809" y="0"/>
                  </a:lnTo>
                  <a:close/>
                </a:path>
              </a:pathLst>
            </a:custGeom>
            <a:solidFill>
              <a:srgbClr val="FFE2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55344" y="409575"/>
            <a:ext cx="5095875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65" dirty="0">
                <a:latin typeface="Times New Roman"/>
                <a:cs typeface="Times New Roman"/>
              </a:rPr>
              <a:t>Απειλές</a:t>
            </a:r>
            <a:r>
              <a:rPr sz="1450" spc="22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και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70" dirty="0">
                <a:latin typeface="Times New Roman"/>
                <a:cs typeface="Times New Roman"/>
              </a:rPr>
              <a:t>ταξινόμηση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75" dirty="0">
                <a:latin typeface="Times New Roman"/>
                <a:cs typeface="Times New Roman"/>
              </a:rPr>
              <a:t>κυβερνοαπειλών</a:t>
            </a:r>
            <a:r>
              <a:rPr sz="1450" spc="22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στα</a:t>
            </a:r>
            <a:r>
              <a:rPr sz="1450" spc="150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"δίκτυα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ελέγχου"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70" dirty="0">
                <a:latin typeface="Times New Roman"/>
                <a:cs typeface="Times New Roman"/>
              </a:rPr>
              <a:t>-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515" y="1257829"/>
            <a:ext cx="6485890" cy="114554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385"/>
              </a:spcBef>
              <a:buClr>
                <a:srgbClr val="FFBA00"/>
              </a:buClr>
              <a:buSzPct val="171428"/>
              <a:buFont typeface="Arial"/>
              <a:buChar char="•"/>
              <a:tabLst>
                <a:tab pos="167005" algn="l"/>
              </a:tabLst>
            </a:pPr>
            <a:r>
              <a:rPr sz="1050" b="1" spc="50" dirty="0">
                <a:latin typeface="Calibri"/>
                <a:cs typeface="Calibri"/>
              </a:rPr>
              <a:t>Προσποίηση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οντότητας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35" dirty="0">
                <a:latin typeface="Calibri"/>
                <a:cs typeface="Calibri"/>
              </a:rPr>
              <a:t>επίθεση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πλαστοπροσωπίας)</a:t>
            </a:r>
            <a:endParaRPr sz="1050">
              <a:latin typeface="Calibri"/>
              <a:cs typeface="Calibri"/>
            </a:endParaRPr>
          </a:p>
          <a:p>
            <a:pPr marL="396875" marR="179705" lvl="1" indent="-182880">
              <a:lnSpc>
                <a:spcPts val="1110"/>
              </a:lnSpc>
              <a:spcBef>
                <a:spcPts val="1400"/>
              </a:spcBef>
              <a:buSzPct val="189473"/>
              <a:buFont typeface="Arial"/>
              <a:buChar char="•"/>
              <a:tabLst>
                <a:tab pos="396875" algn="l"/>
              </a:tabLst>
            </a:pPr>
            <a:r>
              <a:rPr sz="950" spc="95" dirty="0">
                <a:latin typeface="Calibri"/>
                <a:cs typeface="Calibri"/>
              </a:rPr>
              <a:t>Ο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στόχος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αυτής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επίθεσης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είναι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κλέψει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χρησιμοποιήσει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ταυτότητα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ενός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άλλου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νόμιμου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κόμβου,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όπως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ελεγκτής</a:t>
            </a:r>
            <a:endParaRPr sz="9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110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buSzPct val="189473"/>
              <a:buFont typeface="Arial"/>
              <a:buChar char="•"/>
              <a:tabLst>
                <a:tab pos="396875" algn="l"/>
              </a:tabLst>
            </a:pPr>
            <a:r>
              <a:rPr sz="950" spc="90" dirty="0">
                <a:latin typeface="Calibri"/>
                <a:cs typeface="Calibri"/>
              </a:rPr>
              <a:t>Αυτός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ο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τύπος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επιτιθέμενου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μπορεί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να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οδηγήσει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σε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άλλες</a:t>
            </a:r>
            <a:r>
              <a:rPr sz="950" spc="5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επακόλουθες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επιθέσεις: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man-in-the-middle,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ανεξουσιοδότητη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πρόσβαση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σε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κρίσιμες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συσκευές,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υποκλοπή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των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επικοινωνιών,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...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515" y="2570479"/>
            <a:ext cx="1663064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5260" indent="-16256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90476"/>
              <a:buFont typeface="Arial"/>
              <a:buChar char="•"/>
              <a:tabLst>
                <a:tab pos="175260" algn="l"/>
              </a:tabLst>
            </a:pPr>
            <a:r>
              <a:rPr sz="1050" b="1" spc="70" dirty="0">
                <a:latin typeface="Calibri"/>
                <a:cs typeface="Calibri"/>
              </a:rPr>
              <a:t>Κλιμάκωση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προνομίων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2810" y="2900679"/>
            <a:ext cx="6363970" cy="12465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95580" marR="387985" indent="-182880">
              <a:lnSpc>
                <a:spcPts val="1110"/>
              </a:lnSpc>
              <a:spcBef>
                <a:spcPts val="160"/>
              </a:spcBef>
              <a:buSzPct val="189473"/>
              <a:buFont typeface="Arial"/>
              <a:buChar char="•"/>
              <a:tabLst>
                <a:tab pos="195580" algn="l"/>
              </a:tabLst>
            </a:pPr>
            <a:r>
              <a:rPr sz="950" spc="60" dirty="0">
                <a:latin typeface="Calibri"/>
                <a:cs typeface="Calibri"/>
              </a:rPr>
              <a:t>Στόχος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αυτής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επίθεσης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είναι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η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κλιμάκωση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των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προνομίων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πρόσβασης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κρίσιμους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πόρους,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όπως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λειτουργικά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συστήματα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1100">
              <a:latin typeface="Calibri"/>
              <a:cs typeface="Calibri"/>
            </a:endParaRPr>
          </a:p>
          <a:p>
            <a:pPr marL="195580" marR="5080" indent="-182880">
              <a:lnSpc>
                <a:spcPct val="100000"/>
              </a:lnSpc>
              <a:buSzPct val="189473"/>
              <a:buFont typeface="Arial"/>
              <a:buChar char="•"/>
              <a:tabLst>
                <a:tab pos="195580" algn="l"/>
              </a:tabLst>
            </a:pPr>
            <a:r>
              <a:rPr sz="950" spc="65" dirty="0">
                <a:latin typeface="Calibri"/>
                <a:cs typeface="Calibri"/>
              </a:rPr>
              <a:t>Αυτό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είδος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επίθεσης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μπορεί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ξεκινήσει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από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εσωτερικούς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χρήστες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-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λόγω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εύκολης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πρόσβασης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στους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τομείς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εφαρμογών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τους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κρίσιμους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πόρους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τους.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150">
              <a:latin typeface="Calibri"/>
              <a:cs typeface="Calibri"/>
            </a:endParaRPr>
          </a:p>
          <a:p>
            <a:pPr marL="195580" marR="332740" indent="-182880">
              <a:lnSpc>
                <a:spcPct val="100000"/>
              </a:lnSpc>
              <a:buSzPct val="189473"/>
              <a:buFont typeface="Arial"/>
              <a:buChar char="•"/>
              <a:tabLst>
                <a:tab pos="195580" algn="l"/>
              </a:tabLst>
            </a:pPr>
            <a:r>
              <a:rPr sz="950" spc="70" dirty="0">
                <a:latin typeface="Calibri"/>
                <a:cs typeface="Calibri"/>
              </a:rPr>
              <a:t>ΣΗΜΕΙΩΣΗ: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πρέπει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δοθεί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ιδιαίτερη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προσοχή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δίκτυα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που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βασίζονται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DT,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καθώς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η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πνευματική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ιδιοκτησία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μπορεί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βρίσκεται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ακριβώς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εκεί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(μοντέλα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ψηφιακών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διδύμων).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2554" y="4470082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59937" y="2341562"/>
            <a:ext cx="931544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ΔΙΑΘΕΣΙΜΟΤΗΤΑ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324657" y="3003232"/>
            <a:ext cx="160274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45" dirty="0">
                <a:solidFill>
                  <a:srgbClr val="7E7E7E"/>
                </a:solidFill>
                <a:latin typeface="Calibri"/>
                <a:cs typeface="Calibri"/>
              </a:rPr>
              <a:t>ΟΛΟΚΛΗΡΩΝΩ</a:t>
            </a:r>
            <a:r>
              <a:rPr sz="950" spc="-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ΑΚΕΡΑΙΌΤΗΤΑ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58972" y="3619182"/>
            <a:ext cx="109791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ΕΜΠΙΣΤΕΥΤΙΚΌΤΗΤΑ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52052" y="4263456"/>
            <a:ext cx="172529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95" dirty="0">
                <a:solidFill>
                  <a:srgbClr val="7E7E7E"/>
                </a:solidFill>
                <a:latin typeface="Calibri"/>
                <a:cs typeface="Calibri"/>
              </a:rPr>
              <a:t>Μερικά</a:t>
            </a:r>
            <a:r>
              <a:rPr sz="9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7E7E7E"/>
                </a:solidFill>
                <a:latin typeface="Calibri"/>
                <a:cs typeface="Calibri"/>
              </a:rPr>
              <a:t>παραδείγματα</a:t>
            </a:r>
            <a:r>
              <a:rPr sz="9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7E7E7E"/>
                </a:solidFill>
                <a:latin typeface="Calibri"/>
                <a:cs typeface="Calibri"/>
              </a:rPr>
              <a:t>είναι: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963659" y="5067934"/>
            <a:ext cx="2244090" cy="320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ΠΙΣΤΟΠΟΙΗΣΗ/</a:t>
            </a:r>
            <a:r>
              <a:rPr sz="9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ΕΞΟΥΣΙΟΔΌΤΗΣΗ</a:t>
            </a:r>
            <a:r>
              <a:rPr sz="9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ΧΡΗΣΤΗ</a:t>
            </a:r>
            <a:endParaRPr sz="9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Μερικά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παραδείγματα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είναι: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052052" y="5797549"/>
            <a:ext cx="163830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b="1" spc="60" dirty="0">
                <a:latin typeface="Calibri"/>
                <a:cs typeface="Calibri"/>
              </a:rPr>
              <a:t>Επίθεση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δηλητηρίασης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338559" y="5407977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673840" y="52069"/>
            <a:ext cx="336550" cy="46335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204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r>
              <a:rPr sz="2450" spc="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50" dirty="0">
                <a:solidFill>
                  <a:srgbClr val="D8D8D8"/>
                </a:solidFill>
                <a:latin typeface="Calibri"/>
                <a:cs typeface="Calibri"/>
              </a:rPr>
              <a:t>ΚΥΒΕΡΝΟΑΠΕΙΛΩΝ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81215" y="0"/>
            <a:ext cx="5010467" cy="6858000"/>
            <a:chOff x="7181215" y="0"/>
            <a:chExt cx="5010467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40140" y="3257550"/>
              <a:ext cx="2750185" cy="1450340"/>
            </a:xfrm>
            <a:custGeom>
              <a:avLst/>
              <a:gdLst/>
              <a:ahLst/>
              <a:cxnLst/>
              <a:rect l="l" t="t" r="r" b="b"/>
              <a:pathLst>
                <a:path w="2750184" h="1450339">
                  <a:moveTo>
                    <a:pt x="2615882" y="755014"/>
                  </a:moveTo>
                  <a:lnTo>
                    <a:pt x="115887" y="755014"/>
                  </a:lnTo>
                  <a:lnTo>
                    <a:pt x="70802" y="764222"/>
                  </a:lnTo>
                  <a:lnTo>
                    <a:pt x="33972" y="788987"/>
                  </a:lnTo>
                  <a:lnTo>
                    <a:pt x="9207" y="825817"/>
                  </a:lnTo>
                  <a:lnTo>
                    <a:pt x="0" y="870902"/>
                  </a:lnTo>
                  <a:lnTo>
                    <a:pt x="0" y="1334135"/>
                  </a:lnTo>
                  <a:lnTo>
                    <a:pt x="9207" y="1379220"/>
                  </a:lnTo>
                  <a:lnTo>
                    <a:pt x="33972" y="1416050"/>
                  </a:lnTo>
                  <a:lnTo>
                    <a:pt x="70802" y="1440814"/>
                  </a:lnTo>
                  <a:lnTo>
                    <a:pt x="115887" y="1450022"/>
                  </a:lnTo>
                  <a:lnTo>
                    <a:pt x="2615882" y="1450022"/>
                  </a:lnTo>
                  <a:lnTo>
                    <a:pt x="2660967" y="1440814"/>
                  </a:lnTo>
                  <a:lnTo>
                    <a:pt x="2697797" y="1416050"/>
                  </a:lnTo>
                  <a:lnTo>
                    <a:pt x="2722562" y="1379220"/>
                  </a:lnTo>
                  <a:lnTo>
                    <a:pt x="2731769" y="1334135"/>
                  </a:lnTo>
                  <a:lnTo>
                    <a:pt x="2731769" y="870902"/>
                  </a:lnTo>
                  <a:lnTo>
                    <a:pt x="2722562" y="825817"/>
                  </a:lnTo>
                  <a:lnTo>
                    <a:pt x="2697797" y="788987"/>
                  </a:lnTo>
                  <a:lnTo>
                    <a:pt x="2660967" y="764222"/>
                  </a:lnTo>
                  <a:lnTo>
                    <a:pt x="2615882" y="755014"/>
                  </a:lnTo>
                  <a:close/>
                </a:path>
                <a:path w="2750184" h="1450339">
                  <a:moveTo>
                    <a:pt x="2634297" y="0"/>
                  </a:moveTo>
                  <a:lnTo>
                    <a:pt x="134302" y="0"/>
                  </a:lnTo>
                  <a:lnTo>
                    <a:pt x="89217" y="9207"/>
                  </a:lnTo>
                  <a:lnTo>
                    <a:pt x="52387" y="33972"/>
                  </a:lnTo>
                  <a:lnTo>
                    <a:pt x="27304" y="70802"/>
                  </a:lnTo>
                  <a:lnTo>
                    <a:pt x="18414" y="115887"/>
                  </a:lnTo>
                  <a:lnTo>
                    <a:pt x="18414" y="579119"/>
                  </a:lnTo>
                  <a:lnTo>
                    <a:pt x="27304" y="624205"/>
                  </a:lnTo>
                  <a:lnTo>
                    <a:pt x="52387" y="661035"/>
                  </a:lnTo>
                  <a:lnTo>
                    <a:pt x="89217" y="685800"/>
                  </a:lnTo>
                  <a:lnTo>
                    <a:pt x="134302" y="695007"/>
                  </a:lnTo>
                  <a:lnTo>
                    <a:pt x="2634297" y="695007"/>
                  </a:lnTo>
                  <a:lnTo>
                    <a:pt x="2679382" y="685800"/>
                  </a:lnTo>
                  <a:lnTo>
                    <a:pt x="2715894" y="661035"/>
                  </a:lnTo>
                  <a:lnTo>
                    <a:pt x="2740977" y="624205"/>
                  </a:lnTo>
                  <a:lnTo>
                    <a:pt x="2749867" y="579119"/>
                  </a:lnTo>
                  <a:lnTo>
                    <a:pt x="2749867" y="115887"/>
                  </a:lnTo>
                  <a:lnTo>
                    <a:pt x="2740977" y="70802"/>
                  </a:lnTo>
                  <a:lnTo>
                    <a:pt x="2715894" y="33972"/>
                  </a:lnTo>
                  <a:lnTo>
                    <a:pt x="2679382" y="9207"/>
                  </a:lnTo>
                  <a:lnTo>
                    <a:pt x="2634297" y="0"/>
                  </a:lnTo>
                  <a:close/>
                </a:path>
              </a:pathLst>
            </a:custGeom>
            <a:solidFill>
              <a:srgbClr val="AF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40140" y="4761547"/>
              <a:ext cx="2731770" cy="836294"/>
            </a:xfrm>
            <a:custGeom>
              <a:avLst/>
              <a:gdLst/>
              <a:ahLst/>
              <a:cxnLst/>
              <a:rect l="l" t="t" r="r" b="b"/>
              <a:pathLst>
                <a:path w="2731770" h="836295">
                  <a:moveTo>
                    <a:pt x="2592387" y="0"/>
                  </a:moveTo>
                  <a:lnTo>
                    <a:pt x="139382" y="0"/>
                  </a:lnTo>
                  <a:lnTo>
                    <a:pt x="95250" y="6984"/>
                  </a:lnTo>
                  <a:lnTo>
                    <a:pt x="57150" y="26987"/>
                  </a:lnTo>
                  <a:lnTo>
                    <a:pt x="26987" y="57150"/>
                  </a:lnTo>
                  <a:lnTo>
                    <a:pt x="6984" y="95250"/>
                  </a:lnTo>
                  <a:lnTo>
                    <a:pt x="0" y="139382"/>
                  </a:lnTo>
                  <a:lnTo>
                    <a:pt x="0" y="696594"/>
                  </a:lnTo>
                  <a:lnTo>
                    <a:pt x="6984" y="740727"/>
                  </a:lnTo>
                  <a:lnTo>
                    <a:pt x="26987" y="778827"/>
                  </a:lnTo>
                  <a:lnTo>
                    <a:pt x="57150" y="808989"/>
                  </a:lnTo>
                  <a:lnTo>
                    <a:pt x="95250" y="828992"/>
                  </a:lnTo>
                  <a:lnTo>
                    <a:pt x="139382" y="835977"/>
                  </a:lnTo>
                  <a:lnTo>
                    <a:pt x="2592387" y="835977"/>
                  </a:lnTo>
                  <a:lnTo>
                    <a:pt x="2636202" y="828992"/>
                  </a:lnTo>
                  <a:lnTo>
                    <a:pt x="2674619" y="808989"/>
                  </a:lnTo>
                  <a:lnTo>
                    <a:pt x="2704782" y="778827"/>
                  </a:lnTo>
                  <a:lnTo>
                    <a:pt x="2724467" y="740727"/>
                  </a:lnTo>
                  <a:lnTo>
                    <a:pt x="2731769" y="696594"/>
                  </a:lnTo>
                  <a:lnTo>
                    <a:pt x="2731769" y="139382"/>
                  </a:lnTo>
                  <a:lnTo>
                    <a:pt x="2724467" y="95250"/>
                  </a:lnTo>
                  <a:lnTo>
                    <a:pt x="2704782" y="57150"/>
                  </a:lnTo>
                  <a:lnTo>
                    <a:pt x="2674619" y="26987"/>
                  </a:lnTo>
                  <a:lnTo>
                    <a:pt x="2636202" y="6984"/>
                  </a:lnTo>
                  <a:lnTo>
                    <a:pt x="259238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58555" y="2506027"/>
              <a:ext cx="2731770" cy="695325"/>
            </a:xfrm>
            <a:custGeom>
              <a:avLst/>
              <a:gdLst/>
              <a:ahLst/>
              <a:cxnLst/>
              <a:rect l="l" t="t" r="r" b="b"/>
              <a:pathLst>
                <a:path w="2731770" h="695325">
                  <a:moveTo>
                    <a:pt x="2615882" y="0"/>
                  </a:moveTo>
                  <a:lnTo>
                    <a:pt x="115887" y="0"/>
                  </a:lnTo>
                  <a:lnTo>
                    <a:pt x="70802" y="9207"/>
                  </a:lnTo>
                  <a:lnTo>
                    <a:pt x="33972" y="33972"/>
                  </a:lnTo>
                  <a:lnTo>
                    <a:pt x="9207" y="70802"/>
                  </a:lnTo>
                  <a:lnTo>
                    <a:pt x="0" y="115887"/>
                  </a:lnTo>
                  <a:lnTo>
                    <a:pt x="0" y="579120"/>
                  </a:lnTo>
                  <a:lnTo>
                    <a:pt x="9207" y="624205"/>
                  </a:lnTo>
                  <a:lnTo>
                    <a:pt x="33972" y="661035"/>
                  </a:lnTo>
                  <a:lnTo>
                    <a:pt x="70802" y="685800"/>
                  </a:lnTo>
                  <a:lnTo>
                    <a:pt x="115887" y="695007"/>
                  </a:lnTo>
                  <a:lnTo>
                    <a:pt x="2615882" y="695007"/>
                  </a:lnTo>
                  <a:lnTo>
                    <a:pt x="2660967" y="685800"/>
                  </a:lnTo>
                  <a:lnTo>
                    <a:pt x="2697797" y="661035"/>
                  </a:lnTo>
                  <a:lnTo>
                    <a:pt x="2722562" y="624205"/>
                  </a:lnTo>
                  <a:lnTo>
                    <a:pt x="2731770" y="579120"/>
                  </a:lnTo>
                  <a:lnTo>
                    <a:pt x="2731770" y="115887"/>
                  </a:lnTo>
                  <a:lnTo>
                    <a:pt x="2722562" y="70802"/>
                  </a:lnTo>
                  <a:lnTo>
                    <a:pt x="2697797" y="33972"/>
                  </a:lnTo>
                  <a:lnTo>
                    <a:pt x="2660967" y="9207"/>
                  </a:lnTo>
                  <a:lnTo>
                    <a:pt x="2615882" y="0"/>
                  </a:lnTo>
                  <a:close/>
                </a:path>
              </a:pathLst>
            </a:custGeom>
            <a:solidFill>
              <a:srgbClr val="AFAAA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8740140" y="5659437"/>
              <a:ext cx="2731770" cy="365125"/>
            </a:xfrm>
            <a:custGeom>
              <a:avLst/>
              <a:gdLst/>
              <a:ahLst/>
              <a:cxnLst/>
              <a:rect l="l" t="t" r="r" b="b"/>
              <a:pathLst>
                <a:path w="2731770" h="365125">
                  <a:moveTo>
                    <a:pt x="2670809" y="0"/>
                  </a:moveTo>
                  <a:lnTo>
                    <a:pt x="60959" y="0"/>
                  </a:lnTo>
                  <a:lnTo>
                    <a:pt x="37147" y="4762"/>
                  </a:lnTo>
                  <a:lnTo>
                    <a:pt x="17779" y="17780"/>
                  </a:lnTo>
                  <a:lnTo>
                    <a:pt x="4762" y="37147"/>
                  </a:lnTo>
                  <a:lnTo>
                    <a:pt x="0" y="60959"/>
                  </a:lnTo>
                  <a:lnTo>
                    <a:pt x="0" y="304165"/>
                  </a:lnTo>
                  <a:lnTo>
                    <a:pt x="4762" y="327977"/>
                  </a:lnTo>
                  <a:lnTo>
                    <a:pt x="17779" y="347344"/>
                  </a:lnTo>
                  <a:lnTo>
                    <a:pt x="37147" y="360362"/>
                  </a:lnTo>
                  <a:lnTo>
                    <a:pt x="60959" y="365125"/>
                  </a:lnTo>
                  <a:lnTo>
                    <a:pt x="2670809" y="365125"/>
                  </a:lnTo>
                  <a:lnTo>
                    <a:pt x="2694304" y="360362"/>
                  </a:lnTo>
                  <a:lnTo>
                    <a:pt x="2713672" y="347344"/>
                  </a:lnTo>
                  <a:lnTo>
                    <a:pt x="2726689" y="327977"/>
                  </a:lnTo>
                  <a:lnTo>
                    <a:pt x="2731769" y="304165"/>
                  </a:lnTo>
                  <a:lnTo>
                    <a:pt x="2731769" y="60959"/>
                  </a:lnTo>
                  <a:lnTo>
                    <a:pt x="2726689" y="37147"/>
                  </a:lnTo>
                  <a:lnTo>
                    <a:pt x="2713672" y="17780"/>
                  </a:lnTo>
                  <a:lnTo>
                    <a:pt x="2694304" y="4762"/>
                  </a:lnTo>
                  <a:lnTo>
                    <a:pt x="2670809" y="0"/>
                  </a:lnTo>
                  <a:close/>
                </a:path>
              </a:pathLst>
            </a:custGeom>
            <a:solidFill>
              <a:srgbClr val="FFE2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55344" y="409575"/>
            <a:ext cx="5095875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65" dirty="0">
                <a:latin typeface="Times New Roman"/>
                <a:cs typeface="Times New Roman"/>
              </a:rPr>
              <a:t>Απειλές</a:t>
            </a:r>
            <a:r>
              <a:rPr sz="1450" spc="22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και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70" dirty="0">
                <a:latin typeface="Times New Roman"/>
                <a:cs typeface="Times New Roman"/>
              </a:rPr>
              <a:t>ταξινόμηση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75" dirty="0">
                <a:latin typeface="Times New Roman"/>
                <a:cs typeface="Times New Roman"/>
              </a:rPr>
              <a:t>κυβερνοαπειλών</a:t>
            </a:r>
            <a:r>
              <a:rPr sz="1450" spc="22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στα</a:t>
            </a:r>
            <a:r>
              <a:rPr sz="1450" spc="150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"δίκτυα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ελέγχου"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70" dirty="0">
                <a:latin typeface="Times New Roman"/>
                <a:cs typeface="Times New Roman"/>
              </a:rPr>
              <a:t>-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515" y="1257458"/>
            <a:ext cx="6311900" cy="101473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385"/>
              </a:spcBef>
              <a:buClr>
                <a:srgbClr val="FFBA00"/>
              </a:buClr>
              <a:buSzPct val="171428"/>
              <a:buFont typeface="Arial"/>
              <a:buChar char="•"/>
              <a:tabLst>
                <a:tab pos="167005" algn="l"/>
              </a:tabLst>
            </a:pPr>
            <a:r>
              <a:rPr sz="1050" b="1" spc="65" dirty="0">
                <a:latin typeface="Calibri"/>
                <a:cs typeface="Calibri"/>
              </a:rPr>
              <a:t>Επίθεση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δηλητηρίασης</a:t>
            </a:r>
            <a:endParaRPr sz="105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1345"/>
              </a:spcBef>
              <a:buSzPct val="189473"/>
              <a:buFont typeface="Arial"/>
              <a:buChar char="•"/>
              <a:tabLst>
                <a:tab pos="396875" algn="l"/>
              </a:tabLst>
            </a:pPr>
            <a:r>
              <a:rPr sz="950" spc="60" dirty="0">
                <a:latin typeface="Calibri"/>
                <a:cs typeface="Calibri"/>
              </a:rPr>
              <a:t>Στόχος</a:t>
            </a:r>
            <a:r>
              <a:rPr sz="950" spc="28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της</a:t>
            </a:r>
            <a:r>
              <a:rPr sz="950" spc="29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επίθεσης</a:t>
            </a:r>
            <a:r>
              <a:rPr sz="950" spc="28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είναι</a:t>
            </a:r>
            <a:r>
              <a:rPr sz="950" spc="29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η</a:t>
            </a:r>
            <a:r>
              <a:rPr sz="950" spc="29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εισαγωγή</a:t>
            </a:r>
            <a:r>
              <a:rPr sz="950" spc="29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ψευδών</a:t>
            </a:r>
            <a:r>
              <a:rPr sz="950" spc="29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δεδομένων</a:t>
            </a:r>
            <a:r>
              <a:rPr sz="950" spc="29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(γνωστά</a:t>
            </a:r>
            <a:r>
              <a:rPr sz="950" spc="29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ως</a:t>
            </a:r>
            <a:r>
              <a:rPr sz="950" spc="28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μόλυνση)</a:t>
            </a:r>
            <a:r>
              <a:rPr sz="950" spc="29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προκειμένου</a:t>
            </a:r>
            <a:r>
              <a:rPr sz="950" spc="28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παρακαμφθεί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ή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αλλοιωθεί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η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τελική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λειτουργία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ή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επίδοση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του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κόμβου-στόχου.</a:t>
            </a:r>
            <a:endParaRPr sz="9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10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5"/>
              </a:spcBef>
              <a:buSzPct val="189473"/>
              <a:buFont typeface="Arial"/>
              <a:buChar char="•"/>
              <a:tabLst>
                <a:tab pos="396240" algn="l"/>
              </a:tabLst>
            </a:pPr>
            <a:r>
              <a:rPr sz="950" spc="95" dirty="0">
                <a:latin typeface="Calibri"/>
                <a:cs typeface="Calibri"/>
              </a:rPr>
              <a:t>Μεταξύ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των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πιο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συνηθισμένων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επιθέσεων: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5689" y="2347654"/>
            <a:ext cx="6089015" cy="122872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430"/>
              </a:spcBef>
              <a:buSzPct val="188235"/>
              <a:buFont typeface="Arial"/>
              <a:buChar char="•"/>
              <a:tabLst>
                <a:tab pos="195580" algn="l"/>
              </a:tabLst>
            </a:pPr>
            <a:r>
              <a:rPr sz="850" b="1" spc="60" dirty="0">
                <a:latin typeface="Calibri"/>
                <a:cs typeface="Calibri"/>
              </a:rPr>
              <a:t>Δηλητηρίαση</a:t>
            </a:r>
            <a:r>
              <a:rPr sz="850" b="1" spc="20" dirty="0">
                <a:latin typeface="Calibri"/>
                <a:cs typeface="Calibri"/>
              </a:rPr>
              <a:t> </a:t>
            </a:r>
            <a:r>
              <a:rPr sz="850" b="1" spc="65" dirty="0">
                <a:latin typeface="Calibri"/>
                <a:cs typeface="Calibri"/>
              </a:rPr>
              <a:t>ARP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i="1" spc="35" dirty="0">
                <a:latin typeface="Calibri"/>
                <a:cs typeface="Calibri"/>
              </a:rPr>
              <a:t>-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τυπικό</a:t>
            </a:r>
            <a:r>
              <a:rPr sz="850" i="1" spc="30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για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Man-in-the-middle</a:t>
            </a:r>
            <a:r>
              <a:rPr sz="850" i="1" spc="30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και</a:t>
            </a:r>
            <a:r>
              <a:rPr sz="850" i="1" spc="3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αργότερα</a:t>
            </a:r>
            <a:endParaRPr sz="850">
              <a:latin typeface="Calibri"/>
              <a:cs typeface="Calibri"/>
            </a:endParaRPr>
          </a:p>
          <a:p>
            <a:pPr marL="194310" marR="5080" indent="-182245">
              <a:lnSpc>
                <a:spcPct val="101699"/>
              </a:lnSpc>
              <a:spcBef>
                <a:spcPts val="1360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b="1" spc="55" dirty="0">
                <a:latin typeface="Calibri"/>
                <a:cs typeface="Calibri"/>
              </a:rPr>
              <a:t>Δηλητηρίαση </a:t>
            </a:r>
            <a:r>
              <a:rPr sz="850" b="1" spc="70" dirty="0">
                <a:latin typeface="Calibri"/>
                <a:cs typeface="Calibri"/>
              </a:rPr>
              <a:t>DHCP </a:t>
            </a:r>
            <a:r>
              <a:rPr sz="850" b="1" spc="60" dirty="0">
                <a:latin typeface="Calibri"/>
                <a:cs typeface="Calibri"/>
              </a:rPr>
              <a:t>(Dynamic </a:t>
            </a:r>
            <a:r>
              <a:rPr sz="850" b="1" spc="55" dirty="0">
                <a:latin typeface="Calibri"/>
                <a:cs typeface="Calibri"/>
              </a:rPr>
              <a:t>Host </a:t>
            </a:r>
            <a:r>
              <a:rPr sz="850" b="1" spc="50" dirty="0">
                <a:latin typeface="Calibri"/>
                <a:cs typeface="Calibri"/>
              </a:rPr>
              <a:t>Configuration Protocol </a:t>
            </a:r>
            <a:r>
              <a:rPr sz="850" b="1" spc="35" dirty="0">
                <a:latin typeface="Calibri"/>
                <a:cs typeface="Calibri"/>
              </a:rPr>
              <a:t>- </a:t>
            </a:r>
            <a:r>
              <a:rPr sz="850" b="1" spc="60" dirty="0">
                <a:latin typeface="Calibri"/>
                <a:cs typeface="Calibri"/>
              </a:rPr>
              <a:t>πρωτόκολλο αυτόματης </a:t>
            </a:r>
            <a:r>
              <a:rPr sz="850" b="1" spc="65" dirty="0">
                <a:latin typeface="Calibri"/>
                <a:cs typeface="Calibri"/>
              </a:rPr>
              <a:t>απόδοσης </a:t>
            </a:r>
            <a:r>
              <a:rPr sz="850" b="1" spc="45" dirty="0">
                <a:latin typeface="Calibri"/>
                <a:cs typeface="Calibri"/>
              </a:rPr>
              <a:t>IP </a:t>
            </a:r>
            <a:r>
              <a:rPr sz="850" b="1" spc="60" dirty="0">
                <a:latin typeface="Calibri"/>
                <a:cs typeface="Calibri"/>
              </a:rPr>
              <a:t>διευθύνσεων </a:t>
            </a:r>
            <a:r>
              <a:rPr sz="850" b="1" spc="55" dirty="0">
                <a:latin typeface="Calibri"/>
                <a:cs typeface="Calibri"/>
              </a:rPr>
              <a:t>σε </a:t>
            </a:r>
            <a:r>
              <a:rPr sz="850" b="1" spc="-185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δίκτυα)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100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b="1" spc="65" dirty="0">
                <a:latin typeface="Calibri"/>
                <a:cs typeface="Calibri"/>
              </a:rPr>
              <a:t>ICMP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(Internet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Control</a:t>
            </a:r>
            <a:r>
              <a:rPr sz="850" b="1" spc="10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Message</a:t>
            </a:r>
            <a:r>
              <a:rPr sz="850" b="1" spc="10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Protocol</a:t>
            </a:r>
            <a:r>
              <a:rPr sz="850" b="1" spc="15" dirty="0">
                <a:latin typeface="Calibri"/>
                <a:cs typeface="Calibri"/>
              </a:rPr>
              <a:t> </a:t>
            </a:r>
            <a:r>
              <a:rPr sz="850" b="1" spc="35" dirty="0">
                <a:latin typeface="Calibri"/>
                <a:cs typeface="Calibri"/>
              </a:rPr>
              <a:t>-</a:t>
            </a:r>
            <a:r>
              <a:rPr sz="850" b="1" spc="10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Πρωτόκολλο</a:t>
            </a:r>
            <a:r>
              <a:rPr sz="850" b="1" spc="10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επικοινωνίας</a:t>
            </a:r>
            <a:r>
              <a:rPr sz="850" b="1" spc="10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δικτύων)</a:t>
            </a:r>
            <a:endParaRPr sz="850">
              <a:latin typeface="Calibri"/>
              <a:cs typeface="Calibri"/>
            </a:endParaRPr>
          </a:p>
          <a:p>
            <a:pPr marL="224154" indent="-212090">
              <a:lnSpc>
                <a:spcPct val="100000"/>
              </a:lnSpc>
              <a:spcBef>
                <a:spcPts val="1245"/>
              </a:spcBef>
              <a:buSzPct val="188235"/>
              <a:buFont typeface="Arial"/>
              <a:buChar char="•"/>
              <a:tabLst>
                <a:tab pos="224154" algn="l"/>
                <a:tab pos="224790" algn="l"/>
              </a:tabLst>
            </a:pPr>
            <a:r>
              <a:rPr sz="850" b="1" spc="85" dirty="0">
                <a:latin typeface="Calibri"/>
                <a:cs typeface="Calibri"/>
              </a:rPr>
              <a:t>προσωρινής</a:t>
            </a:r>
            <a:r>
              <a:rPr sz="850" b="1" spc="5" dirty="0">
                <a:latin typeface="Calibri"/>
                <a:cs typeface="Calibri"/>
              </a:rPr>
              <a:t> </a:t>
            </a:r>
            <a:r>
              <a:rPr sz="850" b="1" spc="85" dirty="0">
                <a:latin typeface="Calibri"/>
                <a:cs typeface="Calibri"/>
              </a:rPr>
              <a:t>μνήμης</a:t>
            </a:r>
            <a:r>
              <a:rPr sz="850" b="1" spc="15" dirty="0">
                <a:latin typeface="Calibri"/>
                <a:cs typeface="Calibri"/>
              </a:rPr>
              <a:t> </a:t>
            </a:r>
            <a:r>
              <a:rPr sz="850" b="1" spc="80" dirty="0">
                <a:latin typeface="Calibri"/>
                <a:cs typeface="Calibri"/>
              </a:rPr>
              <a:t>DNS)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04890" y="2702798"/>
            <a:ext cx="931544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ΔΙΑΘΕΣΙΜΟΤΗΤΑ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08565" y="3454954"/>
            <a:ext cx="2244090" cy="191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2465">
              <a:lnSpc>
                <a:spcPct val="100000"/>
              </a:lnSpc>
              <a:spcBef>
                <a:spcPts val="100"/>
              </a:spcBef>
            </a:pPr>
            <a:r>
              <a:rPr lang="el-GR" sz="950" spc="30" dirty="0">
                <a:solidFill>
                  <a:srgbClr val="7E7E7E"/>
                </a:solidFill>
                <a:latin typeface="Calibri"/>
                <a:cs typeface="Calibri"/>
              </a:rPr>
              <a:t>Ακεραιότητα </a:t>
            </a:r>
          </a:p>
          <a:p>
            <a:pPr marL="672465">
              <a:lnSpc>
                <a:spcPct val="100000"/>
              </a:lnSpc>
              <a:spcBef>
                <a:spcPts val="100"/>
              </a:spcBef>
            </a:pPr>
            <a:endParaRPr lang="el-GR" sz="950" spc="30" dirty="0">
              <a:solidFill>
                <a:srgbClr val="7E7E7E"/>
              </a:solidFill>
              <a:latin typeface="Calibri"/>
              <a:cs typeface="Calibri"/>
            </a:endParaRPr>
          </a:p>
          <a:p>
            <a:pPr marL="672465">
              <a:lnSpc>
                <a:spcPct val="100000"/>
              </a:lnSpc>
              <a:spcBef>
                <a:spcPts val="100"/>
              </a:spcBef>
            </a:pPr>
            <a:endParaRPr lang="el-GR" sz="950" spc="30" dirty="0">
              <a:solidFill>
                <a:srgbClr val="7E7E7E"/>
              </a:solidFill>
              <a:latin typeface="Calibri"/>
              <a:cs typeface="Calibri"/>
            </a:endParaRPr>
          </a:p>
          <a:p>
            <a:pPr marL="672465">
              <a:lnSpc>
                <a:spcPct val="100000"/>
              </a:lnSpc>
              <a:spcBef>
                <a:spcPts val="100"/>
              </a:spcBef>
            </a:pPr>
            <a:endParaRPr lang="el-GR" sz="950" spc="30" dirty="0">
              <a:solidFill>
                <a:srgbClr val="7E7E7E"/>
              </a:solidFill>
              <a:latin typeface="Calibri"/>
              <a:cs typeface="Calibri"/>
            </a:endParaRPr>
          </a:p>
          <a:p>
            <a:pPr marL="672465">
              <a:lnSpc>
                <a:spcPct val="100000"/>
              </a:lnSpc>
              <a:spcBef>
                <a:spcPts val="100"/>
              </a:spcBef>
            </a:pPr>
            <a:r>
              <a:rPr lang="el-GR" sz="950" spc="30" dirty="0">
                <a:solidFill>
                  <a:srgbClr val="7E7E7E"/>
                </a:solidFill>
                <a:latin typeface="Calibri"/>
                <a:cs typeface="Calibri"/>
              </a:rPr>
              <a:t>Εμπιστευτικότητα </a:t>
            </a:r>
          </a:p>
          <a:p>
            <a:pPr marL="672465">
              <a:lnSpc>
                <a:spcPct val="100000"/>
              </a:lnSpc>
              <a:spcBef>
                <a:spcPts val="100"/>
              </a:spcBef>
            </a:pPr>
            <a:endParaRPr lang="el-GR" sz="950" spc="30" dirty="0">
              <a:solidFill>
                <a:srgbClr val="7E7E7E"/>
              </a:solidFill>
              <a:latin typeface="Calibri"/>
              <a:cs typeface="Calibri"/>
            </a:endParaRPr>
          </a:p>
          <a:p>
            <a:pPr marL="672465">
              <a:lnSpc>
                <a:spcPct val="100000"/>
              </a:lnSpc>
              <a:spcBef>
                <a:spcPts val="100"/>
              </a:spcBef>
            </a:pPr>
            <a:endParaRPr lang="el-GR" sz="950" spc="30" dirty="0">
              <a:solidFill>
                <a:srgbClr val="7E7E7E"/>
              </a:solidFill>
              <a:latin typeface="Calibri"/>
              <a:cs typeface="Calibri"/>
            </a:endParaRPr>
          </a:p>
          <a:p>
            <a:pPr marL="672465">
              <a:lnSpc>
                <a:spcPct val="100000"/>
              </a:lnSpc>
              <a:spcBef>
                <a:spcPts val="100"/>
              </a:spcBef>
            </a:pPr>
            <a:endParaRPr lang="el-GR" sz="950" spc="30" dirty="0">
              <a:solidFill>
                <a:srgbClr val="7E7E7E"/>
              </a:solidFill>
              <a:latin typeface="Calibri"/>
              <a:cs typeface="Calibri"/>
            </a:endParaRPr>
          </a:p>
          <a:p>
            <a:pPr marL="672465">
              <a:lnSpc>
                <a:spcPct val="100000"/>
              </a:lnSpc>
              <a:spcBef>
                <a:spcPts val="100"/>
              </a:spcBef>
            </a:pPr>
            <a:endParaRPr sz="950" dirty="0">
              <a:latin typeface="Calibri"/>
              <a:cs typeface="Calibri"/>
            </a:endParaRPr>
          </a:p>
          <a:p>
            <a:pPr marL="56515" marR="5080" indent="-44450">
              <a:lnSpc>
                <a:spcPct val="212699"/>
              </a:lnSpc>
              <a:spcBef>
                <a:spcPts val="229"/>
              </a:spcBef>
            </a:pP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ΠΙΣΤΟΠΟΙΗΣΗ/</a:t>
            </a:r>
            <a:r>
              <a:rPr sz="9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ΕΞΟΥΣΙΟΔΌΤΗΣΗ</a:t>
            </a:r>
            <a:r>
              <a:rPr sz="9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ΧΡΗΣΤΗ</a:t>
            </a:r>
            <a:endParaRPr sz="9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Μερικά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παραδείγματα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είναι: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13202" y="5756909"/>
            <a:ext cx="163830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b="1" spc="60" dirty="0">
                <a:latin typeface="Calibri"/>
                <a:cs typeface="Calibri"/>
              </a:rPr>
              <a:t>Επίθεση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δηλητηρίασης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2554" y="5513704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333162" y="5405754"/>
            <a:ext cx="10350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673840" y="52069"/>
            <a:ext cx="336550" cy="46335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204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r>
              <a:rPr sz="2450" spc="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50" dirty="0">
                <a:solidFill>
                  <a:srgbClr val="D8D8D8"/>
                </a:solidFill>
                <a:latin typeface="Calibri"/>
                <a:cs typeface="Calibri"/>
              </a:rPr>
              <a:t>ΚΥΒΕΡΝΟΑΠΕΙΛΩΝ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5344" y="542607"/>
            <a:ext cx="2154555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APTs</a:t>
            </a:r>
            <a:r>
              <a:rPr sz="1450" spc="150" dirty="0">
                <a:latin typeface="Times New Roman"/>
                <a:cs typeface="Times New Roman"/>
              </a:rPr>
              <a:t> </a:t>
            </a:r>
            <a:r>
              <a:rPr sz="1450" spc="114" dirty="0">
                <a:latin typeface="Times New Roman"/>
                <a:cs typeface="Times New Roman"/>
              </a:rPr>
              <a:t>της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βιομηχανίας,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60" dirty="0">
                <a:latin typeface="Calibri"/>
                <a:cs typeface="Calibri"/>
              </a:rPr>
              <a:t>Περίπτωση</a:t>
            </a:r>
            <a:r>
              <a:rPr sz="1450" spc="60" dirty="0">
                <a:latin typeface="Times New Roman"/>
                <a:cs typeface="Times New Roman"/>
              </a:rPr>
              <a:t>:</a:t>
            </a:r>
            <a:r>
              <a:rPr sz="1450" spc="50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STUXNET</a:t>
            </a:r>
            <a:r>
              <a:rPr sz="1450" spc="114" dirty="0">
                <a:latin typeface="Times New Roman"/>
                <a:cs typeface="Times New Roman"/>
              </a:rPr>
              <a:t> </a:t>
            </a:r>
            <a:r>
              <a:rPr sz="1450" spc="35" dirty="0">
                <a:latin typeface="Times New Roman"/>
                <a:cs typeface="Times New Roman"/>
              </a:rPr>
              <a:t>()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1515" y="1625176"/>
            <a:ext cx="6706870" cy="309372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385"/>
              </a:spcBef>
              <a:buClr>
                <a:srgbClr val="FFBA00"/>
              </a:buClr>
              <a:buSzPct val="171428"/>
              <a:buFont typeface="Arial"/>
              <a:buChar char="•"/>
              <a:tabLst>
                <a:tab pos="167005" algn="l"/>
              </a:tabLst>
            </a:pPr>
            <a:r>
              <a:rPr sz="1050" b="1" spc="65" dirty="0">
                <a:latin typeface="Calibri"/>
                <a:cs typeface="Calibri"/>
              </a:rPr>
              <a:t>Σενάριο: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Ιρανικοί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πυρηνικοί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σταθμοί</a:t>
            </a:r>
            <a:endParaRPr sz="10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340"/>
              </a:spcBef>
              <a:buSzPct val="189473"/>
              <a:buFont typeface="Arial"/>
              <a:buChar char="•"/>
              <a:tabLst>
                <a:tab pos="396240" algn="l"/>
              </a:tabLst>
            </a:pPr>
            <a:r>
              <a:rPr sz="950" spc="45" dirty="0">
                <a:latin typeface="Calibri"/>
                <a:cs typeface="Calibri"/>
              </a:rPr>
              <a:t>Παραδοσιακό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δίκτυο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SCADA: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IT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δικτυωμένο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με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30" dirty="0">
                <a:latin typeface="Calibri"/>
                <a:cs typeface="Calibri"/>
              </a:rPr>
              <a:t>δίκτυο</a:t>
            </a:r>
            <a:r>
              <a:rPr sz="950" spc="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OT</a:t>
            </a:r>
            <a:endParaRPr sz="9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315"/>
              </a:spcBef>
              <a:buSzPct val="189473"/>
              <a:buFont typeface="Arial"/>
              <a:buChar char="•"/>
              <a:tabLst>
                <a:tab pos="396240" algn="l"/>
              </a:tabLst>
            </a:pPr>
            <a:r>
              <a:rPr sz="950" spc="65" dirty="0">
                <a:latin typeface="Calibri"/>
                <a:cs typeface="Calibri"/>
              </a:rPr>
              <a:t>Χρήπρωτοκόλλων/προγραμμάτων</a:t>
            </a:r>
            <a:r>
              <a:rPr sz="950" spc="-1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SCADA/PLC</a:t>
            </a:r>
            <a:endParaRPr sz="950">
              <a:latin typeface="Calibri"/>
              <a:cs typeface="Calibri"/>
            </a:endParaRPr>
          </a:p>
          <a:p>
            <a:pPr marL="173355" indent="-160655">
              <a:lnSpc>
                <a:spcPct val="100000"/>
              </a:lnSpc>
              <a:spcBef>
                <a:spcPts val="1500"/>
              </a:spcBef>
              <a:buClr>
                <a:srgbClr val="FFBA00"/>
              </a:buClr>
              <a:buSzPct val="190476"/>
              <a:buFont typeface="Arial"/>
              <a:buChar char="•"/>
              <a:tabLst>
                <a:tab pos="173355" algn="l"/>
              </a:tabLst>
            </a:pPr>
            <a:r>
              <a:rPr sz="1050" b="1" spc="65" dirty="0">
                <a:latin typeface="Calibri"/>
                <a:cs typeface="Calibri"/>
              </a:rPr>
              <a:t>Στόχος: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σαμποτάζ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στα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PLC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που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ελέγχουν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τις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πυρηνικές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φυγόκεντρες</a:t>
            </a:r>
            <a:endParaRPr sz="1050">
              <a:latin typeface="Calibri"/>
              <a:cs typeface="Calibri"/>
            </a:endParaRPr>
          </a:p>
          <a:p>
            <a:pPr marL="175260" indent="-162560">
              <a:lnSpc>
                <a:spcPct val="100000"/>
              </a:lnSpc>
              <a:spcBef>
                <a:spcPts val="1475"/>
              </a:spcBef>
              <a:buClr>
                <a:srgbClr val="FFBA00"/>
              </a:buClr>
              <a:buSzPct val="190476"/>
              <a:buFont typeface="Arial"/>
              <a:buChar char="•"/>
              <a:tabLst>
                <a:tab pos="175260" algn="l"/>
              </a:tabLst>
            </a:pPr>
            <a:r>
              <a:rPr sz="1050" b="1" spc="40" dirty="0">
                <a:latin typeface="Calibri"/>
                <a:cs typeface="Calibri"/>
              </a:rPr>
              <a:t>Βήματα:</a:t>
            </a:r>
            <a:endParaRPr sz="10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340"/>
              </a:spcBef>
              <a:buSzPct val="189473"/>
              <a:buFont typeface="Arial"/>
              <a:buChar char="•"/>
              <a:tabLst>
                <a:tab pos="396240" algn="l"/>
              </a:tabLst>
            </a:pPr>
            <a:r>
              <a:rPr sz="950" i="1" spc="65" dirty="0">
                <a:latin typeface="Calibri"/>
                <a:cs typeface="Calibri"/>
              </a:rPr>
              <a:t>Μόλυνση/συμβιβασμός:</a:t>
            </a:r>
            <a:r>
              <a:rPr sz="950" i="1" spc="4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μολυσμένα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κλειδιά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USB</a:t>
            </a:r>
            <a:r>
              <a:rPr sz="950" spc="5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που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περιέχουν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αρχεία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εγκατάστασης</a:t>
            </a:r>
            <a:r>
              <a:rPr sz="950" spc="5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κακόβουλου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λογισμικού</a:t>
            </a:r>
            <a:endParaRPr sz="950">
              <a:latin typeface="Calibri"/>
              <a:cs typeface="Calibri"/>
            </a:endParaRPr>
          </a:p>
          <a:p>
            <a:pPr marL="396875" marR="60325" lvl="1" indent="-182880">
              <a:lnSpc>
                <a:spcPct val="101800"/>
              </a:lnSpc>
              <a:spcBef>
                <a:spcPts val="1295"/>
              </a:spcBef>
              <a:buSzPct val="189473"/>
              <a:buFont typeface="Arial"/>
              <a:buChar char="•"/>
              <a:tabLst>
                <a:tab pos="396875" algn="l"/>
              </a:tabLst>
            </a:pPr>
            <a:r>
              <a:rPr sz="950" i="1" spc="65" dirty="0">
                <a:latin typeface="Calibri"/>
                <a:cs typeface="Calibri"/>
              </a:rPr>
              <a:t>Πλευρική</a:t>
            </a:r>
            <a:r>
              <a:rPr sz="950" i="1" spc="35" dirty="0">
                <a:latin typeface="Calibri"/>
                <a:cs typeface="Calibri"/>
              </a:rPr>
              <a:t> </a:t>
            </a:r>
            <a:r>
              <a:rPr sz="950" i="1" spc="60" dirty="0">
                <a:latin typeface="Calibri"/>
                <a:cs typeface="Calibri"/>
              </a:rPr>
              <a:t>μετακίνηση:</a:t>
            </a:r>
            <a:r>
              <a:rPr sz="950" i="1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Ευπάθειες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(print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Spooler,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SMB,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WinCC),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σταθερές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τιμές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στον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κώδικα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που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δεν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μπορεί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αλλάξει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δυναμικά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μηχανήματα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(εικονικά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μηχανήματα)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SCADA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HMI,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συγκομιδή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διαπιστευτηρίων.</a:t>
            </a:r>
            <a:endParaRPr sz="9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105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buSzPct val="189473"/>
              <a:buFont typeface="Arial"/>
              <a:buChar char="•"/>
              <a:tabLst>
                <a:tab pos="396875" algn="l"/>
              </a:tabLst>
            </a:pPr>
            <a:r>
              <a:rPr sz="950" i="1" spc="80" dirty="0">
                <a:latin typeface="Calibri"/>
                <a:cs typeface="Calibri"/>
              </a:rPr>
              <a:t>Τελική</a:t>
            </a:r>
            <a:r>
              <a:rPr sz="950" i="1" spc="45" dirty="0">
                <a:latin typeface="Calibri"/>
                <a:cs typeface="Calibri"/>
              </a:rPr>
              <a:t> </a:t>
            </a:r>
            <a:r>
              <a:rPr sz="950" i="1" spc="85" dirty="0">
                <a:latin typeface="Calibri"/>
                <a:cs typeface="Calibri"/>
              </a:rPr>
              <a:t>μόλυνση:</a:t>
            </a:r>
            <a:r>
              <a:rPr sz="950" i="1" spc="4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μόλυνση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του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ελεγκτή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(του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PLC)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χειραγώγηση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του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κώδικα</a:t>
            </a:r>
            <a:r>
              <a:rPr sz="950" spc="5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προγραμματισμού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του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PLC</a:t>
            </a:r>
            <a:endParaRPr sz="950">
              <a:latin typeface="Calibri"/>
              <a:cs typeface="Calibri"/>
            </a:endParaRPr>
          </a:p>
          <a:p>
            <a:pPr marL="396875" marR="650240" lvl="1" indent="-182880">
              <a:lnSpc>
                <a:spcPct val="101800"/>
              </a:lnSpc>
              <a:spcBef>
                <a:spcPts val="1310"/>
              </a:spcBef>
              <a:buSzPct val="189473"/>
              <a:buFont typeface="Arial"/>
              <a:buChar char="•"/>
              <a:tabLst>
                <a:tab pos="396875" algn="l"/>
              </a:tabLst>
            </a:pPr>
            <a:r>
              <a:rPr sz="950" i="1" spc="65" dirty="0">
                <a:latin typeface="Calibri"/>
                <a:cs typeface="Calibri"/>
              </a:rPr>
              <a:t>Αποτέλεσμα:</a:t>
            </a:r>
            <a:r>
              <a:rPr sz="950" i="1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κακόβουλο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λογισμικό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(στο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PLC)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καταστρέφει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καλή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επίδοση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των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φυγοκεντρικών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μηχανών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αποτελέσματα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είναι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κρυφά.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554" y="4843145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33162" y="4735195"/>
            <a:ext cx="10350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73840" y="52069"/>
            <a:ext cx="336550" cy="604837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ΠΕΡΙΠΤΩΣΙΟΛΟΓΙΚΈΣ</a:t>
            </a:r>
            <a:r>
              <a:rPr sz="2450" spc="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200" dirty="0">
                <a:solidFill>
                  <a:srgbClr val="D8D8D8"/>
                </a:solidFill>
                <a:latin typeface="Calibri"/>
                <a:cs typeface="Calibri"/>
              </a:rPr>
              <a:t>ΜΕΛΈΤΕΣ</a:t>
            </a:r>
            <a:r>
              <a:rPr sz="2450" spc="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60" dirty="0">
                <a:solidFill>
                  <a:srgbClr val="D8D8D8"/>
                </a:solidFill>
                <a:latin typeface="Calibri"/>
                <a:cs typeface="Calibri"/>
              </a:rPr>
              <a:t>ΕΠΙΘΈΣΕΙΣ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5344" y="542607"/>
            <a:ext cx="2154555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APTs</a:t>
            </a:r>
            <a:r>
              <a:rPr sz="1450" spc="150" dirty="0">
                <a:latin typeface="Times New Roman"/>
                <a:cs typeface="Times New Roman"/>
              </a:rPr>
              <a:t> </a:t>
            </a:r>
            <a:r>
              <a:rPr sz="1450" spc="114" dirty="0">
                <a:latin typeface="Times New Roman"/>
                <a:cs typeface="Times New Roman"/>
              </a:rPr>
              <a:t>της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βιομηχανίας,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60" dirty="0">
                <a:latin typeface="Calibri"/>
                <a:cs typeface="Calibri"/>
              </a:rPr>
              <a:t>Περίπτωση</a:t>
            </a:r>
            <a:r>
              <a:rPr sz="1450" spc="60" dirty="0">
                <a:latin typeface="Times New Roman"/>
                <a:cs typeface="Times New Roman"/>
              </a:rPr>
              <a:t>:</a:t>
            </a:r>
            <a:r>
              <a:rPr sz="1450" spc="50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STUXNET</a:t>
            </a:r>
            <a:r>
              <a:rPr sz="1450" spc="114" dirty="0">
                <a:latin typeface="Times New Roman"/>
                <a:cs typeface="Times New Roman"/>
              </a:rPr>
              <a:t> </a:t>
            </a:r>
            <a:r>
              <a:rPr sz="1450" spc="35" dirty="0">
                <a:latin typeface="Times New Roman"/>
                <a:cs typeface="Times New Roman"/>
              </a:rPr>
              <a:t>()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1515" y="1612245"/>
            <a:ext cx="5588635" cy="3640454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58750" indent="-146050">
              <a:lnSpc>
                <a:spcPct val="100000"/>
              </a:lnSpc>
              <a:spcBef>
                <a:spcPts val="370"/>
              </a:spcBef>
              <a:buClr>
                <a:srgbClr val="FFBA00"/>
              </a:buClr>
              <a:buSzPct val="168421"/>
              <a:buFont typeface="Arial"/>
              <a:buChar char="•"/>
              <a:tabLst>
                <a:tab pos="158750" algn="l"/>
              </a:tabLst>
            </a:pPr>
            <a:r>
              <a:rPr sz="950" b="1" spc="60" dirty="0">
                <a:latin typeface="Calibri"/>
                <a:cs typeface="Calibri"/>
              </a:rPr>
              <a:t>Αιτίες:</a:t>
            </a:r>
            <a:endParaRPr sz="9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205"/>
              </a:spcBef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850" spc="40" dirty="0">
                <a:latin typeface="Calibri"/>
                <a:cs typeface="Calibri"/>
              </a:rPr>
              <a:t>Ανακάλυψη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b="1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ευπαθειών</a:t>
            </a:r>
            <a:r>
              <a:rPr sz="850" b="1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850" b="1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μηδενικής</a:t>
            </a:r>
            <a:r>
              <a:rPr sz="850" b="1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850" b="1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ημέρας</a:t>
            </a:r>
            <a:r>
              <a:rPr sz="850" b="1" spc="229" dirty="0">
                <a:latin typeface="Calibri"/>
                <a:cs typeface="Calibri"/>
              </a:rPr>
              <a:t> </a:t>
            </a:r>
            <a:r>
              <a:rPr sz="850" spc="40" dirty="0">
                <a:latin typeface="MS Gothic"/>
                <a:cs typeface="MS Gothic"/>
              </a:rPr>
              <a:t>☹</a:t>
            </a:r>
            <a:endParaRPr sz="850">
              <a:latin typeface="MS Gothic"/>
              <a:cs typeface="MS Gothic"/>
            </a:endParaRPr>
          </a:p>
          <a:p>
            <a:pPr marL="396240" lvl="1" indent="-182880">
              <a:lnSpc>
                <a:spcPct val="100000"/>
              </a:lnSpc>
              <a:spcBef>
                <a:spcPts val="1295"/>
              </a:spcBef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850" b="1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Δίκτυο</a:t>
            </a:r>
            <a:r>
              <a:rPr sz="8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850" b="1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χωρίς</a:t>
            </a:r>
            <a:r>
              <a:rPr sz="8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850" b="1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εσωτερικά</a:t>
            </a:r>
            <a:r>
              <a:rPr sz="8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850" b="1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αμυντικά</a:t>
            </a:r>
            <a:r>
              <a:rPr sz="8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850" b="1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μέτρα</a:t>
            </a:r>
            <a:r>
              <a:rPr sz="850" b="1" spc="215" dirty="0">
                <a:latin typeface="Calibri"/>
                <a:cs typeface="Calibri"/>
              </a:rPr>
              <a:t> </a:t>
            </a:r>
            <a:r>
              <a:rPr sz="850" spc="20" dirty="0">
                <a:latin typeface="MS Gothic"/>
                <a:cs typeface="MS Gothic"/>
              </a:rPr>
              <a:t>☹</a:t>
            </a:r>
            <a:endParaRPr sz="850">
              <a:latin typeface="MS Gothic"/>
              <a:cs typeface="MS Gothic"/>
            </a:endParaRPr>
          </a:p>
          <a:p>
            <a:pPr marL="579755" lvl="2" indent="-182880">
              <a:lnSpc>
                <a:spcPct val="100000"/>
              </a:lnSpc>
              <a:spcBef>
                <a:spcPts val="1325"/>
              </a:spcBef>
              <a:buSzPct val="200000"/>
              <a:buFont typeface="Arial"/>
              <a:buChar char="•"/>
              <a:tabLst>
                <a:tab pos="579755" algn="l"/>
              </a:tabLst>
            </a:pPr>
            <a:r>
              <a:rPr sz="700" spc="50" dirty="0">
                <a:latin typeface="Calibri"/>
                <a:cs typeface="Calibri"/>
              </a:rPr>
              <a:t>Όλες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οι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άμυνες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που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βρίσκονται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στην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περίμετρο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αλλά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όχι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στην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περίμετρο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του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δικτύου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και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οι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κεντρικοί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υπολογιστές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τους</a:t>
            </a:r>
            <a:endParaRPr sz="7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300"/>
              </a:spcBef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850" b="1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Μόλυνση</a:t>
            </a:r>
            <a:r>
              <a:rPr sz="85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850" b="1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από</a:t>
            </a:r>
            <a:r>
              <a:rPr sz="85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850" b="1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κακόβουλο</a:t>
            </a:r>
            <a:r>
              <a:rPr sz="8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850" b="1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λογισμικό</a:t>
            </a:r>
            <a:r>
              <a:rPr sz="850" b="1" spc="195" dirty="0">
                <a:latin typeface="Calibri"/>
                <a:cs typeface="Calibri"/>
              </a:rPr>
              <a:t> </a:t>
            </a:r>
            <a:r>
              <a:rPr sz="850" spc="20" dirty="0">
                <a:latin typeface="MS Gothic"/>
                <a:cs typeface="MS Gothic"/>
              </a:rPr>
              <a:t>☹</a:t>
            </a:r>
            <a:endParaRPr sz="850">
              <a:latin typeface="MS Gothic"/>
              <a:cs typeface="MS Gothic"/>
            </a:endParaRPr>
          </a:p>
          <a:p>
            <a:pPr marL="167005" indent="-154305">
              <a:lnSpc>
                <a:spcPct val="100000"/>
              </a:lnSpc>
              <a:spcBef>
                <a:spcPts val="138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b="1" spc="5" dirty="0">
                <a:latin typeface="Calibri"/>
                <a:cs typeface="Calibri"/>
              </a:rPr>
              <a:t>Απειλές:</a:t>
            </a:r>
            <a:endParaRPr sz="9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300"/>
              </a:spcBef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850" i="1" spc="55" dirty="0">
                <a:latin typeface="Calibri"/>
                <a:cs typeface="Calibri"/>
              </a:rPr>
              <a:t>Διαθεσιμότητα: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διαθεσιμότητα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υλικού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(DoS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κατά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φυγοκεντρικών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συσκευών)</a:t>
            </a:r>
            <a:endParaRPr sz="8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365"/>
              </a:spcBef>
              <a:buSzPct val="189473"/>
              <a:buFont typeface="Arial"/>
              <a:buChar char="•"/>
              <a:tabLst>
                <a:tab pos="396240" algn="l"/>
              </a:tabLst>
            </a:pPr>
            <a:r>
              <a:rPr sz="950" i="1" spc="60" dirty="0">
                <a:latin typeface="Calibri"/>
                <a:cs typeface="Calibri"/>
              </a:rPr>
              <a:t>Ακεραιότητα:</a:t>
            </a:r>
            <a:r>
              <a:rPr sz="950" i="1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ολοκληρώνω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(κακόβουλο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λογισμικό)</a:t>
            </a:r>
            <a:endParaRPr sz="95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spcBef>
                <a:spcPts val="1390"/>
              </a:spcBef>
              <a:buSzPct val="189473"/>
              <a:buFont typeface="Arial"/>
              <a:buChar char="•"/>
              <a:tabLst>
                <a:tab pos="396875" algn="l"/>
              </a:tabLst>
            </a:pPr>
            <a:r>
              <a:rPr sz="950" i="1" spc="80" dirty="0">
                <a:latin typeface="Calibri"/>
                <a:cs typeface="Calibri"/>
              </a:rPr>
              <a:t>Α/Α:</a:t>
            </a:r>
            <a:r>
              <a:rPr sz="950" i="1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κλιμάκωση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προνομίων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(μηχανή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ΤΠ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με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πρόσβαση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σε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βασικά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στοιχεία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ΟΤ)</a:t>
            </a:r>
            <a:endParaRPr sz="95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spcBef>
                <a:spcPts val="142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b="1" spc="40" dirty="0">
                <a:latin typeface="Calibri"/>
                <a:cs typeface="Calibri"/>
              </a:rPr>
              <a:t>Μάθηση:</a:t>
            </a:r>
            <a:endParaRPr sz="9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300"/>
              </a:spcBef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850" spc="50" dirty="0">
                <a:latin typeface="Calibri"/>
                <a:cs typeface="Calibri"/>
              </a:rPr>
              <a:t>Η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"γέννηση"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της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βιομηχανικής</a:t>
            </a:r>
            <a:r>
              <a:rPr sz="850" spc="25" dirty="0">
                <a:latin typeface="Calibri"/>
                <a:cs typeface="Calibri"/>
              </a:rPr>
              <a:t> βιομηχανίας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ανίχνευσης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εισβολών</a:t>
            </a:r>
            <a:endParaRPr sz="850">
              <a:latin typeface="Calibri"/>
              <a:cs typeface="Calibri"/>
            </a:endParaRPr>
          </a:p>
          <a:p>
            <a:pPr marL="396875" marR="719455" lvl="1" indent="-182880">
              <a:lnSpc>
                <a:spcPts val="1000"/>
              </a:lnSpc>
              <a:spcBef>
                <a:spcPts val="1300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850" spc="60" dirty="0">
                <a:latin typeface="Calibri"/>
                <a:cs typeface="Calibri"/>
              </a:rPr>
              <a:t>Προγραμματισμός </a:t>
            </a:r>
            <a:r>
              <a:rPr sz="850" spc="55" dirty="0">
                <a:latin typeface="Calibri"/>
                <a:cs typeface="Calibri"/>
              </a:rPr>
              <a:t>εξειδικευμένων </a:t>
            </a:r>
            <a:r>
              <a:rPr sz="850" spc="60" dirty="0">
                <a:latin typeface="Calibri"/>
                <a:cs typeface="Calibri"/>
              </a:rPr>
              <a:t>μηχανημάτων </a:t>
            </a:r>
            <a:r>
              <a:rPr sz="850" spc="50" dirty="0">
                <a:latin typeface="Calibri"/>
                <a:cs typeface="Calibri"/>
              </a:rPr>
              <a:t>(εικονικών </a:t>
            </a:r>
            <a:r>
              <a:rPr sz="850" spc="60" dirty="0">
                <a:latin typeface="Calibri"/>
                <a:cs typeface="Calibri"/>
              </a:rPr>
              <a:t>μηχανημάτων) </a:t>
            </a:r>
            <a:r>
              <a:rPr sz="850" spc="50" dirty="0">
                <a:latin typeface="Calibri"/>
                <a:cs typeface="Calibri"/>
              </a:rPr>
              <a:t>διαχείρισης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USB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βιομηχανία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554" y="5613400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33162" y="5505450"/>
            <a:ext cx="10350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73840" y="52069"/>
            <a:ext cx="336550" cy="604837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ΠΕΡΙΠΤΩΣΙΟΛΟΓΙΚΈΣ</a:t>
            </a:r>
            <a:r>
              <a:rPr sz="2450" spc="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200" dirty="0">
                <a:solidFill>
                  <a:srgbClr val="D8D8D8"/>
                </a:solidFill>
                <a:latin typeface="Calibri"/>
                <a:cs typeface="Calibri"/>
              </a:rPr>
              <a:t>ΜΕΛΈΤΕΣ</a:t>
            </a:r>
            <a:r>
              <a:rPr sz="2450" spc="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60" dirty="0">
                <a:solidFill>
                  <a:srgbClr val="D8D8D8"/>
                </a:solidFill>
                <a:latin typeface="Calibri"/>
                <a:cs typeface="Calibri"/>
              </a:rPr>
              <a:t>ΕΠΙΘΈΣΕΙΣ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5344" y="542607"/>
            <a:ext cx="3169920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APTs</a:t>
            </a:r>
            <a:r>
              <a:rPr sz="1450" spc="150" dirty="0">
                <a:latin typeface="Times New Roman"/>
                <a:cs typeface="Times New Roman"/>
              </a:rPr>
              <a:t> </a:t>
            </a:r>
            <a:r>
              <a:rPr sz="1450" spc="114" dirty="0">
                <a:latin typeface="Times New Roman"/>
                <a:cs typeface="Times New Roman"/>
              </a:rPr>
              <a:t>της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βιομηχανίας,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60" dirty="0">
                <a:latin typeface="Calibri"/>
                <a:cs typeface="Calibri"/>
              </a:rPr>
              <a:t>Περίπτωση</a:t>
            </a:r>
            <a:r>
              <a:rPr sz="1450" spc="60" dirty="0">
                <a:latin typeface="Times New Roman"/>
                <a:cs typeface="Times New Roman"/>
              </a:rPr>
              <a:t>:</a:t>
            </a:r>
            <a:r>
              <a:rPr sz="1450" spc="70" dirty="0">
                <a:latin typeface="Times New Roman"/>
                <a:cs typeface="Times New Roman"/>
              </a:rPr>
              <a:t> BackEnergy</a:t>
            </a:r>
            <a:r>
              <a:rPr sz="1450" spc="145" dirty="0">
                <a:latin typeface="Times New Roman"/>
                <a:cs typeface="Times New Roman"/>
              </a:rPr>
              <a:t> </a:t>
            </a:r>
            <a:r>
              <a:rPr sz="1450" spc="80" dirty="0">
                <a:latin typeface="Times New Roman"/>
                <a:cs typeface="Times New Roman"/>
              </a:rPr>
              <a:t>(2015-2016)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1515" y="1636057"/>
            <a:ext cx="5872480" cy="340296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37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b="1" spc="60" dirty="0">
                <a:latin typeface="Calibri"/>
                <a:cs typeface="Calibri"/>
              </a:rPr>
              <a:t>Σενάριο: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Ουκρανία: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Δικτυωμένο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δίκτυο</a:t>
            </a:r>
            <a:endParaRPr sz="9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205"/>
              </a:spcBef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850" spc="60" dirty="0">
                <a:latin typeface="Calibri"/>
                <a:cs typeface="Calibri"/>
              </a:rPr>
              <a:t>Τόσο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δίκτυο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ΤΠ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διαχείριση)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όσο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δίκτυο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ΟΤ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(ενεργειακά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συστήματα)</a:t>
            </a:r>
            <a:endParaRPr sz="850">
              <a:latin typeface="Calibri"/>
              <a:cs typeface="Calibri"/>
            </a:endParaRPr>
          </a:p>
          <a:p>
            <a:pPr marL="158750" indent="-146050">
              <a:lnSpc>
                <a:spcPct val="100000"/>
              </a:lnSpc>
              <a:spcBef>
                <a:spcPts val="1175"/>
              </a:spcBef>
              <a:buClr>
                <a:srgbClr val="FFBA00"/>
              </a:buClr>
              <a:buSzPct val="168421"/>
              <a:buFont typeface="Arial"/>
              <a:buChar char="•"/>
              <a:tabLst>
                <a:tab pos="158750" algn="l"/>
              </a:tabLst>
            </a:pPr>
            <a:r>
              <a:rPr sz="950" b="1" spc="60" dirty="0">
                <a:latin typeface="Calibri"/>
                <a:cs typeface="Calibri"/>
              </a:rPr>
              <a:t>Στόχος: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Διείσδυση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καταστροφή</a:t>
            </a:r>
            <a:endParaRPr sz="95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spcBef>
                <a:spcPts val="1295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850" spc="65" dirty="0">
                <a:latin typeface="Calibri"/>
                <a:cs typeface="Calibri"/>
              </a:rPr>
              <a:t>Το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κακόβουλο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λογισμικό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είναι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εγκατεστημένο</a:t>
            </a:r>
            <a:r>
              <a:rPr sz="850" spc="50" dirty="0">
                <a:latin typeface="Calibri"/>
                <a:cs typeface="Calibri"/>
              </a:rPr>
              <a:t> και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κρυμμένο,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περιμένοντας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κακόβουλες</a:t>
            </a:r>
            <a:r>
              <a:rPr sz="850" spc="45" dirty="0">
                <a:latin typeface="Calibri"/>
                <a:cs typeface="Calibri"/>
              </a:rPr>
              <a:t> εντολές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C&amp;C</a:t>
            </a:r>
            <a:endParaRPr sz="85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spcBef>
                <a:spcPts val="1280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850" spc="65" dirty="0">
                <a:latin typeface="Calibri"/>
                <a:cs typeface="Calibri"/>
              </a:rPr>
              <a:t>Όταν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λαμβάνονται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εντολές,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κακόβουλο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λογισμικό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ανατρέχει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τόσο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στοιχεία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ΤΠ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όσο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στοιχεία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ΟΤ.</a:t>
            </a:r>
            <a:endParaRPr sz="85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spcBef>
                <a:spcPts val="132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b="1" spc="35" dirty="0">
                <a:latin typeface="Calibri"/>
                <a:cs typeface="Calibri"/>
              </a:rPr>
              <a:t>Βήματα:</a:t>
            </a:r>
            <a:endParaRPr sz="95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819"/>
              </a:spcBef>
              <a:buSzPct val="188235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850" i="1" spc="60" dirty="0">
                <a:latin typeface="Calibri"/>
                <a:cs typeface="Calibri"/>
              </a:rPr>
              <a:t>Μόλυνση/παραβίαση:</a:t>
            </a:r>
            <a:r>
              <a:rPr sz="850" i="1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spear-phishing,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ευπάθειες,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Trojans</a:t>
            </a:r>
            <a:endParaRPr sz="85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1340"/>
              </a:spcBef>
              <a:buSzPct val="188235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850" i="1" spc="55" dirty="0">
                <a:latin typeface="Calibri"/>
                <a:cs typeface="Calibri"/>
              </a:rPr>
              <a:t>Επιμονή:</a:t>
            </a:r>
            <a:r>
              <a:rPr sz="850" i="1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κακόβουλο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λογισμικό,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τοπική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κλιμάκωση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30" dirty="0">
                <a:latin typeface="Calibri"/>
                <a:cs typeface="Calibri"/>
              </a:rPr>
              <a:t>,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διατήρηση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του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εξυπηρετητή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SSH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σύστημα</a:t>
            </a:r>
            <a:endParaRPr sz="85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1280"/>
              </a:spcBef>
              <a:buSzPct val="188235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850" i="1" spc="75" dirty="0">
                <a:latin typeface="Calibri"/>
                <a:cs typeface="Calibri"/>
              </a:rPr>
              <a:t>Πλευρική</a:t>
            </a:r>
            <a:r>
              <a:rPr sz="850" i="1" spc="40" dirty="0">
                <a:latin typeface="Calibri"/>
                <a:cs typeface="Calibri"/>
              </a:rPr>
              <a:t> </a:t>
            </a:r>
            <a:r>
              <a:rPr sz="850" i="1" spc="70" dirty="0">
                <a:latin typeface="Calibri"/>
                <a:cs typeface="Calibri"/>
              </a:rPr>
              <a:t>κίνηση:</a:t>
            </a:r>
            <a:r>
              <a:rPr sz="850" i="1" spc="45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Windows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admin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shares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πιστοποιημένες</a:t>
            </a:r>
            <a:r>
              <a:rPr sz="850" spc="5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συνεδρίες)</a:t>
            </a:r>
            <a:endParaRPr sz="85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1255"/>
              </a:spcBef>
              <a:buSzPct val="188235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850" i="1" spc="85" dirty="0">
                <a:latin typeface="Calibri"/>
                <a:cs typeface="Calibri"/>
              </a:rPr>
              <a:t>Απορρόφηση:</a:t>
            </a:r>
            <a:r>
              <a:rPr sz="850" i="1" spc="30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Απορρόφηση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δεδομένων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95" dirty="0">
                <a:latin typeface="Calibri"/>
                <a:cs typeface="Calibri"/>
              </a:rPr>
              <a:t>σύμφωνα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με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εντολές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από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το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C&amp;C</a:t>
            </a:r>
            <a:endParaRPr sz="85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1350"/>
              </a:spcBef>
              <a:buSzPct val="188235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850" i="1" spc="40" dirty="0">
                <a:latin typeface="Calibri"/>
                <a:cs typeface="Calibri"/>
              </a:rPr>
              <a:t>Καταστροφή:</a:t>
            </a:r>
            <a:r>
              <a:rPr sz="850" i="1" spc="10" dirty="0">
                <a:latin typeface="Calibri"/>
                <a:cs typeface="Calibri"/>
              </a:rPr>
              <a:t> </a:t>
            </a:r>
            <a:r>
              <a:rPr sz="850" spc="30" dirty="0">
                <a:latin typeface="Calibri"/>
                <a:cs typeface="Calibri"/>
              </a:rPr>
              <a:t>IT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διαγραφή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20" dirty="0">
                <a:latin typeface="Calibri"/>
                <a:cs typeface="Calibri"/>
              </a:rPr>
              <a:t>),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OT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(ανατρεπτικοί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διακόπτες</a:t>
            </a:r>
            <a:endParaRPr sz="85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1250"/>
              </a:spcBef>
              <a:buSzPct val="188235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850" i="1" spc="35" dirty="0">
                <a:latin typeface="Calibri"/>
                <a:cs typeface="Calibri"/>
              </a:rPr>
              <a:t>Αποτέλεσμα:</a:t>
            </a:r>
            <a:r>
              <a:rPr sz="850" i="1" spc="2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η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ενεργειακή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υποδομή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30" dirty="0">
                <a:latin typeface="Calibri"/>
                <a:cs typeface="Calibri"/>
              </a:rPr>
              <a:t>έχει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25" dirty="0">
                <a:latin typeface="Calibri"/>
                <a:cs typeface="Calibri"/>
              </a:rPr>
              <a:t>παραλύσει.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554" y="5214620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33162" y="5106670"/>
            <a:ext cx="10350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73840" y="52069"/>
            <a:ext cx="336550" cy="604837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ΠΕΡΙΠΤΩΣΙΟΛΟΓΙΚΈΣ</a:t>
            </a:r>
            <a:r>
              <a:rPr sz="2450" spc="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200" dirty="0">
                <a:solidFill>
                  <a:srgbClr val="D8D8D8"/>
                </a:solidFill>
                <a:latin typeface="Calibri"/>
                <a:cs typeface="Calibri"/>
              </a:rPr>
              <a:t>ΜΕΛΈΤΕΣ</a:t>
            </a:r>
            <a:r>
              <a:rPr sz="2450" spc="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60" dirty="0">
                <a:solidFill>
                  <a:srgbClr val="D8D8D8"/>
                </a:solidFill>
                <a:latin typeface="Calibri"/>
                <a:cs typeface="Calibri"/>
              </a:rPr>
              <a:t>ΕΠΙΘΈΣΕΙΣ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5344" y="542607"/>
            <a:ext cx="3169920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APTs</a:t>
            </a:r>
            <a:r>
              <a:rPr sz="1450" spc="150" dirty="0">
                <a:latin typeface="Times New Roman"/>
                <a:cs typeface="Times New Roman"/>
              </a:rPr>
              <a:t> </a:t>
            </a:r>
            <a:r>
              <a:rPr sz="1450" spc="114" dirty="0">
                <a:latin typeface="Times New Roman"/>
                <a:cs typeface="Times New Roman"/>
              </a:rPr>
              <a:t>της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βιομηχανίας,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60" dirty="0">
                <a:latin typeface="Calibri"/>
                <a:cs typeface="Calibri"/>
              </a:rPr>
              <a:t>Περίπτωση</a:t>
            </a:r>
            <a:r>
              <a:rPr sz="1450" spc="60" dirty="0">
                <a:latin typeface="Times New Roman"/>
                <a:cs typeface="Times New Roman"/>
              </a:rPr>
              <a:t>:</a:t>
            </a:r>
            <a:r>
              <a:rPr sz="1450" spc="70" dirty="0">
                <a:latin typeface="Times New Roman"/>
                <a:cs typeface="Times New Roman"/>
              </a:rPr>
              <a:t> BackEnergy</a:t>
            </a:r>
            <a:r>
              <a:rPr sz="1450" spc="145" dirty="0">
                <a:latin typeface="Times New Roman"/>
                <a:cs typeface="Times New Roman"/>
              </a:rPr>
              <a:t> </a:t>
            </a:r>
            <a:r>
              <a:rPr sz="1450" spc="80" dirty="0">
                <a:latin typeface="Times New Roman"/>
                <a:cs typeface="Times New Roman"/>
              </a:rPr>
              <a:t>(2015-2016)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1515" y="1624310"/>
            <a:ext cx="6184900" cy="3406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505" indent="-90805">
              <a:lnSpc>
                <a:spcPts val="1660"/>
              </a:lnSpc>
              <a:buClr>
                <a:srgbClr val="FFBA00"/>
              </a:buClr>
              <a:buSzPct val="178947"/>
              <a:buFont typeface="Arial"/>
              <a:buChar char="•"/>
              <a:tabLst>
                <a:tab pos="103505" algn="l"/>
              </a:tabLst>
            </a:pPr>
            <a:r>
              <a:rPr sz="950" b="1" spc="60" dirty="0">
                <a:latin typeface="Calibri"/>
                <a:cs typeface="Calibri"/>
              </a:rPr>
              <a:t>Αιτίες:</a:t>
            </a:r>
            <a:endParaRPr sz="9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055"/>
              </a:spcBef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850" spc="35" dirty="0">
                <a:latin typeface="Calibri"/>
                <a:cs typeface="Calibri"/>
              </a:rPr>
              <a:t>Και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spc="30" dirty="0">
                <a:latin typeface="Calibri"/>
                <a:cs typeface="Calibri"/>
              </a:rPr>
              <a:t>πάλι,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χρήση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των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b="1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Ευπαθειών</a:t>
            </a:r>
            <a:endParaRPr sz="850">
              <a:latin typeface="Calibri"/>
              <a:cs typeface="Calibri"/>
            </a:endParaRPr>
          </a:p>
          <a:p>
            <a:pPr marL="396875" marR="227965" lvl="1" indent="-182880">
              <a:lnSpc>
                <a:spcPct val="101699"/>
              </a:lnSpc>
              <a:spcBef>
                <a:spcPts val="1260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850" spc="35" dirty="0">
                <a:latin typeface="Calibri"/>
                <a:cs typeface="Calibri"/>
              </a:rPr>
              <a:t>Και </a:t>
            </a:r>
            <a:r>
              <a:rPr sz="850" spc="30" dirty="0">
                <a:latin typeface="Calibri"/>
                <a:cs typeface="Calibri"/>
              </a:rPr>
              <a:t>πάλι, </a:t>
            </a:r>
            <a:r>
              <a:rPr sz="850" b="1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βιομηχανικό δίκτυο χωρίς </a:t>
            </a:r>
            <a:r>
              <a:rPr sz="850" b="1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εσωτερικά </a:t>
            </a:r>
            <a:r>
              <a:rPr sz="850" b="1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αμυντικά </a:t>
            </a:r>
            <a:r>
              <a:rPr sz="850" b="1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μέτρα </a:t>
            </a:r>
            <a:r>
              <a:rPr sz="850" b="1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-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ωστόσο, αυτή </a:t>
            </a:r>
            <a:r>
              <a:rPr sz="850" spc="45" dirty="0">
                <a:latin typeface="Calibri"/>
                <a:cs typeface="Calibri"/>
              </a:rPr>
              <a:t>η </a:t>
            </a:r>
            <a:r>
              <a:rPr sz="850" spc="35" dirty="0">
                <a:latin typeface="Calibri"/>
                <a:cs typeface="Calibri"/>
              </a:rPr>
              <a:t>επίθεση στόχευε επίσης δίκτυα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πληροφορικής(χω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ενσωματωμένα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αμυντικά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μέτρα!)</a:t>
            </a:r>
            <a:endParaRPr sz="8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10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850" spc="30" dirty="0">
                <a:latin typeface="Calibri"/>
                <a:cs typeface="Calibri"/>
              </a:rPr>
              <a:t>Επίσης,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b="1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phishing,</a:t>
            </a:r>
            <a:r>
              <a:rPr sz="850" b="1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850" b="1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Trojans,</a:t>
            </a:r>
            <a:r>
              <a:rPr sz="850" b="1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850" b="1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...</a:t>
            </a:r>
            <a:endParaRPr sz="85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spcBef>
                <a:spcPts val="136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b="1" spc="5" dirty="0">
                <a:latin typeface="Calibri"/>
                <a:cs typeface="Calibri"/>
              </a:rPr>
              <a:t>Απειλές:</a:t>
            </a:r>
            <a:endParaRPr sz="9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300"/>
              </a:spcBef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850" i="1" spc="55" dirty="0">
                <a:latin typeface="Calibri"/>
                <a:cs typeface="Calibri"/>
              </a:rPr>
              <a:t>Διαθεσιμότητα: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καταστροφή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φυσικών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λογικών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υπηρεσιών</a:t>
            </a:r>
            <a:endParaRPr sz="8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255"/>
              </a:spcBef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850" i="1" spc="55" dirty="0">
                <a:latin typeface="Calibri"/>
                <a:cs typeface="Calibri"/>
              </a:rPr>
              <a:t>Ακεραιότητα:</a:t>
            </a:r>
            <a:r>
              <a:rPr sz="850" i="1" spc="1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ολοκληρώνω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(κακόβουλο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λογισμικό)</a:t>
            </a:r>
            <a:endParaRPr sz="8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245"/>
              </a:spcBef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850" i="1" spc="50" dirty="0">
                <a:latin typeface="Calibri"/>
                <a:cs typeface="Calibri"/>
              </a:rPr>
              <a:t>Εμπιστευτικότητα:</a:t>
            </a:r>
            <a:r>
              <a:rPr sz="850" i="1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διαρροή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δεδομένων</a:t>
            </a:r>
            <a:endParaRPr sz="85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spcBef>
                <a:spcPts val="1280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850" i="1" spc="40" dirty="0">
                <a:latin typeface="Calibri"/>
                <a:cs typeface="Calibri"/>
              </a:rPr>
              <a:t>AAA: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κλιμάκωση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προνομίων</a:t>
            </a:r>
            <a:r>
              <a:rPr sz="850" spc="30" dirty="0">
                <a:latin typeface="Calibri"/>
                <a:cs typeface="Calibri"/>
              </a:rPr>
              <a:t> (εντός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μολυσμένων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μηχανημάτων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30" dirty="0">
                <a:latin typeface="Calibri"/>
                <a:cs typeface="Calibri"/>
              </a:rPr>
              <a:t>(εικονικών)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ΤΠγια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επιμονή)</a:t>
            </a:r>
            <a:endParaRPr sz="85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spcBef>
                <a:spcPts val="1315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b="1" spc="40" dirty="0">
                <a:latin typeface="Calibri"/>
                <a:cs typeface="Calibri"/>
              </a:rPr>
              <a:t>Μάθηση:</a:t>
            </a:r>
            <a:endParaRPr sz="950">
              <a:latin typeface="Calibri"/>
              <a:cs typeface="Calibri"/>
            </a:endParaRPr>
          </a:p>
          <a:p>
            <a:pPr marL="396875" marR="5080" lvl="1" indent="-182880">
              <a:lnSpc>
                <a:spcPct val="101699"/>
              </a:lnSpc>
              <a:spcBef>
                <a:spcPts val="1210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850" spc="55" dirty="0">
                <a:latin typeface="Calibri"/>
                <a:cs typeface="Calibri"/>
              </a:rPr>
              <a:t>Συνιστάται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συνέχιση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των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μέτρων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ανίχνευσης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και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προστασίας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(όσον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αφορά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κακόβουλο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λογισμικό,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τις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δοκιμές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διείσδυσης,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αντίδραση,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ανάκτηση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κ.λπ.).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554" y="5248275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33162" y="5140325"/>
            <a:ext cx="10350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73840" y="52069"/>
            <a:ext cx="336550" cy="604837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ΠΕΡΙΠΤΩΣΙΟΛΟΓΙΚΈΣ</a:t>
            </a:r>
            <a:r>
              <a:rPr sz="2450" spc="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200" dirty="0">
                <a:solidFill>
                  <a:srgbClr val="D8D8D8"/>
                </a:solidFill>
                <a:latin typeface="Calibri"/>
                <a:cs typeface="Calibri"/>
              </a:rPr>
              <a:t>ΜΕΛΈΤΕΣ</a:t>
            </a:r>
            <a:r>
              <a:rPr sz="2450" spc="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60" dirty="0">
                <a:solidFill>
                  <a:srgbClr val="D8D8D8"/>
                </a:solidFill>
                <a:latin typeface="Calibri"/>
                <a:cs typeface="Calibri"/>
              </a:rPr>
              <a:t>ΕΠΙΘΈΣΕΙΣ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82320"/>
            <a:ext cx="591058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25" dirty="0">
                <a:latin typeface="Times New Roman"/>
                <a:cs typeface="Times New Roman"/>
              </a:rPr>
              <a:t>Περισσότερες</a:t>
            </a:r>
            <a:r>
              <a:rPr sz="1450" spc="170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πραγματικές</a:t>
            </a:r>
            <a:r>
              <a:rPr sz="1450" spc="17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περιπτώσεις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στον</a:t>
            </a:r>
            <a:r>
              <a:rPr sz="1450" spc="120" dirty="0">
                <a:latin typeface="Times New Roman"/>
                <a:cs typeface="Times New Roman"/>
              </a:rPr>
              <a:t> τομέα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της</a:t>
            </a:r>
            <a:r>
              <a:rPr sz="1450" spc="15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ενέργειας</a:t>
            </a:r>
            <a:endParaRPr sz="1450">
              <a:latin typeface="Times New Roman"/>
              <a:cs typeface="Times New Roman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324571"/>
              </p:ext>
            </p:extLst>
          </p:nvPr>
        </p:nvGraphicFramePr>
        <p:xfrm>
          <a:off x="308609" y="1148397"/>
          <a:ext cx="6976107" cy="49132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2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6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7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55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3369"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4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Έτος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marR="220979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45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Τοποθεσία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4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Αντ</a:t>
                      </a:r>
                      <a:r>
                        <a:rPr sz="4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ικ</a:t>
                      </a:r>
                      <a:r>
                        <a:rPr sz="4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</a:t>
                      </a:r>
                      <a:r>
                        <a:rPr sz="4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ί</a:t>
                      </a:r>
                      <a:r>
                        <a:rPr sz="4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μ</a:t>
                      </a:r>
                      <a:r>
                        <a:rPr sz="4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</a:t>
                      </a:r>
                      <a:r>
                        <a:rPr sz="4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ν</a:t>
                      </a:r>
                      <a:r>
                        <a:rPr sz="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α </a:t>
                      </a:r>
                      <a:r>
                        <a:rPr sz="4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</a:t>
                      </a:r>
                      <a:r>
                        <a:rPr sz="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</a:t>
                      </a:r>
                      <a:r>
                        <a:rPr sz="4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ίθ</a:t>
                      </a:r>
                      <a:r>
                        <a:rPr sz="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</a:t>
                      </a:r>
                      <a:r>
                        <a:rPr sz="4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ση</a:t>
                      </a:r>
                      <a:r>
                        <a:rPr sz="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ς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Τύπος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45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Επιπτώσεις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2014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Διεθ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ν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ή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ς </a:t>
                      </a:r>
                      <a:r>
                        <a:rPr sz="700" spc="-30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λ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31178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35" dirty="0">
                          <a:latin typeface="Calibri"/>
                          <a:cs typeface="Calibri"/>
                        </a:rPr>
                        <a:t>Ενεργειακές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εταιρείες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40" dirty="0">
                          <a:latin typeface="Calibri"/>
                          <a:cs typeface="Calibri"/>
                        </a:rPr>
                        <a:t>NA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30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εταιρείες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των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ΗΠΑ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της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Δυτικής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Ευρώπης μολύνθηκαν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κατασκοπεία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2015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R="239395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spc="25" dirty="0">
                          <a:latin typeface="Calibri"/>
                          <a:cs typeface="Calibri"/>
                        </a:rPr>
                        <a:t>Ουκρανία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351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Λει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τ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ου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γικ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ά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ρόσω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α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spc="30" dirty="0">
                          <a:latin typeface="Calibri"/>
                          <a:cs typeface="Calibri"/>
                        </a:rPr>
                        <a:t>DDoS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spc="20" dirty="0">
                          <a:latin typeface="Calibri"/>
                          <a:cs typeface="Calibri"/>
                        </a:rPr>
                        <a:t>30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υποσταθμοί 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αποσυνδεδεμένοι,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επαρχίες χωρίς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για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2015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ΗΑΕ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3117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spc="35" dirty="0">
                          <a:latin typeface="Calibri"/>
                          <a:cs typeface="Calibri"/>
                        </a:rPr>
                        <a:t>Ενεργειακές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εταιρείες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07314" marR="93345" indent="57785">
                        <a:lnSpc>
                          <a:spcPct val="101899"/>
                        </a:lnSpc>
                        <a:spcBef>
                          <a:spcPts val="295"/>
                        </a:spcBef>
                      </a:pPr>
                      <a:r>
                        <a:rPr sz="700" spc="-15" dirty="0">
                          <a:latin typeface="Calibri"/>
                          <a:cs typeface="Calibri"/>
                        </a:rPr>
                        <a:t>Δούρειο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ς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Ί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πο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ς  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"Laziok"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spc="25" dirty="0">
                          <a:latin typeface="Calibri"/>
                          <a:cs typeface="Calibri"/>
                        </a:rPr>
                        <a:t>Κατασκοπεία,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στρατηγικά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σημαντικών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δεδομένων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2017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R="266065" algn="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Τουρκία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15" dirty="0">
                          <a:latin typeface="Calibri"/>
                          <a:cs typeface="Calibri"/>
                        </a:rPr>
                        <a:t>Ηλεκτρικό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δίκτυο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στην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Κωνσταντινούπολη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5" dirty="0">
                          <a:latin typeface="Calibri"/>
                          <a:cs typeface="Calibri"/>
                        </a:rPr>
                        <a:t>Δούρειο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ς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Ί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πο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ς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30" dirty="0">
                          <a:latin typeface="Calibri"/>
                          <a:cs typeface="Calibri"/>
                        </a:rPr>
                        <a:t>Βλάβη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στο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σύστημα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ηλεκτροδότησης,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διακοπή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ρεύματος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στην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πόλη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για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πάνω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από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2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370"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2019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R="202565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25" dirty="0">
                          <a:latin typeface="Calibri"/>
                          <a:cs typeface="Calibri"/>
                        </a:rPr>
                        <a:t>Γιούτα,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ΗΠΑ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ι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λ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ικ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ά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ά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κ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α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5" dirty="0">
                          <a:latin typeface="Calibri"/>
                          <a:cs typeface="Calibri"/>
                        </a:rPr>
                        <a:t>Δούρειο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ς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Ί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πο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ς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Αποτυχία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του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συστήματος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ηλεκτρικής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ενέργειας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2020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ΗΠΑ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42481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spc="35" dirty="0">
                          <a:latin typeface="Calibri"/>
                          <a:cs typeface="Calibri"/>
                        </a:rPr>
                        <a:t>Τμήμα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Ενέργειας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spc="-15" dirty="0">
                          <a:latin typeface="Calibri"/>
                          <a:cs typeface="Calibri"/>
                        </a:rPr>
                        <a:t>Δούρειο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ς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Ί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πο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ς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Αποτυχία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του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συστήματος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ηλεκτρικής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ενέργειας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2021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25" dirty="0">
                          <a:latin typeface="Calibri"/>
                          <a:cs typeface="Calibri"/>
                        </a:rPr>
                        <a:t>Δανία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25" dirty="0">
                          <a:latin typeface="Calibri"/>
                          <a:cs typeface="Calibri"/>
                        </a:rPr>
                        <a:t>Ανεμογεννήτριες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της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εταιρείας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Vestas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5" dirty="0">
                          <a:latin typeface="Calibri"/>
                          <a:cs typeface="Calibri"/>
                        </a:rPr>
                        <a:t>Δούρειο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ς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Ί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πο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ς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25" dirty="0">
                          <a:latin typeface="Calibri"/>
                          <a:cs typeface="Calibri"/>
                        </a:rPr>
                        <a:t>Vestas,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κορυφαίος προμηθευτής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ανεμογεννητριών,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τα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δεδομένα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παραβιάζονται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σε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8255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700" spc="15" dirty="0">
                          <a:latin typeface="Calibri"/>
                          <a:cs typeface="Calibri"/>
                        </a:rPr>
                        <a:t>22.11.21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Κυβερνοεπίθεση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6410"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2022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R="239395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spc="25" dirty="0">
                          <a:latin typeface="Calibri"/>
                          <a:cs typeface="Calibri"/>
                        </a:rPr>
                        <a:t>Ουκρανία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spc="25" dirty="0">
                          <a:latin typeface="Calibri"/>
                          <a:cs typeface="Calibri"/>
                        </a:rPr>
                        <a:t>Ηλεκτρικοί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υποσταθμοί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της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Ουκρανίας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spc="-15" dirty="0">
                          <a:latin typeface="Calibri"/>
                          <a:cs typeface="Calibri"/>
                        </a:rPr>
                        <a:t>Ind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er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2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666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00" spc="25" dirty="0">
                          <a:latin typeface="Calibri"/>
                          <a:cs typeface="Calibri"/>
                        </a:rPr>
                        <a:t>Απρίλιος</a:t>
                      </a:r>
                      <a:r>
                        <a:rPr sz="7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2022</a:t>
                      </a:r>
                      <a:r>
                        <a:rPr sz="70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7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ιός</a:t>
                      </a:r>
                      <a:r>
                        <a:rPr sz="7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στοχεύει</a:t>
                      </a:r>
                      <a:r>
                        <a:rPr sz="7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σε</a:t>
                      </a:r>
                      <a:r>
                        <a:rPr sz="70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υποσταθμούς</a:t>
                      </a:r>
                      <a:r>
                        <a:rPr sz="70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υψηλής</a:t>
                      </a:r>
                      <a:r>
                        <a:rPr sz="70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τάσης</a:t>
                      </a:r>
                      <a:r>
                        <a:rPr sz="70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της</a:t>
                      </a:r>
                      <a:r>
                        <a:rPr sz="7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Ουκρανίας,</a:t>
                      </a:r>
                      <a:r>
                        <a:rPr sz="7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ελέγχει</a:t>
                      </a:r>
                      <a:r>
                        <a:rPr sz="70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διακόπτες</a:t>
                      </a:r>
                      <a:r>
                        <a:rPr sz="70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0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διακόπτες</a:t>
                      </a:r>
                      <a:r>
                        <a:rPr sz="70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κυκλωμάτων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χρησιμοποιώντας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πρωτόκολλα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βιομηχανικού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συστήματος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ελέγχου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(ICS).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Εντοπίστηκε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και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μετριάστηκε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πριν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από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μπλακάουτ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6409"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2022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R="26543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Αυστρία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96520" marR="207010" indent="749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700" spc="25" dirty="0">
                          <a:latin typeface="Calibri"/>
                          <a:cs typeface="Calibri"/>
                        </a:rPr>
                        <a:t>Ανεμογεννήτριες της εταιρείας </a:t>
                      </a:r>
                      <a:r>
                        <a:rPr sz="7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Enercon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700" spc="40" dirty="0">
                          <a:latin typeface="Calibri"/>
                          <a:cs typeface="Calibri"/>
                        </a:rPr>
                        <a:t>NA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6540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700" spc="35" dirty="0">
                          <a:latin typeface="Calibri"/>
                          <a:cs typeface="Calibri"/>
                        </a:rPr>
                        <a:t>Από</a:t>
                      </a:r>
                      <a:r>
                        <a:rPr sz="7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τη</a:t>
                      </a:r>
                      <a:r>
                        <a:rPr sz="70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δυσλειτουργία</a:t>
                      </a:r>
                      <a:r>
                        <a:rPr sz="70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επηρεάστηκαν</a:t>
                      </a:r>
                      <a:r>
                        <a:rPr sz="7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περίπου</a:t>
                      </a:r>
                      <a:r>
                        <a:rPr sz="7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5.800</a:t>
                      </a:r>
                      <a:r>
                        <a:rPr sz="7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ανεμογεννήτριες</a:t>
                      </a:r>
                      <a:r>
                        <a:rPr sz="7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στην</a:t>
                      </a:r>
                      <a:r>
                        <a:rPr sz="70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Ευρώπη,</a:t>
                      </a:r>
                      <a:r>
                        <a:rPr sz="70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οι</a:t>
                      </a:r>
                      <a:r>
                        <a:rPr sz="7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οποίες</a:t>
                      </a:r>
                      <a:r>
                        <a:rPr sz="7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παράγουν</a:t>
                      </a:r>
                      <a:r>
                        <a:rPr sz="7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11.000</a:t>
                      </a:r>
                      <a:r>
                        <a:rPr sz="7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MW.</a:t>
                      </a:r>
                      <a:r>
                        <a:rPr sz="7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Χρειάστηκαν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εβδομάδες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επανέλθει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έλεγχος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3570"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2022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R="236220" algn="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40" dirty="0">
                          <a:latin typeface="Calibri"/>
                          <a:cs typeface="Calibri"/>
                        </a:rPr>
                        <a:t>Γερμανία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451484" marR="193040" indent="-23558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20" dirty="0">
                          <a:latin typeface="Calibri"/>
                          <a:cs typeface="Calibri"/>
                        </a:rPr>
                        <a:t>Ανεμογεννήτριες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της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εταιρείας </a:t>
                      </a:r>
                      <a:r>
                        <a:rPr sz="7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Windtechnik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40" dirty="0">
                          <a:latin typeface="Calibri"/>
                          <a:cs typeface="Calibri"/>
                        </a:rPr>
                        <a:t>NA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64769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55" dirty="0">
                          <a:latin typeface="Calibri"/>
                          <a:cs typeface="Calibri"/>
                        </a:rPr>
                        <a:t>Η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Deutsche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Wind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Technik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αντιμετώπισε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 κυβερνοεπίθεση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στις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 12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Απριλίου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2022,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αφού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εντοπίστηκε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η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επίθεση,  όλες 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οι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συνδέσεις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απομακρυσμένης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παρακολούθησης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δεδομένων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στις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ανεμογεννήτριες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αποσυνδέθηκαν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λόγους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ασφαλείας.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23569"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2022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R="236220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40" dirty="0">
                          <a:latin typeface="Calibri"/>
                          <a:cs typeface="Calibri"/>
                        </a:rPr>
                        <a:t>Γερμανία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25" dirty="0">
                          <a:latin typeface="Calibri"/>
                          <a:cs typeface="Calibri"/>
                        </a:rPr>
                        <a:t>Γίγαντας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ανεμογεννητριών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Nordex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22555" marR="135890" indent="55244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25" dirty="0">
                          <a:latin typeface="Calibri"/>
                          <a:cs typeface="Calibri"/>
                        </a:rPr>
                        <a:t>Baz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Loa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r  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(φορτωτής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π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ρογ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αμμά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τ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ω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ν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)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666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00" spc="40" dirty="0">
                          <a:latin typeface="Calibri"/>
                          <a:cs typeface="Calibri"/>
                        </a:rPr>
                        <a:t>Η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κυβερνοεπίθεση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εντοπίστηκε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έγκαιρα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από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την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ομάδα ασφαλείας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πληροφορικής.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Η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Nordex αποκάλυψε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ότι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ελήφθησαν τα απαραίτητα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πρωτόκολλα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αντίδρασης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τα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συστήματα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πληροφορικής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σε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πολλές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τοποθεσίες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επιχειρηματικές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μονάδες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έκλεισαν.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22554" y="6097270"/>
            <a:ext cx="6410960" cy="27432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0480" marR="5080">
              <a:lnSpc>
                <a:spcPts val="450"/>
              </a:lnSpc>
              <a:spcBef>
                <a:spcPts val="140"/>
              </a:spcBef>
            </a:pPr>
            <a:r>
              <a:rPr sz="400" spc="25" dirty="0">
                <a:latin typeface="Calibri"/>
                <a:cs typeface="Calibri"/>
              </a:rPr>
              <a:t>Πηγές: </a:t>
            </a:r>
            <a:r>
              <a:rPr sz="400" spc="20" dirty="0">
                <a:latin typeface="Calibri"/>
                <a:cs typeface="Calibri"/>
              </a:rPr>
              <a:t>Fursov, Ihor, </a:t>
            </a:r>
            <a:r>
              <a:rPr sz="400" spc="25" dirty="0">
                <a:latin typeface="Calibri"/>
                <a:cs typeface="Calibri"/>
              </a:rPr>
              <a:t>Klym Yamkovyi, και Oleksandr Shmatko. "Έξυπνο δίκτυο και ανεμογεννήτριες: επισκόπηση των απειλών στον κυβερνοχώρο και των ευπαθειών των δικτύων παροχής </a:t>
            </a:r>
            <a:r>
              <a:rPr sz="400" spc="20" dirty="0">
                <a:latin typeface="Calibri"/>
                <a:cs typeface="Calibri"/>
              </a:rPr>
              <a:t>ηλεκτρικής ενέργειας". </a:t>
            </a:r>
            <a:r>
              <a:rPr sz="400" spc="25" dirty="0">
                <a:latin typeface="Calibri"/>
                <a:cs typeface="Calibri"/>
              </a:rPr>
              <a:t>Ραδιοηλεκτρονικά και υπολογιστικά συστήματα </a:t>
            </a:r>
            <a:r>
              <a:rPr sz="400" spc="30" dirty="0">
                <a:latin typeface="Calibri"/>
                <a:cs typeface="Calibri"/>
              </a:rPr>
              <a:t>4 </a:t>
            </a:r>
            <a:r>
              <a:rPr sz="400" spc="20" dirty="0">
                <a:latin typeface="Calibri"/>
                <a:cs typeface="Calibri"/>
              </a:rPr>
              <a:t>(2022): </a:t>
            </a:r>
            <a:r>
              <a:rPr sz="400" spc="25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50-63.</a:t>
            </a:r>
            <a:endParaRPr sz="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73840" y="52069"/>
            <a:ext cx="336550" cy="604837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ΠΕΡΙΠΤΩΣΙΟΛΟΓΙΚΈΣ</a:t>
            </a:r>
            <a:r>
              <a:rPr sz="2450" spc="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200" dirty="0">
                <a:solidFill>
                  <a:srgbClr val="D8D8D8"/>
                </a:solidFill>
                <a:latin typeface="Calibri"/>
                <a:cs typeface="Calibri"/>
              </a:rPr>
              <a:t>ΜΕΛΈΤΕΣ</a:t>
            </a:r>
            <a:r>
              <a:rPr sz="2450" spc="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60" dirty="0">
                <a:solidFill>
                  <a:srgbClr val="D8D8D8"/>
                </a:solidFill>
                <a:latin typeface="Calibri"/>
                <a:cs typeface="Calibri"/>
              </a:rPr>
              <a:t>ΕΠΙΘΈΣΕΙΣ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252517" y="6332220"/>
            <a:ext cx="9334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6290" y="0"/>
            <a:ext cx="11392535" cy="6883400"/>
            <a:chOff x="796290" y="0"/>
            <a:chExt cx="1139253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9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3977" y="60960"/>
              <a:ext cx="7034847" cy="6797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7652" y="255587"/>
              <a:ext cx="6557644" cy="6346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290" y="4458970"/>
              <a:ext cx="4201477" cy="214344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75030" y="330517"/>
            <a:ext cx="4215765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-5" dirty="0">
                <a:solidFill>
                  <a:srgbClr val="FFBA00"/>
                </a:solidFill>
                <a:latin typeface="Times New Roman"/>
                <a:cs typeface="Times New Roman"/>
              </a:rPr>
              <a:t>Συνδεθείτε με το CyberSecPro: Πώς </a:t>
            </a:r>
            <a:r>
              <a:rPr sz="1450" spc="65" dirty="0">
                <a:latin typeface="Times New Roman"/>
                <a:cs typeface="Times New Roman"/>
              </a:rPr>
              <a:t>να </a:t>
            </a:r>
            <a:r>
              <a:rPr sz="1450" spc="60" dirty="0">
                <a:latin typeface="Times New Roman"/>
                <a:cs typeface="Times New Roman"/>
              </a:rPr>
              <a:t>εγγραφείτε </a:t>
            </a:r>
            <a:r>
              <a:rPr sz="1450" spc="55" dirty="0">
                <a:latin typeface="Times New Roman"/>
                <a:cs typeface="Times New Roman"/>
              </a:rPr>
              <a:t>και </a:t>
            </a:r>
            <a:r>
              <a:rPr sz="1450" spc="-350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άλλες</a:t>
            </a:r>
            <a:r>
              <a:rPr sz="1450" spc="25" dirty="0">
                <a:latin typeface="Times New Roman"/>
                <a:cs typeface="Times New Roman"/>
              </a:rPr>
              <a:t> </a:t>
            </a:r>
            <a:r>
              <a:rPr sz="1450" spc="60" dirty="0">
                <a:latin typeface="Times New Roman"/>
                <a:cs typeface="Times New Roman"/>
              </a:rPr>
              <a:t>πρακτικές</a:t>
            </a:r>
            <a:r>
              <a:rPr sz="1450" spc="35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πληροφορίες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5030" y="1511617"/>
            <a:ext cx="3489325" cy="118173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32740" marR="1642745" indent="-320675">
              <a:lnSpc>
                <a:spcPct val="101400"/>
              </a:lnSpc>
              <a:spcBef>
                <a:spcPts val="70"/>
              </a:spcBef>
              <a:buClr>
                <a:srgbClr val="FFBA00"/>
              </a:buClr>
              <a:buSzPct val="188235"/>
              <a:buAutoNum type="arabicPeriod"/>
              <a:tabLst>
                <a:tab pos="354330" algn="l"/>
                <a:tab pos="354965" algn="l"/>
              </a:tabLst>
            </a:pPr>
            <a:r>
              <a:rPr sz="850" spc="20" dirty="0">
                <a:latin typeface="Calibri"/>
                <a:cs typeface="Calibri"/>
              </a:rPr>
              <a:t>Ιστοσελίδα: </a:t>
            </a:r>
            <a:r>
              <a:rPr sz="850" spc="2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10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www</a:t>
            </a:r>
            <a:r>
              <a:rPr sz="8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.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cy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be</a:t>
            </a:r>
            <a:r>
              <a:rPr sz="8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r</a:t>
            </a:r>
            <a:r>
              <a:rPr sz="8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s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e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c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p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r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o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-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p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r</a:t>
            </a:r>
            <a:r>
              <a:rPr sz="85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o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j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e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c</a:t>
            </a:r>
            <a:r>
              <a:rPr sz="8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.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</a:t>
            </a:r>
            <a:r>
              <a:rPr sz="850" u="sng" spc="8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u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A00"/>
              </a:buClr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FFBA00"/>
              </a:buClr>
              <a:buSzPct val="188235"/>
              <a:buAutoNum type="arabicPeriod"/>
              <a:tabLst>
                <a:tab pos="354965" algn="l"/>
                <a:tab pos="355600" algn="l"/>
              </a:tabLst>
            </a:pPr>
            <a:r>
              <a:rPr sz="850" spc="65" dirty="0">
                <a:latin typeface="Calibri"/>
                <a:cs typeface="Calibri"/>
              </a:rPr>
              <a:t>X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(Twitter):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https://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twitter.com/CyberSecPro_eu</a:t>
            </a:r>
            <a:endParaRPr sz="8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990"/>
              </a:spcBef>
              <a:buClr>
                <a:srgbClr val="FFBA00"/>
              </a:buClr>
              <a:buSzPct val="188235"/>
              <a:buAutoNum type="arabicPeriod"/>
              <a:tabLst>
                <a:tab pos="354965" algn="l"/>
                <a:tab pos="355600" algn="l"/>
              </a:tabLst>
            </a:pPr>
            <a:r>
              <a:rPr sz="850" spc="40" dirty="0">
                <a:latin typeface="Calibri"/>
                <a:cs typeface="Calibri"/>
              </a:rPr>
              <a:t>LinkedIn:</a:t>
            </a:r>
            <a:r>
              <a:rPr sz="850" spc="5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www.linkedin.com/compan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y/cybersecpro-euproject/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88825" cy="6880225"/>
            <a:chOff x="0" y="0"/>
            <a:chExt cx="1218882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8545" y="0"/>
              <a:ext cx="605028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720" y="5059679"/>
              <a:ext cx="932814" cy="1798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784022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443729" y="5079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0897"/>
                  </a:lnTo>
                  <a:lnTo>
                    <a:pt x="1547495" y="3546157"/>
                  </a:lnTo>
                  <a:lnTo>
                    <a:pt x="1526540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90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63365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48500" y="2199322"/>
            <a:ext cx="28206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04" dirty="0">
                <a:solidFill>
                  <a:srgbClr val="FFBA00"/>
                </a:solidFill>
                <a:latin typeface="Times New Roman"/>
                <a:cs typeface="Times New Roman"/>
              </a:rPr>
              <a:t>Σας</a:t>
            </a:r>
            <a:r>
              <a:rPr sz="3200" spc="130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3200" spc="215" dirty="0">
                <a:solidFill>
                  <a:srgbClr val="FFBA00"/>
                </a:solidFill>
                <a:latin typeface="Times New Roman"/>
                <a:cs typeface="Times New Roman"/>
              </a:rPr>
              <a:t>ευχαριστώ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48500" y="3337559"/>
            <a:ext cx="450977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Εάν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έχετε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οποιεσδήποτε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ερωτήσεις,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μη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διστάσετε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επικοινωνήσετε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μαζί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μας: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48500" y="3841432"/>
            <a:ext cx="1949450" cy="7493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98450" marR="793115" indent="-285750">
              <a:lnSpc>
                <a:spcPct val="104700"/>
              </a:lnSpc>
              <a:spcBef>
                <a:spcPts val="5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Cristina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Alcaraz </a:t>
            </a:r>
            <a:r>
              <a:rPr sz="850" spc="7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6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alcaraz@uma</a:t>
            </a:r>
            <a:r>
              <a:rPr sz="850" u="sng" spc="6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.es</a:t>
            </a:r>
            <a:endParaRPr sz="850">
              <a:latin typeface="Calibri"/>
              <a:cs typeface="Calibri"/>
            </a:endParaRPr>
          </a:p>
          <a:p>
            <a:pPr marL="298450" marR="5080" indent="-285750">
              <a:lnSpc>
                <a:spcPts val="19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spc="75" dirty="0">
                <a:solidFill>
                  <a:srgbClr val="FFFFFF"/>
                </a:solidFill>
                <a:latin typeface="Calibri"/>
                <a:cs typeface="Calibri"/>
              </a:rPr>
              <a:t>Abdelkader </a:t>
            </a:r>
            <a:r>
              <a:rPr sz="850" spc="90" dirty="0">
                <a:solidFill>
                  <a:srgbClr val="FFFFFF"/>
                </a:solidFill>
                <a:latin typeface="Calibri"/>
                <a:cs typeface="Calibri"/>
              </a:rPr>
              <a:t>Shaaban </a:t>
            </a:r>
            <a:r>
              <a:rPr sz="850" spc="9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abdelkader.shaaban@ai</a:t>
            </a:r>
            <a:r>
              <a:rPr sz="85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t.ac.at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455" y="5478779"/>
            <a:ext cx="2202180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1: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5634990" marR="5080">
              <a:lnSpc>
                <a:spcPts val="2920"/>
              </a:lnSpc>
              <a:spcBef>
                <a:spcPts val="310"/>
              </a:spcBef>
            </a:pPr>
            <a:r>
              <a:rPr spc="125" dirty="0"/>
              <a:t>Προστασία</a:t>
            </a:r>
            <a:r>
              <a:rPr spc="85" dirty="0"/>
              <a:t> </a:t>
            </a:r>
            <a:r>
              <a:rPr spc="105" dirty="0"/>
              <a:t>δικτύου</a:t>
            </a:r>
            <a:r>
              <a:rPr spc="75" dirty="0"/>
              <a:t> </a:t>
            </a:r>
            <a:r>
              <a:rPr spc="105" dirty="0"/>
              <a:t>για </a:t>
            </a:r>
            <a:r>
              <a:rPr spc="-560" dirty="0"/>
              <a:t> </a:t>
            </a:r>
            <a:r>
              <a:rPr spc="114" dirty="0"/>
              <a:t>συστήματα </a:t>
            </a:r>
            <a:r>
              <a:rPr spc="90" dirty="0"/>
              <a:t>ελέγχου </a:t>
            </a:r>
            <a:r>
              <a:rPr spc="95" dirty="0"/>
              <a:t> </a:t>
            </a:r>
            <a:r>
              <a:rPr spc="80" dirty="0"/>
              <a:t>ενέργειας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97725" y="2355215"/>
            <a:ext cx="2125345" cy="1057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1" spc="204" dirty="0">
                <a:solidFill>
                  <a:srgbClr val="D8791A"/>
                </a:solidFill>
                <a:latin typeface="Calibri"/>
                <a:cs typeface="Calibri"/>
              </a:rPr>
              <a:t>CSP004_C_E</a:t>
            </a:r>
            <a:endParaRPr sz="2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35"/>
              </a:spcBef>
            </a:pPr>
            <a:r>
              <a:rPr sz="850" spc="120" dirty="0">
                <a:latin typeface="Calibri"/>
                <a:cs typeface="Calibri"/>
              </a:rPr>
              <a:t>ΠΑΡΟΥΣΊΑΣΗ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95" dirty="0">
                <a:latin typeface="Calibri"/>
                <a:cs typeface="Calibri"/>
              </a:rPr>
              <a:t>ΑΠΌ: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7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b="1" spc="135" dirty="0">
                <a:latin typeface="Calibri"/>
                <a:cs typeface="Calibri"/>
              </a:rPr>
              <a:t>CRISTINA</a:t>
            </a:r>
            <a:r>
              <a:rPr sz="850" b="1" spc="155" dirty="0">
                <a:latin typeface="Calibri"/>
                <a:cs typeface="Calibri"/>
              </a:rPr>
              <a:t> </a:t>
            </a:r>
            <a:r>
              <a:rPr sz="850" b="1" spc="140" dirty="0">
                <a:latin typeface="Calibri"/>
                <a:cs typeface="Calibri"/>
              </a:rPr>
              <a:t>ALCARAZ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83475" y="3476942"/>
            <a:ext cx="15233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130" dirty="0">
                <a:latin typeface="Calibri"/>
                <a:cs typeface="Calibri"/>
              </a:rPr>
              <a:t>ΠΑΝΕΠΙΣΤΉΜΙΟ</a:t>
            </a:r>
            <a:r>
              <a:rPr sz="700" spc="175" dirty="0">
                <a:latin typeface="Calibri"/>
                <a:cs typeface="Calibri"/>
              </a:rPr>
              <a:t> </a:t>
            </a:r>
            <a:r>
              <a:rPr sz="700" spc="80" dirty="0">
                <a:latin typeface="Calibri"/>
                <a:cs typeface="Calibri"/>
              </a:rPr>
              <a:t>ΤΗΣ</a:t>
            </a:r>
            <a:r>
              <a:rPr sz="700" spc="100" dirty="0">
                <a:latin typeface="Calibri"/>
                <a:cs typeface="Calibri"/>
              </a:rPr>
              <a:t> </a:t>
            </a:r>
            <a:r>
              <a:rPr sz="700" spc="125" dirty="0">
                <a:latin typeface="Calibri"/>
                <a:cs typeface="Calibri"/>
              </a:rPr>
              <a:t>ΜΆΛΑΓΑ,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447" y="0"/>
            <a:ext cx="5309870" cy="6880225"/>
            <a:chOff x="6882447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55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4" y="0"/>
              <a:ext cx="5012055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429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748789" y="4650740"/>
            <a:ext cx="2995930" cy="1547495"/>
            <a:chOff x="1748789" y="4650740"/>
            <a:chExt cx="2995930" cy="154749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7527" y="4743132"/>
              <a:ext cx="1677669" cy="91090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56727" y="4950777"/>
              <a:ext cx="304165" cy="247650"/>
            </a:xfrm>
            <a:custGeom>
              <a:avLst/>
              <a:gdLst/>
              <a:ahLst/>
              <a:cxnLst/>
              <a:rect l="l" t="t" r="r" b="b"/>
              <a:pathLst>
                <a:path w="304164" h="247650">
                  <a:moveTo>
                    <a:pt x="180340" y="0"/>
                  </a:moveTo>
                  <a:lnTo>
                    <a:pt x="180340" y="61912"/>
                  </a:lnTo>
                  <a:lnTo>
                    <a:pt x="0" y="61912"/>
                  </a:lnTo>
                  <a:lnTo>
                    <a:pt x="0" y="185737"/>
                  </a:lnTo>
                  <a:lnTo>
                    <a:pt x="180340" y="185737"/>
                  </a:lnTo>
                  <a:lnTo>
                    <a:pt x="180340" y="247650"/>
                  </a:lnTo>
                  <a:lnTo>
                    <a:pt x="304165" y="123825"/>
                  </a:lnTo>
                  <a:lnTo>
                    <a:pt x="1803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56727" y="4950777"/>
              <a:ext cx="304165" cy="247650"/>
            </a:xfrm>
            <a:custGeom>
              <a:avLst/>
              <a:gdLst/>
              <a:ahLst/>
              <a:cxnLst/>
              <a:rect l="l" t="t" r="r" b="b"/>
              <a:pathLst>
                <a:path w="304164" h="247650">
                  <a:moveTo>
                    <a:pt x="0" y="61912"/>
                  </a:moveTo>
                  <a:lnTo>
                    <a:pt x="180340" y="61912"/>
                  </a:lnTo>
                  <a:lnTo>
                    <a:pt x="180340" y="0"/>
                  </a:lnTo>
                  <a:lnTo>
                    <a:pt x="304165" y="123825"/>
                  </a:lnTo>
                  <a:lnTo>
                    <a:pt x="180340" y="247650"/>
                  </a:lnTo>
                  <a:lnTo>
                    <a:pt x="180340" y="185737"/>
                  </a:lnTo>
                  <a:lnTo>
                    <a:pt x="0" y="185737"/>
                  </a:lnTo>
                  <a:lnTo>
                    <a:pt x="0" y="61912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20732" y="4941570"/>
              <a:ext cx="304165" cy="247650"/>
            </a:xfrm>
            <a:custGeom>
              <a:avLst/>
              <a:gdLst/>
              <a:ahLst/>
              <a:cxnLst/>
              <a:rect l="l" t="t" r="r" b="b"/>
              <a:pathLst>
                <a:path w="304164" h="247650">
                  <a:moveTo>
                    <a:pt x="180339" y="0"/>
                  </a:moveTo>
                  <a:lnTo>
                    <a:pt x="180339" y="61912"/>
                  </a:lnTo>
                  <a:lnTo>
                    <a:pt x="0" y="61912"/>
                  </a:lnTo>
                  <a:lnTo>
                    <a:pt x="0" y="185737"/>
                  </a:lnTo>
                  <a:lnTo>
                    <a:pt x="180339" y="185737"/>
                  </a:lnTo>
                  <a:lnTo>
                    <a:pt x="180339" y="247649"/>
                  </a:lnTo>
                  <a:lnTo>
                    <a:pt x="304164" y="123824"/>
                  </a:lnTo>
                  <a:lnTo>
                    <a:pt x="18033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20732" y="4941570"/>
              <a:ext cx="304165" cy="247650"/>
            </a:xfrm>
            <a:custGeom>
              <a:avLst/>
              <a:gdLst/>
              <a:ahLst/>
              <a:cxnLst/>
              <a:rect l="l" t="t" r="r" b="b"/>
              <a:pathLst>
                <a:path w="304164" h="247650">
                  <a:moveTo>
                    <a:pt x="0" y="61912"/>
                  </a:moveTo>
                  <a:lnTo>
                    <a:pt x="180339" y="61912"/>
                  </a:lnTo>
                  <a:lnTo>
                    <a:pt x="180339" y="0"/>
                  </a:lnTo>
                  <a:lnTo>
                    <a:pt x="304164" y="123824"/>
                  </a:lnTo>
                  <a:lnTo>
                    <a:pt x="180339" y="247649"/>
                  </a:lnTo>
                  <a:lnTo>
                    <a:pt x="180339" y="185737"/>
                  </a:lnTo>
                  <a:lnTo>
                    <a:pt x="0" y="185737"/>
                  </a:lnTo>
                  <a:lnTo>
                    <a:pt x="0" y="61912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2997" y="4650740"/>
              <a:ext cx="837247" cy="80613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580004" y="5279072"/>
              <a:ext cx="151765" cy="574040"/>
            </a:xfrm>
            <a:custGeom>
              <a:avLst/>
              <a:gdLst/>
              <a:ahLst/>
              <a:cxnLst/>
              <a:rect l="l" t="t" r="r" b="b"/>
              <a:pathLst>
                <a:path w="151764" h="574039">
                  <a:moveTo>
                    <a:pt x="151447" y="0"/>
                  </a:moveTo>
                  <a:lnTo>
                    <a:pt x="0" y="0"/>
                  </a:lnTo>
                  <a:lnTo>
                    <a:pt x="0" y="574039"/>
                  </a:lnTo>
                  <a:lnTo>
                    <a:pt x="151447" y="574039"/>
                  </a:lnTo>
                  <a:lnTo>
                    <a:pt x="15144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80004" y="5279072"/>
              <a:ext cx="151765" cy="574040"/>
            </a:xfrm>
            <a:custGeom>
              <a:avLst/>
              <a:gdLst/>
              <a:ahLst/>
              <a:cxnLst/>
              <a:rect l="l" t="t" r="r" b="b"/>
              <a:pathLst>
                <a:path w="151764" h="574039">
                  <a:moveTo>
                    <a:pt x="0" y="0"/>
                  </a:moveTo>
                  <a:lnTo>
                    <a:pt x="151447" y="0"/>
                  </a:lnTo>
                  <a:lnTo>
                    <a:pt x="151447" y="574039"/>
                  </a:lnTo>
                  <a:lnTo>
                    <a:pt x="0" y="574039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268219" y="5680392"/>
              <a:ext cx="267970" cy="247650"/>
            </a:xfrm>
            <a:custGeom>
              <a:avLst/>
              <a:gdLst/>
              <a:ahLst/>
              <a:cxnLst/>
              <a:rect l="l" t="t" r="r" b="b"/>
              <a:pathLst>
                <a:path w="267969" h="247650">
                  <a:moveTo>
                    <a:pt x="144144" y="0"/>
                  </a:moveTo>
                  <a:lnTo>
                    <a:pt x="144144" y="61912"/>
                  </a:lnTo>
                  <a:lnTo>
                    <a:pt x="0" y="61912"/>
                  </a:lnTo>
                  <a:lnTo>
                    <a:pt x="0" y="185737"/>
                  </a:lnTo>
                  <a:lnTo>
                    <a:pt x="144144" y="185737"/>
                  </a:lnTo>
                  <a:lnTo>
                    <a:pt x="144144" y="247650"/>
                  </a:lnTo>
                  <a:lnTo>
                    <a:pt x="267969" y="123825"/>
                  </a:lnTo>
                  <a:lnTo>
                    <a:pt x="144144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68219" y="5680392"/>
              <a:ext cx="267970" cy="247650"/>
            </a:xfrm>
            <a:custGeom>
              <a:avLst/>
              <a:gdLst/>
              <a:ahLst/>
              <a:cxnLst/>
              <a:rect l="l" t="t" r="r" b="b"/>
              <a:pathLst>
                <a:path w="267969" h="247650">
                  <a:moveTo>
                    <a:pt x="0" y="61912"/>
                  </a:moveTo>
                  <a:lnTo>
                    <a:pt x="144144" y="61912"/>
                  </a:lnTo>
                  <a:lnTo>
                    <a:pt x="144144" y="0"/>
                  </a:lnTo>
                  <a:lnTo>
                    <a:pt x="267969" y="123825"/>
                  </a:lnTo>
                  <a:lnTo>
                    <a:pt x="144144" y="247650"/>
                  </a:lnTo>
                  <a:lnTo>
                    <a:pt x="144144" y="185737"/>
                  </a:lnTo>
                  <a:lnTo>
                    <a:pt x="0" y="185737"/>
                  </a:lnTo>
                  <a:lnTo>
                    <a:pt x="0" y="61912"/>
                  </a:lnTo>
                </a:path>
              </a:pathLst>
            </a:custGeom>
            <a:ln w="15874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92654" y="5740717"/>
              <a:ext cx="907415" cy="45719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770187" y="5680392"/>
              <a:ext cx="267970" cy="247650"/>
            </a:xfrm>
            <a:custGeom>
              <a:avLst/>
              <a:gdLst/>
              <a:ahLst/>
              <a:cxnLst/>
              <a:rect l="l" t="t" r="r" b="b"/>
              <a:pathLst>
                <a:path w="267969" h="247650">
                  <a:moveTo>
                    <a:pt x="144144" y="0"/>
                  </a:moveTo>
                  <a:lnTo>
                    <a:pt x="144144" y="61912"/>
                  </a:lnTo>
                  <a:lnTo>
                    <a:pt x="0" y="61912"/>
                  </a:lnTo>
                  <a:lnTo>
                    <a:pt x="0" y="185737"/>
                  </a:lnTo>
                  <a:lnTo>
                    <a:pt x="144144" y="185737"/>
                  </a:lnTo>
                  <a:lnTo>
                    <a:pt x="144144" y="247650"/>
                  </a:lnTo>
                  <a:lnTo>
                    <a:pt x="267969" y="123825"/>
                  </a:lnTo>
                  <a:lnTo>
                    <a:pt x="144144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770187" y="5680392"/>
              <a:ext cx="267970" cy="247650"/>
            </a:xfrm>
            <a:custGeom>
              <a:avLst/>
              <a:gdLst/>
              <a:ahLst/>
              <a:cxnLst/>
              <a:rect l="l" t="t" r="r" b="b"/>
              <a:pathLst>
                <a:path w="267969" h="247650">
                  <a:moveTo>
                    <a:pt x="0" y="61912"/>
                  </a:moveTo>
                  <a:lnTo>
                    <a:pt x="144144" y="61912"/>
                  </a:lnTo>
                  <a:lnTo>
                    <a:pt x="144144" y="0"/>
                  </a:lnTo>
                  <a:lnTo>
                    <a:pt x="267969" y="123825"/>
                  </a:lnTo>
                  <a:lnTo>
                    <a:pt x="144144" y="247650"/>
                  </a:lnTo>
                  <a:lnTo>
                    <a:pt x="144144" y="185737"/>
                  </a:lnTo>
                  <a:lnTo>
                    <a:pt x="0" y="185737"/>
                  </a:lnTo>
                  <a:lnTo>
                    <a:pt x="0" y="61912"/>
                  </a:lnTo>
                </a:path>
              </a:pathLst>
            </a:custGeom>
            <a:ln w="15874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432617" y="4927600"/>
              <a:ext cx="304165" cy="247650"/>
            </a:xfrm>
            <a:custGeom>
              <a:avLst/>
              <a:gdLst/>
              <a:ahLst/>
              <a:cxnLst/>
              <a:rect l="l" t="t" r="r" b="b"/>
              <a:pathLst>
                <a:path w="304164" h="247650">
                  <a:moveTo>
                    <a:pt x="180340" y="0"/>
                  </a:moveTo>
                  <a:lnTo>
                    <a:pt x="180340" y="61912"/>
                  </a:lnTo>
                  <a:lnTo>
                    <a:pt x="0" y="61912"/>
                  </a:lnTo>
                  <a:lnTo>
                    <a:pt x="0" y="185737"/>
                  </a:lnTo>
                  <a:lnTo>
                    <a:pt x="180340" y="185737"/>
                  </a:lnTo>
                  <a:lnTo>
                    <a:pt x="180340" y="247650"/>
                  </a:lnTo>
                  <a:lnTo>
                    <a:pt x="304165" y="123825"/>
                  </a:lnTo>
                  <a:lnTo>
                    <a:pt x="1803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432617" y="4927600"/>
              <a:ext cx="304165" cy="247650"/>
            </a:xfrm>
            <a:custGeom>
              <a:avLst/>
              <a:gdLst/>
              <a:ahLst/>
              <a:cxnLst/>
              <a:rect l="l" t="t" r="r" b="b"/>
              <a:pathLst>
                <a:path w="304164" h="247650">
                  <a:moveTo>
                    <a:pt x="0" y="61912"/>
                  </a:moveTo>
                  <a:lnTo>
                    <a:pt x="180340" y="61912"/>
                  </a:lnTo>
                  <a:lnTo>
                    <a:pt x="180340" y="0"/>
                  </a:lnTo>
                  <a:lnTo>
                    <a:pt x="304165" y="123825"/>
                  </a:lnTo>
                  <a:lnTo>
                    <a:pt x="180340" y="247650"/>
                  </a:lnTo>
                  <a:lnTo>
                    <a:pt x="180340" y="185737"/>
                  </a:lnTo>
                  <a:lnTo>
                    <a:pt x="0" y="185737"/>
                  </a:lnTo>
                  <a:lnTo>
                    <a:pt x="0" y="61912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665027" y="4715192"/>
            <a:ext cx="2542540" cy="986155"/>
            <a:chOff x="4665027" y="4715192"/>
            <a:chExt cx="2542540" cy="986155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48262" y="4715192"/>
              <a:ext cx="688975" cy="74358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65027" y="4919979"/>
              <a:ext cx="613410" cy="33305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442267" y="4774882"/>
              <a:ext cx="1758950" cy="920115"/>
            </a:xfrm>
            <a:custGeom>
              <a:avLst/>
              <a:gdLst/>
              <a:ahLst/>
              <a:cxnLst/>
              <a:rect l="l" t="t" r="r" b="b"/>
              <a:pathLst>
                <a:path w="1758950" h="920114">
                  <a:moveTo>
                    <a:pt x="159385" y="302577"/>
                  </a:moveTo>
                  <a:lnTo>
                    <a:pt x="157162" y="262889"/>
                  </a:lnTo>
                  <a:lnTo>
                    <a:pt x="166370" y="225107"/>
                  </a:lnTo>
                  <a:lnTo>
                    <a:pt x="185102" y="189547"/>
                  </a:lnTo>
                  <a:lnTo>
                    <a:pt x="212725" y="157797"/>
                  </a:lnTo>
                  <a:lnTo>
                    <a:pt x="248602" y="130174"/>
                  </a:lnTo>
                  <a:lnTo>
                    <a:pt x="291465" y="107632"/>
                  </a:lnTo>
                  <a:lnTo>
                    <a:pt x="340360" y="91439"/>
                  </a:lnTo>
                  <a:lnTo>
                    <a:pt x="394335" y="82232"/>
                  </a:lnTo>
                  <a:lnTo>
                    <a:pt x="440372" y="80327"/>
                  </a:lnTo>
                  <a:lnTo>
                    <a:pt x="485457" y="84137"/>
                  </a:lnTo>
                  <a:lnTo>
                    <a:pt x="529272" y="93027"/>
                  </a:lnTo>
                  <a:lnTo>
                    <a:pt x="570547" y="107314"/>
                  </a:lnTo>
                  <a:lnTo>
                    <a:pt x="598805" y="77787"/>
                  </a:lnTo>
                  <a:lnTo>
                    <a:pt x="634682" y="54292"/>
                  </a:lnTo>
                  <a:lnTo>
                    <a:pt x="676275" y="37464"/>
                  </a:lnTo>
                  <a:lnTo>
                    <a:pt x="721677" y="27622"/>
                  </a:lnTo>
                  <a:lnTo>
                    <a:pt x="769302" y="25082"/>
                  </a:lnTo>
                  <a:lnTo>
                    <a:pt x="817245" y="30162"/>
                  </a:lnTo>
                  <a:lnTo>
                    <a:pt x="863917" y="43179"/>
                  </a:lnTo>
                  <a:lnTo>
                    <a:pt x="902652" y="61912"/>
                  </a:lnTo>
                  <a:lnTo>
                    <a:pt x="914400" y="69532"/>
                  </a:lnTo>
                  <a:lnTo>
                    <a:pt x="947420" y="36512"/>
                  </a:lnTo>
                  <a:lnTo>
                    <a:pt x="991870" y="13334"/>
                  </a:lnTo>
                  <a:lnTo>
                    <a:pt x="1043305" y="1269"/>
                  </a:lnTo>
                  <a:lnTo>
                    <a:pt x="1098232" y="634"/>
                  </a:lnTo>
                  <a:lnTo>
                    <a:pt x="1152525" y="12699"/>
                  </a:lnTo>
                  <a:lnTo>
                    <a:pt x="1169987" y="19684"/>
                  </a:lnTo>
                  <a:lnTo>
                    <a:pt x="1186497" y="28257"/>
                  </a:lnTo>
                  <a:lnTo>
                    <a:pt x="1201102" y="38099"/>
                  </a:lnTo>
                  <a:lnTo>
                    <a:pt x="1214437" y="49212"/>
                  </a:lnTo>
                  <a:lnTo>
                    <a:pt x="1253807" y="23812"/>
                  </a:lnTo>
                  <a:lnTo>
                    <a:pt x="1299527" y="7619"/>
                  </a:lnTo>
                  <a:lnTo>
                    <a:pt x="1349057" y="0"/>
                  </a:lnTo>
                  <a:lnTo>
                    <a:pt x="1399540" y="1587"/>
                  </a:lnTo>
                  <a:lnTo>
                    <a:pt x="1448435" y="12382"/>
                  </a:lnTo>
                  <a:lnTo>
                    <a:pt x="1492885" y="33019"/>
                  </a:lnTo>
                  <a:lnTo>
                    <a:pt x="1536382" y="69849"/>
                  </a:lnTo>
                  <a:lnTo>
                    <a:pt x="1559877" y="115252"/>
                  </a:lnTo>
                  <a:lnTo>
                    <a:pt x="1613217" y="131444"/>
                  </a:lnTo>
                  <a:lnTo>
                    <a:pt x="1657667" y="156209"/>
                  </a:lnTo>
                  <a:lnTo>
                    <a:pt x="1691004" y="187642"/>
                  </a:lnTo>
                  <a:lnTo>
                    <a:pt x="1712277" y="224472"/>
                  </a:lnTo>
                  <a:lnTo>
                    <a:pt x="1719897" y="264159"/>
                  </a:lnTo>
                  <a:lnTo>
                    <a:pt x="1711960" y="305434"/>
                  </a:lnTo>
                  <a:lnTo>
                    <a:pt x="1709420" y="312419"/>
                  </a:lnTo>
                  <a:lnTo>
                    <a:pt x="1706245" y="319087"/>
                  </a:lnTo>
                  <a:lnTo>
                    <a:pt x="1702117" y="325754"/>
                  </a:lnTo>
                  <a:lnTo>
                    <a:pt x="1731645" y="359727"/>
                  </a:lnTo>
                  <a:lnTo>
                    <a:pt x="1750377" y="395922"/>
                  </a:lnTo>
                  <a:lnTo>
                    <a:pt x="1758632" y="433387"/>
                  </a:lnTo>
                  <a:lnTo>
                    <a:pt x="1756727" y="471169"/>
                  </a:lnTo>
                  <a:lnTo>
                    <a:pt x="1744979" y="507999"/>
                  </a:lnTo>
                  <a:lnTo>
                    <a:pt x="1723390" y="542607"/>
                  </a:lnTo>
                  <a:lnTo>
                    <a:pt x="1691957" y="574039"/>
                  </a:lnTo>
                  <a:lnTo>
                    <a:pt x="1651317" y="601344"/>
                  </a:lnTo>
                  <a:lnTo>
                    <a:pt x="1590357" y="626744"/>
                  </a:lnTo>
                  <a:lnTo>
                    <a:pt x="1522412" y="640079"/>
                  </a:lnTo>
                  <a:lnTo>
                    <a:pt x="1515745" y="678497"/>
                  </a:lnTo>
                  <a:lnTo>
                    <a:pt x="1497647" y="713739"/>
                  </a:lnTo>
                  <a:lnTo>
                    <a:pt x="1469707" y="744537"/>
                  </a:lnTo>
                  <a:lnTo>
                    <a:pt x="1432877" y="770572"/>
                  </a:lnTo>
                  <a:lnTo>
                    <a:pt x="1389062" y="789939"/>
                  </a:lnTo>
                  <a:lnTo>
                    <a:pt x="1339215" y="802322"/>
                  </a:lnTo>
                  <a:lnTo>
                    <a:pt x="1285240" y="806449"/>
                  </a:lnTo>
                  <a:lnTo>
                    <a:pt x="1252854" y="804544"/>
                  </a:lnTo>
                  <a:lnTo>
                    <a:pt x="1221422" y="799782"/>
                  </a:lnTo>
                  <a:lnTo>
                    <a:pt x="1191260" y="791844"/>
                  </a:lnTo>
                  <a:lnTo>
                    <a:pt x="1162367" y="781049"/>
                  </a:lnTo>
                  <a:lnTo>
                    <a:pt x="1141095" y="817879"/>
                  </a:lnTo>
                  <a:lnTo>
                    <a:pt x="1110932" y="849629"/>
                  </a:lnTo>
                  <a:lnTo>
                    <a:pt x="1073150" y="876299"/>
                  </a:lnTo>
                  <a:lnTo>
                    <a:pt x="1029335" y="897254"/>
                  </a:lnTo>
                  <a:lnTo>
                    <a:pt x="980440" y="911859"/>
                  </a:lnTo>
                  <a:lnTo>
                    <a:pt x="928687" y="919479"/>
                  </a:lnTo>
                  <a:lnTo>
                    <a:pt x="874395" y="919797"/>
                  </a:lnTo>
                  <a:lnTo>
                    <a:pt x="819785" y="912177"/>
                  </a:lnTo>
                  <a:lnTo>
                    <a:pt x="775970" y="899477"/>
                  </a:lnTo>
                  <a:lnTo>
                    <a:pt x="735965" y="882014"/>
                  </a:lnTo>
                  <a:lnTo>
                    <a:pt x="700722" y="859789"/>
                  </a:lnTo>
                  <a:lnTo>
                    <a:pt x="671195" y="833119"/>
                  </a:lnTo>
                  <a:lnTo>
                    <a:pt x="625475" y="849629"/>
                  </a:lnTo>
                  <a:lnTo>
                    <a:pt x="577850" y="860107"/>
                  </a:lnTo>
                  <a:lnTo>
                    <a:pt x="529272" y="864869"/>
                  </a:lnTo>
                  <a:lnTo>
                    <a:pt x="481012" y="864552"/>
                  </a:lnTo>
                  <a:lnTo>
                    <a:pt x="433387" y="858837"/>
                  </a:lnTo>
                  <a:lnTo>
                    <a:pt x="387667" y="847724"/>
                  </a:lnTo>
                  <a:lnTo>
                    <a:pt x="344487" y="832167"/>
                  </a:lnTo>
                  <a:lnTo>
                    <a:pt x="304800" y="811529"/>
                  </a:lnTo>
                  <a:lnTo>
                    <a:pt x="269875" y="786129"/>
                  </a:lnTo>
                  <a:lnTo>
                    <a:pt x="240030" y="756284"/>
                  </a:lnTo>
                  <a:lnTo>
                    <a:pt x="236855" y="752474"/>
                  </a:lnTo>
                  <a:lnTo>
                    <a:pt x="180022" y="750569"/>
                  </a:lnTo>
                  <a:lnTo>
                    <a:pt x="128587" y="736917"/>
                  </a:lnTo>
                  <a:lnTo>
                    <a:pt x="86042" y="713104"/>
                  </a:lnTo>
                  <a:lnTo>
                    <a:pt x="55245" y="680719"/>
                  </a:lnTo>
                  <a:lnTo>
                    <a:pt x="40005" y="641667"/>
                  </a:lnTo>
                  <a:lnTo>
                    <a:pt x="39687" y="614362"/>
                  </a:lnTo>
                  <a:lnTo>
                    <a:pt x="47625" y="587692"/>
                  </a:lnTo>
                  <a:lnTo>
                    <a:pt x="63500" y="562927"/>
                  </a:lnTo>
                  <a:lnTo>
                    <a:pt x="86677" y="541019"/>
                  </a:lnTo>
                  <a:lnTo>
                    <a:pt x="42862" y="514984"/>
                  </a:lnTo>
                  <a:lnTo>
                    <a:pt x="13652" y="481964"/>
                  </a:lnTo>
                  <a:lnTo>
                    <a:pt x="0" y="444499"/>
                  </a:lnTo>
                  <a:lnTo>
                    <a:pt x="2857" y="405447"/>
                  </a:lnTo>
                  <a:lnTo>
                    <a:pt x="23177" y="367664"/>
                  </a:lnTo>
                  <a:lnTo>
                    <a:pt x="80327" y="325119"/>
                  </a:lnTo>
                  <a:lnTo>
                    <a:pt x="117157" y="312102"/>
                  </a:lnTo>
                  <a:lnTo>
                    <a:pt x="157797" y="305434"/>
                  </a:lnTo>
                  <a:lnTo>
                    <a:pt x="159385" y="302577"/>
                  </a:lnTo>
                </a:path>
                <a:path w="1758950" h="920114">
                  <a:moveTo>
                    <a:pt x="191452" y="554354"/>
                  </a:moveTo>
                  <a:lnTo>
                    <a:pt x="164465" y="554354"/>
                  </a:lnTo>
                  <a:lnTo>
                    <a:pt x="138112" y="551497"/>
                  </a:lnTo>
                  <a:lnTo>
                    <a:pt x="112712" y="545782"/>
                  </a:lnTo>
                  <a:lnTo>
                    <a:pt x="88582" y="537209"/>
                  </a:lnTo>
                </a:path>
                <a:path w="1758950" h="920114">
                  <a:moveTo>
                    <a:pt x="282575" y="740092"/>
                  </a:moveTo>
                  <a:lnTo>
                    <a:pt x="271462" y="742949"/>
                  </a:lnTo>
                  <a:lnTo>
                    <a:pt x="260350" y="745172"/>
                  </a:lnTo>
                  <a:lnTo>
                    <a:pt x="248920" y="747077"/>
                  </a:lnTo>
                  <a:lnTo>
                    <a:pt x="237490" y="748347"/>
                  </a:lnTo>
                </a:path>
                <a:path w="1758950" h="920114">
                  <a:moveTo>
                    <a:pt x="671195" y="829627"/>
                  </a:moveTo>
                  <a:lnTo>
                    <a:pt x="663257" y="820737"/>
                  </a:lnTo>
                  <a:lnTo>
                    <a:pt x="655955" y="811529"/>
                  </a:lnTo>
                  <a:lnTo>
                    <a:pt x="649605" y="802004"/>
                  </a:lnTo>
                  <a:lnTo>
                    <a:pt x="643890" y="792479"/>
                  </a:lnTo>
                </a:path>
                <a:path w="1758950" h="920114">
                  <a:moveTo>
                    <a:pt x="1173479" y="736917"/>
                  </a:moveTo>
                  <a:lnTo>
                    <a:pt x="1171892" y="747394"/>
                  </a:lnTo>
                  <a:lnTo>
                    <a:pt x="1169670" y="757554"/>
                  </a:lnTo>
                  <a:lnTo>
                    <a:pt x="1166495" y="767714"/>
                  </a:lnTo>
                  <a:lnTo>
                    <a:pt x="1162685" y="777874"/>
                  </a:lnTo>
                </a:path>
                <a:path w="1758950" h="920114">
                  <a:moveTo>
                    <a:pt x="1389379" y="485457"/>
                  </a:moveTo>
                  <a:lnTo>
                    <a:pt x="1434465" y="506094"/>
                  </a:lnTo>
                  <a:lnTo>
                    <a:pt x="1471295" y="532764"/>
                  </a:lnTo>
                  <a:lnTo>
                    <a:pt x="1498917" y="564514"/>
                  </a:lnTo>
                  <a:lnTo>
                    <a:pt x="1516062" y="599757"/>
                  </a:lnTo>
                  <a:lnTo>
                    <a:pt x="1521460" y="637539"/>
                  </a:lnTo>
                </a:path>
                <a:path w="1758950" h="920114">
                  <a:moveTo>
                    <a:pt x="1701482" y="323532"/>
                  </a:moveTo>
                  <a:lnTo>
                    <a:pt x="1690052" y="339724"/>
                  </a:lnTo>
                  <a:lnTo>
                    <a:pt x="1676400" y="354647"/>
                  </a:lnTo>
                  <a:lnTo>
                    <a:pt x="1660525" y="368299"/>
                  </a:lnTo>
                  <a:lnTo>
                    <a:pt x="1642427" y="380682"/>
                  </a:lnTo>
                </a:path>
                <a:path w="1758950" h="920114">
                  <a:moveTo>
                    <a:pt x="1559877" y="112077"/>
                  </a:moveTo>
                  <a:lnTo>
                    <a:pt x="1561465" y="118744"/>
                  </a:lnTo>
                  <a:lnTo>
                    <a:pt x="1562417" y="125412"/>
                  </a:lnTo>
                  <a:lnTo>
                    <a:pt x="1563052" y="132079"/>
                  </a:lnTo>
                  <a:lnTo>
                    <a:pt x="1563052" y="139064"/>
                  </a:lnTo>
                </a:path>
                <a:path w="1758950" h="920114">
                  <a:moveTo>
                    <a:pt x="1183640" y="80644"/>
                  </a:moveTo>
                  <a:lnTo>
                    <a:pt x="1189990" y="71437"/>
                  </a:lnTo>
                  <a:lnTo>
                    <a:pt x="1196975" y="62547"/>
                  </a:lnTo>
                  <a:lnTo>
                    <a:pt x="1205229" y="54292"/>
                  </a:lnTo>
                  <a:lnTo>
                    <a:pt x="1213802" y="46354"/>
                  </a:lnTo>
                </a:path>
                <a:path w="1758950" h="920114">
                  <a:moveTo>
                    <a:pt x="901382" y="96837"/>
                  </a:moveTo>
                  <a:lnTo>
                    <a:pt x="904240" y="89217"/>
                  </a:lnTo>
                  <a:lnTo>
                    <a:pt x="907415" y="81914"/>
                  </a:lnTo>
                  <a:lnTo>
                    <a:pt x="911542" y="74612"/>
                  </a:lnTo>
                  <a:lnTo>
                    <a:pt x="915987" y="67309"/>
                  </a:lnTo>
                </a:path>
                <a:path w="1758950" h="920114">
                  <a:moveTo>
                    <a:pt x="570230" y="106997"/>
                  </a:moveTo>
                  <a:lnTo>
                    <a:pt x="584200" y="113347"/>
                  </a:lnTo>
                  <a:lnTo>
                    <a:pt x="597852" y="120332"/>
                  </a:lnTo>
                  <a:lnTo>
                    <a:pt x="610870" y="127634"/>
                  </a:lnTo>
                  <a:lnTo>
                    <a:pt x="623252" y="135889"/>
                  </a:lnTo>
                </a:path>
                <a:path w="1758950" h="920114">
                  <a:moveTo>
                    <a:pt x="168592" y="332739"/>
                  </a:moveTo>
                  <a:lnTo>
                    <a:pt x="165417" y="325437"/>
                  </a:lnTo>
                  <a:lnTo>
                    <a:pt x="162877" y="317817"/>
                  </a:lnTo>
                  <a:lnTo>
                    <a:pt x="160972" y="310197"/>
                  </a:lnTo>
                  <a:lnTo>
                    <a:pt x="159385" y="30257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396557" y="5864542"/>
            <a:ext cx="1828164" cy="434340"/>
            <a:chOff x="396557" y="5864542"/>
            <a:chExt cx="1828164" cy="434340"/>
          </a:xfrm>
        </p:grpSpPr>
        <p:sp>
          <p:nvSpPr>
            <p:cNvPr id="28" name="object 28"/>
            <p:cNvSpPr/>
            <p:nvPr/>
          </p:nvSpPr>
          <p:spPr>
            <a:xfrm>
              <a:off x="404495" y="5872479"/>
              <a:ext cx="1812289" cy="418465"/>
            </a:xfrm>
            <a:custGeom>
              <a:avLst/>
              <a:gdLst/>
              <a:ahLst/>
              <a:cxnLst/>
              <a:rect l="l" t="t" r="r" b="b"/>
              <a:pathLst>
                <a:path w="1812289" h="418464">
                  <a:moveTo>
                    <a:pt x="1812290" y="0"/>
                  </a:moveTo>
                  <a:lnTo>
                    <a:pt x="0" y="0"/>
                  </a:lnTo>
                  <a:lnTo>
                    <a:pt x="0" y="418465"/>
                  </a:lnTo>
                  <a:lnTo>
                    <a:pt x="1812290" y="418465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04495" y="5872479"/>
              <a:ext cx="1812289" cy="418465"/>
            </a:xfrm>
            <a:custGeom>
              <a:avLst/>
              <a:gdLst/>
              <a:ahLst/>
              <a:cxnLst/>
              <a:rect l="l" t="t" r="r" b="b"/>
              <a:pathLst>
                <a:path w="1812289" h="418464">
                  <a:moveTo>
                    <a:pt x="0" y="0"/>
                  </a:moveTo>
                  <a:lnTo>
                    <a:pt x="1812290" y="0"/>
                  </a:lnTo>
                  <a:lnTo>
                    <a:pt x="1812290" y="418465"/>
                  </a:lnTo>
                  <a:lnTo>
                    <a:pt x="0" y="418465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855344" y="409892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91515" y="1280159"/>
            <a:ext cx="6906259" cy="217741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03505" marR="59690" indent="-91440">
              <a:lnSpc>
                <a:spcPts val="1120"/>
              </a:lnSpc>
              <a:spcBef>
                <a:spcPts val="155"/>
              </a:spcBef>
              <a:buClr>
                <a:srgbClr val="FFBA00"/>
              </a:buClr>
              <a:buSzPct val="168421"/>
              <a:buFont typeface="Arial"/>
              <a:buChar char="•"/>
              <a:tabLst>
                <a:tab pos="160655" algn="l"/>
              </a:tabLst>
            </a:pPr>
            <a:r>
              <a:rPr sz="950" b="1" spc="75" dirty="0">
                <a:latin typeface="Calibri"/>
                <a:cs typeface="Calibri"/>
              </a:rPr>
              <a:t>Τα</a:t>
            </a:r>
            <a:r>
              <a:rPr sz="950" b="1" spc="30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τείχη</a:t>
            </a:r>
            <a:r>
              <a:rPr sz="950" b="1" spc="40" dirty="0">
                <a:latin typeface="Calibri"/>
                <a:cs typeface="Calibri"/>
              </a:rPr>
              <a:t> </a:t>
            </a:r>
            <a:r>
              <a:rPr sz="950" b="1" spc="60" dirty="0">
                <a:latin typeface="Calibri"/>
                <a:cs typeface="Calibri"/>
              </a:rPr>
              <a:t>(ηλεκτρονικής)</a:t>
            </a:r>
            <a:r>
              <a:rPr sz="950" b="1" spc="30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προστασίας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βιομηχανικά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οικοσυστήματα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διαθέτουν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κάποια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υποστήριξη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για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ερμηνεία </a:t>
            </a:r>
            <a:r>
              <a:rPr sz="950" spc="6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πολλαπλών τύπων </a:t>
            </a:r>
            <a:r>
              <a:rPr sz="950" spc="50" dirty="0">
                <a:latin typeface="Calibri"/>
                <a:cs typeface="Calibri"/>
              </a:rPr>
              <a:t>IIoT (Industrial </a:t>
            </a:r>
            <a:r>
              <a:rPr sz="950" spc="55" dirty="0">
                <a:latin typeface="Calibri"/>
                <a:cs typeface="Calibri"/>
              </a:rPr>
              <a:t>Internet of </a:t>
            </a:r>
            <a:r>
              <a:rPr sz="950" spc="60" dirty="0">
                <a:latin typeface="Calibri"/>
                <a:cs typeface="Calibri"/>
              </a:rPr>
              <a:t>Things </a:t>
            </a:r>
            <a:r>
              <a:rPr sz="950" spc="40" dirty="0">
                <a:latin typeface="Calibri"/>
                <a:cs typeface="Calibri"/>
              </a:rPr>
              <a:t>- </a:t>
            </a:r>
            <a:r>
              <a:rPr sz="950" spc="60" dirty="0">
                <a:latin typeface="Calibri"/>
                <a:cs typeface="Calibri"/>
              </a:rPr>
              <a:t>Βιομηχανικό </a:t>
            </a:r>
            <a:r>
              <a:rPr sz="950" spc="55" dirty="0">
                <a:latin typeface="Calibri"/>
                <a:cs typeface="Calibri"/>
              </a:rPr>
              <a:t>IoT </a:t>
            </a:r>
            <a:r>
              <a:rPr sz="950" spc="60" dirty="0">
                <a:latin typeface="Calibri"/>
                <a:cs typeface="Calibri"/>
              </a:rPr>
              <a:t>για </a:t>
            </a:r>
            <a:r>
              <a:rPr sz="950" spc="65" dirty="0">
                <a:latin typeface="Calibri"/>
                <a:cs typeface="Calibri"/>
              </a:rPr>
              <a:t>αυτοματισμούς σε </a:t>
            </a:r>
            <a:r>
              <a:rPr sz="950" spc="60" dirty="0">
                <a:latin typeface="Calibri"/>
                <a:cs typeface="Calibri"/>
              </a:rPr>
              <a:t>δίκτυα </a:t>
            </a:r>
            <a:r>
              <a:rPr sz="950" spc="70" dirty="0">
                <a:latin typeface="Calibri"/>
                <a:cs typeface="Calibri"/>
              </a:rPr>
              <a:t>SCADA) </a:t>
            </a:r>
            <a:r>
              <a:rPr sz="950" spc="55" dirty="0">
                <a:latin typeface="Calibri"/>
                <a:cs typeface="Calibri"/>
              </a:rPr>
              <a:t>και </a:t>
            </a:r>
            <a:r>
              <a:rPr sz="950" spc="6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βιομηχανικών πρωτοκόλλων, </a:t>
            </a:r>
            <a:r>
              <a:rPr sz="950" spc="70" dirty="0">
                <a:latin typeface="Calibri"/>
                <a:cs typeface="Calibri"/>
              </a:rPr>
              <a:t>με </a:t>
            </a:r>
            <a:r>
              <a:rPr sz="950" spc="65" dirty="0">
                <a:latin typeface="Calibri"/>
                <a:cs typeface="Calibri"/>
              </a:rPr>
              <a:t>κατάλληλα επίπεδα φυσικής </a:t>
            </a:r>
            <a:r>
              <a:rPr sz="950" spc="55" dirty="0">
                <a:latin typeface="Calibri"/>
                <a:cs typeface="Calibri"/>
              </a:rPr>
              <a:t>και </a:t>
            </a:r>
            <a:r>
              <a:rPr sz="950" spc="60" dirty="0">
                <a:latin typeface="Calibri"/>
                <a:cs typeface="Calibri"/>
              </a:rPr>
              <a:t>ηλεκτρονικής </a:t>
            </a:r>
            <a:r>
              <a:rPr sz="950" spc="65" dirty="0">
                <a:latin typeface="Calibri"/>
                <a:cs typeface="Calibri"/>
              </a:rPr>
              <a:t>προστασίας </a:t>
            </a:r>
            <a:r>
              <a:rPr sz="950" spc="70" dirty="0">
                <a:latin typeface="Calibri"/>
                <a:cs typeface="Calibri"/>
              </a:rPr>
              <a:t>ώστε να μπορούν να 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λειτουργούν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βιομηχανικά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περιβάλλοντα.</a:t>
            </a:r>
            <a:endParaRPr sz="950">
              <a:latin typeface="Calibri"/>
              <a:cs typeface="Calibri"/>
            </a:endParaRPr>
          </a:p>
          <a:p>
            <a:pPr marL="286385" lvl="1" indent="-91440">
              <a:lnSpc>
                <a:spcPct val="100000"/>
              </a:lnSpc>
              <a:spcBef>
                <a:spcPts val="54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286385" algn="l"/>
              </a:tabLst>
            </a:pPr>
            <a:r>
              <a:rPr sz="850" spc="55" dirty="0">
                <a:latin typeface="Calibri"/>
                <a:cs typeface="Calibri"/>
              </a:rPr>
              <a:t>Σημειώστε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25" dirty="0">
                <a:latin typeface="Calibri"/>
                <a:cs typeface="Calibri"/>
              </a:rPr>
              <a:t>ότι:</a:t>
            </a:r>
            <a:endParaRPr sz="850">
              <a:latin typeface="Calibri"/>
              <a:cs typeface="Calibri"/>
            </a:endParaRPr>
          </a:p>
          <a:p>
            <a:pPr marL="524510" lvl="2" indent="-146685">
              <a:lnSpc>
                <a:spcPct val="100000"/>
              </a:lnSpc>
              <a:spcBef>
                <a:spcPts val="1270"/>
              </a:spcBef>
              <a:buClr>
                <a:srgbClr val="FFBA00"/>
              </a:buClr>
              <a:buSzPct val="228571"/>
              <a:buFont typeface="Arial"/>
              <a:buChar char="•"/>
              <a:tabLst>
                <a:tab pos="524510" algn="l"/>
              </a:tabLst>
            </a:pPr>
            <a:r>
              <a:rPr sz="700" spc="10" dirty="0">
                <a:latin typeface="Calibri"/>
                <a:cs typeface="Calibri"/>
              </a:rPr>
              <a:t>Αυτό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10" dirty="0">
                <a:latin typeface="Calibri"/>
                <a:cs typeface="Calibri"/>
              </a:rPr>
              <a:t>το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15" dirty="0">
                <a:latin typeface="Calibri"/>
                <a:cs typeface="Calibri"/>
              </a:rPr>
              <a:t>επίπεδο</a:t>
            </a:r>
            <a:r>
              <a:rPr sz="700" spc="10" dirty="0">
                <a:latin typeface="Calibri"/>
                <a:cs typeface="Calibri"/>
              </a:rPr>
              <a:t> ερμηνείας </a:t>
            </a:r>
            <a:r>
              <a:rPr sz="700" spc="15" dirty="0">
                <a:latin typeface="Calibri"/>
                <a:cs typeface="Calibri"/>
              </a:rPr>
              <a:t>των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15" dirty="0">
                <a:latin typeface="Calibri"/>
                <a:cs typeface="Calibri"/>
              </a:rPr>
              <a:t>πρωτοκόλλων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15" dirty="0">
                <a:latin typeface="Calibri"/>
                <a:cs typeface="Calibri"/>
              </a:rPr>
              <a:t>του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15" dirty="0">
                <a:latin typeface="Calibri"/>
                <a:cs typeface="Calibri"/>
              </a:rPr>
              <a:t>κλάδου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15" dirty="0">
                <a:latin typeface="Calibri"/>
                <a:cs typeface="Calibri"/>
              </a:rPr>
              <a:t>παραμένει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15" dirty="0">
                <a:latin typeface="Calibri"/>
                <a:cs typeface="Calibri"/>
              </a:rPr>
              <a:t>περιορισμένο </a:t>
            </a:r>
            <a:r>
              <a:rPr sz="700" spc="15" dirty="0">
                <a:latin typeface="MS Gothic"/>
                <a:cs typeface="MS Gothic"/>
              </a:rPr>
              <a:t>☹</a:t>
            </a:r>
            <a:endParaRPr sz="700">
              <a:latin typeface="MS Gothic"/>
              <a:cs typeface="MS Gothic"/>
            </a:endParaRPr>
          </a:p>
          <a:p>
            <a:pPr marL="518159" lvl="2" indent="-140335">
              <a:lnSpc>
                <a:spcPct val="100000"/>
              </a:lnSpc>
              <a:spcBef>
                <a:spcPts val="127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518159" algn="l"/>
              </a:tabLst>
            </a:pPr>
            <a:r>
              <a:rPr sz="700" spc="50" dirty="0">
                <a:latin typeface="Calibri"/>
                <a:cs typeface="Calibri"/>
              </a:rPr>
              <a:t>Αυτό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επίπεδο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προστασίας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δεν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περιλαμβάνει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τον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έλεγχο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πρόσβασης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και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VPN.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35" dirty="0">
                <a:latin typeface="MS Gothic"/>
                <a:cs typeface="MS Gothic"/>
              </a:rPr>
              <a:t>☹</a:t>
            </a:r>
            <a:endParaRPr sz="700">
              <a:latin typeface="MS Gothic"/>
              <a:cs typeface="MS Gothic"/>
            </a:endParaRPr>
          </a:p>
          <a:p>
            <a:pPr marL="518159" lvl="2" indent="-140335">
              <a:lnSpc>
                <a:spcPct val="100000"/>
              </a:lnSpc>
              <a:spcBef>
                <a:spcPts val="127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518159" algn="l"/>
              </a:tabLst>
            </a:pPr>
            <a:r>
              <a:rPr sz="700" spc="30" dirty="0">
                <a:latin typeface="Calibri"/>
                <a:cs typeface="Calibri"/>
              </a:rPr>
              <a:t>Τα </a:t>
            </a:r>
            <a:r>
              <a:rPr sz="700" spc="25" dirty="0">
                <a:latin typeface="Calibri"/>
                <a:cs typeface="Calibri"/>
              </a:rPr>
              <a:t>τείχη (ηλεκτρονικής) </a:t>
            </a:r>
            <a:r>
              <a:rPr sz="700" spc="30" dirty="0">
                <a:latin typeface="Calibri"/>
                <a:cs typeface="Calibri"/>
              </a:rPr>
              <a:t>προστασίας αναπτύσσονται </a:t>
            </a:r>
            <a:r>
              <a:rPr sz="700" spc="35" dirty="0">
                <a:latin typeface="Calibri"/>
                <a:cs typeface="Calibri"/>
              </a:rPr>
              <a:t>σε</a:t>
            </a:r>
            <a:r>
              <a:rPr sz="700" spc="30" dirty="0">
                <a:latin typeface="Calibri"/>
                <a:cs typeface="Calibri"/>
              </a:rPr>
              <a:t> πολλαπλές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συσκευές </a:t>
            </a:r>
            <a:r>
              <a:rPr sz="700" spc="35" dirty="0">
                <a:latin typeface="Calibri"/>
                <a:cs typeface="Calibri"/>
              </a:rPr>
              <a:t>όπως</a:t>
            </a:r>
            <a:r>
              <a:rPr sz="700" spc="30" dirty="0">
                <a:latin typeface="Calibri"/>
                <a:cs typeface="Calibri"/>
              </a:rPr>
              <a:t> δρομολογητές,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15" dirty="0">
                <a:latin typeface="Calibri"/>
                <a:cs typeface="Calibri"/>
              </a:rPr>
              <a:t>,</a:t>
            </a:r>
            <a:r>
              <a:rPr sz="700" spc="25" dirty="0">
                <a:latin typeface="Calibri"/>
                <a:cs typeface="Calibri"/>
              </a:rPr>
              <a:t> διακομιστές/εξυπηρετητές...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35" dirty="0">
                <a:latin typeface="MS Gothic"/>
                <a:cs typeface="MS Gothic"/>
              </a:rPr>
              <a:t>☺</a:t>
            </a:r>
            <a:endParaRPr sz="700">
              <a:latin typeface="MS Gothic"/>
              <a:cs typeface="MS Gothic"/>
            </a:endParaRPr>
          </a:p>
          <a:p>
            <a:pPr marL="103505" marR="5080" indent="-91440">
              <a:lnSpc>
                <a:spcPct val="88800"/>
              </a:lnSpc>
              <a:spcBef>
                <a:spcPts val="805"/>
              </a:spcBef>
              <a:buClr>
                <a:srgbClr val="FFBA00"/>
              </a:buClr>
              <a:buSzPct val="178947"/>
              <a:buFont typeface="Arial"/>
              <a:buChar char="•"/>
              <a:tabLst>
                <a:tab pos="104139" algn="l"/>
              </a:tabLst>
            </a:pPr>
            <a:r>
              <a:rPr sz="950" spc="125" dirty="0">
                <a:latin typeface="Calibri"/>
                <a:cs typeface="Calibri"/>
              </a:rPr>
              <a:t>Ο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σκοπός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τείχους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(ηλεκτρονικής)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προστασίας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είναι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βασικά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να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δέχεται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ή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να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αρνείται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την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εισερχόμενη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ή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εξερχόμενη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κίνηση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105" dirty="0">
                <a:latin typeface="Calibri"/>
                <a:cs typeface="Calibri"/>
              </a:rPr>
              <a:t>σύμφωνα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με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τις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συμφωνημένες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πολιτικές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ασφάλειας.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59667" y="4785674"/>
            <a:ext cx="52578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30" dirty="0">
                <a:latin typeface="Calibri"/>
                <a:cs typeface="Calibri"/>
              </a:rPr>
              <a:t>Δίκτυο</a:t>
            </a:r>
            <a:r>
              <a:rPr sz="550" b="1" spc="-35" dirty="0">
                <a:latin typeface="Calibri"/>
                <a:cs typeface="Calibri"/>
              </a:rPr>
              <a:t> </a:t>
            </a:r>
            <a:r>
              <a:rPr sz="550" b="1" spc="50" dirty="0">
                <a:latin typeface="Calibri"/>
                <a:cs typeface="Calibri"/>
              </a:rPr>
              <a:t>SCADA.</a:t>
            </a:r>
            <a:endParaRPr sz="55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208869" y="5706744"/>
            <a:ext cx="794806" cy="9425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5"/>
              </a:spcBef>
            </a:pPr>
            <a:r>
              <a:rPr sz="550" b="1" spc="35" dirty="0">
                <a:solidFill>
                  <a:srgbClr val="00AF4F"/>
                </a:solidFill>
                <a:latin typeface="Calibri"/>
                <a:cs typeface="Calibri"/>
              </a:rPr>
              <a:t>Α</a:t>
            </a:r>
            <a:r>
              <a:rPr sz="550" b="1" spc="40" dirty="0">
                <a:solidFill>
                  <a:srgbClr val="00AF4F"/>
                </a:solidFill>
                <a:latin typeface="Calibri"/>
                <a:cs typeface="Calibri"/>
              </a:rPr>
              <a:t>Π</a:t>
            </a:r>
            <a:r>
              <a:rPr sz="550" b="1" spc="45" dirty="0">
                <a:solidFill>
                  <a:srgbClr val="00AF4F"/>
                </a:solidFill>
                <a:latin typeface="Calibri"/>
                <a:cs typeface="Calibri"/>
              </a:rPr>
              <a:t>Ο</a:t>
            </a:r>
            <a:r>
              <a:rPr sz="550" b="1" spc="30" dirty="0">
                <a:solidFill>
                  <a:srgbClr val="00AF4F"/>
                </a:solidFill>
                <a:latin typeface="Calibri"/>
                <a:cs typeface="Calibri"/>
              </a:rPr>
              <a:t>Δ</a:t>
            </a:r>
            <a:r>
              <a:rPr sz="550" b="1" spc="25" dirty="0">
                <a:solidFill>
                  <a:srgbClr val="00AF4F"/>
                </a:solidFill>
                <a:latin typeface="Calibri"/>
                <a:cs typeface="Calibri"/>
              </a:rPr>
              <a:t>Ε</a:t>
            </a:r>
            <a:r>
              <a:rPr sz="550" b="1" spc="30" dirty="0">
                <a:solidFill>
                  <a:srgbClr val="00AF4F"/>
                </a:solidFill>
                <a:latin typeface="Calibri"/>
                <a:cs typeface="Calibri"/>
              </a:rPr>
              <a:t>Χ</a:t>
            </a:r>
            <a:r>
              <a:rPr sz="550" b="1" spc="50" dirty="0">
                <a:solidFill>
                  <a:srgbClr val="00AF4F"/>
                </a:solidFill>
                <a:latin typeface="Calibri"/>
                <a:cs typeface="Calibri"/>
              </a:rPr>
              <a:t>ΟΜ</a:t>
            </a:r>
            <a:r>
              <a:rPr sz="550" b="1" spc="25" dirty="0">
                <a:solidFill>
                  <a:srgbClr val="00AF4F"/>
                </a:solidFill>
                <a:latin typeface="Calibri"/>
                <a:cs typeface="Calibri"/>
              </a:rPr>
              <a:t>Ε</a:t>
            </a:r>
            <a:r>
              <a:rPr sz="550" b="1" spc="30" dirty="0">
                <a:solidFill>
                  <a:srgbClr val="00AF4F"/>
                </a:solidFill>
                <a:latin typeface="Calibri"/>
                <a:cs typeface="Calibri"/>
              </a:rPr>
              <a:t>Ν </a:t>
            </a:r>
            <a:r>
              <a:rPr sz="550" b="1" spc="55" dirty="0">
                <a:solidFill>
                  <a:srgbClr val="00AF4F"/>
                </a:solidFill>
                <a:latin typeface="Calibri"/>
                <a:cs typeface="Calibri"/>
              </a:rPr>
              <a:t>Ο</a:t>
            </a:r>
            <a:endParaRPr sz="55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896676" y="5400357"/>
            <a:ext cx="26860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-10" dirty="0">
                <a:latin typeface="Calibri"/>
                <a:cs typeface="Calibri"/>
              </a:rPr>
              <a:t>Ί</a:t>
            </a:r>
            <a:r>
              <a:rPr sz="550" b="1" spc="-5" dirty="0">
                <a:latin typeface="Calibri"/>
                <a:cs typeface="Calibri"/>
              </a:rPr>
              <a:t>ν</a:t>
            </a:r>
            <a:r>
              <a:rPr sz="550" b="1" dirty="0">
                <a:latin typeface="Calibri"/>
                <a:cs typeface="Calibri"/>
              </a:rPr>
              <a:t>τ</a:t>
            </a:r>
            <a:r>
              <a:rPr sz="550" b="1" spc="-5" dirty="0">
                <a:latin typeface="Calibri"/>
                <a:cs typeface="Calibri"/>
              </a:rPr>
              <a:t>ε</a:t>
            </a:r>
            <a:r>
              <a:rPr sz="550" b="1" dirty="0">
                <a:latin typeface="Calibri"/>
                <a:cs typeface="Calibri"/>
              </a:rPr>
              <a:t>ρν</a:t>
            </a:r>
            <a:r>
              <a:rPr sz="550" b="1" spc="-5" dirty="0">
                <a:latin typeface="Calibri"/>
                <a:cs typeface="Calibri"/>
              </a:rPr>
              <a:t>ε</a:t>
            </a:r>
            <a:r>
              <a:rPr sz="550" b="1" spc="10" dirty="0">
                <a:latin typeface="Calibri"/>
                <a:cs typeface="Calibri"/>
              </a:rPr>
              <a:t>τ</a:t>
            </a:r>
            <a:endParaRPr sz="55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015989" y="5109527"/>
            <a:ext cx="6940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" marR="5080" indent="-41910">
              <a:lnSpc>
                <a:spcPct val="100000"/>
              </a:lnSpc>
              <a:spcBef>
                <a:spcPts val="100"/>
              </a:spcBef>
            </a:pPr>
            <a:r>
              <a:rPr sz="500" spc="35" dirty="0">
                <a:latin typeface="Calibri"/>
                <a:cs typeface="Calibri"/>
              </a:rPr>
              <a:t>Π</a:t>
            </a:r>
            <a:r>
              <a:rPr sz="500" spc="20" dirty="0">
                <a:latin typeface="Calibri"/>
                <a:cs typeface="Calibri"/>
              </a:rPr>
              <a:t>ρ</a:t>
            </a:r>
            <a:r>
              <a:rPr sz="500" spc="25" dirty="0">
                <a:latin typeface="Calibri"/>
                <a:cs typeface="Calibri"/>
              </a:rPr>
              <a:t>οσ</a:t>
            </a:r>
            <a:r>
              <a:rPr sz="500" spc="15" dirty="0">
                <a:latin typeface="Calibri"/>
                <a:cs typeface="Calibri"/>
              </a:rPr>
              <a:t>τ</a:t>
            </a:r>
            <a:r>
              <a:rPr sz="500" spc="25" dirty="0">
                <a:latin typeface="Calibri"/>
                <a:cs typeface="Calibri"/>
              </a:rPr>
              <a:t>α</a:t>
            </a:r>
            <a:r>
              <a:rPr sz="500" spc="15" dirty="0">
                <a:latin typeface="Calibri"/>
                <a:cs typeface="Calibri"/>
              </a:rPr>
              <a:t>τ</a:t>
            </a:r>
            <a:r>
              <a:rPr sz="500" spc="25" dirty="0">
                <a:latin typeface="Calibri"/>
                <a:cs typeface="Calibri"/>
              </a:rPr>
              <a:t>ευ</a:t>
            </a:r>
            <a:r>
              <a:rPr sz="500" spc="30" dirty="0">
                <a:latin typeface="Calibri"/>
                <a:cs typeface="Calibri"/>
              </a:rPr>
              <a:t>μ</a:t>
            </a:r>
            <a:r>
              <a:rPr sz="500" spc="25" dirty="0">
                <a:latin typeface="Calibri"/>
                <a:cs typeface="Calibri"/>
              </a:rPr>
              <a:t>έ</a:t>
            </a:r>
            <a:r>
              <a:rPr sz="500" spc="20" dirty="0">
                <a:latin typeface="Calibri"/>
                <a:cs typeface="Calibri"/>
              </a:rPr>
              <a:t>ν</a:t>
            </a:r>
            <a:r>
              <a:rPr sz="500" spc="35" dirty="0">
                <a:latin typeface="Calibri"/>
                <a:cs typeface="Calibri"/>
              </a:rPr>
              <a:t>ο</a:t>
            </a:r>
            <a:r>
              <a:rPr sz="500" spc="-10" dirty="0">
                <a:latin typeface="Calibri"/>
                <a:cs typeface="Calibri"/>
              </a:rPr>
              <a:t> </a:t>
            </a:r>
            <a:r>
              <a:rPr sz="500" spc="25" dirty="0">
                <a:latin typeface="Calibri"/>
                <a:cs typeface="Calibri"/>
              </a:rPr>
              <a:t>δ</a:t>
            </a:r>
            <a:r>
              <a:rPr sz="500" spc="10" dirty="0">
                <a:latin typeface="Calibri"/>
                <a:cs typeface="Calibri"/>
              </a:rPr>
              <a:t>ί</a:t>
            </a:r>
            <a:r>
              <a:rPr sz="500" spc="20" dirty="0">
                <a:latin typeface="Calibri"/>
                <a:cs typeface="Calibri"/>
              </a:rPr>
              <a:t>κ</a:t>
            </a:r>
            <a:r>
              <a:rPr sz="500" spc="10" dirty="0">
                <a:latin typeface="Calibri"/>
                <a:cs typeface="Calibri"/>
              </a:rPr>
              <a:t>τ</a:t>
            </a:r>
            <a:r>
              <a:rPr sz="500" spc="25" dirty="0">
                <a:latin typeface="Calibri"/>
                <a:cs typeface="Calibri"/>
              </a:rPr>
              <a:t>υ</a:t>
            </a:r>
            <a:r>
              <a:rPr sz="500" spc="20" dirty="0">
                <a:latin typeface="Calibri"/>
                <a:cs typeface="Calibri"/>
              </a:rPr>
              <a:t>ο  </a:t>
            </a:r>
            <a:r>
              <a:rPr sz="500" spc="10" dirty="0">
                <a:latin typeface="Calibri"/>
                <a:cs typeface="Calibri"/>
              </a:rPr>
              <a:t>(υποδίκτυα</a:t>
            </a:r>
            <a:r>
              <a:rPr sz="500" spc="-1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ελέγχου)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212830" y="5310504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52571" y="6203315"/>
            <a:ext cx="2823845" cy="30099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R="325120" algn="r">
              <a:lnSpc>
                <a:spcPct val="100000"/>
              </a:lnSpc>
              <a:spcBef>
                <a:spcPts val="390"/>
              </a:spcBef>
            </a:pPr>
            <a:r>
              <a:rPr sz="550" b="1" spc="35" dirty="0">
                <a:solidFill>
                  <a:srgbClr val="931100"/>
                </a:solidFill>
                <a:latin typeface="Calibri"/>
                <a:cs typeface="Calibri"/>
              </a:rPr>
              <a:t>BLOCK</a:t>
            </a:r>
            <a:endParaRPr sz="5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ΑΚΡΑΪΟΥ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45929" y="4901563"/>
            <a:ext cx="2167890" cy="1529080"/>
            <a:chOff x="39687" y="3539172"/>
            <a:chExt cx="2167890" cy="1529080"/>
          </a:xfrm>
        </p:grpSpPr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3022" y="4377372"/>
              <a:ext cx="884554" cy="69088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7072" y="3539172"/>
              <a:ext cx="1009015" cy="90836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687" y="3649027"/>
              <a:ext cx="889952" cy="832167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404495" y="5858191"/>
            <a:ext cx="658495" cy="418465"/>
          </a:xfrm>
          <a:prstGeom prst="rect">
            <a:avLst/>
          </a:prstGeom>
          <a:solidFill>
            <a:srgbClr val="BF0000">
              <a:alpha val="50979"/>
            </a:srgbClr>
          </a:solidFill>
          <a:ln w="15875">
            <a:solidFill>
              <a:srgbClr val="BC87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500">
              <a:latin typeface="Times New Roman"/>
              <a:cs typeface="Times New Roman"/>
            </a:endParaRPr>
          </a:p>
          <a:p>
            <a:pPr marL="107950">
              <a:lnSpc>
                <a:spcPct val="100000"/>
              </a:lnSpc>
            </a:pPr>
            <a:r>
              <a:rPr sz="450" b="1" spc="10" dirty="0">
                <a:solidFill>
                  <a:srgbClr val="FFFFFF"/>
                </a:solidFill>
                <a:latin typeface="Calibri"/>
                <a:cs typeface="Calibri"/>
              </a:rPr>
              <a:t>HEADER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827" y="6151562"/>
              <a:ext cx="2649537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60370">
              <a:lnSpc>
                <a:spcPct val="100000"/>
              </a:lnSpc>
              <a:spcBef>
                <a:spcPts val="100"/>
              </a:spcBef>
            </a:pPr>
            <a:r>
              <a:rPr spc="95" dirty="0"/>
              <a:t>Γ</a:t>
            </a:r>
            <a:r>
              <a:rPr spc="100" dirty="0"/>
              <a:t>ν</a:t>
            </a:r>
            <a:r>
              <a:rPr spc="160" dirty="0"/>
              <a:t>ω</a:t>
            </a:r>
            <a:r>
              <a:rPr spc="114" dirty="0"/>
              <a:t>σ</a:t>
            </a:r>
            <a:r>
              <a:rPr spc="85" dirty="0"/>
              <a:t>τ</a:t>
            </a:r>
            <a:r>
              <a:rPr spc="120" dirty="0"/>
              <a:t>ο</a:t>
            </a:r>
            <a:r>
              <a:rPr spc="125" dirty="0"/>
              <a:t>π</a:t>
            </a:r>
            <a:r>
              <a:rPr spc="120" dirty="0"/>
              <a:t>ο</a:t>
            </a:r>
            <a:r>
              <a:rPr spc="50" dirty="0"/>
              <a:t>ί</a:t>
            </a:r>
            <a:r>
              <a:rPr spc="120" dirty="0"/>
              <a:t>ησ</a:t>
            </a:r>
            <a:r>
              <a:rPr spc="135" dirty="0"/>
              <a:t>η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501765" y="1963102"/>
            <a:ext cx="5327650" cy="829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SzPct val="188235"/>
              <a:buFont typeface="Arial"/>
              <a:buChar char="•"/>
              <a:tabLst>
                <a:tab pos="355600" algn="l"/>
              </a:tabLst>
            </a:pPr>
            <a:r>
              <a:rPr sz="850" i="1" spc="55" dirty="0">
                <a:latin typeface="Calibri"/>
                <a:cs typeface="Calibri"/>
              </a:rPr>
              <a:t>Συγχρηματοδοτείται</a:t>
            </a:r>
            <a:r>
              <a:rPr sz="850" i="1" spc="60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από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την</a:t>
            </a:r>
            <a:r>
              <a:rPr sz="850" i="1" spc="60" dirty="0">
                <a:latin typeface="Calibri"/>
                <a:cs typeface="Calibri"/>
              </a:rPr>
              <a:t> Ευρωπαϊκή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Ένωση.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Ωστόσο,</a:t>
            </a:r>
            <a:r>
              <a:rPr sz="850" i="1" spc="60" dirty="0">
                <a:latin typeface="Calibri"/>
                <a:cs typeface="Calibri"/>
              </a:rPr>
              <a:t> </a:t>
            </a:r>
            <a:r>
              <a:rPr sz="850" i="1" spc="45" dirty="0">
                <a:latin typeface="Calibri"/>
                <a:cs typeface="Calibri"/>
              </a:rPr>
              <a:t>οι</a:t>
            </a:r>
            <a:r>
              <a:rPr sz="850" i="1" spc="5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απόψεις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και</a:t>
            </a:r>
            <a:r>
              <a:rPr sz="850" i="1" spc="55" dirty="0">
                <a:latin typeface="Calibri"/>
                <a:cs typeface="Calibri"/>
              </a:rPr>
              <a:t> </a:t>
            </a:r>
            <a:r>
              <a:rPr sz="850" i="1" spc="45" dirty="0">
                <a:latin typeface="Calibri"/>
                <a:cs typeface="Calibri"/>
              </a:rPr>
              <a:t>οι</a:t>
            </a:r>
            <a:r>
              <a:rPr sz="850" i="1" spc="5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γνώμες</a:t>
            </a:r>
            <a:r>
              <a:rPr sz="850" i="1" spc="65" dirty="0">
                <a:latin typeface="Calibri"/>
                <a:cs typeface="Calibri"/>
              </a:rPr>
              <a:t> που 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εκφράζονται </a:t>
            </a:r>
            <a:r>
              <a:rPr sz="850" i="1" spc="45" dirty="0">
                <a:latin typeface="Calibri"/>
                <a:cs typeface="Calibri"/>
              </a:rPr>
              <a:t>είναι </a:t>
            </a:r>
            <a:r>
              <a:rPr sz="850" i="1" spc="55" dirty="0">
                <a:latin typeface="Calibri"/>
                <a:cs typeface="Calibri"/>
              </a:rPr>
              <a:t>αποκλειστικά του/των </a:t>
            </a:r>
            <a:r>
              <a:rPr sz="850" i="1" spc="60" dirty="0">
                <a:latin typeface="Calibri"/>
                <a:cs typeface="Calibri"/>
              </a:rPr>
              <a:t>συγγραφέα/ων </a:t>
            </a:r>
            <a:r>
              <a:rPr sz="850" i="1" spc="50" dirty="0">
                <a:latin typeface="Calibri"/>
                <a:cs typeface="Calibri"/>
              </a:rPr>
              <a:t>και </a:t>
            </a:r>
            <a:r>
              <a:rPr sz="850" i="1" spc="60" dirty="0">
                <a:latin typeface="Calibri"/>
                <a:cs typeface="Calibri"/>
              </a:rPr>
              <a:t>δεν αντανακλούν </a:t>
            </a:r>
            <a:r>
              <a:rPr sz="850" i="1" spc="50" dirty="0">
                <a:latin typeface="Calibri"/>
                <a:cs typeface="Calibri"/>
              </a:rPr>
              <a:t>κατ' </a:t>
            </a:r>
            <a:r>
              <a:rPr sz="850" i="1" spc="60" dirty="0">
                <a:latin typeface="Calibri"/>
                <a:cs typeface="Calibri"/>
              </a:rPr>
              <a:t>ανάγκη </a:t>
            </a:r>
            <a:r>
              <a:rPr sz="850" i="1" spc="40" dirty="0">
                <a:latin typeface="Calibri"/>
                <a:cs typeface="Calibri"/>
              </a:rPr>
              <a:t>τις </a:t>
            </a:r>
            <a:r>
              <a:rPr sz="850" i="1" spc="4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απόψεις </a:t>
            </a:r>
            <a:r>
              <a:rPr sz="850" i="1" spc="50" dirty="0">
                <a:latin typeface="Calibri"/>
                <a:cs typeface="Calibri"/>
              </a:rPr>
              <a:t>και </a:t>
            </a:r>
            <a:r>
              <a:rPr sz="850" i="1" spc="40" dirty="0">
                <a:latin typeface="Calibri"/>
                <a:cs typeface="Calibri"/>
              </a:rPr>
              <a:t>τις </a:t>
            </a:r>
            <a:r>
              <a:rPr sz="850" i="1" spc="60" dirty="0">
                <a:latin typeface="Calibri"/>
                <a:cs typeface="Calibri"/>
              </a:rPr>
              <a:t>γνώμες </a:t>
            </a:r>
            <a:r>
              <a:rPr sz="850" i="1" spc="55" dirty="0">
                <a:latin typeface="Calibri"/>
                <a:cs typeface="Calibri"/>
              </a:rPr>
              <a:t>της </a:t>
            </a:r>
            <a:r>
              <a:rPr sz="850" i="1" spc="60" dirty="0">
                <a:latin typeface="Calibri"/>
                <a:cs typeface="Calibri"/>
              </a:rPr>
              <a:t>Ευρωπαϊκής Ένωσης </a:t>
            </a:r>
            <a:r>
              <a:rPr sz="850" i="1" spc="65" dirty="0">
                <a:latin typeface="Calibri"/>
                <a:cs typeface="Calibri"/>
              </a:rPr>
              <a:t>ή </a:t>
            </a:r>
            <a:r>
              <a:rPr sz="850" i="1" spc="55" dirty="0">
                <a:latin typeface="Calibri"/>
                <a:cs typeface="Calibri"/>
              </a:rPr>
              <a:t>της </a:t>
            </a:r>
            <a:r>
              <a:rPr sz="850" i="1" spc="60" dirty="0">
                <a:latin typeface="Calibri"/>
                <a:cs typeface="Calibri"/>
              </a:rPr>
              <a:t>HADEA. Ούτε </a:t>
            </a:r>
            <a:r>
              <a:rPr sz="850" i="1" spc="65" dirty="0">
                <a:latin typeface="Calibri"/>
                <a:cs typeface="Calibri"/>
              </a:rPr>
              <a:t>η </a:t>
            </a:r>
            <a:r>
              <a:rPr sz="850" i="1" spc="60" dirty="0">
                <a:latin typeface="Calibri"/>
                <a:cs typeface="Calibri"/>
              </a:rPr>
              <a:t>Ευρωπαϊκή </a:t>
            </a:r>
            <a:r>
              <a:rPr sz="850" i="1" spc="65" dirty="0">
                <a:latin typeface="Calibri"/>
                <a:cs typeface="Calibri"/>
              </a:rPr>
              <a:t>Ένωση </a:t>
            </a:r>
            <a:r>
              <a:rPr sz="850" i="1" spc="55" dirty="0">
                <a:latin typeface="Calibri"/>
                <a:cs typeface="Calibri"/>
              </a:rPr>
              <a:t>ούτε </a:t>
            </a:r>
            <a:r>
              <a:rPr sz="850" i="1" spc="65" dirty="0">
                <a:latin typeface="Calibri"/>
                <a:cs typeface="Calibri"/>
              </a:rPr>
              <a:t>η 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χορηγούσα</a:t>
            </a:r>
            <a:r>
              <a:rPr sz="850" i="1" spc="2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αρχή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μπορούν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να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θεωρηθούν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υπεύθυνοι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35" dirty="0">
                <a:latin typeface="Calibri"/>
                <a:cs typeface="Calibri"/>
              </a:rPr>
              <a:t>γι'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αυτές.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85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SzPct val="188235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850" i="1" spc="65" dirty="0">
                <a:latin typeface="Calibri"/>
                <a:cs typeface="Calibri"/>
              </a:rPr>
              <a:t>Συμφωνία</a:t>
            </a:r>
            <a:r>
              <a:rPr sz="850" i="1" spc="1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έργου</a:t>
            </a:r>
            <a:r>
              <a:rPr sz="850" i="1" spc="1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αριθ.</a:t>
            </a:r>
            <a:r>
              <a:rPr sz="850" i="1" spc="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101083594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80225"/>
            <a:chOff x="0" y="0"/>
            <a:chExt cx="584073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455" y="6432232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55409" y="1107757"/>
            <a:ext cx="4213225" cy="84963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Θέμα-2: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Κοινό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1970"/>
              </a:lnSpc>
              <a:spcBef>
                <a:spcPts val="345"/>
              </a:spcBef>
            </a:pPr>
            <a:r>
              <a:rPr sz="1700" spc="160" dirty="0">
                <a:solidFill>
                  <a:srgbClr val="FFFFFF"/>
                </a:solidFill>
              </a:rPr>
              <a:t>Αδυναμίες</a:t>
            </a:r>
            <a:r>
              <a:rPr sz="1700" spc="245" dirty="0">
                <a:solidFill>
                  <a:srgbClr val="FFFFFF"/>
                </a:solidFill>
              </a:rPr>
              <a:t> </a:t>
            </a:r>
            <a:r>
              <a:rPr sz="1700" spc="155" dirty="0">
                <a:solidFill>
                  <a:srgbClr val="FFFFFF"/>
                </a:solidFill>
              </a:rPr>
              <a:t>ασφαλείας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14" dirty="0">
                <a:solidFill>
                  <a:srgbClr val="FFFFFF"/>
                </a:solidFill>
              </a:rPr>
              <a:t>και</a:t>
            </a:r>
            <a:r>
              <a:rPr sz="1700" spc="204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επιθέσεις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05" dirty="0">
                <a:solidFill>
                  <a:srgbClr val="FFFFFF"/>
                </a:solidFill>
              </a:rPr>
              <a:t>σε </a:t>
            </a:r>
            <a:r>
              <a:rPr sz="1700" spc="-370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δίκτυα</a:t>
            </a:r>
            <a:r>
              <a:rPr sz="1700" spc="245" dirty="0">
                <a:solidFill>
                  <a:srgbClr val="FFFFFF"/>
                </a:solidFill>
              </a:rPr>
              <a:t> </a:t>
            </a:r>
            <a:r>
              <a:rPr sz="1700" spc="150" dirty="0">
                <a:solidFill>
                  <a:srgbClr val="FFFFFF"/>
                </a:solidFill>
              </a:rPr>
              <a:t>ελέγχου</a:t>
            </a:r>
            <a:r>
              <a:rPr sz="1700" spc="240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ενέργειας</a:t>
            </a:r>
            <a:endParaRPr sz="1700"/>
          </a:p>
        </p:txBody>
      </p:sp>
      <p:sp>
        <p:nvSpPr>
          <p:cNvPr id="9" name="object 9"/>
          <p:cNvSpPr txBox="1"/>
          <p:nvPr/>
        </p:nvSpPr>
        <p:spPr>
          <a:xfrm>
            <a:off x="6498590" y="2463800"/>
            <a:ext cx="92646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8429" y="2915602"/>
            <a:ext cx="4721225" cy="141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080"/>
              </a:lnSpc>
              <a:buClr>
                <a:srgbClr val="FFBA00"/>
              </a:buClr>
              <a:buSzPct val="20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Αδυναμίες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στα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λειτουργικά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πρωτόκολλα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ελλείψεις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πρωτοκόλλων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επικοινωνίας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TCP/IP</a:t>
            </a:r>
            <a:endParaRPr sz="7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87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Επιθετικά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εργαλεία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κατά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εμπιστευτικότητας,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ακεραιότητας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διαθεσιμότητας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50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Βέλτιστες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πρακτικές,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Calibri"/>
                <a:cs typeface="Calibri"/>
              </a:rPr>
              <a:t>συστάσεις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 κατευθυντήριες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Calibri"/>
                <a:cs typeface="Calibri"/>
              </a:rPr>
              <a:t>γραμμές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2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Τελικές</a:t>
            </a:r>
            <a:r>
              <a:rPr sz="7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παρατηρήσεις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2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70" dirty="0">
                <a:solidFill>
                  <a:srgbClr val="FFFFFF"/>
                </a:solidFill>
                <a:latin typeface="Calibri"/>
                <a:cs typeface="Calibri"/>
              </a:rPr>
              <a:t>Αναφορές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πηγές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98215" y="17779"/>
            <a:ext cx="2545080" cy="6837045"/>
          </a:xfrm>
          <a:custGeom>
            <a:avLst/>
            <a:gdLst/>
            <a:ahLst/>
            <a:cxnLst/>
            <a:rect l="l" t="t" r="r" b="b"/>
            <a:pathLst>
              <a:path w="2545079" h="6837045">
                <a:moveTo>
                  <a:pt x="1321435" y="2283142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192" y="2388870"/>
                </a:lnTo>
                <a:lnTo>
                  <a:pt x="1159192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70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5" y="2307590"/>
                </a:lnTo>
                <a:lnTo>
                  <a:pt x="1417637" y="2307590"/>
                </a:lnTo>
                <a:lnTo>
                  <a:pt x="1372870" y="2289175"/>
                </a:lnTo>
                <a:lnTo>
                  <a:pt x="1321435" y="2283142"/>
                </a:lnTo>
                <a:close/>
              </a:path>
              <a:path w="2545079" h="6837045">
                <a:moveTo>
                  <a:pt x="1418272" y="2307590"/>
                </a:moveTo>
                <a:lnTo>
                  <a:pt x="1322705" y="2307590"/>
                </a:lnTo>
                <a:lnTo>
                  <a:pt x="1366837" y="2313305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4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20152" y="3457892"/>
                </a:lnTo>
                <a:lnTo>
                  <a:pt x="1214120" y="3493135"/>
                </a:lnTo>
                <a:lnTo>
                  <a:pt x="1223010" y="3563302"/>
                </a:lnTo>
                <a:lnTo>
                  <a:pt x="1258570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625" y="3682682"/>
                </a:lnTo>
                <a:lnTo>
                  <a:pt x="1487805" y="3664585"/>
                </a:lnTo>
                <a:lnTo>
                  <a:pt x="1490662" y="3662680"/>
                </a:lnTo>
                <a:lnTo>
                  <a:pt x="1403985" y="3662680"/>
                </a:lnTo>
                <a:lnTo>
                  <a:pt x="1354137" y="3657282"/>
                </a:lnTo>
                <a:lnTo>
                  <a:pt x="1298892" y="3630295"/>
                </a:lnTo>
                <a:lnTo>
                  <a:pt x="1259205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4" y="3463925"/>
                </a:lnTo>
                <a:lnTo>
                  <a:pt x="1502092" y="2512695"/>
                </a:lnTo>
                <a:lnTo>
                  <a:pt x="1508442" y="2464117"/>
                </a:lnTo>
                <a:lnTo>
                  <a:pt x="1502092" y="2417127"/>
                </a:lnTo>
                <a:lnTo>
                  <a:pt x="1483995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>
                <a:moveTo>
                  <a:pt x="2545080" y="0"/>
                </a:moveTo>
                <a:lnTo>
                  <a:pt x="2518410" y="0"/>
                </a:lnTo>
                <a:lnTo>
                  <a:pt x="1939289" y="2100897"/>
                </a:lnTo>
                <a:lnTo>
                  <a:pt x="1547495" y="3546157"/>
                </a:lnTo>
                <a:lnTo>
                  <a:pt x="1526539" y="3591877"/>
                </a:lnTo>
                <a:lnTo>
                  <a:pt x="1493520" y="3627755"/>
                </a:lnTo>
                <a:lnTo>
                  <a:pt x="1451610" y="3652202"/>
                </a:lnTo>
                <a:lnTo>
                  <a:pt x="1403985" y="3662680"/>
                </a:lnTo>
                <a:lnTo>
                  <a:pt x="1490662" y="3662680"/>
                </a:lnTo>
                <a:lnTo>
                  <a:pt x="1525270" y="3636327"/>
                </a:lnTo>
                <a:lnTo>
                  <a:pt x="1554162" y="3598862"/>
                </a:lnTo>
                <a:lnTo>
                  <a:pt x="1572895" y="3553777"/>
                </a:lnTo>
                <a:lnTo>
                  <a:pt x="1964689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8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4496117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80225"/>
            <a:chOff x="0" y="0"/>
            <a:chExt cx="584073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455" y="6432232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55409" y="1107757"/>
            <a:ext cx="4213225" cy="84963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Θέμα-2: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Κοινό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1970"/>
              </a:lnSpc>
              <a:spcBef>
                <a:spcPts val="345"/>
              </a:spcBef>
            </a:pPr>
            <a:r>
              <a:rPr sz="1700" spc="160" dirty="0">
                <a:solidFill>
                  <a:srgbClr val="FFFFFF"/>
                </a:solidFill>
              </a:rPr>
              <a:t>Αδυναμίες</a:t>
            </a:r>
            <a:r>
              <a:rPr sz="1700" spc="245" dirty="0">
                <a:solidFill>
                  <a:srgbClr val="FFFFFF"/>
                </a:solidFill>
              </a:rPr>
              <a:t> </a:t>
            </a:r>
            <a:r>
              <a:rPr sz="1700" spc="155" dirty="0">
                <a:solidFill>
                  <a:srgbClr val="FFFFFF"/>
                </a:solidFill>
              </a:rPr>
              <a:t>ασφαλείας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14" dirty="0">
                <a:solidFill>
                  <a:srgbClr val="FFFFFF"/>
                </a:solidFill>
              </a:rPr>
              <a:t>και</a:t>
            </a:r>
            <a:r>
              <a:rPr sz="1700" spc="204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επιθέσεις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05" dirty="0">
                <a:solidFill>
                  <a:srgbClr val="FFFFFF"/>
                </a:solidFill>
              </a:rPr>
              <a:t>σε </a:t>
            </a:r>
            <a:r>
              <a:rPr sz="1700" spc="-370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δίκτυα</a:t>
            </a:r>
            <a:r>
              <a:rPr sz="1700" spc="245" dirty="0">
                <a:solidFill>
                  <a:srgbClr val="FFFFFF"/>
                </a:solidFill>
              </a:rPr>
              <a:t> </a:t>
            </a:r>
            <a:r>
              <a:rPr sz="1700" spc="150" dirty="0">
                <a:solidFill>
                  <a:srgbClr val="FFFFFF"/>
                </a:solidFill>
              </a:rPr>
              <a:t>ελέγχου</a:t>
            </a:r>
            <a:r>
              <a:rPr sz="1700" spc="240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ενέργειας</a:t>
            </a:r>
            <a:endParaRPr sz="1700"/>
          </a:p>
        </p:txBody>
      </p:sp>
      <p:sp>
        <p:nvSpPr>
          <p:cNvPr id="9" name="object 9"/>
          <p:cNvSpPr txBox="1"/>
          <p:nvPr/>
        </p:nvSpPr>
        <p:spPr>
          <a:xfrm>
            <a:off x="6498590" y="2463800"/>
            <a:ext cx="92646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8429" y="2915602"/>
            <a:ext cx="4721225" cy="141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080"/>
              </a:lnSpc>
              <a:buClr>
                <a:srgbClr val="FFBA00"/>
              </a:buClr>
              <a:buSzPct val="20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Αδυναμίες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στα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λειτουργικά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πρωτόκολλα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ελλείψεις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ασφάλειας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πρωτοκόλλων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επικοινωνίας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TCP/IP</a:t>
            </a:r>
            <a:endParaRPr sz="7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87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Επιθετικά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εργαλεία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κατά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εμπιστευτικότητας,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ακεραιότητας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και 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7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διαθεσιμότητας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50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Βέλτιστες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πρακτικές,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60" dirty="0">
                <a:solidFill>
                  <a:srgbClr val="7E7E7E"/>
                </a:solidFill>
                <a:latin typeface="Calibri"/>
                <a:cs typeface="Calibri"/>
              </a:rPr>
              <a:t>συστάσεις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 κατευθυντήριες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60" dirty="0">
                <a:solidFill>
                  <a:srgbClr val="7E7E7E"/>
                </a:solidFill>
                <a:latin typeface="Calibri"/>
                <a:cs typeface="Calibri"/>
              </a:rPr>
              <a:t>γραμμές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2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b="1" spc="25" dirty="0">
                <a:solidFill>
                  <a:srgbClr val="FFFFFF"/>
                </a:solidFill>
                <a:latin typeface="Calibri"/>
                <a:cs typeface="Calibri"/>
              </a:rPr>
              <a:t>Τελικές</a:t>
            </a:r>
            <a:r>
              <a:rPr sz="7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20" dirty="0">
                <a:solidFill>
                  <a:srgbClr val="FFFFFF"/>
                </a:solidFill>
                <a:latin typeface="Calibri"/>
                <a:cs typeface="Calibri"/>
              </a:rPr>
              <a:t>παρατηρήσεις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2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70" dirty="0">
                <a:solidFill>
                  <a:srgbClr val="7E7E7E"/>
                </a:solidFill>
                <a:latin typeface="Calibri"/>
                <a:cs typeface="Calibri"/>
              </a:rPr>
              <a:t>Αναφορές</a:t>
            </a:r>
            <a:r>
              <a:rPr sz="7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7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πηγές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98215" y="17779"/>
            <a:ext cx="2545080" cy="6837045"/>
          </a:xfrm>
          <a:custGeom>
            <a:avLst/>
            <a:gdLst/>
            <a:ahLst/>
            <a:cxnLst/>
            <a:rect l="l" t="t" r="r" b="b"/>
            <a:pathLst>
              <a:path w="2545079" h="6837045">
                <a:moveTo>
                  <a:pt x="1321435" y="2283142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192" y="2388870"/>
                </a:lnTo>
                <a:lnTo>
                  <a:pt x="1159192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70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5" y="2307590"/>
                </a:lnTo>
                <a:lnTo>
                  <a:pt x="1417637" y="2307590"/>
                </a:lnTo>
                <a:lnTo>
                  <a:pt x="1372870" y="2289175"/>
                </a:lnTo>
                <a:lnTo>
                  <a:pt x="1321435" y="2283142"/>
                </a:lnTo>
                <a:close/>
              </a:path>
              <a:path w="2545079" h="6837045">
                <a:moveTo>
                  <a:pt x="1418272" y="2307590"/>
                </a:moveTo>
                <a:lnTo>
                  <a:pt x="1322705" y="2307590"/>
                </a:lnTo>
                <a:lnTo>
                  <a:pt x="1366837" y="2313305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4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20152" y="3457892"/>
                </a:lnTo>
                <a:lnTo>
                  <a:pt x="1214120" y="3493135"/>
                </a:lnTo>
                <a:lnTo>
                  <a:pt x="1223010" y="3563302"/>
                </a:lnTo>
                <a:lnTo>
                  <a:pt x="1258570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625" y="3682682"/>
                </a:lnTo>
                <a:lnTo>
                  <a:pt x="1487805" y="3664585"/>
                </a:lnTo>
                <a:lnTo>
                  <a:pt x="1490662" y="3662680"/>
                </a:lnTo>
                <a:lnTo>
                  <a:pt x="1403985" y="3662680"/>
                </a:lnTo>
                <a:lnTo>
                  <a:pt x="1354137" y="3657282"/>
                </a:lnTo>
                <a:lnTo>
                  <a:pt x="1298892" y="3630295"/>
                </a:lnTo>
                <a:lnTo>
                  <a:pt x="1259205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4" y="3463925"/>
                </a:lnTo>
                <a:lnTo>
                  <a:pt x="1502092" y="2512695"/>
                </a:lnTo>
                <a:lnTo>
                  <a:pt x="1508442" y="2464117"/>
                </a:lnTo>
                <a:lnTo>
                  <a:pt x="1502092" y="2417127"/>
                </a:lnTo>
                <a:lnTo>
                  <a:pt x="1483995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>
                <a:moveTo>
                  <a:pt x="2545080" y="0"/>
                </a:moveTo>
                <a:lnTo>
                  <a:pt x="2518410" y="0"/>
                </a:lnTo>
                <a:lnTo>
                  <a:pt x="1939289" y="2100897"/>
                </a:lnTo>
                <a:lnTo>
                  <a:pt x="1547495" y="3546157"/>
                </a:lnTo>
                <a:lnTo>
                  <a:pt x="1526539" y="3591877"/>
                </a:lnTo>
                <a:lnTo>
                  <a:pt x="1493520" y="3627755"/>
                </a:lnTo>
                <a:lnTo>
                  <a:pt x="1451610" y="3652202"/>
                </a:lnTo>
                <a:lnTo>
                  <a:pt x="1403985" y="3662680"/>
                </a:lnTo>
                <a:lnTo>
                  <a:pt x="1490662" y="3662680"/>
                </a:lnTo>
                <a:lnTo>
                  <a:pt x="1525270" y="3636327"/>
                </a:lnTo>
                <a:lnTo>
                  <a:pt x="1554162" y="3598862"/>
                </a:lnTo>
                <a:lnTo>
                  <a:pt x="1572895" y="3553777"/>
                </a:lnTo>
                <a:lnTo>
                  <a:pt x="1964689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8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4496117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82320"/>
            <a:ext cx="203898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25" dirty="0">
                <a:latin typeface="Times New Roman"/>
                <a:cs typeface="Times New Roman"/>
              </a:rPr>
              <a:t>Τελικές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παρατηρήσεις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462087"/>
            <a:ext cx="6675120" cy="293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210" indent="-14351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7500"/>
              <a:buFont typeface="Arial"/>
              <a:buChar char="•"/>
              <a:tabLst>
                <a:tab pos="156210" algn="l"/>
              </a:tabLst>
            </a:pPr>
            <a:r>
              <a:rPr sz="800" spc="50" dirty="0">
                <a:latin typeface="Calibri"/>
                <a:cs typeface="Calibri"/>
              </a:rPr>
              <a:t>Καθ'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όλη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τη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διάρκεια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αυτής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της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ενότητας,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είδαμε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ότι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η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b="1" spc="55" dirty="0">
                <a:latin typeface="Calibri"/>
                <a:cs typeface="Calibri"/>
              </a:rPr>
              <a:t>βιομηχανική</a:t>
            </a:r>
            <a:r>
              <a:rPr sz="800" b="1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επικοινωνία</a:t>
            </a:r>
            <a:endParaRPr sz="800">
              <a:latin typeface="Calibri"/>
              <a:cs typeface="Calibri"/>
            </a:endParaRPr>
          </a:p>
          <a:p>
            <a:pPr marL="103505">
              <a:lnSpc>
                <a:spcPct val="100000"/>
              </a:lnSpc>
              <a:spcBef>
                <a:spcPts val="855"/>
              </a:spcBef>
            </a:pPr>
            <a:r>
              <a:rPr sz="800" b="1" spc="60" dirty="0">
                <a:latin typeface="Calibri"/>
                <a:cs typeface="Calibri"/>
              </a:rPr>
              <a:t>τα</a:t>
            </a:r>
            <a:r>
              <a:rPr sz="800" b="1" spc="20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πρωτόκολλα</a:t>
            </a:r>
            <a:r>
              <a:rPr sz="800" b="1" spc="25" dirty="0">
                <a:latin typeface="Calibri"/>
                <a:cs typeface="Calibri"/>
              </a:rPr>
              <a:t> </a:t>
            </a:r>
            <a:r>
              <a:rPr sz="800" b="1" spc="55" dirty="0">
                <a:latin typeface="Calibri"/>
                <a:cs typeface="Calibri"/>
              </a:rPr>
              <a:t>δεν</a:t>
            </a:r>
            <a:r>
              <a:rPr sz="800" b="1" spc="25" dirty="0">
                <a:latin typeface="Calibri"/>
                <a:cs typeface="Calibri"/>
              </a:rPr>
              <a:t> </a:t>
            </a:r>
            <a:r>
              <a:rPr sz="800" b="1" spc="55" dirty="0">
                <a:latin typeface="Calibri"/>
                <a:cs typeface="Calibri"/>
              </a:rPr>
              <a:t>εγγυώνται</a:t>
            </a:r>
            <a:r>
              <a:rPr sz="800" b="1" spc="30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επαρκή</a:t>
            </a:r>
            <a:r>
              <a:rPr sz="800" b="1" spc="20" dirty="0">
                <a:latin typeface="Calibri"/>
                <a:cs typeface="Calibri"/>
              </a:rPr>
              <a:t> </a:t>
            </a:r>
            <a:r>
              <a:rPr sz="800" b="1" spc="55" dirty="0">
                <a:latin typeface="Calibri"/>
                <a:cs typeface="Calibri"/>
              </a:rPr>
              <a:t>μέτρα</a:t>
            </a:r>
            <a:r>
              <a:rPr sz="800" b="1" spc="25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ασφαλείας</a:t>
            </a:r>
            <a:r>
              <a:rPr sz="800" b="1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όσον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αφορά:</a:t>
            </a: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buSzPct val="200000"/>
              <a:buFont typeface="Arial"/>
              <a:buChar char="•"/>
              <a:tabLst>
                <a:tab pos="396240" algn="l"/>
              </a:tabLst>
            </a:pPr>
            <a:r>
              <a:rPr sz="650" spc="40" dirty="0">
                <a:latin typeface="Calibri"/>
                <a:cs typeface="Calibri"/>
              </a:rPr>
              <a:t>Διαθεσιμότητα,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40" dirty="0">
                <a:latin typeface="Calibri"/>
                <a:cs typeface="Calibri"/>
              </a:rPr>
              <a:t>ακεραιότητα,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40" dirty="0">
                <a:latin typeface="Calibri"/>
                <a:cs typeface="Calibri"/>
              </a:rPr>
              <a:t>εμπιστευτικότητα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40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35" dirty="0">
                <a:latin typeface="Calibri"/>
                <a:cs typeface="Calibri"/>
              </a:rPr>
              <a:t>ταυτοποίηση</a:t>
            </a:r>
            <a:r>
              <a:rPr sz="650" spc="15" dirty="0">
                <a:latin typeface="Calibri"/>
                <a:cs typeface="Calibri"/>
              </a:rPr>
              <a:t> </a:t>
            </a:r>
            <a:r>
              <a:rPr sz="650" spc="35" dirty="0">
                <a:latin typeface="Calibri"/>
                <a:cs typeface="Calibri"/>
              </a:rPr>
              <a:t>χρήστη</a:t>
            </a:r>
            <a:endParaRPr sz="650">
              <a:latin typeface="Calibri"/>
              <a:cs typeface="Calibri"/>
            </a:endParaRPr>
          </a:p>
          <a:p>
            <a:pPr marL="156210" indent="-143510">
              <a:lnSpc>
                <a:spcPct val="100000"/>
              </a:lnSpc>
              <a:spcBef>
                <a:spcPts val="1175"/>
              </a:spcBef>
              <a:buClr>
                <a:srgbClr val="FFBA00"/>
              </a:buClr>
              <a:buSzPct val="187500"/>
              <a:buFont typeface="Arial"/>
              <a:buChar char="•"/>
              <a:tabLst>
                <a:tab pos="156210" algn="l"/>
              </a:tabLst>
            </a:pPr>
            <a:r>
              <a:rPr sz="800" spc="55" dirty="0">
                <a:latin typeface="Calibri"/>
                <a:cs typeface="Calibri"/>
              </a:rPr>
              <a:t>Αυτό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σημαίνει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επίσης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ότι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τα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βιομηχανικά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πρωτόκολλα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προαπαιτούν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τα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πρωτόκολλα</a:t>
            </a:r>
            <a:r>
              <a:rPr sz="800" b="1" spc="35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ασφαλείας</a:t>
            </a:r>
            <a:r>
              <a:rPr sz="800" b="1" spc="30" dirty="0">
                <a:latin typeface="Calibri"/>
                <a:cs typeface="Calibri"/>
              </a:rPr>
              <a:t> </a:t>
            </a:r>
            <a:r>
              <a:rPr sz="800" b="1" spc="50" dirty="0">
                <a:latin typeface="Calibri"/>
                <a:cs typeface="Calibri"/>
              </a:rPr>
              <a:t>της</a:t>
            </a:r>
            <a:r>
              <a:rPr sz="800" b="1" spc="30" dirty="0">
                <a:latin typeface="Calibri"/>
                <a:cs typeface="Calibri"/>
              </a:rPr>
              <a:t> </a:t>
            </a:r>
            <a:r>
              <a:rPr sz="800" b="1" spc="50" dirty="0">
                <a:latin typeface="Calibri"/>
                <a:cs typeface="Calibri"/>
              </a:rPr>
              <a:t>στοίβας</a:t>
            </a:r>
            <a:r>
              <a:rPr sz="800" b="1" spc="30" dirty="0">
                <a:latin typeface="Calibri"/>
                <a:cs typeface="Calibri"/>
              </a:rPr>
              <a:t> </a:t>
            </a:r>
            <a:r>
              <a:rPr sz="800" b="1" spc="50" dirty="0">
                <a:latin typeface="Calibri"/>
                <a:cs typeface="Calibri"/>
              </a:rPr>
              <a:t>TCP/IP.</a:t>
            </a:r>
            <a:endParaRPr sz="800">
              <a:latin typeface="Calibri"/>
              <a:cs typeface="Calibri"/>
            </a:endParaRPr>
          </a:p>
          <a:p>
            <a:pPr marL="396875" marR="654050" lvl="1" indent="-182880">
              <a:lnSpc>
                <a:spcPct val="102600"/>
              </a:lnSpc>
              <a:spcBef>
                <a:spcPts val="1180"/>
              </a:spcBef>
              <a:buSzPct val="200000"/>
              <a:buFont typeface="Arial"/>
              <a:buChar char="•"/>
              <a:tabLst>
                <a:tab pos="396875" algn="l"/>
              </a:tabLst>
            </a:pPr>
            <a:r>
              <a:rPr sz="650" spc="45" dirty="0">
                <a:latin typeface="Calibri"/>
                <a:cs typeface="Calibri"/>
              </a:rPr>
              <a:t>Αυτή </a:t>
            </a:r>
            <a:r>
              <a:rPr sz="650" spc="50" dirty="0">
                <a:latin typeface="Calibri"/>
                <a:cs typeface="Calibri"/>
              </a:rPr>
              <a:t>η </a:t>
            </a:r>
            <a:r>
              <a:rPr sz="650" spc="40" dirty="0">
                <a:latin typeface="Calibri"/>
                <a:cs typeface="Calibri"/>
              </a:rPr>
              <a:t>στοίβα </a:t>
            </a:r>
            <a:r>
              <a:rPr sz="650" spc="35" dirty="0">
                <a:latin typeface="Calibri"/>
                <a:cs typeface="Calibri"/>
              </a:rPr>
              <a:t>είναι </a:t>
            </a:r>
            <a:r>
              <a:rPr sz="650" spc="45" dirty="0">
                <a:latin typeface="Calibri"/>
                <a:cs typeface="Calibri"/>
              </a:rPr>
              <a:t>θεμελιώδης στα </a:t>
            </a:r>
            <a:r>
              <a:rPr sz="650" spc="40" dirty="0">
                <a:latin typeface="Calibri"/>
                <a:cs typeface="Calibri"/>
              </a:rPr>
              <a:t>δίκτυα ενεργειακού ελέγχου, </a:t>
            </a:r>
            <a:r>
              <a:rPr sz="650" spc="45" dirty="0">
                <a:latin typeface="Calibri"/>
                <a:cs typeface="Calibri"/>
              </a:rPr>
              <a:t>καθώς </a:t>
            </a:r>
            <a:r>
              <a:rPr sz="650" spc="40" dirty="0">
                <a:latin typeface="Calibri"/>
                <a:cs typeface="Calibri"/>
              </a:rPr>
              <a:t>ενεργοποιεί </a:t>
            </a:r>
            <a:r>
              <a:rPr sz="650" spc="45" dirty="0">
                <a:latin typeface="Calibri"/>
                <a:cs typeface="Calibri"/>
              </a:rPr>
              <a:t>μεγαλύτερη συνδεσιμότητα </a:t>
            </a:r>
            <a:r>
              <a:rPr sz="650" spc="40" dirty="0">
                <a:latin typeface="Calibri"/>
                <a:cs typeface="Calibri"/>
              </a:rPr>
              <a:t>στοιχείων και </a:t>
            </a:r>
            <a:r>
              <a:rPr sz="650" spc="50" dirty="0">
                <a:latin typeface="Calibri"/>
                <a:cs typeface="Calibri"/>
              </a:rPr>
              <a:t>πόρων </a:t>
            </a:r>
            <a:r>
              <a:rPr sz="650" spc="30" dirty="0">
                <a:latin typeface="Calibri"/>
                <a:cs typeface="Calibri"/>
              </a:rPr>
              <a:t>π.χ. </a:t>
            </a:r>
            <a:r>
              <a:rPr sz="650" spc="40" dirty="0">
                <a:latin typeface="Calibri"/>
                <a:cs typeface="Calibri"/>
              </a:rPr>
              <a:t>CPS, </a:t>
            </a:r>
            <a:r>
              <a:rPr sz="650" spc="-135" dirty="0">
                <a:latin typeface="Calibri"/>
                <a:cs typeface="Calibri"/>
              </a:rPr>
              <a:t> </a:t>
            </a:r>
            <a:r>
              <a:rPr sz="650" spc="45" dirty="0">
                <a:latin typeface="Calibri"/>
                <a:cs typeface="Calibri"/>
              </a:rPr>
              <a:t>συσκευές</a:t>
            </a:r>
            <a:r>
              <a:rPr sz="650" spc="10" dirty="0">
                <a:latin typeface="Calibri"/>
                <a:cs typeface="Calibri"/>
              </a:rPr>
              <a:t> </a:t>
            </a:r>
            <a:r>
              <a:rPr sz="650" spc="40" dirty="0">
                <a:latin typeface="Calibri"/>
                <a:cs typeface="Calibri"/>
              </a:rPr>
              <a:t>IoT</a:t>
            </a:r>
            <a:r>
              <a:rPr sz="650" spc="2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ή</a:t>
            </a:r>
            <a:r>
              <a:rPr sz="650" spc="20" dirty="0">
                <a:latin typeface="Calibri"/>
                <a:cs typeface="Calibri"/>
              </a:rPr>
              <a:t> </a:t>
            </a:r>
            <a:r>
              <a:rPr sz="650" spc="30" dirty="0">
                <a:latin typeface="Calibri"/>
                <a:cs typeface="Calibri"/>
              </a:rPr>
              <a:t>IIoT).</a:t>
            </a:r>
            <a:endParaRPr sz="6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Font typeface="Arial"/>
              <a:buChar char="•"/>
            </a:pPr>
            <a:endParaRPr sz="600">
              <a:latin typeface="Calibri"/>
              <a:cs typeface="Calibri"/>
            </a:endParaRPr>
          </a:p>
          <a:p>
            <a:pPr marL="103505" marR="5080" indent="-91440">
              <a:lnSpc>
                <a:spcPct val="102600"/>
              </a:lnSpc>
              <a:spcBef>
                <a:spcPts val="53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58750" algn="l"/>
              </a:tabLst>
            </a:pPr>
            <a:r>
              <a:rPr sz="800" spc="55" dirty="0">
                <a:latin typeface="Calibri"/>
                <a:cs typeface="Calibri"/>
              </a:rPr>
              <a:t>Ωστόσο,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είδαμε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επίσης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ότι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η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ίδια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b="1" spc="65" dirty="0">
                <a:latin typeface="Calibri"/>
                <a:cs typeface="Calibri"/>
              </a:rPr>
              <a:t>η</a:t>
            </a:r>
            <a:r>
              <a:rPr sz="800" b="1" spc="30" dirty="0">
                <a:latin typeface="Calibri"/>
                <a:cs typeface="Calibri"/>
              </a:rPr>
              <a:t> </a:t>
            </a:r>
            <a:r>
              <a:rPr sz="800" b="1" spc="55" dirty="0">
                <a:latin typeface="Calibri"/>
                <a:cs typeface="Calibri"/>
              </a:rPr>
              <a:t>στοίβα</a:t>
            </a:r>
            <a:r>
              <a:rPr sz="800" b="1" spc="35" dirty="0">
                <a:latin typeface="Calibri"/>
                <a:cs typeface="Calibri"/>
              </a:rPr>
              <a:t> </a:t>
            </a:r>
            <a:r>
              <a:rPr sz="800" b="1" spc="50" dirty="0">
                <a:latin typeface="Calibri"/>
                <a:cs typeface="Calibri"/>
              </a:rPr>
              <a:t>TCP/IP</a:t>
            </a:r>
            <a:r>
              <a:rPr sz="800" b="1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έχει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b="1" spc="55" dirty="0">
                <a:latin typeface="Calibri"/>
                <a:cs typeface="Calibri"/>
              </a:rPr>
              <a:t>σημαντικό</a:t>
            </a:r>
            <a:r>
              <a:rPr sz="800" b="1" spc="35" dirty="0">
                <a:latin typeface="Calibri"/>
                <a:cs typeface="Calibri"/>
              </a:rPr>
              <a:t> </a:t>
            </a:r>
            <a:r>
              <a:rPr sz="800" b="1" spc="55" dirty="0">
                <a:latin typeface="Calibri"/>
                <a:cs typeface="Calibri"/>
              </a:rPr>
              <a:t>αριθμό</a:t>
            </a:r>
            <a:r>
              <a:rPr sz="800" b="1" spc="30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παραβιάσεων</a:t>
            </a:r>
            <a:r>
              <a:rPr sz="800" b="1" spc="35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ασφαλείας</a:t>
            </a:r>
            <a:r>
              <a:rPr sz="800" b="1" spc="30" dirty="0">
                <a:latin typeface="Calibri"/>
                <a:cs typeface="Calibri"/>
              </a:rPr>
              <a:t> </a:t>
            </a:r>
            <a:r>
              <a:rPr sz="800" b="1" spc="50" dirty="0">
                <a:latin typeface="Calibri"/>
                <a:cs typeface="Calibri"/>
              </a:rPr>
              <a:t>και</a:t>
            </a:r>
            <a:r>
              <a:rPr sz="800" b="1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υπάρχουν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πολλαπλά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επιθετικά </a:t>
            </a:r>
            <a:r>
              <a:rPr sz="800" spc="5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εργαλεία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που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μπορούν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να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αλλοιώσουν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την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επίδοσή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της.</a:t>
            </a: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har char="•"/>
            </a:pPr>
            <a:endParaRPr sz="95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buSzPct val="200000"/>
              <a:buFont typeface="Arial"/>
              <a:buChar char="•"/>
              <a:tabLst>
                <a:tab pos="396875" algn="l"/>
              </a:tabLst>
            </a:pPr>
            <a:r>
              <a:rPr sz="650" spc="70" dirty="0">
                <a:latin typeface="Calibri"/>
                <a:cs typeface="Calibri"/>
              </a:rPr>
              <a:t>Ως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εκ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τούτου,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70" dirty="0">
                <a:latin typeface="Calibri"/>
                <a:cs typeface="Calibri"/>
              </a:rPr>
              <a:t>η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χρήση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65" dirty="0">
                <a:latin typeface="Calibri"/>
                <a:cs typeface="Calibri"/>
              </a:rPr>
              <a:t>πρωτοκόλλων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ασφαλείας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για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συγκεκριμένες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στοίβες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καθίσταται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πρωταρχική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απαίτηση</a:t>
            </a:r>
            <a:endParaRPr sz="6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250"/>
              </a:spcBef>
              <a:buSzPct val="200000"/>
              <a:buFont typeface="Arial"/>
              <a:buChar char="•"/>
              <a:tabLst>
                <a:tab pos="396240" algn="l"/>
              </a:tabLst>
            </a:pPr>
            <a:r>
              <a:rPr sz="650" spc="45" dirty="0">
                <a:latin typeface="Calibri"/>
                <a:cs typeface="Calibri"/>
              </a:rPr>
              <a:t>Αυτά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45" dirty="0">
                <a:latin typeface="Calibri"/>
                <a:cs typeface="Calibri"/>
              </a:rPr>
              <a:t>τα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45" dirty="0">
                <a:latin typeface="Calibri"/>
                <a:cs typeface="Calibri"/>
              </a:rPr>
              <a:t>πρωτόκολλα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45" dirty="0">
                <a:latin typeface="Calibri"/>
                <a:cs typeface="Calibri"/>
              </a:rPr>
              <a:t>ασφαλείας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θα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45" dirty="0">
                <a:latin typeface="Calibri"/>
                <a:cs typeface="Calibri"/>
              </a:rPr>
              <a:t>παρουσιαστούν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45" dirty="0">
                <a:latin typeface="Calibri"/>
                <a:cs typeface="Calibri"/>
              </a:rPr>
              <a:t>στο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40" dirty="0">
                <a:latin typeface="Calibri"/>
                <a:cs typeface="Calibri"/>
              </a:rPr>
              <a:t>πλαίσιο</a:t>
            </a:r>
            <a:r>
              <a:rPr sz="650" spc="20" dirty="0">
                <a:latin typeface="Calibri"/>
                <a:cs typeface="Calibri"/>
              </a:rPr>
              <a:t> </a:t>
            </a:r>
            <a:r>
              <a:rPr sz="650" spc="45" dirty="0">
                <a:latin typeface="Calibri"/>
                <a:cs typeface="Calibri"/>
              </a:rPr>
              <a:t>του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45" dirty="0">
                <a:latin typeface="Calibri"/>
                <a:cs typeface="Calibri"/>
              </a:rPr>
              <a:t>ακόλουθου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25" dirty="0">
                <a:latin typeface="Calibri"/>
                <a:cs typeface="Calibri"/>
              </a:rPr>
              <a:t>θέματος</a:t>
            </a:r>
            <a:endParaRPr sz="650">
              <a:latin typeface="Calibri"/>
              <a:cs typeface="Calibri"/>
            </a:endParaRPr>
          </a:p>
          <a:p>
            <a:pPr marL="103505" marR="297180" indent="-91440">
              <a:lnSpc>
                <a:spcPct val="100000"/>
              </a:lnSpc>
              <a:spcBef>
                <a:spcPts val="1150"/>
              </a:spcBef>
              <a:buClr>
                <a:srgbClr val="FFBA00"/>
              </a:buClr>
              <a:buSzPct val="187500"/>
              <a:buFont typeface="Arial"/>
              <a:buChar char="•"/>
              <a:tabLst>
                <a:tab pos="104139" algn="l"/>
              </a:tabLst>
            </a:pPr>
            <a:r>
              <a:rPr sz="800" spc="60" dirty="0">
                <a:latin typeface="Calibri"/>
                <a:cs typeface="Calibri"/>
              </a:rPr>
              <a:t>Μεταξύ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των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πρώτων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μέτρων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προστασίας,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συνιστάται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των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υφιστάμενων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προτύπων,</a:t>
            </a:r>
            <a:r>
              <a:rPr sz="800" b="1" spc="40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συστάσεων</a:t>
            </a:r>
            <a:r>
              <a:rPr sz="800" b="1" spc="35" dirty="0">
                <a:latin typeface="Calibri"/>
                <a:cs typeface="Calibri"/>
              </a:rPr>
              <a:t> </a:t>
            </a:r>
            <a:r>
              <a:rPr sz="800" b="1" spc="50" dirty="0">
                <a:latin typeface="Calibri"/>
                <a:cs typeface="Calibri"/>
              </a:rPr>
              <a:t>και</a:t>
            </a:r>
            <a:r>
              <a:rPr sz="800" b="1" spc="35" dirty="0">
                <a:latin typeface="Calibri"/>
                <a:cs typeface="Calibri"/>
              </a:rPr>
              <a:t> </a:t>
            </a:r>
            <a:r>
              <a:rPr sz="800" b="1" spc="55" dirty="0">
                <a:latin typeface="Calibri"/>
                <a:cs typeface="Calibri"/>
              </a:rPr>
              <a:t>κατευθυντήριων</a:t>
            </a:r>
            <a:r>
              <a:rPr sz="800" b="1" spc="40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γραμμών,</a:t>
            </a:r>
            <a:r>
              <a:rPr sz="800" b="1" spc="40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τα </a:t>
            </a:r>
            <a:r>
              <a:rPr sz="800" b="1" spc="-170" dirty="0">
                <a:latin typeface="Calibri"/>
                <a:cs typeface="Calibri"/>
              </a:rPr>
              <a:t> </a:t>
            </a:r>
            <a:r>
              <a:rPr sz="800" b="1" spc="55" dirty="0">
                <a:latin typeface="Calibri"/>
                <a:cs typeface="Calibri"/>
              </a:rPr>
              <a:t>οποία</a:t>
            </a:r>
            <a:r>
              <a:rPr sz="800" b="1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μπορούν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να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βοηθήσουν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στον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προσδιορισμό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και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την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εγκατάσταση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διαδικασιών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ασφαλείας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σε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δίκτυα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ελέγχου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ενέργειας.</a:t>
            </a: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har char="•"/>
            </a:pPr>
            <a:endParaRPr sz="1100">
              <a:latin typeface="Calibri"/>
              <a:cs typeface="Calibri"/>
            </a:endParaRPr>
          </a:p>
          <a:p>
            <a:pPr marL="396875" marR="442595" lvl="1" indent="-182880">
              <a:lnSpc>
                <a:spcPts val="760"/>
              </a:lnSpc>
              <a:buSzPct val="200000"/>
              <a:buFont typeface="Arial"/>
              <a:buChar char="•"/>
              <a:tabLst>
                <a:tab pos="396875" algn="l"/>
              </a:tabLst>
            </a:pPr>
            <a:r>
              <a:rPr sz="650" spc="45" dirty="0">
                <a:latin typeface="Calibri"/>
                <a:cs typeface="Calibri"/>
              </a:rPr>
              <a:t>Υπάρχουν </a:t>
            </a:r>
            <a:r>
              <a:rPr sz="650" spc="40" dirty="0">
                <a:latin typeface="Calibri"/>
                <a:cs typeface="Calibri"/>
              </a:rPr>
              <a:t>διαδραστικά εργαλεία </a:t>
            </a:r>
            <a:r>
              <a:rPr sz="650" spc="50" dirty="0">
                <a:latin typeface="Calibri"/>
                <a:cs typeface="Calibri"/>
              </a:rPr>
              <a:t>που </a:t>
            </a:r>
            <a:r>
              <a:rPr sz="650" spc="45" dirty="0">
                <a:latin typeface="Calibri"/>
                <a:cs typeface="Calibri"/>
              </a:rPr>
              <a:t>μας </a:t>
            </a:r>
            <a:r>
              <a:rPr sz="650" spc="40" dirty="0">
                <a:latin typeface="Calibri"/>
                <a:cs typeface="Calibri"/>
              </a:rPr>
              <a:t>επιτρέπουν </a:t>
            </a:r>
            <a:r>
              <a:rPr sz="650" spc="50" dirty="0">
                <a:latin typeface="Calibri"/>
                <a:cs typeface="Calibri"/>
              </a:rPr>
              <a:t>να </a:t>
            </a:r>
            <a:r>
              <a:rPr sz="650" spc="45" dirty="0">
                <a:latin typeface="Calibri"/>
                <a:cs typeface="Calibri"/>
              </a:rPr>
              <a:t>περιηγηθούμε μεταξύ των διαφόρων </a:t>
            </a:r>
            <a:r>
              <a:rPr sz="650" spc="40" dirty="0">
                <a:latin typeface="Calibri"/>
                <a:cs typeface="Calibri"/>
              </a:rPr>
              <a:t>πλαισίων λογισμικού, διευκολύνοντας </a:t>
            </a:r>
            <a:r>
              <a:rPr sz="650" spc="45" dirty="0">
                <a:latin typeface="Calibri"/>
                <a:cs typeface="Calibri"/>
              </a:rPr>
              <a:t>τη </a:t>
            </a:r>
            <a:r>
              <a:rPr sz="650" spc="50" dirty="0">
                <a:latin typeface="Calibri"/>
                <a:cs typeface="Calibri"/>
              </a:rPr>
              <a:t>σωστή </a:t>
            </a:r>
            <a:r>
              <a:rPr sz="650" spc="45" dirty="0">
                <a:latin typeface="Calibri"/>
                <a:cs typeface="Calibri"/>
              </a:rPr>
              <a:t>χρήση </a:t>
            </a:r>
            <a:r>
              <a:rPr sz="650" spc="-135" dirty="0">
                <a:latin typeface="Calibri"/>
                <a:cs typeface="Calibri"/>
              </a:rPr>
              <a:t> </a:t>
            </a:r>
            <a:r>
              <a:rPr sz="650" spc="40" dirty="0">
                <a:latin typeface="Calibri"/>
                <a:cs typeface="Calibri"/>
              </a:rPr>
              <a:t>τους.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6364" y="4641532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72850" y="4546282"/>
            <a:ext cx="6667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80225"/>
            <a:chOff x="0" y="0"/>
            <a:chExt cx="584073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455" y="6432867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55409" y="1107122"/>
            <a:ext cx="4213225" cy="85090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Θέμα-2: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Κοινό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1970"/>
              </a:lnSpc>
              <a:spcBef>
                <a:spcPts val="350"/>
              </a:spcBef>
            </a:pPr>
            <a:r>
              <a:rPr sz="1700" spc="160" dirty="0">
                <a:solidFill>
                  <a:srgbClr val="FFFFFF"/>
                </a:solidFill>
              </a:rPr>
              <a:t>Αδυναμίες</a:t>
            </a:r>
            <a:r>
              <a:rPr sz="1700" spc="245" dirty="0">
                <a:solidFill>
                  <a:srgbClr val="FFFFFF"/>
                </a:solidFill>
              </a:rPr>
              <a:t> </a:t>
            </a:r>
            <a:r>
              <a:rPr sz="1700" spc="155" dirty="0">
                <a:solidFill>
                  <a:srgbClr val="FFFFFF"/>
                </a:solidFill>
              </a:rPr>
              <a:t>ασφαλείας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14" dirty="0">
                <a:solidFill>
                  <a:srgbClr val="FFFFFF"/>
                </a:solidFill>
              </a:rPr>
              <a:t>και</a:t>
            </a:r>
            <a:r>
              <a:rPr sz="1700" spc="204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επιθέσεις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05" dirty="0">
                <a:solidFill>
                  <a:srgbClr val="FFFFFF"/>
                </a:solidFill>
              </a:rPr>
              <a:t>σε </a:t>
            </a:r>
            <a:r>
              <a:rPr sz="1700" spc="-370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δίκτυα</a:t>
            </a:r>
            <a:r>
              <a:rPr sz="1700" spc="245" dirty="0">
                <a:solidFill>
                  <a:srgbClr val="FFFFFF"/>
                </a:solidFill>
              </a:rPr>
              <a:t> </a:t>
            </a:r>
            <a:r>
              <a:rPr sz="1700" spc="150" dirty="0">
                <a:solidFill>
                  <a:srgbClr val="FFFFFF"/>
                </a:solidFill>
              </a:rPr>
              <a:t>ελέγχου</a:t>
            </a:r>
            <a:r>
              <a:rPr sz="1700" spc="240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ενέργειας</a:t>
            </a:r>
            <a:endParaRPr sz="1700"/>
          </a:p>
        </p:txBody>
      </p:sp>
      <p:sp>
        <p:nvSpPr>
          <p:cNvPr id="9" name="object 9"/>
          <p:cNvSpPr txBox="1"/>
          <p:nvPr/>
        </p:nvSpPr>
        <p:spPr>
          <a:xfrm>
            <a:off x="6498590" y="2463800"/>
            <a:ext cx="92646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8429" y="2916237"/>
            <a:ext cx="4721225" cy="143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080"/>
              </a:lnSpc>
              <a:buClr>
                <a:srgbClr val="FFBA00"/>
              </a:buClr>
              <a:buSzPct val="20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Αδυναμίες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στα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λειτουργικά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πρωτόκολλα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ελλείψεις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ασφάλειας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πρωτοκόλλων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επικοινωνίας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TCP/IP</a:t>
            </a:r>
            <a:endParaRPr sz="7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869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Επιθετικά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εργαλεία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κατά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εμπιστευτικότητας,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ακεραιότητας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και 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7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διαθεσιμότητας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50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Βέλτιστες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πρακτικές,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60" dirty="0">
                <a:solidFill>
                  <a:srgbClr val="7E7E7E"/>
                </a:solidFill>
                <a:latin typeface="Calibri"/>
                <a:cs typeface="Calibri"/>
              </a:rPr>
              <a:t>συστάσεις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 κατευθυντήριες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60" dirty="0">
                <a:solidFill>
                  <a:srgbClr val="7E7E7E"/>
                </a:solidFill>
                <a:latin typeface="Calibri"/>
                <a:cs typeface="Calibri"/>
              </a:rPr>
              <a:t>γραμμές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2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Τελικές</a:t>
            </a:r>
            <a:r>
              <a:rPr sz="70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20" dirty="0">
                <a:solidFill>
                  <a:srgbClr val="7E7E7E"/>
                </a:solidFill>
                <a:latin typeface="Calibri"/>
                <a:cs typeface="Calibri"/>
              </a:rPr>
              <a:t>παρατηρήσεις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2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b="1" spc="70" dirty="0">
                <a:solidFill>
                  <a:srgbClr val="FFFFFF"/>
                </a:solidFill>
                <a:latin typeface="Calibri"/>
                <a:cs typeface="Calibri"/>
              </a:rPr>
              <a:t>Αναφορές</a:t>
            </a:r>
            <a:r>
              <a:rPr sz="7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7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55" dirty="0">
                <a:solidFill>
                  <a:srgbClr val="FFFFFF"/>
                </a:solidFill>
                <a:latin typeface="Calibri"/>
                <a:cs typeface="Calibri"/>
              </a:rPr>
              <a:t>πηγές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98215" y="17779"/>
            <a:ext cx="2545080" cy="6837045"/>
          </a:xfrm>
          <a:custGeom>
            <a:avLst/>
            <a:gdLst/>
            <a:ahLst/>
            <a:cxnLst/>
            <a:rect l="l" t="t" r="r" b="b"/>
            <a:pathLst>
              <a:path w="2545079" h="6837045">
                <a:moveTo>
                  <a:pt x="1321435" y="2283142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192" y="2388870"/>
                </a:lnTo>
                <a:lnTo>
                  <a:pt x="1159192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70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5" y="2307590"/>
                </a:lnTo>
                <a:lnTo>
                  <a:pt x="1417637" y="2307590"/>
                </a:lnTo>
                <a:lnTo>
                  <a:pt x="1372870" y="2289175"/>
                </a:lnTo>
                <a:lnTo>
                  <a:pt x="1321435" y="2283142"/>
                </a:lnTo>
                <a:close/>
              </a:path>
              <a:path w="2545079" h="6837045">
                <a:moveTo>
                  <a:pt x="1418272" y="2307590"/>
                </a:moveTo>
                <a:lnTo>
                  <a:pt x="1322705" y="2307590"/>
                </a:lnTo>
                <a:lnTo>
                  <a:pt x="1366837" y="2313305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4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20152" y="3457892"/>
                </a:lnTo>
                <a:lnTo>
                  <a:pt x="1214120" y="3493135"/>
                </a:lnTo>
                <a:lnTo>
                  <a:pt x="1223010" y="3563302"/>
                </a:lnTo>
                <a:lnTo>
                  <a:pt x="1258570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625" y="3682682"/>
                </a:lnTo>
                <a:lnTo>
                  <a:pt x="1487805" y="3664585"/>
                </a:lnTo>
                <a:lnTo>
                  <a:pt x="1490662" y="3662680"/>
                </a:lnTo>
                <a:lnTo>
                  <a:pt x="1403985" y="3662680"/>
                </a:lnTo>
                <a:lnTo>
                  <a:pt x="1354137" y="3657282"/>
                </a:lnTo>
                <a:lnTo>
                  <a:pt x="1298892" y="3630295"/>
                </a:lnTo>
                <a:lnTo>
                  <a:pt x="1259205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4" y="3463925"/>
                </a:lnTo>
                <a:lnTo>
                  <a:pt x="1502092" y="2512695"/>
                </a:lnTo>
                <a:lnTo>
                  <a:pt x="1508442" y="2464117"/>
                </a:lnTo>
                <a:lnTo>
                  <a:pt x="1502092" y="2417127"/>
                </a:lnTo>
                <a:lnTo>
                  <a:pt x="1483995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>
                <a:moveTo>
                  <a:pt x="2545080" y="0"/>
                </a:moveTo>
                <a:lnTo>
                  <a:pt x="2518410" y="0"/>
                </a:lnTo>
                <a:lnTo>
                  <a:pt x="1939289" y="2100897"/>
                </a:lnTo>
                <a:lnTo>
                  <a:pt x="1547495" y="3546157"/>
                </a:lnTo>
                <a:lnTo>
                  <a:pt x="1526539" y="3591877"/>
                </a:lnTo>
                <a:lnTo>
                  <a:pt x="1493520" y="3627755"/>
                </a:lnTo>
                <a:lnTo>
                  <a:pt x="1451610" y="3652202"/>
                </a:lnTo>
                <a:lnTo>
                  <a:pt x="1403985" y="3662680"/>
                </a:lnTo>
                <a:lnTo>
                  <a:pt x="1490662" y="3662680"/>
                </a:lnTo>
                <a:lnTo>
                  <a:pt x="1525270" y="3636327"/>
                </a:lnTo>
                <a:lnTo>
                  <a:pt x="1554162" y="3598862"/>
                </a:lnTo>
                <a:lnTo>
                  <a:pt x="1572895" y="3553777"/>
                </a:lnTo>
                <a:lnTo>
                  <a:pt x="1964689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8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4496117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824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1080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7812" y="1516697"/>
                  </a:moveTo>
                  <a:lnTo>
                    <a:pt x="1500504" y="1523364"/>
                  </a:lnTo>
                  <a:lnTo>
                    <a:pt x="1456690" y="1541462"/>
                  </a:lnTo>
                  <a:lnTo>
                    <a:pt x="1419225" y="1570037"/>
                  </a:lnTo>
                  <a:lnTo>
                    <a:pt x="1390015" y="1607502"/>
                  </a:lnTo>
                  <a:lnTo>
                    <a:pt x="1371282" y="1652904"/>
                  </a:lnTo>
                  <a:lnTo>
                    <a:pt x="976629" y="3108325"/>
                  </a:lnTo>
                  <a:lnTo>
                    <a:pt x="4127" y="6844347"/>
                  </a:lnTo>
                  <a:lnTo>
                    <a:pt x="317" y="6857047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5945"/>
                  </a:lnTo>
                  <a:lnTo>
                    <a:pt x="1396682" y="1660525"/>
                  </a:lnTo>
                  <a:lnTo>
                    <a:pt x="1417954" y="1614487"/>
                  </a:lnTo>
                  <a:lnTo>
                    <a:pt x="1450975" y="1578292"/>
                  </a:lnTo>
                  <a:lnTo>
                    <a:pt x="1493202" y="1554162"/>
                  </a:lnTo>
                  <a:lnTo>
                    <a:pt x="1541145" y="1543367"/>
                  </a:lnTo>
                  <a:lnTo>
                    <a:pt x="1643062" y="1543367"/>
                  </a:lnTo>
                  <a:lnTo>
                    <a:pt x="1631315" y="1536064"/>
                  </a:lnTo>
                  <a:lnTo>
                    <a:pt x="1596707" y="1523364"/>
                  </a:lnTo>
                  <a:lnTo>
                    <a:pt x="1547812" y="1516697"/>
                  </a:lnTo>
                  <a:close/>
                </a:path>
                <a:path w="2555875" h="6858000">
                  <a:moveTo>
                    <a:pt x="1643062" y="1543367"/>
                  </a:moveTo>
                  <a:lnTo>
                    <a:pt x="1541145" y="1543367"/>
                  </a:lnTo>
                  <a:lnTo>
                    <a:pt x="1591627" y="1548764"/>
                  </a:lnTo>
                  <a:lnTo>
                    <a:pt x="1620837" y="1559877"/>
                  </a:lnTo>
                  <a:lnTo>
                    <a:pt x="1669415" y="1597025"/>
                  </a:lnTo>
                  <a:lnTo>
                    <a:pt x="1700212" y="1651000"/>
                  </a:lnTo>
                  <a:lnTo>
                    <a:pt x="1707832" y="1711960"/>
                  </a:lnTo>
                  <a:lnTo>
                    <a:pt x="1702435" y="1743392"/>
                  </a:lnTo>
                  <a:lnTo>
                    <a:pt x="1442720" y="2701290"/>
                  </a:lnTo>
                  <a:lnTo>
                    <a:pt x="1436052" y="2750185"/>
                  </a:lnTo>
                  <a:lnTo>
                    <a:pt x="1442720" y="2797492"/>
                  </a:lnTo>
                  <a:lnTo>
                    <a:pt x="1460817" y="2840990"/>
                  </a:lnTo>
                  <a:lnTo>
                    <a:pt x="1489392" y="2878454"/>
                  </a:lnTo>
                  <a:lnTo>
                    <a:pt x="1526857" y="2907665"/>
                  </a:lnTo>
                  <a:lnTo>
                    <a:pt x="1572577" y="2926397"/>
                  </a:lnTo>
                  <a:lnTo>
                    <a:pt x="1624329" y="2932429"/>
                  </a:lnTo>
                  <a:lnTo>
                    <a:pt x="1674495" y="2924175"/>
                  </a:lnTo>
                  <a:lnTo>
                    <a:pt x="1710054" y="2907982"/>
                  </a:lnTo>
                  <a:lnTo>
                    <a:pt x="1623377" y="2907982"/>
                  </a:lnTo>
                  <a:lnTo>
                    <a:pt x="1578927" y="2902267"/>
                  </a:lnTo>
                  <a:lnTo>
                    <a:pt x="1532890" y="2881312"/>
                  </a:lnTo>
                  <a:lnTo>
                    <a:pt x="1496377" y="2847975"/>
                  </a:lnTo>
                  <a:lnTo>
                    <a:pt x="1472247" y="2805747"/>
                  </a:lnTo>
                  <a:lnTo>
                    <a:pt x="1461770" y="2757804"/>
                  </a:lnTo>
                  <a:lnTo>
                    <a:pt x="1466850" y="2707640"/>
                  </a:lnTo>
                  <a:lnTo>
                    <a:pt x="1726565" y="1749742"/>
                  </a:lnTo>
                  <a:lnTo>
                    <a:pt x="1732597" y="1714182"/>
                  </a:lnTo>
                  <a:lnTo>
                    <a:pt x="1723390" y="1643379"/>
                  </a:lnTo>
                  <a:lnTo>
                    <a:pt x="1687829" y="1579879"/>
                  </a:lnTo>
                  <a:lnTo>
                    <a:pt x="1661795" y="1555114"/>
                  </a:lnTo>
                  <a:lnTo>
                    <a:pt x="1643062" y="1543367"/>
                  </a:lnTo>
                  <a:close/>
                </a:path>
                <a:path w="2555875" h="6858000">
                  <a:moveTo>
                    <a:pt x="2555557" y="0"/>
                  </a:moveTo>
                  <a:lnTo>
                    <a:pt x="2528570" y="0"/>
                  </a:lnTo>
                  <a:lnTo>
                    <a:pt x="2105892" y="1541462"/>
                  </a:lnTo>
                  <a:lnTo>
                    <a:pt x="1763395" y="2816860"/>
                  </a:lnTo>
                  <a:lnTo>
                    <a:pt x="1738629" y="2854642"/>
                  </a:lnTo>
                  <a:lnTo>
                    <a:pt x="1705292" y="2882900"/>
                  </a:lnTo>
                  <a:lnTo>
                    <a:pt x="1666240" y="2900997"/>
                  </a:lnTo>
                  <a:lnTo>
                    <a:pt x="1623377" y="2907982"/>
                  </a:lnTo>
                  <a:lnTo>
                    <a:pt x="1710054" y="2907982"/>
                  </a:lnTo>
                  <a:lnTo>
                    <a:pt x="1720215" y="2902902"/>
                  </a:lnTo>
                  <a:lnTo>
                    <a:pt x="1758950" y="2869882"/>
                  </a:lnTo>
                  <a:lnTo>
                    <a:pt x="1787525" y="2825750"/>
                  </a:lnTo>
                  <a:lnTo>
                    <a:pt x="1787525" y="2824479"/>
                  </a:lnTo>
                  <a:lnTo>
                    <a:pt x="2130107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1214754"/>
            <a:ext cx="23704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170" dirty="0">
                <a:solidFill>
                  <a:srgbClr val="FFBA00"/>
                </a:solidFill>
                <a:latin typeface="Times New Roman"/>
                <a:cs typeface="Times New Roman"/>
              </a:rPr>
              <a:t>Αναφορές</a:t>
            </a:r>
            <a:r>
              <a:rPr sz="1900" spc="195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1900" spc="120" dirty="0">
                <a:solidFill>
                  <a:srgbClr val="FFBA00"/>
                </a:solidFill>
                <a:latin typeface="Times New Roman"/>
                <a:cs typeface="Times New Roman"/>
              </a:rPr>
              <a:t>και</a:t>
            </a:r>
            <a:r>
              <a:rPr sz="1900" spc="150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1900" spc="145" dirty="0">
                <a:solidFill>
                  <a:srgbClr val="FFBA00"/>
                </a:solidFill>
                <a:latin typeface="Times New Roman"/>
                <a:cs typeface="Times New Roman"/>
              </a:rPr>
              <a:t>πηγές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5030" y="1646237"/>
            <a:ext cx="990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1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9350" y="1697037"/>
            <a:ext cx="1750060" cy="142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59"/>
              </a:lnSpc>
              <a:spcBef>
                <a:spcPts val="100"/>
              </a:spcBef>
            </a:pPr>
            <a:r>
              <a:rPr sz="400" spc="15" dirty="0">
                <a:latin typeface="Calibri"/>
                <a:cs typeface="Calibri"/>
              </a:rPr>
              <a:t>Ο</a:t>
            </a:r>
            <a:r>
              <a:rPr sz="400" spc="15" dirty="0">
                <a:latin typeface="Calibri"/>
                <a:cs typeface="Calibri"/>
                <a:hlinkClick r:id="rId5"/>
              </a:rPr>
              <a:t>ρισμένα</a:t>
            </a:r>
            <a:r>
              <a:rPr sz="400" spc="5" dirty="0">
                <a:latin typeface="Calibri"/>
                <a:cs typeface="Calibri"/>
                <a:hlinkClick r:id="rId5"/>
              </a:rPr>
              <a:t> </a:t>
            </a:r>
            <a:r>
              <a:rPr sz="400" spc="15" dirty="0">
                <a:latin typeface="Calibri"/>
                <a:cs typeface="Calibri"/>
                <a:hlinkClick r:id="rId5"/>
              </a:rPr>
              <a:t>στοιχεία</a:t>
            </a:r>
            <a:r>
              <a:rPr sz="400" spc="10" dirty="0">
                <a:latin typeface="Calibri"/>
                <a:cs typeface="Calibri"/>
                <a:hlinkClick r:id="rId5"/>
              </a:rPr>
              <a:t> </a:t>
            </a:r>
            <a:r>
              <a:rPr sz="400" spc="15" dirty="0">
                <a:latin typeface="Calibri"/>
                <a:cs typeface="Calibri"/>
              </a:rPr>
              <a:t>αποδίδονται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από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το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Vecteezy, URL: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 - </a:t>
            </a: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ευχαριστώ</a:t>
            </a:r>
            <a:endParaRPr sz="400">
              <a:latin typeface="Calibri"/>
              <a:cs typeface="Calibri"/>
            </a:endParaRPr>
          </a:p>
          <a:p>
            <a:pPr marL="12700">
              <a:lnSpc>
                <a:spcPts val="459"/>
              </a:lnSpc>
            </a:pP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!</a:t>
            </a: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www.vecteezy.co</a:t>
            </a: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m</a:t>
            </a:r>
            <a:r>
              <a:rPr sz="400" spc="15" dirty="0">
                <a:solidFill>
                  <a:srgbClr val="87872D"/>
                </a:solidFill>
                <a:latin typeface="Calibri"/>
                <a:cs typeface="Calibri"/>
              </a:rPr>
              <a:t>/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5030" y="1881504"/>
            <a:ext cx="990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2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9350" y="1932304"/>
            <a:ext cx="1617980" cy="142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59"/>
              </a:lnSpc>
              <a:spcBef>
                <a:spcPts val="100"/>
              </a:spcBef>
            </a:pPr>
            <a:r>
              <a:rPr sz="400" spc="25" dirty="0">
                <a:solidFill>
                  <a:srgbClr val="151515"/>
                </a:solidFill>
                <a:latin typeface="Calibri"/>
                <a:cs typeface="Calibri"/>
              </a:rPr>
              <a:t>De</a:t>
            </a:r>
            <a:r>
              <a:rPr sz="400" spc="25" dirty="0">
                <a:solidFill>
                  <a:srgbClr val="151515"/>
                </a:solidFill>
                <a:latin typeface="Calibri"/>
                <a:cs typeface="Calibri"/>
                <a:hlinkClick r:id="rId6"/>
              </a:rPr>
              <a:t>epL</a:t>
            </a:r>
            <a:r>
              <a:rPr sz="400" spc="15" dirty="0">
                <a:solidFill>
                  <a:srgbClr val="151515"/>
                </a:solidFill>
                <a:latin typeface="Calibri"/>
                <a:cs typeface="Calibri"/>
                <a:hlinkClick r:id="rId6"/>
              </a:rPr>
              <a:t> </a:t>
            </a:r>
            <a:r>
              <a:rPr sz="400" spc="20" dirty="0">
                <a:solidFill>
                  <a:srgbClr val="151515"/>
                </a:solidFill>
                <a:latin typeface="Calibri"/>
                <a:cs typeface="Calibri"/>
                <a:hlinkClick r:id="rId6"/>
              </a:rPr>
              <a:t>(λογισμικό</a:t>
            </a:r>
            <a:r>
              <a:rPr sz="400" spc="10" dirty="0">
                <a:solidFill>
                  <a:srgbClr val="151515"/>
                </a:solidFill>
                <a:latin typeface="Calibri"/>
                <a:cs typeface="Calibri"/>
                <a:hlinkClick r:id="rId6"/>
              </a:rPr>
              <a:t> </a:t>
            </a:r>
            <a:r>
              <a:rPr sz="400" spc="25" dirty="0">
                <a:solidFill>
                  <a:srgbClr val="151515"/>
                </a:solidFill>
                <a:latin typeface="Calibri"/>
                <a:cs typeface="Calibri"/>
                <a:hlinkClick r:id="rId6"/>
              </a:rPr>
              <a:t>μηχ</a:t>
            </a:r>
            <a:r>
              <a:rPr sz="400" spc="25" dirty="0">
                <a:solidFill>
                  <a:srgbClr val="151515"/>
                </a:solidFill>
                <a:latin typeface="Calibri"/>
                <a:cs typeface="Calibri"/>
              </a:rPr>
              <a:t>ανικής</a:t>
            </a:r>
            <a:r>
              <a:rPr sz="4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400" spc="25" dirty="0">
                <a:solidFill>
                  <a:srgbClr val="151515"/>
                </a:solidFill>
                <a:latin typeface="Calibri"/>
                <a:cs typeface="Calibri"/>
              </a:rPr>
              <a:t>μετάφρασης</a:t>
            </a:r>
            <a:r>
              <a:rPr sz="4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400" spc="25" dirty="0">
                <a:solidFill>
                  <a:srgbClr val="151515"/>
                </a:solidFill>
                <a:latin typeface="Calibri"/>
                <a:cs typeface="Calibri"/>
              </a:rPr>
              <a:t>βασισμένο</a:t>
            </a:r>
            <a:r>
              <a:rPr sz="4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400" spc="25" dirty="0">
                <a:solidFill>
                  <a:srgbClr val="151515"/>
                </a:solidFill>
                <a:latin typeface="Calibri"/>
                <a:cs typeface="Calibri"/>
              </a:rPr>
              <a:t>σtην</a:t>
            </a:r>
            <a:r>
              <a:rPr sz="4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400" spc="25" dirty="0">
                <a:solidFill>
                  <a:srgbClr val="151515"/>
                </a:solidFill>
                <a:latin typeface="Calibri"/>
                <a:cs typeface="Calibri"/>
              </a:rPr>
              <a:t>ΤΝ)</a:t>
            </a:r>
            <a:r>
              <a:rPr sz="4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400" spc="5" dirty="0">
                <a:solidFill>
                  <a:srgbClr val="151515"/>
                </a:solidFill>
                <a:latin typeface="Calibri"/>
                <a:cs typeface="Calibri"/>
              </a:rPr>
              <a:t>URL:</a:t>
            </a:r>
            <a:endParaRPr sz="400">
              <a:latin typeface="Calibri"/>
              <a:cs typeface="Calibri"/>
            </a:endParaRPr>
          </a:p>
          <a:p>
            <a:pPr marL="12700">
              <a:lnSpc>
                <a:spcPts val="459"/>
              </a:lnSpc>
            </a:pP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://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www.deepl.com/transl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ato</a:t>
            </a:r>
            <a:r>
              <a:rPr sz="400" spc="-5" dirty="0">
                <a:solidFill>
                  <a:srgbClr val="87872D"/>
                </a:solidFill>
                <a:latin typeface="Calibri"/>
                <a:cs typeface="Calibri"/>
              </a:rPr>
              <a:t>r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5030" y="2115184"/>
            <a:ext cx="990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3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8714" y="2165984"/>
            <a:ext cx="86106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5" dirty="0">
                <a:latin typeface="Calibri"/>
                <a:cs typeface="Calibri"/>
              </a:rPr>
              <a:t>C</a:t>
            </a:r>
            <a:r>
              <a:rPr sz="400" spc="-10" dirty="0">
                <a:latin typeface="Calibri"/>
                <a:cs typeface="Calibri"/>
              </a:rPr>
              <a:t>l</a:t>
            </a:r>
            <a:r>
              <a:rPr sz="400" spc="5" dirty="0">
                <a:latin typeface="Calibri"/>
                <a:cs typeface="Calibri"/>
              </a:rPr>
              <a:t>ou</a:t>
            </a:r>
            <a:r>
              <a:rPr sz="400" spc="10" dirty="0">
                <a:latin typeface="Calibri"/>
                <a:cs typeface="Calibri"/>
              </a:rPr>
              <a:t>d</a:t>
            </a:r>
            <a:r>
              <a:rPr sz="400" dirty="0">
                <a:latin typeface="Calibri"/>
                <a:cs typeface="Calibri"/>
              </a:rPr>
              <a:t>Sh</a:t>
            </a:r>
            <a:r>
              <a:rPr sz="400" spc="5" dirty="0">
                <a:latin typeface="Calibri"/>
                <a:cs typeface="Calibri"/>
              </a:rPr>
              <a:t>a</a:t>
            </a:r>
            <a:r>
              <a:rPr sz="400" dirty="0">
                <a:latin typeface="Calibri"/>
                <a:cs typeface="Calibri"/>
              </a:rPr>
              <a:t>rk</a:t>
            </a:r>
            <a:r>
              <a:rPr sz="400" spc="-5" dirty="0">
                <a:latin typeface="Calibri"/>
                <a:cs typeface="Calibri"/>
              </a:rPr>
              <a:t>.</a:t>
            </a:r>
            <a:r>
              <a:rPr sz="400" spc="5" dirty="0">
                <a:latin typeface="Calibri"/>
                <a:cs typeface="Calibri"/>
              </a:rPr>
              <a:t>o</a:t>
            </a:r>
            <a:r>
              <a:rPr sz="400" spc="-5" dirty="0">
                <a:latin typeface="Calibri"/>
                <a:cs typeface="Calibri"/>
              </a:rPr>
              <a:t>r</a:t>
            </a:r>
            <a:r>
              <a:rPr sz="400" spc="25" dirty="0">
                <a:latin typeface="Calibri"/>
                <a:cs typeface="Calibri"/>
              </a:rPr>
              <a:t>g</a:t>
            </a:r>
            <a:r>
              <a:rPr sz="400" spc="-3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-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m</a:t>
            </a:r>
            <a:r>
              <a:rPr sz="400" spc="5" dirty="0">
                <a:latin typeface="Calibri"/>
                <a:cs typeface="Calibri"/>
              </a:rPr>
              <a:t>odbu</a:t>
            </a:r>
            <a:r>
              <a:rPr sz="400" dirty="0">
                <a:latin typeface="Calibri"/>
                <a:cs typeface="Calibri"/>
              </a:rPr>
              <a:t>s</a:t>
            </a:r>
            <a:r>
              <a:rPr sz="400" spc="-10" dirty="0">
                <a:latin typeface="Calibri"/>
                <a:cs typeface="Calibri"/>
              </a:rPr>
              <a:t>-</a:t>
            </a:r>
            <a:r>
              <a:rPr sz="400" spc="5" dirty="0">
                <a:latin typeface="Calibri"/>
                <a:cs typeface="Calibri"/>
              </a:rPr>
              <a:t>bu</a:t>
            </a:r>
            <a:r>
              <a:rPr sz="400" dirty="0">
                <a:latin typeface="Calibri"/>
                <a:cs typeface="Calibri"/>
              </a:rPr>
              <a:t>g</a:t>
            </a:r>
            <a:r>
              <a:rPr sz="400" spc="10" dirty="0">
                <a:latin typeface="Calibri"/>
                <a:cs typeface="Calibri"/>
              </a:rPr>
              <a:t>0</a:t>
            </a:r>
            <a:r>
              <a:rPr sz="400" spc="-10" dirty="0">
                <a:latin typeface="Calibri"/>
                <a:cs typeface="Calibri"/>
              </a:rPr>
              <a:t>.</a:t>
            </a:r>
            <a:r>
              <a:rPr sz="400" spc="5" dirty="0">
                <a:latin typeface="Calibri"/>
                <a:cs typeface="Calibri"/>
              </a:rPr>
              <a:t>pc</a:t>
            </a:r>
            <a:r>
              <a:rPr sz="400" dirty="0">
                <a:latin typeface="Calibri"/>
                <a:cs typeface="Calibri"/>
              </a:rPr>
              <a:t>a</a:t>
            </a:r>
            <a:r>
              <a:rPr sz="400" spc="5" dirty="0">
                <a:latin typeface="Calibri"/>
                <a:cs typeface="Calibri"/>
              </a:rPr>
              <a:t>pn</a:t>
            </a:r>
            <a:r>
              <a:rPr sz="400" spc="25" dirty="0">
                <a:latin typeface="Calibri"/>
                <a:cs typeface="Calibri"/>
              </a:rPr>
              <a:t>g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49350" y="2284095"/>
            <a:ext cx="116078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-5" dirty="0">
                <a:latin typeface="Calibri"/>
                <a:cs typeface="Calibri"/>
              </a:rPr>
              <a:t>URL:</a:t>
            </a:r>
            <a:r>
              <a:rPr sz="400" spc="40" dirty="0"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://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  <a:hlinkClick r:id="rId7"/>
              </a:rPr>
              <a:t>www.cloudshark.org/captures/4b8f9f35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79b3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67460" y="2357754"/>
            <a:ext cx="1028700" cy="0"/>
          </a:xfrm>
          <a:custGeom>
            <a:avLst/>
            <a:gdLst/>
            <a:ahLst/>
            <a:cxnLst/>
            <a:rect l="l" t="t" r="r" b="b"/>
            <a:pathLst>
              <a:path w="1028700">
                <a:moveTo>
                  <a:pt x="0" y="0"/>
                </a:moveTo>
                <a:lnTo>
                  <a:pt x="1028700" y="0"/>
                </a:lnTo>
              </a:path>
            </a:pathLst>
          </a:custGeom>
          <a:ln w="3175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75030" y="2419350"/>
            <a:ext cx="990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4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48714" y="2470150"/>
            <a:ext cx="326517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10" dirty="0">
                <a:latin typeface="Calibri"/>
                <a:cs typeface="Calibri"/>
              </a:rPr>
              <a:t>K.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Yasar,</a:t>
            </a:r>
            <a:r>
              <a:rPr sz="400" spc="-1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M.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EShacklett,</a:t>
            </a:r>
            <a:r>
              <a:rPr sz="400" spc="-1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ANovotny,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"TCP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(Transmission</a:t>
            </a:r>
            <a:r>
              <a:rPr sz="400" spc="-5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Control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Protocol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-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πρωτόκολλο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επικοινωνίας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δικτύου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που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χρησιμοποιείται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στο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διαδίκτυο)",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2024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49350" y="2588259"/>
            <a:ext cx="346964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5" dirty="0">
                <a:latin typeface="Calibri"/>
                <a:cs typeface="Calibri"/>
              </a:rPr>
              <a:t>URL: 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https://www.techtarget.com/searchnetworking/definition/TCP</a:t>
            </a:r>
            <a:r>
              <a:rPr sz="400" u="sng" spc="-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(Transmission</a:t>
            </a:r>
            <a:r>
              <a:rPr sz="400" u="sng" spc="-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Control</a:t>
            </a:r>
            <a:r>
              <a:rPr sz="400" u="sng" spc="-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Protocol</a:t>
            </a:r>
            <a:r>
              <a:rPr sz="400" u="sng" spc="-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4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-</a:t>
            </a:r>
            <a:r>
              <a:rPr sz="400" u="sng" spc="-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πρωτόκολλο</a:t>
            </a:r>
            <a:r>
              <a:rPr sz="400" spc="-40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επικοινωνίας</a:t>
            </a:r>
            <a:r>
              <a:rPr sz="400" u="sng" spc="-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δικτύου</a:t>
            </a:r>
            <a:r>
              <a:rPr sz="400" u="sng" spc="-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που</a:t>
            </a:r>
            <a:r>
              <a:rPr sz="400" u="sng" spc="-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χρησιμοποιείτα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ι</a:t>
            </a:r>
            <a:r>
              <a:rPr sz="400" u="sng" spc="-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στο</a:t>
            </a:r>
            <a:r>
              <a:rPr sz="400" u="sng" spc="-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διαδίκτυο</a:t>
            </a:r>
            <a:r>
              <a:rPr sz="400" spc="-10" dirty="0">
                <a:solidFill>
                  <a:srgbClr val="87872D"/>
                </a:solidFill>
                <a:latin typeface="Calibri"/>
                <a:cs typeface="Calibri"/>
              </a:rPr>
              <a:t>)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75030" y="2668587"/>
            <a:ext cx="99060" cy="38354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5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6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49350" y="2776537"/>
            <a:ext cx="225234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20" dirty="0">
                <a:latin typeface="Calibri"/>
                <a:cs typeface="Calibri"/>
              </a:rPr>
              <a:t>CloudShark,</a:t>
            </a:r>
            <a:r>
              <a:rPr sz="400" spc="5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"http-get-request.pcapng",</a:t>
            </a:r>
            <a:r>
              <a:rPr sz="400" spc="50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2024</a:t>
            </a:r>
            <a:r>
              <a:rPr sz="400" spc="45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https://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9"/>
              </a:rPr>
              <a:t>www.cloudshark.org/captures/8339091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6ab62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49350" y="2955607"/>
            <a:ext cx="1952625" cy="14287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ts val="440"/>
              </a:lnSpc>
              <a:spcBef>
                <a:spcPts val="145"/>
              </a:spcBef>
            </a:pPr>
            <a:r>
              <a:rPr sz="400" spc="20" dirty="0">
                <a:latin typeface="Calibri"/>
                <a:cs typeface="Calibri"/>
              </a:rPr>
              <a:t>CloudShark,</a:t>
            </a:r>
            <a:r>
              <a:rPr sz="400" spc="25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  <a:hlinkClick r:id="rId10"/>
              </a:rPr>
              <a:t>"FTP</a:t>
            </a:r>
            <a:r>
              <a:rPr sz="400" spc="20" dirty="0">
                <a:latin typeface="Calibri"/>
                <a:cs typeface="Calibri"/>
                <a:hlinkClick r:id="rId10"/>
              </a:rPr>
              <a:t> (Packet</a:t>
            </a:r>
            <a:r>
              <a:rPr sz="400" spc="30" dirty="0">
                <a:latin typeface="Calibri"/>
                <a:cs typeface="Calibri"/>
                <a:hlinkClick r:id="rId10"/>
              </a:rPr>
              <a:t> </a:t>
            </a:r>
            <a:r>
              <a:rPr sz="400" spc="25" dirty="0">
                <a:latin typeface="Calibri"/>
                <a:cs typeface="Calibri"/>
                <a:hlinkClick r:id="rId10"/>
              </a:rPr>
              <a:t>Capture</a:t>
            </a:r>
            <a:r>
              <a:rPr sz="400" spc="20" dirty="0">
                <a:latin typeface="Calibri"/>
                <a:cs typeface="Calibri"/>
                <a:hlinkClick r:id="rId10"/>
              </a:rPr>
              <a:t> </a:t>
            </a:r>
            <a:r>
              <a:rPr sz="400" spc="15" dirty="0">
                <a:latin typeface="Calibri"/>
                <a:cs typeface="Calibri"/>
                <a:hlinkClick r:id="rId10"/>
              </a:rPr>
              <a:t>-</a:t>
            </a:r>
            <a:r>
              <a:rPr sz="400" spc="20" dirty="0">
                <a:latin typeface="Calibri"/>
                <a:cs typeface="Calibri"/>
                <a:hlinkClick r:id="rId10"/>
              </a:rPr>
              <a:t> </a:t>
            </a:r>
            <a:r>
              <a:rPr sz="400" spc="25" dirty="0">
                <a:latin typeface="Calibri"/>
                <a:cs typeface="Calibri"/>
                <a:hlinkClick r:id="rId10"/>
              </a:rPr>
              <a:t>αρχείο</a:t>
            </a:r>
            <a:r>
              <a:rPr sz="400" spc="20" dirty="0">
                <a:latin typeface="Calibri"/>
                <a:cs typeface="Calibri"/>
                <a:hlinkClick r:id="rId10"/>
              </a:rPr>
              <a:t> </a:t>
            </a:r>
            <a:r>
              <a:rPr sz="400" spc="25" dirty="0">
                <a:latin typeface="Calibri"/>
                <a:cs typeface="Calibri"/>
                <a:hlinkClick r:id="rId10"/>
              </a:rPr>
              <a:t>κα</a:t>
            </a:r>
            <a:r>
              <a:rPr sz="400" spc="25" dirty="0">
                <a:latin typeface="Calibri"/>
                <a:cs typeface="Calibri"/>
              </a:rPr>
              <a:t>ταγραφής πακέτων</a:t>
            </a:r>
            <a:r>
              <a:rPr sz="400" spc="20" dirty="0">
                <a:latin typeface="Calibri"/>
                <a:cs typeface="Calibri"/>
              </a:rPr>
              <a:t> δικτύου)", </a:t>
            </a:r>
            <a:r>
              <a:rPr sz="400" spc="25" dirty="0">
                <a:latin typeface="Calibri"/>
                <a:cs typeface="Calibri"/>
              </a:rPr>
              <a:t>2024 </a:t>
            </a:r>
            <a:r>
              <a:rPr sz="400" spc="30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URL:https://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10"/>
              </a:rPr>
              <a:t>www.cloudshark.org/captures/abdc87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42488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f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75030" y="3138487"/>
            <a:ext cx="990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7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48714" y="3189287"/>
            <a:ext cx="153797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15" dirty="0">
                <a:latin typeface="Calibri"/>
                <a:cs typeface="Calibri"/>
              </a:rPr>
              <a:t>CloudShark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"telnet-client-server.pcapng", </a:t>
            </a:r>
            <a:r>
              <a:rPr sz="400" spc="20" dirty="0">
                <a:latin typeface="Calibri"/>
                <a:cs typeface="Calibri"/>
              </a:rPr>
              <a:t>προσπελάστηκε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το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2024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49350" y="3307397"/>
            <a:ext cx="144208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-5" dirty="0">
                <a:latin typeface="Calibri"/>
                <a:cs typeface="Calibri"/>
              </a:rPr>
              <a:t>URL:</a:t>
            </a:r>
            <a:r>
              <a:rPr sz="400" spc="55" dirty="0"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://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  <a:hlinkClick r:id="rId11"/>
              </a:rPr>
              <a:t>www.cloudshark.org/captures/818ceaef07b8?filter=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telnet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67460" y="3381057"/>
            <a:ext cx="1311910" cy="0"/>
          </a:xfrm>
          <a:custGeom>
            <a:avLst/>
            <a:gdLst/>
            <a:ahLst/>
            <a:cxnLst/>
            <a:rect l="l" t="t" r="r" b="b"/>
            <a:pathLst>
              <a:path w="1311910">
                <a:moveTo>
                  <a:pt x="0" y="0"/>
                </a:moveTo>
                <a:lnTo>
                  <a:pt x="1311592" y="0"/>
                </a:lnTo>
              </a:path>
            </a:pathLst>
          </a:custGeom>
          <a:ln w="3175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875030" y="3440747"/>
            <a:ext cx="1066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FFBA00"/>
                </a:solidFill>
                <a:latin typeface="Arial"/>
                <a:cs typeface="Arial"/>
              </a:rPr>
              <a:t>8</a:t>
            </a:r>
            <a:r>
              <a:rPr sz="800" dirty="0">
                <a:solidFill>
                  <a:srgbClr val="FFBA00"/>
                </a:solidFill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48714" y="3491547"/>
            <a:ext cx="148336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-40" dirty="0">
                <a:solidFill>
                  <a:srgbClr val="151515"/>
                </a:solidFill>
                <a:latin typeface="Arial"/>
                <a:cs typeface="Arial"/>
              </a:rPr>
              <a:t>NIST,"Defence-in-depth",</a:t>
            </a:r>
            <a:r>
              <a:rPr sz="400" spc="-8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400" spc="-40" dirty="0">
                <a:solidFill>
                  <a:srgbClr val="151515"/>
                </a:solidFill>
                <a:latin typeface="Arial"/>
                <a:cs typeface="Arial"/>
              </a:rPr>
              <a:t>Computer</a:t>
            </a:r>
            <a:r>
              <a:rPr sz="400" spc="-8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400" spc="-40" dirty="0">
                <a:solidFill>
                  <a:srgbClr val="151515"/>
                </a:solidFill>
                <a:latin typeface="Arial"/>
                <a:cs typeface="Arial"/>
              </a:rPr>
              <a:t>Security</a:t>
            </a:r>
            <a:r>
              <a:rPr sz="400" spc="-8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400" spc="-40" dirty="0">
                <a:solidFill>
                  <a:srgbClr val="151515"/>
                </a:solidFill>
                <a:latin typeface="Arial"/>
                <a:cs typeface="Arial"/>
              </a:rPr>
              <a:t>Resource</a:t>
            </a:r>
            <a:r>
              <a:rPr sz="400" spc="-8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400" spc="-40" dirty="0">
                <a:solidFill>
                  <a:srgbClr val="151515"/>
                </a:solidFill>
                <a:latin typeface="Arial"/>
                <a:cs typeface="Arial"/>
              </a:rPr>
              <a:t>Center,</a:t>
            </a:r>
            <a:r>
              <a:rPr sz="400" spc="-8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400" spc="-40" dirty="0">
                <a:solidFill>
                  <a:srgbClr val="151515"/>
                </a:solidFill>
                <a:latin typeface="Arial"/>
                <a:cs typeface="Arial"/>
              </a:rPr>
              <a:t>Γλωσσάριο,</a:t>
            </a:r>
            <a:r>
              <a:rPr sz="400" spc="-8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400" spc="-35" dirty="0">
                <a:solidFill>
                  <a:srgbClr val="151515"/>
                </a:solidFill>
                <a:latin typeface="Arial"/>
                <a:cs typeface="Arial"/>
              </a:rPr>
              <a:t>2024</a:t>
            </a:r>
            <a:endParaRPr sz="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49350" y="3611562"/>
            <a:ext cx="128905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-5" dirty="0">
                <a:latin typeface="Calibri"/>
                <a:cs typeface="Calibri"/>
              </a:rPr>
              <a:t>URL: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https://csrc.nist.gov/glossary/term/defense_in_depth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75030" y="3748087"/>
            <a:ext cx="990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9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48714" y="3798887"/>
            <a:ext cx="124333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10" dirty="0">
                <a:latin typeface="Calibri"/>
                <a:cs typeface="Calibri"/>
              </a:rPr>
              <a:t>N</a:t>
            </a:r>
            <a:r>
              <a:rPr sz="400" spc="-5" dirty="0">
                <a:latin typeface="Calibri"/>
                <a:cs typeface="Calibri"/>
              </a:rPr>
              <a:t>I</a:t>
            </a:r>
            <a:r>
              <a:rPr sz="400" dirty="0">
                <a:latin typeface="Calibri"/>
                <a:cs typeface="Calibri"/>
              </a:rPr>
              <a:t>ST</a:t>
            </a:r>
            <a:r>
              <a:rPr sz="400" spc="15" dirty="0">
                <a:latin typeface="Calibri"/>
                <a:cs typeface="Calibri"/>
              </a:rPr>
              <a:t>,</a:t>
            </a:r>
            <a:r>
              <a:rPr sz="400" spc="-3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"</a:t>
            </a:r>
            <a:r>
              <a:rPr sz="400" spc="5" dirty="0">
                <a:latin typeface="Calibri"/>
                <a:cs typeface="Calibri"/>
              </a:rPr>
              <a:t>Cyb</a:t>
            </a:r>
            <a:r>
              <a:rPr sz="400" spc="10" dirty="0">
                <a:latin typeface="Calibri"/>
                <a:cs typeface="Calibri"/>
              </a:rPr>
              <a:t>e</a:t>
            </a:r>
            <a:r>
              <a:rPr sz="400" spc="-5" dirty="0">
                <a:latin typeface="Calibri"/>
                <a:cs typeface="Calibri"/>
              </a:rPr>
              <a:t>r</a:t>
            </a:r>
            <a:r>
              <a:rPr sz="400" dirty="0">
                <a:latin typeface="Calibri"/>
                <a:cs typeface="Calibri"/>
              </a:rPr>
              <a:t>s</a:t>
            </a:r>
            <a:r>
              <a:rPr sz="400" spc="10" dirty="0">
                <a:latin typeface="Calibri"/>
                <a:cs typeface="Calibri"/>
              </a:rPr>
              <a:t>e</a:t>
            </a:r>
            <a:r>
              <a:rPr sz="400" dirty="0">
                <a:latin typeface="Calibri"/>
                <a:cs typeface="Calibri"/>
              </a:rPr>
              <a:t>c</a:t>
            </a:r>
            <a:r>
              <a:rPr sz="400" spc="5" dirty="0">
                <a:latin typeface="Calibri"/>
                <a:cs typeface="Calibri"/>
              </a:rPr>
              <a:t>u</a:t>
            </a:r>
            <a:r>
              <a:rPr sz="400" dirty="0">
                <a:latin typeface="Calibri"/>
                <a:cs typeface="Calibri"/>
              </a:rPr>
              <a:t>r</a:t>
            </a:r>
            <a:r>
              <a:rPr sz="400" spc="-10" dirty="0">
                <a:latin typeface="Calibri"/>
                <a:cs typeface="Calibri"/>
              </a:rPr>
              <a:t>i</a:t>
            </a:r>
            <a:r>
              <a:rPr sz="400" spc="-5" dirty="0">
                <a:latin typeface="Calibri"/>
                <a:cs typeface="Calibri"/>
              </a:rPr>
              <a:t>t</a:t>
            </a:r>
            <a:r>
              <a:rPr sz="400" spc="25" dirty="0">
                <a:latin typeface="Calibri"/>
                <a:cs typeface="Calibri"/>
              </a:rPr>
              <a:t>y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F</a:t>
            </a:r>
            <a:r>
              <a:rPr sz="400" spc="-5" dirty="0">
                <a:latin typeface="Calibri"/>
                <a:cs typeface="Calibri"/>
              </a:rPr>
              <a:t>r</a:t>
            </a:r>
            <a:r>
              <a:rPr sz="400" spc="5" dirty="0">
                <a:latin typeface="Calibri"/>
                <a:cs typeface="Calibri"/>
              </a:rPr>
              <a:t>a</a:t>
            </a:r>
            <a:r>
              <a:rPr sz="400" spc="20" dirty="0">
                <a:latin typeface="Calibri"/>
                <a:cs typeface="Calibri"/>
              </a:rPr>
              <a:t>m</a:t>
            </a:r>
            <a:r>
              <a:rPr sz="400" spc="5" dirty="0">
                <a:latin typeface="Calibri"/>
                <a:cs typeface="Calibri"/>
              </a:rPr>
              <a:t>e</a:t>
            </a:r>
            <a:r>
              <a:rPr sz="400" spc="20" dirty="0">
                <a:latin typeface="Calibri"/>
                <a:cs typeface="Calibri"/>
              </a:rPr>
              <a:t>w</a:t>
            </a:r>
            <a:r>
              <a:rPr sz="400" spc="5" dirty="0">
                <a:latin typeface="Calibri"/>
                <a:cs typeface="Calibri"/>
              </a:rPr>
              <a:t>o</a:t>
            </a:r>
            <a:r>
              <a:rPr sz="400" dirty="0">
                <a:latin typeface="Calibri"/>
                <a:cs typeface="Calibri"/>
              </a:rPr>
              <a:t>r</a:t>
            </a:r>
            <a:r>
              <a:rPr sz="400" spc="25" dirty="0">
                <a:latin typeface="Calibri"/>
                <a:cs typeface="Calibri"/>
              </a:rPr>
              <a:t>k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(</a:t>
            </a:r>
            <a:r>
              <a:rPr sz="400" spc="5" dirty="0">
                <a:latin typeface="Calibri"/>
                <a:cs typeface="Calibri"/>
              </a:rPr>
              <a:t>C</a:t>
            </a:r>
            <a:r>
              <a:rPr sz="400" dirty="0">
                <a:latin typeface="Calibri"/>
                <a:cs typeface="Calibri"/>
              </a:rPr>
              <a:t>S</a:t>
            </a:r>
            <a:r>
              <a:rPr sz="400" spc="5" dirty="0">
                <a:latin typeface="Calibri"/>
                <a:cs typeface="Calibri"/>
              </a:rPr>
              <a:t>F</a:t>
            </a:r>
            <a:r>
              <a:rPr sz="400" spc="-10" dirty="0">
                <a:latin typeface="Calibri"/>
                <a:cs typeface="Calibri"/>
              </a:rPr>
              <a:t>)</a:t>
            </a:r>
            <a:r>
              <a:rPr sz="400" spc="-5" dirty="0">
                <a:latin typeface="Calibri"/>
                <a:cs typeface="Calibri"/>
              </a:rPr>
              <a:t>.</a:t>
            </a:r>
            <a:r>
              <a:rPr sz="400" spc="30" dirty="0">
                <a:latin typeface="Calibri"/>
                <a:cs typeface="Calibri"/>
              </a:rPr>
              <a:t>0</a:t>
            </a:r>
            <a:r>
              <a:rPr sz="400" spc="-35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Re</a:t>
            </a:r>
            <a:r>
              <a:rPr sz="400" spc="-10" dirty="0">
                <a:latin typeface="Calibri"/>
                <a:cs typeface="Calibri"/>
              </a:rPr>
              <a:t>f</a:t>
            </a:r>
            <a:r>
              <a:rPr sz="400" spc="10" dirty="0">
                <a:latin typeface="Calibri"/>
                <a:cs typeface="Calibri"/>
              </a:rPr>
              <a:t>e</a:t>
            </a:r>
            <a:r>
              <a:rPr sz="400" spc="-5" dirty="0">
                <a:latin typeface="Calibri"/>
                <a:cs typeface="Calibri"/>
              </a:rPr>
              <a:t>r</a:t>
            </a:r>
            <a:r>
              <a:rPr sz="400" spc="5" dirty="0">
                <a:latin typeface="Calibri"/>
                <a:cs typeface="Calibri"/>
              </a:rPr>
              <a:t>enc</a:t>
            </a:r>
            <a:r>
              <a:rPr sz="400" spc="30" dirty="0">
                <a:latin typeface="Calibri"/>
                <a:cs typeface="Calibri"/>
              </a:rPr>
              <a:t>e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T</a:t>
            </a:r>
            <a:r>
              <a:rPr sz="400" spc="5" dirty="0">
                <a:latin typeface="Calibri"/>
                <a:cs typeface="Calibri"/>
              </a:rPr>
              <a:t>o</a:t>
            </a:r>
            <a:r>
              <a:rPr sz="400" spc="10" dirty="0">
                <a:latin typeface="Calibri"/>
                <a:cs typeface="Calibri"/>
              </a:rPr>
              <a:t>o</a:t>
            </a:r>
            <a:r>
              <a:rPr sz="400" spc="-10" dirty="0">
                <a:latin typeface="Calibri"/>
                <a:cs typeface="Calibri"/>
              </a:rPr>
              <a:t>l</a:t>
            </a:r>
            <a:r>
              <a:rPr sz="400" spc="-5" dirty="0">
                <a:latin typeface="Calibri"/>
                <a:cs typeface="Calibri"/>
              </a:rPr>
              <a:t>"</a:t>
            </a:r>
            <a:r>
              <a:rPr sz="400" spc="15" dirty="0">
                <a:latin typeface="Calibri"/>
                <a:cs typeface="Calibri"/>
              </a:rPr>
              <a:t>,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49350" y="3916997"/>
            <a:ext cx="172910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5" dirty="0">
                <a:latin typeface="Calibri"/>
                <a:cs typeface="Calibri"/>
              </a:rPr>
              <a:t>URL:</a:t>
            </a:r>
            <a:r>
              <a:rPr sz="400" spc="40" dirty="0"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https://csrc.nist.gov/Projects/Cybersecurity-Framework/Filters#/csf/filter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s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75030" y="4052252"/>
            <a:ext cx="1460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10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48714" y="4103052"/>
            <a:ext cx="260286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5" dirty="0">
                <a:latin typeface="Calibri"/>
                <a:cs typeface="Calibri"/>
              </a:rPr>
              <a:t>ENISA</a:t>
            </a:r>
            <a:r>
              <a:rPr sz="400" spc="-5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(Ευρωπαϊκή</a:t>
            </a:r>
            <a:r>
              <a:rPr sz="400" spc="-1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Υπηρεσία</a:t>
            </a:r>
            <a:r>
              <a:rPr sz="400" spc="-1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Κυβερνοασφάλειας),</a:t>
            </a:r>
            <a:r>
              <a:rPr sz="400" spc="-5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"Minimum</a:t>
            </a:r>
            <a:r>
              <a:rPr sz="400" spc="-5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Security </a:t>
            </a:r>
            <a:r>
              <a:rPr sz="400" spc="5" dirty="0">
                <a:latin typeface="Calibri"/>
                <a:cs typeface="Calibri"/>
              </a:rPr>
              <a:t>Measures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for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Operators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of</a:t>
            </a:r>
            <a:r>
              <a:rPr sz="400" spc="-5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Usiess Services", </a:t>
            </a:r>
            <a:r>
              <a:rPr sz="400" spc="5" dirty="0">
                <a:latin typeface="Calibri"/>
                <a:cs typeface="Calibri"/>
              </a:rPr>
              <a:t>2024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49350" y="4217987"/>
            <a:ext cx="3622040" cy="2051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915">
              <a:lnSpc>
                <a:spcPct val="100000"/>
              </a:lnSpc>
              <a:spcBef>
                <a:spcPts val="100"/>
              </a:spcBef>
            </a:pPr>
            <a:r>
              <a:rPr sz="400" spc="5" dirty="0">
                <a:latin typeface="Calibri"/>
                <a:cs typeface="Calibri"/>
              </a:rPr>
              <a:t>URL:</a:t>
            </a:r>
            <a:r>
              <a:rPr sz="400" spc="-40" dirty="0">
                <a:latin typeface="Calibri"/>
                <a:cs typeface="Calibri"/>
              </a:rPr>
              <a:t> </a:t>
            </a: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XML</a:t>
            </a:r>
            <a:r>
              <a:rPr sz="400" spc="-4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(Extensible</a:t>
            </a:r>
            <a:r>
              <a:rPr sz="400" u="sng" spc="-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4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Markup</a:t>
            </a:r>
            <a:r>
              <a:rPr sz="400" u="sng" spc="-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Language</a:t>
            </a:r>
            <a:r>
              <a:rPr sz="400" spc="-3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-</a:t>
            </a:r>
            <a:r>
              <a:rPr sz="400" spc="-3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δομημένη</a:t>
            </a:r>
            <a:r>
              <a:rPr sz="400" spc="-3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μορφή</a:t>
            </a:r>
            <a:r>
              <a:rPr sz="400" spc="-4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ανταλλαγής</a:t>
            </a:r>
            <a:r>
              <a:rPr sz="400" spc="-3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δεδομένωνn)</a:t>
            </a:r>
            <a:r>
              <a:rPr sz="400" spc="-4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12"/>
              </a:rPr>
              <a:t>www.enisa.europa.eu/topics/cybersecurity-policy/nis-directive-new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/minimum</a:t>
            </a:r>
            <a:endParaRPr sz="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-ασφαλή-μέτρα-για-τους-λειτουργούς-των-ουσιωδών-υπηρεσιώ</a:t>
            </a:r>
            <a:r>
              <a:rPr sz="400" spc="-5" dirty="0">
                <a:solidFill>
                  <a:srgbClr val="87872D"/>
                </a:solidFill>
                <a:latin typeface="Calibri"/>
                <a:cs typeface="Calibri"/>
              </a:rPr>
              <a:t>ν</a:t>
            </a:r>
            <a:endParaRPr sz="40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804035" y="4424362"/>
            <a:ext cx="3843654" cy="438785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11250612" y="5743257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6364" y="5874384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6290" y="0"/>
            <a:ext cx="11392535" cy="6883400"/>
            <a:chOff x="796290" y="0"/>
            <a:chExt cx="1139253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9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3977" y="60960"/>
              <a:ext cx="7034847" cy="6797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7652" y="255587"/>
              <a:ext cx="6557644" cy="6346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290" y="4458970"/>
              <a:ext cx="4201477" cy="214344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75030" y="330517"/>
            <a:ext cx="4215765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-5" dirty="0">
                <a:solidFill>
                  <a:srgbClr val="FFBA00"/>
                </a:solidFill>
                <a:latin typeface="Times New Roman"/>
                <a:cs typeface="Times New Roman"/>
              </a:rPr>
              <a:t>Συνδεθείτε με το CyberSecPro: Πώς </a:t>
            </a:r>
            <a:r>
              <a:rPr sz="1450" spc="65" dirty="0">
                <a:latin typeface="Times New Roman"/>
                <a:cs typeface="Times New Roman"/>
              </a:rPr>
              <a:t>να </a:t>
            </a:r>
            <a:r>
              <a:rPr sz="1450" spc="60" dirty="0">
                <a:latin typeface="Times New Roman"/>
                <a:cs typeface="Times New Roman"/>
              </a:rPr>
              <a:t>εγγραφείτε </a:t>
            </a:r>
            <a:r>
              <a:rPr sz="1450" spc="55" dirty="0">
                <a:latin typeface="Times New Roman"/>
                <a:cs typeface="Times New Roman"/>
              </a:rPr>
              <a:t>και </a:t>
            </a:r>
            <a:r>
              <a:rPr sz="1450" spc="-350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άλλες</a:t>
            </a:r>
            <a:r>
              <a:rPr sz="1450" spc="25" dirty="0">
                <a:latin typeface="Times New Roman"/>
                <a:cs typeface="Times New Roman"/>
              </a:rPr>
              <a:t> </a:t>
            </a:r>
            <a:r>
              <a:rPr sz="1450" spc="60" dirty="0">
                <a:latin typeface="Times New Roman"/>
                <a:cs typeface="Times New Roman"/>
              </a:rPr>
              <a:t>πρακτικές</a:t>
            </a:r>
            <a:r>
              <a:rPr sz="1450" spc="35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πληροφορίες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1511617"/>
            <a:ext cx="1851025" cy="4025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32740" marR="5080" indent="-320675">
              <a:lnSpc>
                <a:spcPct val="101400"/>
              </a:lnSpc>
              <a:spcBef>
                <a:spcPts val="70"/>
              </a:spcBef>
              <a:tabLst>
                <a:tab pos="354330" algn="l"/>
              </a:tabLst>
            </a:pPr>
            <a:r>
              <a:rPr sz="1600" spc="-5" dirty="0">
                <a:solidFill>
                  <a:srgbClr val="FFBA00"/>
                </a:solidFill>
              </a:rPr>
              <a:t>1.		</a:t>
            </a:r>
            <a:r>
              <a:rPr sz="850" spc="20" dirty="0"/>
              <a:t>Ιστοσελίδα: </a:t>
            </a:r>
            <a:r>
              <a:rPr sz="850" spc="25" dirty="0">
                <a:solidFill>
                  <a:srgbClr val="87872D"/>
                </a:solidFill>
              </a:rPr>
              <a:t> </a:t>
            </a:r>
            <a:r>
              <a:rPr sz="850" u="sng" spc="10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www</a:t>
            </a:r>
            <a:r>
              <a:rPr sz="8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.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cy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be</a:t>
            </a:r>
            <a:r>
              <a:rPr sz="8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r</a:t>
            </a:r>
            <a:r>
              <a:rPr sz="8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s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e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c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p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r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o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-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p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r</a:t>
            </a:r>
            <a:r>
              <a:rPr sz="85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o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j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e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c</a:t>
            </a:r>
            <a:r>
              <a:rPr sz="8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t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.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e</a:t>
            </a:r>
            <a:r>
              <a:rPr sz="850" u="sng" spc="8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u</a:t>
            </a:r>
            <a:endParaRPr sz="850"/>
          </a:p>
        </p:txBody>
      </p:sp>
      <p:sp>
        <p:nvSpPr>
          <p:cNvPr id="10" name="object 10"/>
          <p:cNvSpPr txBox="1"/>
          <p:nvPr/>
        </p:nvSpPr>
        <p:spPr>
          <a:xfrm>
            <a:off x="875030" y="1929129"/>
            <a:ext cx="3012440" cy="85915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85"/>
              </a:spcBef>
              <a:buClr>
                <a:srgbClr val="FFBA00"/>
              </a:buClr>
              <a:buSzPct val="188235"/>
              <a:buAutoNum type="arabicPeriod" startAt="2"/>
              <a:tabLst>
                <a:tab pos="354965" algn="l"/>
                <a:tab pos="355600" algn="l"/>
              </a:tabLst>
            </a:pPr>
            <a:r>
              <a:rPr sz="850" spc="65" dirty="0">
                <a:latin typeface="Calibri"/>
                <a:cs typeface="Calibri"/>
              </a:rPr>
              <a:t>X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(Twitter):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https://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twitter.com/CyberSecPro_eu</a:t>
            </a:r>
            <a:endParaRPr sz="850">
              <a:latin typeface="Calibri"/>
              <a:cs typeface="Calibri"/>
            </a:endParaRPr>
          </a:p>
          <a:p>
            <a:pPr marL="355600" marR="5080" indent="-342900">
              <a:lnSpc>
                <a:spcPct val="76900"/>
              </a:lnSpc>
              <a:spcBef>
                <a:spcPts val="1430"/>
              </a:spcBef>
              <a:buClr>
                <a:srgbClr val="FFBA00"/>
              </a:buClr>
              <a:buSzPct val="188235"/>
              <a:buAutoNum type="arabicPeriod" startAt="2"/>
              <a:tabLst>
                <a:tab pos="354965" algn="l"/>
                <a:tab pos="355600" algn="l"/>
              </a:tabLst>
            </a:pPr>
            <a:r>
              <a:rPr sz="850" spc="45" dirty="0">
                <a:latin typeface="Calibri"/>
                <a:cs typeface="Calibri"/>
              </a:rPr>
              <a:t>LinkedIn (επαγγελματικό κοινωνικό δίκτυο) </a:t>
            </a:r>
            <a:r>
              <a:rPr sz="850" spc="35" dirty="0">
                <a:latin typeface="Calibri"/>
                <a:cs typeface="Calibri"/>
              </a:rPr>
              <a:t>: </a:t>
            </a:r>
            <a:r>
              <a:rPr sz="850" spc="4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www.linkedin.com/compan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y/cybersecpro-euproject/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88825" cy="6880225"/>
            <a:chOff x="0" y="0"/>
            <a:chExt cx="1218882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8545" y="0"/>
              <a:ext cx="605028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720" y="5059679"/>
              <a:ext cx="932814" cy="1798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784022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443729" y="5079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0897"/>
                  </a:lnTo>
                  <a:lnTo>
                    <a:pt x="1547495" y="3546157"/>
                  </a:lnTo>
                  <a:lnTo>
                    <a:pt x="1526540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90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63365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48500" y="2199322"/>
            <a:ext cx="28206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04" dirty="0">
                <a:solidFill>
                  <a:srgbClr val="FFBA00"/>
                </a:solidFill>
                <a:latin typeface="Times New Roman"/>
                <a:cs typeface="Times New Roman"/>
              </a:rPr>
              <a:t>Σας</a:t>
            </a:r>
            <a:r>
              <a:rPr sz="3200" spc="130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3200" spc="215" dirty="0">
                <a:solidFill>
                  <a:srgbClr val="FFBA00"/>
                </a:solidFill>
                <a:latin typeface="Times New Roman"/>
                <a:cs typeface="Times New Roman"/>
              </a:rPr>
              <a:t>ευχαριστώ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48500" y="3173412"/>
            <a:ext cx="4041775" cy="868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Εάν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έχετε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οποιεσδήποτε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ερωτήσεις,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μη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διστάσετε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επικοινωνήσετε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μαζί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μας: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 marL="298450" marR="1744345" indent="-285750">
              <a:lnSpc>
                <a:spcPct val="100000"/>
              </a:lnSpc>
              <a:spcBef>
                <a:spcPts val="59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spc="45" dirty="0">
                <a:solidFill>
                  <a:srgbClr val="FFFFFF"/>
                </a:solidFill>
                <a:latin typeface="Calibri"/>
                <a:cs typeface="Calibri"/>
              </a:rPr>
              <a:t>Cristina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Alcaraz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Αναπληρώτρια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καθηγήτρια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FFFFFF"/>
                </a:solidFill>
                <a:latin typeface="Calibri"/>
                <a:cs typeface="Calibri"/>
              </a:rPr>
              <a:t>Μάλαγα </a:t>
            </a:r>
            <a:r>
              <a:rPr sz="850" spc="-17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alcaraz@uma.</a:t>
            </a:r>
            <a:r>
              <a:rPr sz="8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455" y="5158422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5634990" marR="5080">
              <a:lnSpc>
                <a:spcPts val="2920"/>
              </a:lnSpc>
              <a:spcBef>
                <a:spcPts val="310"/>
              </a:spcBef>
            </a:pPr>
            <a:r>
              <a:rPr spc="125" dirty="0"/>
              <a:t>Προστασία</a:t>
            </a:r>
            <a:r>
              <a:rPr spc="85" dirty="0"/>
              <a:t> </a:t>
            </a:r>
            <a:r>
              <a:rPr spc="105" dirty="0"/>
              <a:t>δικτύου</a:t>
            </a:r>
            <a:r>
              <a:rPr spc="75" dirty="0"/>
              <a:t> </a:t>
            </a:r>
            <a:r>
              <a:rPr spc="105" dirty="0"/>
              <a:t>για </a:t>
            </a:r>
            <a:r>
              <a:rPr spc="-560" dirty="0"/>
              <a:t> </a:t>
            </a:r>
            <a:r>
              <a:rPr spc="114" dirty="0"/>
              <a:t>συστήματα </a:t>
            </a:r>
            <a:r>
              <a:rPr spc="90" dirty="0"/>
              <a:t>ελέγχου </a:t>
            </a:r>
            <a:r>
              <a:rPr spc="95" dirty="0"/>
              <a:t> </a:t>
            </a:r>
            <a:r>
              <a:rPr spc="80" dirty="0"/>
              <a:t>ενέργειας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97725" y="2355215"/>
            <a:ext cx="2125345" cy="1057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1" spc="204" dirty="0">
                <a:solidFill>
                  <a:srgbClr val="D8791A"/>
                </a:solidFill>
                <a:latin typeface="Calibri"/>
                <a:cs typeface="Calibri"/>
              </a:rPr>
              <a:t>CSP004_C_E</a:t>
            </a:r>
            <a:endParaRPr sz="2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35"/>
              </a:spcBef>
            </a:pPr>
            <a:r>
              <a:rPr sz="850" spc="120" dirty="0">
                <a:latin typeface="Calibri"/>
                <a:cs typeface="Calibri"/>
              </a:rPr>
              <a:t>ΠΑΡΟΥΣΊΑΣΗ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95" dirty="0">
                <a:latin typeface="Calibri"/>
                <a:cs typeface="Calibri"/>
              </a:rPr>
              <a:t>ΑΠΌ: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7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b="1" spc="135" dirty="0">
                <a:latin typeface="Calibri"/>
                <a:cs typeface="Calibri"/>
              </a:rPr>
              <a:t>CRISTINA</a:t>
            </a:r>
            <a:r>
              <a:rPr sz="850" b="1" spc="155" dirty="0">
                <a:latin typeface="Calibri"/>
                <a:cs typeface="Calibri"/>
              </a:rPr>
              <a:t> </a:t>
            </a:r>
            <a:r>
              <a:rPr sz="850" b="1" spc="140" dirty="0">
                <a:latin typeface="Calibri"/>
                <a:cs typeface="Calibri"/>
              </a:rPr>
              <a:t>ALCARAZ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83475" y="3476942"/>
            <a:ext cx="15233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130" dirty="0">
                <a:latin typeface="Calibri"/>
                <a:cs typeface="Calibri"/>
              </a:rPr>
              <a:t>ΠΑΝΕΠΙΣΤΉΜΙΟ</a:t>
            </a:r>
            <a:r>
              <a:rPr sz="700" spc="175" dirty="0">
                <a:latin typeface="Calibri"/>
                <a:cs typeface="Calibri"/>
              </a:rPr>
              <a:t> </a:t>
            </a:r>
            <a:r>
              <a:rPr sz="700" spc="80" dirty="0">
                <a:latin typeface="Calibri"/>
                <a:cs typeface="Calibri"/>
              </a:rPr>
              <a:t>ΤΗΣ</a:t>
            </a:r>
            <a:r>
              <a:rPr sz="700" spc="100" dirty="0">
                <a:latin typeface="Calibri"/>
                <a:cs typeface="Calibri"/>
              </a:rPr>
              <a:t> </a:t>
            </a:r>
            <a:r>
              <a:rPr sz="700" spc="125" dirty="0">
                <a:latin typeface="Calibri"/>
                <a:cs typeface="Calibri"/>
              </a:rPr>
              <a:t>ΜΆΛΑΓΑ,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827" y="6151562"/>
              <a:ext cx="2649537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60370">
              <a:lnSpc>
                <a:spcPct val="100000"/>
              </a:lnSpc>
              <a:spcBef>
                <a:spcPts val="100"/>
              </a:spcBef>
            </a:pPr>
            <a:r>
              <a:rPr spc="95" dirty="0"/>
              <a:t>Γ</a:t>
            </a:r>
            <a:r>
              <a:rPr spc="100" dirty="0"/>
              <a:t>ν</a:t>
            </a:r>
            <a:r>
              <a:rPr spc="160" dirty="0"/>
              <a:t>ω</a:t>
            </a:r>
            <a:r>
              <a:rPr spc="114" dirty="0"/>
              <a:t>σ</a:t>
            </a:r>
            <a:r>
              <a:rPr spc="85" dirty="0"/>
              <a:t>τ</a:t>
            </a:r>
            <a:r>
              <a:rPr spc="120" dirty="0"/>
              <a:t>ο</a:t>
            </a:r>
            <a:r>
              <a:rPr spc="125" dirty="0"/>
              <a:t>π</a:t>
            </a:r>
            <a:r>
              <a:rPr spc="120" dirty="0"/>
              <a:t>ο</a:t>
            </a:r>
            <a:r>
              <a:rPr spc="50" dirty="0"/>
              <a:t>ί</a:t>
            </a:r>
            <a:r>
              <a:rPr spc="120" dirty="0"/>
              <a:t>ησ</a:t>
            </a:r>
            <a:r>
              <a:rPr spc="135" dirty="0"/>
              <a:t>η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501765" y="1963102"/>
            <a:ext cx="5327650" cy="829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SzPct val="188235"/>
              <a:buFont typeface="Arial"/>
              <a:buChar char="•"/>
              <a:tabLst>
                <a:tab pos="355600" algn="l"/>
              </a:tabLst>
            </a:pPr>
            <a:r>
              <a:rPr sz="850" i="1" spc="55" dirty="0">
                <a:latin typeface="Calibri"/>
                <a:cs typeface="Calibri"/>
              </a:rPr>
              <a:t>Συγχρηματοδοτείται</a:t>
            </a:r>
            <a:r>
              <a:rPr sz="850" i="1" spc="60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από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την</a:t>
            </a:r>
            <a:r>
              <a:rPr sz="850" i="1" spc="60" dirty="0">
                <a:latin typeface="Calibri"/>
                <a:cs typeface="Calibri"/>
              </a:rPr>
              <a:t> Ευρωπαϊκή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Ένωση.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Ωστόσο,</a:t>
            </a:r>
            <a:r>
              <a:rPr sz="850" i="1" spc="60" dirty="0">
                <a:latin typeface="Calibri"/>
                <a:cs typeface="Calibri"/>
              </a:rPr>
              <a:t> </a:t>
            </a:r>
            <a:r>
              <a:rPr sz="850" i="1" spc="45" dirty="0">
                <a:latin typeface="Calibri"/>
                <a:cs typeface="Calibri"/>
              </a:rPr>
              <a:t>οι</a:t>
            </a:r>
            <a:r>
              <a:rPr sz="850" i="1" spc="5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απόψεις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και</a:t>
            </a:r>
            <a:r>
              <a:rPr sz="850" i="1" spc="55" dirty="0">
                <a:latin typeface="Calibri"/>
                <a:cs typeface="Calibri"/>
              </a:rPr>
              <a:t> </a:t>
            </a:r>
            <a:r>
              <a:rPr sz="850" i="1" spc="45" dirty="0">
                <a:latin typeface="Calibri"/>
                <a:cs typeface="Calibri"/>
              </a:rPr>
              <a:t>οι</a:t>
            </a:r>
            <a:r>
              <a:rPr sz="850" i="1" spc="5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γνώμες</a:t>
            </a:r>
            <a:r>
              <a:rPr sz="850" i="1" spc="65" dirty="0">
                <a:latin typeface="Calibri"/>
                <a:cs typeface="Calibri"/>
              </a:rPr>
              <a:t> που 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εκφράζονται </a:t>
            </a:r>
            <a:r>
              <a:rPr sz="850" i="1" spc="45" dirty="0">
                <a:latin typeface="Calibri"/>
                <a:cs typeface="Calibri"/>
              </a:rPr>
              <a:t>είναι </a:t>
            </a:r>
            <a:r>
              <a:rPr sz="850" i="1" spc="55" dirty="0">
                <a:latin typeface="Calibri"/>
                <a:cs typeface="Calibri"/>
              </a:rPr>
              <a:t>αποκλειστικά του/των </a:t>
            </a:r>
            <a:r>
              <a:rPr sz="850" i="1" spc="60" dirty="0">
                <a:latin typeface="Calibri"/>
                <a:cs typeface="Calibri"/>
              </a:rPr>
              <a:t>συγγραφέα/ων </a:t>
            </a:r>
            <a:r>
              <a:rPr sz="850" i="1" spc="50" dirty="0">
                <a:latin typeface="Calibri"/>
                <a:cs typeface="Calibri"/>
              </a:rPr>
              <a:t>και </a:t>
            </a:r>
            <a:r>
              <a:rPr sz="850" i="1" spc="60" dirty="0">
                <a:latin typeface="Calibri"/>
                <a:cs typeface="Calibri"/>
              </a:rPr>
              <a:t>δεν αντανακλούν </a:t>
            </a:r>
            <a:r>
              <a:rPr sz="850" i="1" spc="50" dirty="0">
                <a:latin typeface="Calibri"/>
                <a:cs typeface="Calibri"/>
              </a:rPr>
              <a:t>κατ' </a:t>
            </a:r>
            <a:r>
              <a:rPr sz="850" i="1" spc="60" dirty="0">
                <a:latin typeface="Calibri"/>
                <a:cs typeface="Calibri"/>
              </a:rPr>
              <a:t>ανάγκη </a:t>
            </a:r>
            <a:r>
              <a:rPr sz="850" i="1" spc="40" dirty="0">
                <a:latin typeface="Calibri"/>
                <a:cs typeface="Calibri"/>
              </a:rPr>
              <a:t>τις </a:t>
            </a:r>
            <a:r>
              <a:rPr sz="850" i="1" spc="4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απόψεις </a:t>
            </a:r>
            <a:r>
              <a:rPr sz="850" i="1" spc="50" dirty="0">
                <a:latin typeface="Calibri"/>
                <a:cs typeface="Calibri"/>
              </a:rPr>
              <a:t>και </a:t>
            </a:r>
            <a:r>
              <a:rPr sz="850" i="1" spc="40" dirty="0">
                <a:latin typeface="Calibri"/>
                <a:cs typeface="Calibri"/>
              </a:rPr>
              <a:t>τις </a:t>
            </a:r>
            <a:r>
              <a:rPr sz="850" i="1" spc="60" dirty="0">
                <a:latin typeface="Calibri"/>
                <a:cs typeface="Calibri"/>
              </a:rPr>
              <a:t>γνώμες </a:t>
            </a:r>
            <a:r>
              <a:rPr sz="850" i="1" spc="55" dirty="0">
                <a:latin typeface="Calibri"/>
                <a:cs typeface="Calibri"/>
              </a:rPr>
              <a:t>της </a:t>
            </a:r>
            <a:r>
              <a:rPr sz="850" i="1" spc="60" dirty="0">
                <a:latin typeface="Calibri"/>
                <a:cs typeface="Calibri"/>
              </a:rPr>
              <a:t>Ευρωπαϊκής Ένωσης </a:t>
            </a:r>
            <a:r>
              <a:rPr sz="850" i="1" spc="65" dirty="0">
                <a:latin typeface="Calibri"/>
                <a:cs typeface="Calibri"/>
              </a:rPr>
              <a:t>ή </a:t>
            </a:r>
            <a:r>
              <a:rPr sz="850" i="1" spc="55" dirty="0">
                <a:latin typeface="Calibri"/>
                <a:cs typeface="Calibri"/>
              </a:rPr>
              <a:t>της </a:t>
            </a:r>
            <a:r>
              <a:rPr sz="850" i="1" spc="60" dirty="0">
                <a:latin typeface="Calibri"/>
                <a:cs typeface="Calibri"/>
              </a:rPr>
              <a:t>HADEA. Ούτε </a:t>
            </a:r>
            <a:r>
              <a:rPr sz="850" i="1" spc="65" dirty="0">
                <a:latin typeface="Calibri"/>
                <a:cs typeface="Calibri"/>
              </a:rPr>
              <a:t>η </a:t>
            </a:r>
            <a:r>
              <a:rPr sz="850" i="1" spc="60" dirty="0">
                <a:latin typeface="Calibri"/>
                <a:cs typeface="Calibri"/>
              </a:rPr>
              <a:t>Ευρωπαϊκή </a:t>
            </a:r>
            <a:r>
              <a:rPr sz="850" i="1" spc="65" dirty="0">
                <a:latin typeface="Calibri"/>
                <a:cs typeface="Calibri"/>
              </a:rPr>
              <a:t>Ένωση </a:t>
            </a:r>
            <a:r>
              <a:rPr sz="850" i="1" spc="55" dirty="0">
                <a:latin typeface="Calibri"/>
                <a:cs typeface="Calibri"/>
              </a:rPr>
              <a:t>ούτε </a:t>
            </a:r>
            <a:r>
              <a:rPr sz="850" i="1" spc="65" dirty="0">
                <a:latin typeface="Calibri"/>
                <a:cs typeface="Calibri"/>
              </a:rPr>
              <a:t>η 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χορηγούσα</a:t>
            </a:r>
            <a:r>
              <a:rPr sz="850" i="1" spc="2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αρχή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μπορούν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να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θεωρηθούν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υπεύθυνοι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35" dirty="0">
                <a:latin typeface="Calibri"/>
                <a:cs typeface="Calibri"/>
              </a:rPr>
              <a:t>γι'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αυτές.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85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SzPct val="188235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850" i="1" spc="65" dirty="0">
                <a:latin typeface="Calibri"/>
                <a:cs typeface="Calibri"/>
              </a:rPr>
              <a:t>Συμφωνία</a:t>
            </a:r>
            <a:r>
              <a:rPr sz="850" i="1" spc="1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έργου</a:t>
            </a:r>
            <a:r>
              <a:rPr sz="850" i="1" spc="1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αριθ.</a:t>
            </a:r>
            <a:r>
              <a:rPr sz="850" i="1" spc="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101083594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585" y="1934210"/>
            <a:ext cx="11985625" cy="4417695"/>
            <a:chOff x="108585" y="1934210"/>
            <a:chExt cx="11985625" cy="4417695"/>
          </a:xfrm>
        </p:grpSpPr>
        <p:sp>
          <p:nvSpPr>
            <p:cNvPr id="3" name="object 3"/>
            <p:cNvSpPr/>
            <p:nvPr/>
          </p:nvSpPr>
          <p:spPr>
            <a:xfrm>
              <a:off x="905192" y="2586989"/>
              <a:ext cx="9984740" cy="1630680"/>
            </a:xfrm>
            <a:custGeom>
              <a:avLst/>
              <a:gdLst/>
              <a:ahLst/>
              <a:cxnLst/>
              <a:rect l="l" t="t" r="r" b="b"/>
              <a:pathLst>
                <a:path w="9984740" h="1630679">
                  <a:moveTo>
                    <a:pt x="9984740" y="0"/>
                  </a:moveTo>
                  <a:lnTo>
                    <a:pt x="4992370" y="0"/>
                  </a:lnTo>
                  <a:lnTo>
                    <a:pt x="0" y="0"/>
                  </a:lnTo>
                  <a:lnTo>
                    <a:pt x="0" y="1630680"/>
                  </a:lnTo>
                  <a:lnTo>
                    <a:pt x="4992370" y="1630680"/>
                  </a:lnTo>
                  <a:lnTo>
                    <a:pt x="9984740" y="1630680"/>
                  </a:lnTo>
                  <a:lnTo>
                    <a:pt x="9984740" y="0"/>
                  </a:lnTo>
                  <a:close/>
                </a:path>
              </a:pathLst>
            </a:custGeom>
            <a:solidFill>
              <a:srgbClr val="FFE6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97562" y="2168842"/>
              <a:ext cx="0" cy="2055495"/>
            </a:xfrm>
            <a:custGeom>
              <a:avLst/>
              <a:gdLst/>
              <a:ahLst/>
              <a:cxnLst/>
              <a:rect l="l" t="t" r="r" b="b"/>
              <a:pathLst>
                <a:path h="2055495">
                  <a:moveTo>
                    <a:pt x="0" y="0"/>
                  </a:moveTo>
                  <a:lnTo>
                    <a:pt x="0" y="205517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98842" y="2586990"/>
              <a:ext cx="9997440" cy="0"/>
            </a:xfrm>
            <a:custGeom>
              <a:avLst/>
              <a:gdLst/>
              <a:ahLst/>
              <a:cxnLst/>
              <a:rect l="l" t="t" r="r" b="b"/>
              <a:pathLst>
                <a:path w="9997440">
                  <a:moveTo>
                    <a:pt x="0" y="0"/>
                  </a:moveTo>
                  <a:lnTo>
                    <a:pt x="999744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8842" y="1940560"/>
              <a:ext cx="9997440" cy="2283460"/>
            </a:xfrm>
            <a:custGeom>
              <a:avLst/>
              <a:gdLst/>
              <a:ahLst/>
              <a:cxnLst/>
              <a:rect l="l" t="t" r="r" b="b"/>
              <a:pathLst>
                <a:path w="9997440" h="2283460">
                  <a:moveTo>
                    <a:pt x="6350" y="0"/>
                  </a:moveTo>
                  <a:lnTo>
                    <a:pt x="6350" y="2283460"/>
                  </a:lnTo>
                </a:path>
                <a:path w="9997440" h="2283460">
                  <a:moveTo>
                    <a:pt x="9991090" y="0"/>
                  </a:moveTo>
                  <a:lnTo>
                    <a:pt x="9991090" y="228282"/>
                  </a:lnTo>
                </a:path>
                <a:path w="9997440" h="2283460">
                  <a:moveTo>
                    <a:pt x="9991090" y="228282"/>
                  </a:moveTo>
                  <a:lnTo>
                    <a:pt x="9991090" y="2283460"/>
                  </a:lnTo>
                </a:path>
                <a:path w="9997440" h="2283460">
                  <a:moveTo>
                    <a:pt x="0" y="6350"/>
                  </a:moveTo>
                  <a:lnTo>
                    <a:pt x="32067" y="6350"/>
                  </a:lnTo>
                </a:path>
                <a:path w="9997440" h="2283460">
                  <a:moveTo>
                    <a:pt x="0" y="2277110"/>
                  </a:moveTo>
                  <a:lnTo>
                    <a:pt x="9997440" y="227711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86132" y="4249420"/>
              <a:ext cx="4622800" cy="431165"/>
            </a:xfrm>
            <a:custGeom>
              <a:avLst/>
              <a:gdLst/>
              <a:ahLst/>
              <a:cxnLst/>
              <a:rect l="l" t="t" r="r" b="b"/>
              <a:pathLst>
                <a:path w="4622800" h="431164">
                  <a:moveTo>
                    <a:pt x="4622482" y="0"/>
                  </a:moveTo>
                  <a:lnTo>
                    <a:pt x="0" y="0"/>
                  </a:lnTo>
                  <a:lnTo>
                    <a:pt x="0" y="430847"/>
                  </a:lnTo>
                  <a:lnTo>
                    <a:pt x="4622482" y="430847"/>
                  </a:lnTo>
                  <a:lnTo>
                    <a:pt x="4622482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1919" y="3899535"/>
              <a:ext cx="1811972" cy="10652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60635" y="3747770"/>
              <a:ext cx="835342" cy="78390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42340" y="2612707"/>
              <a:ext cx="4915535" cy="1599565"/>
            </a:xfrm>
            <a:custGeom>
              <a:avLst/>
              <a:gdLst/>
              <a:ahLst/>
              <a:cxnLst/>
              <a:rect l="l" t="t" r="r" b="b"/>
              <a:pathLst>
                <a:path w="4915535" h="1599564">
                  <a:moveTo>
                    <a:pt x="0" y="0"/>
                  </a:moveTo>
                  <a:lnTo>
                    <a:pt x="4915535" y="0"/>
                  </a:lnTo>
                  <a:lnTo>
                    <a:pt x="4915535" y="1599247"/>
                  </a:lnTo>
                  <a:lnTo>
                    <a:pt x="0" y="159924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585" y="3991927"/>
              <a:ext cx="1669097" cy="10458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33549" y="4804092"/>
              <a:ext cx="1677670" cy="91090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682432" y="5011737"/>
              <a:ext cx="304165" cy="247650"/>
            </a:xfrm>
            <a:custGeom>
              <a:avLst/>
              <a:gdLst/>
              <a:ahLst/>
              <a:cxnLst/>
              <a:rect l="l" t="t" r="r" b="b"/>
              <a:pathLst>
                <a:path w="304164" h="247650">
                  <a:moveTo>
                    <a:pt x="180340" y="0"/>
                  </a:moveTo>
                  <a:lnTo>
                    <a:pt x="180340" y="61912"/>
                  </a:lnTo>
                  <a:lnTo>
                    <a:pt x="0" y="61912"/>
                  </a:lnTo>
                  <a:lnTo>
                    <a:pt x="0" y="185737"/>
                  </a:lnTo>
                  <a:lnTo>
                    <a:pt x="180340" y="185737"/>
                  </a:lnTo>
                  <a:lnTo>
                    <a:pt x="180340" y="247650"/>
                  </a:lnTo>
                  <a:lnTo>
                    <a:pt x="304165" y="123825"/>
                  </a:lnTo>
                  <a:lnTo>
                    <a:pt x="1803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82432" y="5011737"/>
              <a:ext cx="304165" cy="247650"/>
            </a:xfrm>
            <a:custGeom>
              <a:avLst/>
              <a:gdLst/>
              <a:ahLst/>
              <a:cxnLst/>
              <a:rect l="l" t="t" r="r" b="b"/>
              <a:pathLst>
                <a:path w="304164" h="247650">
                  <a:moveTo>
                    <a:pt x="0" y="61912"/>
                  </a:moveTo>
                  <a:lnTo>
                    <a:pt x="180340" y="61912"/>
                  </a:lnTo>
                  <a:lnTo>
                    <a:pt x="180340" y="0"/>
                  </a:lnTo>
                  <a:lnTo>
                    <a:pt x="304165" y="123825"/>
                  </a:lnTo>
                  <a:lnTo>
                    <a:pt x="180340" y="247650"/>
                  </a:lnTo>
                  <a:lnTo>
                    <a:pt x="180340" y="185737"/>
                  </a:lnTo>
                  <a:lnTo>
                    <a:pt x="0" y="185737"/>
                  </a:lnTo>
                  <a:lnTo>
                    <a:pt x="0" y="61912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246437" y="5002530"/>
              <a:ext cx="304165" cy="247650"/>
            </a:xfrm>
            <a:custGeom>
              <a:avLst/>
              <a:gdLst/>
              <a:ahLst/>
              <a:cxnLst/>
              <a:rect l="l" t="t" r="r" b="b"/>
              <a:pathLst>
                <a:path w="304164" h="247650">
                  <a:moveTo>
                    <a:pt x="180339" y="0"/>
                  </a:moveTo>
                  <a:lnTo>
                    <a:pt x="180339" y="61912"/>
                  </a:lnTo>
                  <a:lnTo>
                    <a:pt x="0" y="61912"/>
                  </a:lnTo>
                  <a:lnTo>
                    <a:pt x="0" y="185737"/>
                  </a:lnTo>
                  <a:lnTo>
                    <a:pt x="180339" y="185737"/>
                  </a:lnTo>
                  <a:lnTo>
                    <a:pt x="180339" y="247650"/>
                  </a:lnTo>
                  <a:lnTo>
                    <a:pt x="304164" y="123825"/>
                  </a:lnTo>
                  <a:lnTo>
                    <a:pt x="18033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46437" y="5002530"/>
              <a:ext cx="304165" cy="247650"/>
            </a:xfrm>
            <a:custGeom>
              <a:avLst/>
              <a:gdLst/>
              <a:ahLst/>
              <a:cxnLst/>
              <a:rect l="l" t="t" r="r" b="b"/>
              <a:pathLst>
                <a:path w="304164" h="247650">
                  <a:moveTo>
                    <a:pt x="0" y="61912"/>
                  </a:moveTo>
                  <a:lnTo>
                    <a:pt x="180339" y="61912"/>
                  </a:lnTo>
                  <a:lnTo>
                    <a:pt x="180339" y="0"/>
                  </a:lnTo>
                  <a:lnTo>
                    <a:pt x="304164" y="123825"/>
                  </a:lnTo>
                  <a:lnTo>
                    <a:pt x="180339" y="247650"/>
                  </a:lnTo>
                  <a:lnTo>
                    <a:pt x="180339" y="185737"/>
                  </a:lnTo>
                  <a:lnTo>
                    <a:pt x="0" y="185737"/>
                  </a:lnTo>
                  <a:lnTo>
                    <a:pt x="0" y="61912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88702" y="4711700"/>
              <a:ext cx="837247" cy="80613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506027" y="5340032"/>
              <a:ext cx="151765" cy="574040"/>
            </a:xfrm>
            <a:custGeom>
              <a:avLst/>
              <a:gdLst/>
              <a:ahLst/>
              <a:cxnLst/>
              <a:rect l="l" t="t" r="r" b="b"/>
              <a:pathLst>
                <a:path w="151764" h="574039">
                  <a:moveTo>
                    <a:pt x="151447" y="0"/>
                  </a:moveTo>
                  <a:lnTo>
                    <a:pt x="0" y="0"/>
                  </a:lnTo>
                  <a:lnTo>
                    <a:pt x="0" y="574039"/>
                  </a:lnTo>
                  <a:lnTo>
                    <a:pt x="151447" y="574039"/>
                  </a:lnTo>
                  <a:lnTo>
                    <a:pt x="15144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06027" y="5340032"/>
              <a:ext cx="151765" cy="574040"/>
            </a:xfrm>
            <a:custGeom>
              <a:avLst/>
              <a:gdLst/>
              <a:ahLst/>
              <a:cxnLst/>
              <a:rect l="l" t="t" r="r" b="b"/>
              <a:pathLst>
                <a:path w="151764" h="574039">
                  <a:moveTo>
                    <a:pt x="0" y="0"/>
                  </a:moveTo>
                  <a:lnTo>
                    <a:pt x="151447" y="0"/>
                  </a:lnTo>
                  <a:lnTo>
                    <a:pt x="151447" y="574039"/>
                  </a:lnTo>
                  <a:lnTo>
                    <a:pt x="0" y="574039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194242" y="5741352"/>
              <a:ext cx="267970" cy="247650"/>
            </a:xfrm>
            <a:custGeom>
              <a:avLst/>
              <a:gdLst/>
              <a:ahLst/>
              <a:cxnLst/>
              <a:rect l="l" t="t" r="r" b="b"/>
              <a:pathLst>
                <a:path w="267969" h="247650">
                  <a:moveTo>
                    <a:pt x="144144" y="0"/>
                  </a:moveTo>
                  <a:lnTo>
                    <a:pt x="144144" y="61912"/>
                  </a:lnTo>
                  <a:lnTo>
                    <a:pt x="0" y="61912"/>
                  </a:lnTo>
                  <a:lnTo>
                    <a:pt x="0" y="185737"/>
                  </a:lnTo>
                  <a:lnTo>
                    <a:pt x="144144" y="185737"/>
                  </a:lnTo>
                  <a:lnTo>
                    <a:pt x="144144" y="247650"/>
                  </a:lnTo>
                  <a:lnTo>
                    <a:pt x="267969" y="123825"/>
                  </a:lnTo>
                  <a:lnTo>
                    <a:pt x="144144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194242" y="5741352"/>
              <a:ext cx="267970" cy="247650"/>
            </a:xfrm>
            <a:custGeom>
              <a:avLst/>
              <a:gdLst/>
              <a:ahLst/>
              <a:cxnLst/>
              <a:rect l="l" t="t" r="r" b="b"/>
              <a:pathLst>
                <a:path w="267969" h="247650">
                  <a:moveTo>
                    <a:pt x="0" y="61912"/>
                  </a:moveTo>
                  <a:lnTo>
                    <a:pt x="144144" y="61912"/>
                  </a:lnTo>
                  <a:lnTo>
                    <a:pt x="144144" y="0"/>
                  </a:lnTo>
                  <a:lnTo>
                    <a:pt x="267969" y="123825"/>
                  </a:lnTo>
                  <a:lnTo>
                    <a:pt x="144144" y="247650"/>
                  </a:lnTo>
                  <a:lnTo>
                    <a:pt x="144144" y="185737"/>
                  </a:lnTo>
                  <a:lnTo>
                    <a:pt x="0" y="185737"/>
                  </a:lnTo>
                  <a:lnTo>
                    <a:pt x="0" y="61912"/>
                  </a:lnTo>
                </a:path>
              </a:pathLst>
            </a:custGeom>
            <a:ln w="15874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18360" y="5801677"/>
              <a:ext cx="907414" cy="4572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696210" y="5741352"/>
              <a:ext cx="267970" cy="247650"/>
            </a:xfrm>
            <a:custGeom>
              <a:avLst/>
              <a:gdLst/>
              <a:ahLst/>
              <a:cxnLst/>
              <a:rect l="l" t="t" r="r" b="b"/>
              <a:pathLst>
                <a:path w="267969" h="247650">
                  <a:moveTo>
                    <a:pt x="144144" y="0"/>
                  </a:moveTo>
                  <a:lnTo>
                    <a:pt x="144144" y="61912"/>
                  </a:lnTo>
                  <a:lnTo>
                    <a:pt x="0" y="61912"/>
                  </a:lnTo>
                  <a:lnTo>
                    <a:pt x="0" y="185737"/>
                  </a:lnTo>
                  <a:lnTo>
                    <a:pt x="144144" y="185737"/>
                  </a:lnTo>
                  <a:lnTo>
                    <a:pt x="144144" y="247650"/>
                  </a:lnTo>
                  <a:lnTo>
                    <a:pt x="267969" y="123825"/>
                  </a:lnTo>
                  <a:lnTo>
                    <a:pt x="144144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696210" y="5741352"/>
              <a:ext cx="267970" cy="247650"/>
            </a:xfrm>
            <a:custGeom>
              <a:avLst/>
              <a:gdLst/>
              <a:ahLst/>
              <a:cxnLst/>
              <a:rect l="l" t="t" r="r" b="b"/>
              <a:pathLst>
                <a:path w="267969" h="247650">
                  <a:moveTo>
                    <a:pt x="0" y="61912"/>
                  </a:moveTo>
                  <a:lnTo>
                    <a:pt x="144144" y="61912"/>
                  </a:lnTo>
                  <a:lnTo>
                    <a:pt x="144144" y="0"/>
                  </a:lnTo>
                  <a:lnTo>
                    <a:pt x="267969" y="123825"/>
                  </a:lnTo>
                  <a:lnTo>
                    <a:pt x="144144" y="247650"/>
                  </a:lnTo>
                  <a:lnTo>
                    <a:pt x="144144" y="185737"/>
                  </a:lnTo>
                  <a:lnTo>
                    <a:pt x="0" y="185737"/>
                  </a:lnTo>
                  <a:lnTo>
                    <a:pt x="0" y="61912"/>
                  </a:lnTo>
                </a:path>
              </a:pathLst>
            </a:custGeom>
            <a:ln w="15874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358639" y="4988560"/>
              <a:ext cx="304165" cy="247650"/>
            </a:xfrm>
            <a:custGeom>
              <a:avLst/>
              <a:gdLst/>
              <a:ahLst/>
              <a:cxnLst/>
              <a:rect l="l" t="t" r="r" b="b"/>
              <a:pathLst>
                <a:path w="304164" h="247650">
                  <a:moveTo>
                    <a:pt x="180339" y="0"/>
                  </a:moveTo>
                  <a:lnTo>
                    <a:pt x="180339" y="61912"/>
                  </a:lnTo>
                  <a:lnTo>
                    <a:pt x="0" y="61912"/>
                  </a:lnTo>
                  <a:lnTo>
                    <a:pt x="0" y="185737"/>
                  </a:lnTo>
                  <a:lnTo>
                    <a:pt x="180339" y="185737"/>
                  </a:lnTo>
                  <a:lnTo>
                    <a:pt x="180339" y="247649"/>
                  </a:lnTo>
                  <a:lnTo>
                    <a:pt x="304164" y="123825"/>
                  </a:lnTo>
                  <a:lnTo>
                    <a:pt x="18033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358639" y="4988560"/>
              <a:ext cx="304165" cy="247650"/>
            </a:xfrm>
            <a:custGeom>
              <a:avLst/>
              <a:gdLst/>
              <a:ahLst/>
              <a:cxnLst/>
              <a:rect l="l" t="t" r="r" b="b"/>
              <a:pathLst>
                <a:path w="304164" h="247650">
                  <a:moveTo>
                    <a:pt x="0" y="61912"/>
                  </a:moveTo>
                  <a:lnTo>
                    <a:pt x="180339" y="61912"/>
                  </a:lnTo>
                  <a:lnTo>
                    <a:pt x="180339" y="0"/>
                  </a:lnTo>
                  <a:lnTo>
                    <a:pt x="304164" y="123825"/>
                  </a:lnTo>
                  <a:lnTo>
                    <a:pt x="180339" y="247649"/>
                  </a:lnTo>
                  <a:lnTo>
                    <a:pt x="180339" y="185737"/>
                  </a:lnTo>
                  <a:lnTo>
                    <a:pt x="0" y="185737"/>
                  </a:lnTo>
                  <a:lnTo>
                    <a:pt x="0" y="61912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72062" y="4776152"/>
              <a:ext cx="691832" cy="74358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91050" y="4980939"/>
              <a:ext cx="613410" cy="33305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368289" y="4835842"/>
              <a:ext cx="1758950" cy="920115"/>
            </a:xfrm>
            <a:custGeom>
              <a:avLst/>
              <a:gdLst/>
              <a:ahLst/>
              <a:cxnLst/>
              <a:rect l="l" t="t" r="r" b="b"/>
              <a:pathLst>
                <a:path w="1758950" h="920114">
                  <a:moveTo>
                    <a:pt x="159385" y="302577"/>
                  </a:moveTo>
                  <a:lnTo>
                    <a:pt x="157162" y="262890"/>
                  </a:lnTo>
                  <a:lnTo>
                    <a:pt x="166370" y="225107"/>
                  </a:lnTo>
                  <a:lnTo>
                    <a:pt x="185102" y="189547"/>
                  </a:lnTo>
                  <a:lnTo>
                    <a:pt x="212725" y="157797"/>
                  </a:lnTo>
                  <a:lnTo>
                    <a:pt x="248602" y="130175"/>
                  </a:lnTo>
                  <a:lnTo>
                    <a:pt x="291464" y="107632"/>
                  </a:lnTo>
                  <a:lnTo>
                    <a:pt x="340360" y="91440"/>
                  </a:lnTo>
                  <a:lnTo>
                    <a:pt x="394335" y="82232"/>
                  </a:lnTo>
                  <a:lnTo>
                    <a:pt x="440372" y="80327"/>
                  </a:lnTo>
                  <a:lnTo>
                    <a:pt x="485457" y="84137"/>
                  </a:lnTo>
                  <a:lnTo>
                    <a:pt x="529272" y="93027"/>
                  </a:lnTo>
                  <a:lnTo>
                    <a:pt x="570547" y="107315"/>
                  </a:lnTo>
                  <a:lnTo>
                    <a:pt x="598805" y="77787"/>
                  </a:lnTo>
                  <a:lnTo>
                    <a:pt x="634682" y="54292"/>
                  </a:lnTo>
                  <a:lnTo>
                    <a:pt x="676275" y="37465"/>
                  </a:lnTo>
                  <a:lnTo>
                    <a:pt x="721677" y="27622"/>
                  </a:lnTo>
                  <a:lnTo>
                    <a:pt x="769302" y="25082"/>
                  </a:lnTo>
                  <a:lnTo>
                    <a:pt x="817245" y="30162"/>
                  </a:lnTo>
                  <a:lnTo>
                    <a:pt x="863917" y="43180"/>
                  </a:lnTo>
                  <a:lnTo>
                    <a:pt x="902652" y="61912"/>
                  </a:lnTo>
                  <a:lnTo>
                    <a:pt x="914400" y="69532"/>
                  </a:lnTo>
                  <a:lnTo>
                    <a:pt x="947420" y="36512"/>
                  </a:lnTo>
                  <a:lnTo>
                    <a:pt x="991870" y="13335"/>
                  </a:lnTo>
                  <a:lnTo>
                    <a:pt x="1043305" y="1270"/>
                  </a:lnTo>
                  <a:lnTo>
                    <a:pt x="1098232" y="635"/>
                  </a:lnTo>
                  <a:lnTo>
                    <a:pt x="1152525" y="12700"/>
                  </a:lnTo>
                  <a:lnTo>
                    <a:pt x="1169987" y="19685"/>
                  </a:lnTo>
                  <a:lnTo>
                    <a:pt x="1186497" y="28257"/>
                  </a:lnTo>
                  <a:lnTo>
                    <a:pt x="1201102" y="38100"/>
                  </a:lnTo>
                  <a:lnTo>
                    <a:pt x="1214437" y="49212"/>
                  </a:lnTo>
                  <a:lnTo>
                    <a:pt x="1253807" y="23812"/>
                  </a:lnTo>
                  <a:lnTo>
                    <a:pt x="1299527" y="7620"/>
                  </a:lnTo>
                  <a:lnTo>
                    <a:pt x="1349057" y="0"/>
                  </a:lnTo>
                  <a:lnTo>
                    <a:pt x="1399539" y="1587"/>
                  </a:lnTo>
                  <a:lnTo>
                    <a:pt x="1448435" y="12382"/>
                  </a:lnTo>
                  <a:lnTo>
                    <a:pt x="1492885" y="33020"/>
                  </a:lnTo>
                  <a:lnTo>
                    <a:pt x="1536382" y="69850"/>
                  </a:lnTo>
                  <a:lnTo>
                    <a:pt x="1559877" y="115252"/>
                  </a:lnTo>
                  <a:lnTo>
                    <a:pt x="1613217" y="131445"/>
                  </a:lnTo>
                  <a:lnTo>
                    <a:pt x="1657667" y="156210"/>
                  </a:lnTo>
                  <a:lnTo>
                    <a:pt x="1691005" y="187642"/>
                  </a:lnTo>
                  <a:lnTo>
                    <a:pt x="1712277" y="224472"/>
                  </a:lnTo>
                  <a:lnTo>
                    <a:pt x="1719897" y="264160"/>
                  </a:lnTo>
                  <a:lnTo>
                    <a:pt x="1711960" y="305435"/>
                  </a:lnTo>
                  <a:lnTo>
                    <a:pt x="1709419" y="312420"/>
                  </a:lnTo>
                  <a:lnTo>
                    <a:pt x="1706244" y="319087"/>
                  </a:lnTo>
                  <a:lnTo>
                    <a:pt x="1702117" y="325755"/>
                  </a:lnTo>
                  <a:lnTo>
                    <a:pt x="1731644" y="359727"/>
                  </a:lnTo>
                  <a:lnTo>
                    <a:pt x="1750377" y="395922"/>
                  </a:lnTo>
                  <a:lnTo>
                    <a:pt x="1758632" y="433387"/>
                  </a:lnTo>
                  <a:lnTo>
                    <a:pt x="1756727" y="471170"/>
                  </a:lnTo>
                  <a:lnTo>
                    <a:pt x="1744980" y="508000"/>
                  </a:lnTo>
                  <a:lnTo>
                    <a:pt x="1723389" y="542607"/>
                  </a:lnTo>
                  <a:lnTo>
                    <a:pt x="1691957" y="574040"/>
                  </a:lnTo>
                  <a:lnTo>
                    <a:pt x="1651317" y="601345"/>
                  </a:lnTo>
                  <a:lnTo>
                    <a:pt x="1590357" y="626745"/>
                  </a:lnTo>
                  <a:lnTo>
                    <a:pt x="1522412" y="640080"/>
                  </a:lnTo>
                  <a:lnTo>
                    <a:pt x="1515744" y="678497"/>
                  </a:lnTo>
                  <a:lnTo>
                    <a:pt x="1497647" y="713740"/>
                  </a:lnTo>
                  <a:lnTo>
                    <a:pt x="1469707" y="744537"/>
                  </a:lnTo>
                  <a:lnTo>
                    <a:pt x="1432877" y="770572"/>
                  </a:lnTo>
                  <a:lnTo>
                    <a:pt x="1389062" y="789940"/>
                  </a:lnTo>
                  <a:lnTo>
                    <a:pt x="1339214" y="802322"/>
                  </a:lnTo>
                  <a:lnTo>
                    <a:pt x="1285239" y="806450"/>
                  </a:lnTo>
                  <a:lnTo>
                    <a:pt x="1252855" y="804545"/>
                  </a:lnTo>
                  <a:lnTo>
                    <a:pt x="1221422" y="799782"/>
                  </a:lnTo>
                  <a:lnTo>
                    <a:pt x="1191260" y="791845"/>
                  </a:lnTo>
                  <a:lnTo>
                    <a:pt x="1162367" y="781050"/>
                  </a:lnTo>
                  <a:lnTo>
                    <a:pt x="1141094" y="817880"/>
                  </a:lnTo>
                  <a:lnTo>
                    <a:pt x="1110932" y="849630"/>
                  </a:lnTo>
                  <a:lnTo>
                    <a:pt x="1073150" y="876300"/>
                  </a:lnTo>
                  <a:lnTo>
                    <a:pt x="1029335" y="897255"/>
                  </a:lnTo>
                  <a:lnTo>
                    <a:pt x="980439" y="911860"/>
                  </a:lnTo>
                  <a:lnTo>
                    <a:pt x="928687" y="919480"/>
                  </a:lnTo>
                  <a:lnTo>
                    <a:pt x="874395" y="919797"/>
                  </a:lnTo>
                  <a:lnTo>
                    <a:pt x="819785" y="912177"/>
                  </a:lnTo>
                  <a:lnTo>
                    <a:pt x="775970" y="899477"/>
                  </a:lnTo>
                  <a:lnTo>
                    <a:pt x="735964" y="882015"/>
                  </a:lnTo>
                  <a:lnTo>
                    <a:pt x="700722" y="859790"/>
                  </a:lnTo>
                  <a:lnTo>
                    <a:pt x="671195" y="833120"/>
                  </a:lnTo>
                  <a:lnTo>
                    <a:pt x="625475" y="849630"/>
                  </a:lnTo>
                  <a:lnTo>
                    <a:pt x="577850" y="860107"/>
                  </a:lnTo>
                  <a:lnTo>
                    <a:pt x="529272" y="864870"/>
                  </a:lnTo>
                  <a:lnTo>
                    <a:pt x="481012" y="864552"/>
                  </a:lnTo>
                  <a:lnTo>
                    <a:pt x="433387" y="858837"/>
                  </a:lnTo>
                  <a:lnTo>
                    <a:pt x="387667" y="847725"/>
                  </a:lnTo>
                  <a:lnTo>
                    <a:pt x="344487" y="832167"/>
                  </a:lnTo>
                  <a:lnTo>
                    <a:pt x="304800" y="811530"/>
                  </a:lnTo>
                  <a:lnTo>
                    <a:pt x="269875" y="786130"/>
                  </a:lnTo>
                  <a:lnTo>
                    <a:pt x="240030" y="756285"/>
                  </a:lnTo>
                  <a:lnTo>
                    <a:pt x="236855" y="752475"/>
                  </a:lnTo>
                  <a:lnTo>
                    <a:pt x="180022" y="750570"/>
                  </a:lnTo>
                  <a:lnTo>
                    <a:pt x="128587" y="736917"/>
                  </a:lnTo>
                  <a:lnTo>
                    <a:pt x="86042" y="713105"/>
                  </a:lnTo>
                  <a:lnTo>
                    <a:pt x="55245" y="680720"/>
                  </a:lnTo>
                  <a:lnTo>
                    <a:pt x="40005" y="641667"/>
                  </a:lnTo>
                  <a:lnTo>
                    <a:pt x="39687" y="614362"/>
                  </a:lnTo>
                  <a:lnTo>
                    <a:pt x="47625" y="587692"/>
                  </a:lnTo>
                  <a:lnTo>
                    <a:pt x="63500" y="562927"/>
                  </a:lnTo>
                  <a:lnTo>
                    <a:pt x="86677" y="541020"/>
                  </a:lnTo>
                  <a:lnTo>
                    <a:pt x="42862" y="514985"/>
                  </a:lnTo>
                  <a:lnTo>
                    <a:pt x="13652" y="481965"/>
                  </a:lnTo>
                  <a:lnTo>
                    <a:pt x="0" y="444500"/>
                  </a:lnTo>
                  <a:lnTo>
                    <a:pt x="2857" y="405447"/>
                  </a:lnTo>
                  <a:lnTo>
                    <a:pt x="23177" y="367665"/>
                  </a:lnTo>
                  <a:lnTo>
                    <a:pt x="80327" y="325120"/>
                  </a:lnTo>
                  <a:lnTo>
                    <a:pt x="117157" y="312102"/>
                  </a:lnTo>
                  <a:lnTo>
                    <a:pt x="157797" y="305435"/>
                  </a:lnTo>
                  <a:lnTo>
                    <a:pt x="159385" y="302577"/>
                  </a:lnTo>
                </a:path>
                <a:path w="1758950" h="920114">
                  <a:moveTo>
                    <a:pt x="191452" y="554355"/>
                  </a:moveTo>
                  <a:lnTo>
                    <a:pt x="164464" y="554355"/>
                  </a:lnTo>
                  <a:lnTo>
                    <a:pt x="138112" y="551497"/>
                  </a:lnTo>
                  <a:lnTo>
                    <a:pt x="112712" y="545782"/>
                  </a:lnTo>
                  <a:lnTo>
                    <a:pt x="88582" y="537210"/>
                  </a:lnTo>
                </a:path>
                <a:path w="1758950" h="920114">
                  <a:moveTo>
                    <a:pt x="282575" y="740092"/>
                  </a:moveTo>
                  <a:lnTo>
                    <a:pt x="271462" y="742950"/>
                  </a:lnTo>
                  <a:lnTo>
                    <a:pt x="260350" y="745172"/>
                  </a:lnTo>
                  <a:lnTo>
                    <a:pt x="248920" y="747077"/>
                  </a:lnTo>
                  <a:lnTo>
                    <a:pt x="237489" y="748347"/>
                  </a:lnTo>
                </a:path>
                <a:path w="1758950" h="920114">
                  <a:moveTo>
                    <a:pt x="671195" y="829627"/>
                  </a:moveTo>
                  <a:lnTo>
                    <a:pt x="663257" y="820737"/>
                  </a:lnTo>
                  <a:lnTo>
                    <a:pt x="655955" y="811530"/>
                  </a:lnTo>
                  <a:lnTo>
                    <a:pt x="649605" y="802005"/>
                  </a:lnTo>
                  <a:lnTo>
                    <a:pt x="643889" y="792480"/>
                  </a:lnTo>
                </a:path>
                <a:path w="1758950" h="920114">
                  <a:moveTo>
                    <a:pt x="1173480" y="736917"/>
                  </a:moveTo>
                  <a:lnTo>
                    <a:pt x="1171892" y="747395"/>
                  </a:lnTo>
                  <a:lnTo>
                    <a:pt x="1169669" y="757555"/>
                  </a:lnTo>
                  <a:lnTo>
                    <a:pt x="1166494" y="767715"/>
                  </a:lnTo>
                  <a:lnTo>
                    <a:pt x="1162685" y="777875"/>
                  </a:lnTo>
                </a:path>
                <a:path w="1758950" h="920114">
                  <a:moveTo>
                    <a:pt x="1389380" y="485457"/>
                  </a:moveTo>
                  <a:lnTo>
                    <a:pt x="1434464" y="506095"/>
                  </a:lnTo>
                  <a:lnTo>
                    <a:pt x="1471294" y="532765"/>
                  </a:lnTo>
                  <a:lnTo>
                    <a:pt x="1498917" y="564515"/>
                  </a:lnTo>
                  <a:lnTo>
                    <a:pt x="1516062" y="599757"/>
                  </a:lnTo>
                  <a:lnTo>
                    <a:pt x="1521460" y="637540"/>
                  </a:lnTo>
                </a:path>
                <a:path w="1758950" h="920114">
                  <a:moveTo>
                    <a:pt x="1701482" y="323532"/>
                  </a:moveTo>
                  <a:lnTo>
                    <a:pt x="1690052" y="339725"/>
                  </a:lnTo>
                  <a:lnTo>
                    <a:pt x="1676400" y="354647"/>
                  </a:lnTo>
                  <a:lnTo>
                    <a:pt x="1660525" y="368300"/>
                  </a:lnTo>
                  <a:lnTo>
                    <a:pt x="1642427" y="380682"/>
                  </a:lnTo>
                </a:path>
                <a:path w="1758950" h="920114">
                  <a:moveTo>
                    <a:pt x="1559877" y="112077"/>
                  </a:moveTo>
                  <a:lnTo>
                    <a:pt x="1561464" y="118745"/>
                  </a:lnTo>
                  <a:lnTo>
                    <a:pt x="1562417" y="125412"/>
                  </a:lnTo>
                  <a:lnTo>
                    <a:pt x="1563052" y="132080"/>
                  </a:lnTo>
                  <a:lnTo>
                    <a:pt x="1563052" y="139065"/>
                  </a:lnTo>
                </a:path>
                <a:path w="1758950" h="920114">
                  <a:moveTo>
                    <a:pt x="1183639" y="80645"/>
                  </a:moveTo>
                  <a:lnTo>
                    <a:pt x="1189989" y="71437"/>
                  </a:lnTo>
                  <a:lnTo>
                    <a:pt x="1196975" y="62547"/>
                  </a:lnTo>
                  <a:lnTo>
                    <a:pt x="1205230" y="54292"/>
                  </a:lnTo>
                  <a:lnTo>
                    <a:pt x="1213802" y="46355"/>
                  </a:lnTo>
                </a:path>
                <a:path w="1758950" h="920114">
                  <a:moveTo>
                    <a:pt x="901382" y="96837"/>
                  </a:moveTo>
                  <a:lnTo>
                    <a:pt x="904239" y="89217"/>
                  </a:lnTo>
                  <a:lnTo>
                    <a:pt x="907414" y="81915"/>
                  </a:lnTo>
                  <a:lnTo>
                    <a:pt x="911542" y="74612"/>
                  </a:lnTo>
                  <a:lnTo>
                    <a:pt x="915987" y="67310"/>
                  </a:lnTo>
                </a:path>
                <a:path w="1758950" h="920114">
                  <a:moveTo>
                    <a:pt x="570230" y="106997"/>
                  </a:moveTo>
                  <a:lnTo>
                    <a:pt x="584200" y="113347"/>
                  </a:lnTo>
                  <a:lnTo>
                    <a:pt x="597852" y="120332"/>
                  </a:lnTo>
                  <a:lnTo>
                    <a:pt x="610870" y="127635"/>
                  </a:lnTo>
                  <a:lnTo>
                    <a:pt x="623252" y="135890"/>
                  </a:lnTo>
                </a:path>
                <a:path w="1758950" h="920114">
                  <a:moveTo>
                    <a:pt x="168592" y="332740"/>
                  </a:moveTo>
                  <a:lnTo>
                    <a:pt x="165417" y="325437"/>
                  </a:lnTo>
                  <a:lnTo>
                    <a:pt x="162877" y="317817"/>
                  </a:lnTo>
                  <a:lnTo>
                    <a:pt x="160972" y="310197"/>
                  </a:lnTo>
                  <a:lnTo>
                    <a:pt x="159385" y="30257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30200" y="5933439"/>
              <a:ext cx="1812289" cy="418465"/>
            </a:xfrm>
            <a:custGeom>
              <a:avLst/>
              <a:gdLst/>
              <a:ahLst/>
              <a:cxnLst/>
              <a:rect l="l" t="t" r="r" b="b"/>
              <a:pathLst>
                <a:path w="1812289" h="418464">
                  <a:moveTo>
                    <a:pt x="1812289" y="0"/>
                  </a:moveTo>
                  <a:lnTo>
                    <a:pt x="0" y="0"/>
                  </a:lnTo>
                  <a:lnTo>
                    <a:pt x="0" y="418465"/>
                  </a:lnTo>
                  <a:lnTo>
                    <a:pt x="1812289" y="418465"/>
                  </a:lnTo>
                  <a:lnTo>
                    <a:pt x="181228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8727" y="5520055"/>
              <a:ext cx="884555" cy="69087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867785" y="3977957"/>
              <a:ext cx="275590" cy="726440"/>
            </a:xfrm>
            <a:custGeom>
              <a:avLst/>
              <a:gdLst/>
              <a:ahLst/>
              <a:cxnLst/>
              <a:rect l="l" t="t" r="r" b="b"/>
              <a:pathLst>
                <a:path w="275589" h="726439">
                  <a:moveTo>
                    <a:pt x="275272" y="588644"/>
                  </a:moveTo>
                  <a:lnTo>
                    <a:pt x="0" y="588644"/>
                  </a:lnTo>
                  <a:lnTo>
                    <a:pt x="137477" y="726439"/>
                  </a:lnTo>
                  <a:lnTo>
                    <a:pt x="275272" y="588644"/>
                  </a:lnTo>
                  <a:close/>
                </a:path>
                <a:path w="275589" h="726439">
                  <a:moveTo>
                    <a:pt x="206375" y="0"/>
                  </a:moveTo>
                  <a:lnTo>
                    <a:pt x="68897" y="0"/>
                  </a:lnTo>
                  <a:lnTo>
                    <a:pt x="68897" y="588644"/>
                  </a:lnTo>
                  <a:lnTo>
                    <a:pt x="206375" y="588644"/>
                  </a:lnTo>
                  <a:lnTo>
                    <a:pt x="206375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867785" y="3977957"/>
              <a:ext cx="275590" cy="726440"/>
            </a:xfrm>
            <a:custGeom>
              <a:avLst/>
              <a:gdLst/>
              <a:ahLst/>
              <a:cxnLst/>
              <a:rect l="l" t="t" r="r" b="b"/>
              <a:pathLst>
                <a:path w="275589" h="726439">
                  <a:moveTo>
                    <a:pt x="0" y="588644"/>
                  </a:moveTo>
                  <a:lnTo>
                    <a:pt x="68897" y="588644"/>
                  </a:lnTo>
                  <a:lnTo>
                    <a:pt x="68897" y="0"/>
                  </a:lnTo>
                  <a:lnTo>
                    <a:pt x="206375" y="0"/>
                  </a:lnTo>
                  <a:lnTo>
                    <a:pt x="206375" y="588644"/>
                  </a:lnTo>
                  <a:lnTo>
                    <a:pt x="275272" y="588644"/>
                  </a:lnTo>
                  <a:lnTo>
                    <a:pt x="137477" y="726439"/>
                  </a:lnTo>
                  <a:lnTo>
                    <a:pt x="0" y="588644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855344" y="409892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91515" y="1303972"/>
            <a:ext cx="384175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70" dirty="0">
                <a:latin typeface="Calibri"/>
                <a:cs typeface="Calibri"/>
              </a:rPr>
              <a:t>Υπάρχουν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διάφοροι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τύποι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τειχών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(ηλεκτρονικής)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προστασίας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με: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88695" y="2679225"/>
            <a:ext cx="4763770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505" indent="-90805">
              <a:lnSpc>
                <a:spcPts val="119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103505" algn="l"/>
              </a:tabLst>
            </a:pPr>
            <a:r>
              <a:rPr sz="850" b="1" i="1" spc="40" dirty="0">
                <a:latin typeface="Calibri"/>
                <a:cs typeface="Calibri"/>
              </a:rPr>
              <a:t>Φιλτράρισμα </a:t>
            </a:r>
            <a:r>
              <a:rPr sz="850" b="1" i="1" spc="155" dirty="0">
                <a:latin typeface="Calibri"/>
                <a:cs typeface="Calibri"/>
              </a:rPr>
              <a:t> </a:t>
            </a:r>
            <a:r>
              <a:rPr sz="850" b="1" i="1" spc="40" dirty="0">
                <a:latin typeface="Calibri"/>
                <a:cs typeface="Calibri"/>
              </a:rPr>
              <a:t>πακέτων </a:t>
            </a:r>
            <a:r>
              <a:rPr sz="850" b="1" i="1" spc="165" dirty="0">
                <a:latin typeface="Calibri"/>
                <a:cs typeface="Calibri"/>
              </a:rPr>
              <a:t> </a:t>
            </a:r>
            <a:r>
              <a:rPr sz="850" b="1" i="1" spc="40" dirty="0">
                <a:latin typeface="Calibri"/>
                <a:cs typeface="Calibri"/>
              </a:rPr>
              <a:t>δεδομένων</a:t>
            </a:r>
            <a:r>
              <a:rPr sz="850" b="1" i="1" spc="40" dirty="0">
                <a:latin typeface="Arial"/>
                <a:cs typeface="Arial"/>
              </a:rPr>
              <a:t>: </a:t>
            </a:r>
            <a:r>
              <a:rPr sz="850" b="1" i="1" spc="80" dirty="0">
                <a:latin typeface="Arial"/>
                <a:cs typeface="Arial"/>
              </a:rPr>
              <a:t> </a:t>
            </a:r>
            <a:r>
              <a:rPr sz="850" spc="35" dirty="0">
                <a:latin typeface="Calibri"/>
                <a:cs typeface="Calibri"/>
              </a:rPr>
              <a:t>φιλτράρισμα </a:t>
            </a:r>
            <a:r>
              <a:rPr sz="850" spc="11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εισερχόμενων </a:t>
            </a:r>
            <a:r>
              <a:rPr sz="850" spc="12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ή </a:t>
            </a:r>
            <a:r>
              <a:rPr sz="850" spc="11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εξερχόμενων </a:t>
            </a:r>
            <a:r>
              <a:rPr sz="850" spc="1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πακέτων</a:t>
            </a:r>
            <a:endParaRPr sz="850" dirty="0">
              <a:latin typeface="Calibri"/>
              <a:cs typeface="Calibri"/>
            </a:endParaRPr>
          </a:p>
          <a:p>
            <a:pPr marL="12700">
              <a:lnSpc>
                <a:spcPts val="940"/>
              </a:lnSpc>
            </a:pPr>
            <a:r>
              <a:rPr sz="850" spc="60" dirty="0">
                <a:latin typeface="Calibri"/>
                <a:cs typeface="Calibri"/>
              </a:rPr>
              <a:t>δεδομένων</a:t>
            </a:r>
            <a:r>
              <a:rPr sz="850" spc="14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σύμφωνα</a:t>
            </a:r>
            <a:r>
              <a:rPr sz="850" spc="1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με</a:t>
            </a:r>
            <a:r>
              <a:rPr sz="850" spc="1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IPS</a:t>
            </a:r>
            <a:r>
              <a:rPr sz="850" spc="15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(Intrusion</a:t>
            </a:r>
            <a:r>
              <a:rPr sz="850" spc="14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Prevention</a:t>
            </a:r>
            <a:r>
              <a:rPr sz="850" spc="14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System</a:t>
            </a:r>
            <a:r>
              <a:rPr sz="850" spc="14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-</a:t>
            </a:r>
            <a:r>
              <a:rPr sz="850" spc="1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Σύστημα</a:t>
            </a:r>
            <a:r>
              <a:rPr sz="850" spc="14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πρόληψης</a:t>
            </a:r>
            <a:r>
              <a:rPr sz="850" spc="1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εισβολών),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31278" y="3089787"/>
            <a:ext cx="4777740" cy="60198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5"/>
              </a:spcBef>
            </a:pPr>
            <a:r>
              <a:rPr sz="850" spc="80" dirty="0">
                <a:latin typeface="Calibri"/>
                <a:cs typeface="Calibri"/>
              </a:rPr>
              <a:t>MAC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(Διεύθυνση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φυσικού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επιπέδου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δικτύου),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θύρες,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πρωτόκολλα,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διασυνδέσεις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κ.λπ.</a:t>
            </a:r>
            <a:endParaRPr sz="8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Calibri"/>
              <a:cs typeface="Calibri"/>
            </a:endParaRPr>
          </a:p>
          <a:p>
            <a:pPr marR="5080">
              <a:lnSpc>
                <a:spcPct val="857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90805" algn="l"/>
              </a:tabLst>
            </a:pPr>
            <a:r>
              <a:rPr sz="850" b="1" i="1" spc="40" dirty="0">
                <a:latin typeface="Calibri"/>
                <a:cs typeface="Calibri"/>
              </a:rPr>
              <a:t>Επιθεώρηση</a:t>
            </a:r>
            <a:r>
              <a:rPr sz="850" b="1" i="1" spc="45" dirty="0">
                <a:latin typeface="Calibri"/>
                <a:cs typeface="Calibri"/>
              </a:rPr>
              <a:t> </a:t>
            </a:r>
            <a:r>
              <a:rPr sz="850" b="1" i="1" spc="40" dirty="0">
                <a:latin typeface="Calibri"/>
                <a:cs typeface="Calibri"/>
              </a:rPr>
              <a:t>κατάστασης</a:t>
            </a:r>
            <a:r>
              <a:rPr sz="850" b="1" i="1" spc="40" dirty="0">
                <a:latin typeface="Arial"/>
                <a:cs typeface="Arial"/>
              </a:rPr>
              <a:t>: </a:t>
            </a:r>
            <a:r>
              <a:rPr sz="850" spc="40" dirty="0">
                <a:latin typeface="Calibri"/>
                <a:cs typeface="Calibri"/>
              </a:rPr>
              <a:t>παρόμοια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με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το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φιλτράρισμα</a:t>
            </a:r>
            <a:r>
              <a:rPr sz="850" spc="40" dirty="0">
                <a:latin typeface="Calibri"/>
                <a:cs typeface="Calibri"/>
              </a:rPr>
              <a:t> πακέτων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δεδομένων,</a:t>
            </a:r>
            <a:r>
              <a:rPr sz="850" spc="40" dirty="0">
                <a:latin typeface="Calibri"/>
                <a:cs typeface="Calibri"/>
              </a:rPr>
              <a:t> αλλά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με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την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ικανότητα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ανάκλησης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των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συνόδων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και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των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καταστάσεων.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950383" y="2764457"/>
            <a:ext cx="4364990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505" indent="-90805">
              <a:lnSpc>
                <a:spcPts val="119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103505" algn="l"/>
              </a:tabLst>
            </a:pPr>
            <a:r>
              <a:rPr sz="850" b="1" i="1" spc="-5" dirty="0">
                <a:latin typeface="Arial"/>
                <a:cs typeface="Arial"/>
              </a:rPr>
              <a:t>Unified</a:t>
            </a:r>
            <a:r>
              <a:rPr sz="850" b="1" i="1" spc="5" dirty="0">
                <a:latin typeface="Arial"/>
                <a:cs typeface="Arial"/>
              </a:rPr>
              <a:t> </a:t>
            </a:r>
            <a:r>
              <a:rPr sz="850" b="1" i="1" spc="-5" dirty="0">
                <a:latin typeface="Arial"/>
                <a:cs typeface="Arial"/>
              </a:rPr>
              <a:t>Threat</a:t>
            </a:r>
            <a:r>
              <a:rPr sz="850" b="1" i="1" spc="5" dirty="0">
                <a:latin typeface="Arial"/>
                <a:cs typeface="Arial"/>
              </a:rPr>
              <a:t> </a:t>
            </a:r>
            <a:r>
              <a:rPr sz="850" b="1" i="1" spc="-5" dirty="0">
                <a:latin typeface="Arial"/>
                <a:cs typeface="Arial"/>
              </a:rPr>
              <a:t>Management</a:t>
            </a:r>
            <a:r>
              <a:rPr sz="850" b="1" i="1" spc="5" dirty="0">
                <a:latin typeface="Arial"/>
                <a:cs typeface="Arial"/>
              </a:rPr>
              <a:t> </a:t>
            </a:r>
            <a:r>
              <a:rPr sz="850" b="1" i="1" spc="-5" dirty="0">
                <a:latin typeface="Arial"/>
                <a:cs typeface="Arial"/>
              </a:rPr>
              <a:t>(UTM):</a:t>
            </a:r>
            <a:r>
              <a:rPr sz="850" b="1" i="1" spc="10" dirty="0">
                <a:latin typeface="Arial"/>
                <a:cs typeface="Arial"/>
              </a:rPr>
              <a:t> </a:t>
            </a:r>
            <a:r>
              <a:rPr sz="850" b="1" i="1" spc="-5" dirty="0">
                <a:latin typeface="Calibri"/>
                <a:cs typeface="Calibri"/>
              </a:rPr>
              <a:t>για</a:t>
            </a:r>
            <a:r>
              <a:rPr sz="850" b="1" i="1" spc="50" dirty="0">
                <a:latin typeface="Calibri"/>
                <a:cs typeface="Calibri"/>
              </a:rPr>
              <a:t> </a:t>
            </a:r>
            <a:r>
              <a:rPr sz="850" b="1" i="1" spc="-5" dirty="0">
                <a:latin typeface="Calibri"/>
                <a:cs typeface="Calibri"/>
              </a:rPr>
              <a:t>την</a:t>
            </a:r>
            <a:r>
              <a:rPr sz="850" b="1" i="1" spc="50" dirty="0">
                <a:latin typeface="Calibri"/>
                <a:cs typeface="Calibri"/>
              </a:rPr>
              <a:t> </a:t>
            </a:r>
            <a:r>
              <a:rPr sz="850" b="1" i="1" spc="-5" dirty="0">
                <a:latin typeface="Calibri"/>
                <a:cs typeface="Calibri"/>
              </a:rPr>
              <a:t>προσαρμογή</a:t>
            </a:r>
            <a:r>
              <a:rPr sz="850" b="1" i="1" spc="45" dirty="0">
                <a:latin typeface="Calibri"/>
                <a:cs typeface="Calibri"/>
              </a:rPr>
              <a:t> </a:t>
            </a:r>
            <a:r>
              <a:rPr sz="850" spc="-5" dirty="0">
                <a:latin typeface="Calibri"/>
                <a:cs typeface="Calibri"/>
              </a:rPr>
              <a:t>προηγμένων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λειτουργιών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όπως</a:t>
            </a:r>
            <a:endParaRPr sz="850" dirty="0">
              <a:latin typeface="Calibri"/>
              <a:cs typeface="Calibri"/>
            </a:endParaRPr>
          </a:p>
          <a:p>
            <a:pPr marL="12700">
              <a:lnSpc>
                <a:spcPts val="940"/>
              </a:lnSpc>
            </a:pPr>
            <a:r>
              <a:rPr sz="850" spc="40" dirty="0">
                <a:latin typeface="Calibri"/>
                <a:cs typeface="Calibri"/>
              </a:rPr>
              <a:t>Deep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Packet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0" dirty="0">
                <a:latin typeface="Calibri"/>
                <a:cs typeface="Calibri"/>
              </a:rPr>
              <a:t>Inspection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0" dirty="0">
                <a:latin typeface="Calibri"/>
                <a:cs typeface="Calibri"/>
              </a:rPr>
              <a:t>(DPI),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λογισμικό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προστασίας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από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κακόβουλο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λογισμικό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ή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VPN.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973119" y="3360578"/>
            <a:ext cx="4338320" cy="287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805" indent="-90805">
              <a:lnSpc>
                <a:spcPts val="1205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90805" algn="l"/>
              </a:tabLst>
            </a:pPr>
            <a:r>
              <a:rPr sz="850" b="1" i="1" spc="-5" dirty="0">
                <a:latin typeface="Calibri"/>
                <a:cs typeface="Calibri"/>
              </a:rPr>
              <a:t>Τείχη</a:t>
            </a:r>
            <a:r>
              <a:rPr sz="850" b="1" i="1" spc="45" dirty="0">
                <a:latin typeface="Calibri"/>
                <a:cs typeface="Calibri"/>
              </a:rPr>
              <a:t> </a:t>
            </a:r>
            <a:r>
              <a:rPr sz="850" b="1" i="1" spc="-5" dirty="0">
                <a:latin typeface="Calibri"/>
                <a:cs typeface="Calibri"/>
              </a:rPr>
              <a:t>επόμενης</a:t>
            </a:r>
            <a:r>
              <a:rPr sz="850" b="1" i="1" spc="45" dirty="0">
                <a:latin typeface="Calibri"/>
                <a:cs typeface="Calibri"/>
              </a:rPr>
              <a:t> </a:t>
            </a:r>
            <a:r>
              <a:rPr sz="850" b="1" i="1" spc="-5" dirty="0">
                <a:latin typeface="Calibri"/>
                <a:cs typeface="Calibri"/>
              </a:rPr>
              <a:t>γενιάς</a:t>
            </a:r>
            <a:r>
              <a:rPr sz="850" b="1" i="1" spc="45" dirty="0">
                <a:latin typeface="Calibri"/>
                <a:cs typeface="Calibri"/>
              </a:rPr>
              <a:t> </a:t>
            </a:r>
            <a:r>
              <a:rPr sz="850" b="1" i="1" spc="-5" dirty="0">
                <a:latin typeface="Arial"/>
                <a:cs typeface="Arial"/>
              </a:rPr>
              <a:t>(NGFW):</a:t>
            </a:r>
            <a:r>
              <a:rPr sz="850" b="1" i="1" spc="5" dirty="0">
                <a:latin typeface="Arial"/>
                <a:cs typeface="Arial"/>
              </a:rPr>
              <a:t> </a:t>
            </a:r>
            <a:r>
              <a:rPr sz="850" b="1" i="1" spc="-5" dirty="0">
                <a:latin typeface="Calibri"/>
                <a:cs typeface="Calibri"/>
              </a:rPr>
              <a:t>παρόμοια</a:t>
            </a:r>
            <a:r>
              <a:rPr sz="850" b="1" i="1" spc="45" dirty="0">
                <a:latin typeface="Calibri"/>
                <a:cs typeface="Calibri"/>
              </a:rPr>
              <a:t> </a:t>
            </a:r>
            <a:r>
              <a:rPr sz="850" spc="-5" dirty="0">
                <a:latin typeface="Calibri"/>
                <a:cs typeface="Calibri"/>
              </a:rPr>
              <a:t>με</a:t>
            </a:r>
            <a:r>
              <a:rPr sz="850" dirty="0">
                <a:latin typeface="Calibri"/>
                <a:cs typeface="Calibri"/>
              </a:rPr>
              <a:t> το </a:t>
            </a:r>
            <a:r>
              <a:rPr sz="850" spc="-5" dirty="0">
                <a:latin typeface="Calibri"/>
                <a:cs typeface="Calibri"/>
              </a:rPr>
              <a:t>UTM,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spc="-5" dirty="0">
                <a:latin typeface="Calibri"/>
                <a:cs typeface="Calibri"/>
              </a:rPr>
              <a:t>αλλά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τα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30" dirty="0">
                <a:latin typeface="Calibri"/>
                <a:cs typeface="Calibri"/>
              </a:rPr>
              <a:t>firewalls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έχουν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μεγαλύτερη</a:t>
            </a:r>
            <a:endParaRPr sz="850" dirty="0">
              <a:latin typeface="Calibri"/>
              <a:cs typeface="Calibri"/>
            </a:endParaRPr>
          </a:p>
          <a:p>
            <a:pPr>
              <a:lnSpc>
                <a:spcPts val="955"/>
              </a:lnSpc>
            </a:pPr>
            <a:r>
              <a:rPr sz="850" spc="35" dirty="0">
                <a:latin typeface="Calibri"/>
                <a:cs typeface="Calibri"/>
              </a:rPr>
              <a:t>χωρητικότητα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για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μεγάλων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περιβαλλόντων.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549525" y="3823017"/>
            <a:ext cx="1320165" cy="34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3815" algn="r">
              <a:lnSpc>
                <a:spcPts val="655"/>
              </a:lnSpc>
              <a:spcBef>
                <a:spcPts val="100"/>
              </a:spcBef>
            </a:pPr>
            <a:r>
              <a:rPr sz="550" b="1" spc="35" dirty="0">
                <a:latin typeface="Calibri"/>
                <a:cs typeface="Calibri"/>
              </a:rPr>
              <a:t>Η</a:t>
            </a:r>
            <a:r>
              <a:rPr sz="550" b="1" spc="-5" dirty="0">
                <a:latin typeface="Calibri"/>
                <a:cs typeface="Calibri"/>
              </a:rPr>
              <a:t> </a:t>
            </a:r>
            <a:r>
              <a:rPr sz="550" b="1" spc="25" dirty="0">
                <a:latin typeface="Calibri"/>
                <a:cs typeface="Calibri"/>
              </a:rPr>
              <a:t>επιθεώρηση</a:t>
            </a:r>
            <a:r>
              <a:rPr sz="550" b="1" dirty="0">
                <a:latin typeface="Calibri"/>
                <a:cs typeface="Calibri"/>
              </a:rPr>
              <a:t> </a:t>
            </a:r>
            <a:r>
              <a:rPr sz="550" b="1" spc="25" dirty="0">
                <a:latin typeface="Calibri"/>
                <a:cs typeface="Calibri"/>
              </a:rPr>
              <a:t>κατάστασης</a:t>
            </a:r>
            <a:r>
              <a:rPr sz="550" b="1" spc="-5" dirty="0">
                <a:latin typeface="Calibri"/>
                <a:cs typeface="Calibri"/>
              </a:rPr>
              <a:t> </a:t>
            </a:r>
            <a:r>
              <a:rPr sz="550" b="1" spc="20" dirty="0">
                <a:latin typeface="Calibri"/>
                <a:cs typeface="Calibri"/>
              </a:rPr>
              <a:t>είναι</a:t>
            </a:r>
            <a:r>
              <a:rPr sz="550" b="1" spc="-5" dirty="0">
                <a:latin typeface="Calibri"/>
                <a:cs typeface="Calibri"/>
              </a:rPr>
              <a:t> </a:t>
            </a:r>
            <a:r>
              <a:rPr sz="550" b="1" spc="30" dirty="0">
                <a:latin typeface="Calibri"/>
                <a:cs typeface="Calibri"/>
              </a:rPr>
              <a:t>η</a:t>
            </a:r>
            <a:endParaRPr sz="550" dirty="0">
              <a:latin typeface="Calibri"/>
              <a:cs typeface="Calibri"/>
            </a:endParaRPr>
          </a:p>
          <a:p>
            <a:pPr marR="41910" algn="r">
              <a:lnSpc>
                <a:spcPts val="655"/>
              </a:lnSpc>
            </a:pPr>
            <a:r>
              <a:rPr sz="550" b="1" spc="20" dirty="0">
                <a:latin typeface="Calibri"/>
                <a:cs typeface="Calibri"/>
              </a:rPr>
              <a:t>πιο</a:t>
            </a:r>
            <a:r>
              <a:rPr sz="550" b="1" spc="-30" dirty="0">
                <a:latin typeface="Calibri"/>
                <a:cs typeface="Calibri"/>
              </a:rPr>
              <a:t> </a:t>
            </a:r>
            <a:r>
              <a:rPr sz="550" b="1" spc="10" dirty="0">
                <a:latin typeface="Calibri"/>
                <a:cs typeface="Calibri"/>
              </a:rPr>
              <a:t>διαδεδομένη</a:t>
            </a:r>
            <a:endParaRPr sz="5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550" b="1" spc="10" dirty="0">
                <a:latin typeface="Calibri"/>
                <a:cs typeface="Calibri"/>
              </a:rPr>
              <a:t>τείχος</a:t>
            </a:r>
            <a:r>
              <a:rPr sz="550" b="1" spc="-15" dirty="0">
                <a:latin typeface="Calibri"/>
                <a:cs typeface="Calibri"/>
              </a:rPr>
              <a:t> </a:t>
            </a:r>
            <a:r>
              <a:rPr sz="550" b="1" spc="10" dirty="0">
                <a:latin typeface="Calibri"/>
                <a:cs typeface="Calibri"/>
              </a:rPr>
              <a:t>(ηλεκτρονικής)</a:t>
            </a:r>
            <a:r>
              <a:rPr sz="550" b="1" spc="-10" dirty="0">
                <a:latin typeface="Calibri"/>
                <a:cs typeface="Calibri"/>
              </a:rPr>
              <a:t> </a:t>
            </a:r>
            <a:r>
              <a:rPr sz="550" b="1" spc="10" dirty="0">
                <a:latin typeface="Calibri"/>
                <a:cs typeface="Calibri"/>
              </a:rPr>
              <a:t>προστασίας</a:t>
            </a:r>
            <a:r>
              <a:rPr sz="550" b="1" spc="-15" dirty="0">
                <a:latin typeface="Calibri"/>
                <a:cs typeface="Calibri"/>
              </a:rPr>
              <a:t> </a:t>
            </a:r>
            <a:r>
              <a:rPr sz="550" b="1" spc="15" dirty="0">
                <a:latin typeface="Calibri"/>
                <a:cs typeface="Calibri"/>
              </a:rPr>
              <a:t>σήμερα</a:t>
            </a:r>
            <a:endParaRPr sz="55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979655" y="4305601"/>
            <a:ext cx="3804920" cy="191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550" spc="40" dirty="0">
                <a:latin typeface="Calibri"/>
                <a:cs typeface="Calibri"/>
              </a:rPr>
              <a:t>* </a:t>
            </a:r>
            <a:r>
              <a:rPr sz="550" spc="30" dirty="0">
                <a:latin typeface="Calibri"/>
                <a:cs typeface="Calibri"/>
              </a:rPr>
              <a:t>DPI: </a:t>
            </a:r>
            <a:r>
              <a:rPr sz="550" spc="35" dirty="0">
                <a:latin typeface="Calibri"/>
                <a:cs typeface="Calibri"/>
              </a:rPr>
              <a:t>ένα εξάρτημα ικανό </a:t>
            </a:r>
            <a:r>
              <a:rPr sz="550" spc="40" dirty="0">
                <a:latin typeface="Calibri"/>
                <a:cs typeface="Calibri"/>
              </a:rPr>
              <a:t>να </a:t>
            </a:r>
            <a:r>
              <a:rPr sz="550" spc="30" dirty="0">
                <a:latin typeface="Calibri"/>
                <a:cs typeface="Calibri"/>
              </a:rPr>
              <a:t>ελέγχει </a:t>
            </a:r>
            <a:r>
              <a:rPr sz="550" spc="35" dirty="0">
                <a:latin typeface="Calibri"/>
                <a:cs typeface="Calibri"/>
              </a:rPr>
              <a:t>τα δεδομενόγραμμα φορτίων </a:t>
            </a:r>
            <a:r>
              <a:rPr sz="550" spc="30" dirty="0">
                <a:latin typeface="Calibri"/>
                <a:cs typeface="Calibri"/>
              </a:rPr>
              <a:t>και </a:t>
            </a:r>
            <a:r>
              <a:rPr sz="550" spc="40" dirty="0">
                <a:latin typeface="Calibri"/>
                <a:cs typeface="Calibri"/>
              </a:rPr>
              <a:t>να </a:t>
            </a:r>
            <a:r>
              <a:rPr sz="550" spc="35" dirty="0">
                <a:latin typeface="Calibri"/>
                <a:cs typeface="Calibri"/>
              </a:rPr>
              <a:t>επιθεωρεί </a:t>
            </a:r>
            <a:r>
              <a:rPr sz="550" spc="25" dirty="0">
                <a:latin typeface="Calibri"/>
                <a:cs typeface="Calibri"/>
              </a:rPr>
              <a:t>τις </a:t>
            </a:r>
            <a:r>
              <a:rPr sz="550" spc="40" dirty="0">
                <a:latin typeface="Calibri"/>
                <a:cs typeface="Calibri"/>
              </a:rPr>
              <a:t>υπογραφές </a:t>
            </a:r>
            <a:r>
              <a:rPr sz="550" spc="35" dirty="0">
                <a:latin typeface="Calibri"/>
                <a:cs typeface="Calibri"/>
              </a:rPr>
              <a:t>επιθέσεων στο </a:t>
            </a:r>
            <a:r>
              <a:rPr sz="550" spc="-11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δεδομενόγραμμα</a:t>
            </a:r>
            <a:r>
              <a:rPr sz="550" spc="1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φορτίου.</a:t>
            </a:r>
            <a:endParaRPr sz="55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26440" y="5002212"/>
            <a:ext cx="52578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30" dirty="0">
                <a:latin typeface="Calibri"/>
                <a:cs typeface="Calibri"/>
              </a:rPr>
              <a:t>Δίκτυο</a:t>
            </a:r>
            <a:r>
              <a:rPr sz="550" b="1" spc="-35" dirty="0">
                <a:latin typeface="Calibri"/>
                <a:cs typeface="Calibri"/>
              </a:rPr>
              <a:t> </a:t>
            </a:r>
            <a:r>
              <a:rPr sz="550" b="1" spc="50" dirty="0">
                <a:latin typeface="Calibri"/>
                <a:cs typeface="Calibri"/>
              </a:rPr>
              <a:t>SCADA.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314575" y="6185534"/>
            <a:ext cx="2413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30" dirty="0">
                <a:solidFill>
                  <a:srgbClr val="931100"/>
                </a:solidFill>
                <a:latin typeface="Calibri"/>
                <a:cs typeface="Calibri"/>
              </a:rPr>
              <a:t>B</a:t>
            </a:r>
            <a:r>
              <a:rPr sz="550" b="1" spc="25" dirty="0">
                <a:solidFill>
                  <a:srgbClr val="931100"/>
                </a:solidFill>
                <a:latin typeface="Calibri"/>
                <a:cs typeface="Calibri"/>
              </a:rPr>
              <a:t>L</a:t>
            </a:r>
            <a:r>
              <a:rPr sz="550" b="1" spc="45" dirty="0">
                <a:solidFill>
                  <a:srgbClr val="931100"/>
                </a:solidFill>
                <a:latin typeface="Calibri"/>
                <a:cs typeface="Calibri"/>
              </a:rPr>
              <a:t>O</a:t>
            </a:r>
            <a:r>
              <a:rPr sz="550" b="1" spc="30" dirty="0">
                <a:solidFill>
                  <a:srgbClr val="931100"/>
                </a:solidFill>
                <a:latin typeface="Calibri"/>
                <a:cs typeface="Calibri"/>
              </a:rPr>
              <a:t>C</a:t>
            </a:r>
            <a:r>
              <a:rPr sz="550" b="1" spc="45" dirty="0">
                <a:solidFill>
                  <a:srgbClr val="931100"/>
                </a:solidFill>
                <a:latin typeface="Calibri"/>
                <a:cs typeface="Calibri"/>
              </a:rPr>
              <a:t>K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000375" y="5773420"/>
            <a:ext cx="516255" cy="194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5"/>
              </a:spcBef>
            </a:pPr>
            <a:r>
              <a:rPr sz="550" b="1" spc="35" dirty="0">
                <a:solidFill>
                  <a:srgbClr val="00AF4F"/>
                </a:solidFill>
                <a:latin typeface="Calibri"/>
                <a:cs typeface="Calibri"/>
              </a:rPr>
              <a:t>Α</a:t>
            </a:r>
            <a:r>
              <a:rPr sz="550" b="1" spc="40" dirty="0">
                <a:solidFill>
                  <a:srgbClr val="00AF4F"/>
                </a:solidFill>
                <a:latin typeface="Calibri"/>
                <a:cs typeface="Calibri"/>
              </a:rPr>
              <a:t>Π</a:t>
            </a:r>
            <a:r>
              <a:rPr sz="550" b="1" spc="45" dirty="0">
                <a:solidFill>
                  <a:srgbClr val="00AF4F"/>
                </a:solidFill>
                <a:latin typeface="Calibri"/>
                <a:cs typeface="Calibri"/>
              </a:rPr>
              <a:t>Ο</a:t>
            </a:r>
            <a:r>
              <a:rPr sz="550" b="1" spc="30" dirty="0">
                <a:solidFill>
                  <a:srgbClr val="00AF4F"/>
                </a:solidFill>
                <a:latin typeface="Calibri"/>
                <a:cs typeface="Calibri"/>
              </a:rPr>
              <a:t>Δ</a:t>
            </a:r>
            <a:r>
              <a:rPr sz="550" b="1" spc="25" dirty="0">
                <a:solidFill>
                  <a:srgbClr val="00AF4F"/>
                </a:solidFill>
                <a:latin typeface="Calibri"/>
                <a:cs typeface="Calibri"/>
              </a:rPr>
              <a:t>Ε</a:t>
            </a:r>
            <a:r>
              <a:rPr sz="550" b="1" spc="30" dirty="0">
                <a:solidFill>
                  <a:srgbClr val="00AF4F"/>
                </a:solidFill>
                <a:latin typeface="Calibri"/>
                <a:cs typeface="Calibri"/>
              </a:rPr>
              <a:t>Χ</a:t>
            </a:r>
            <a:r>
              <a:rPr sz="550" b="1" spc="50" dirty="0">
                <a:solidFill>
                  <a:srgbClr val="00AF4F"/>
                </a:solidFill>
                <a:latin typeface="Calibri"/>
                <a:cs typeface="Calibri"/>
              </a:rPr>
              <a:t>ΟΜ</a:t>
            </a:r>
            <a:r>
              <a:rPr sz="550" b="1" spc="25" dirty="0">
                <a:solidFill>
                  <a:srgbClr val="00AF4F"/>
                </a:solidFill>
                <a:latin typeface="Calibri"/>
                <a:cs typeface="Calibri"/>
              </a:rPr>
              <a:t>Ε</a:t>
            </a:r>
            <a:r>
              <a:rPr sz="550" b="1" spc="30" dirty="0">
                <a:solidFill>
                  <a:srgbClr val="00AF4F"/>
                </a:solidFill>
                <a:latin typeface="Calibri"/>
                <a:cs typeface="Calibri"/>
              </a:rPr>
              <a:t>Ν  </a:t>
            </a:r>
            <a:r>
              <a:rPr sz="550" b="1" spc="55" dirty="0">
                <a:solidFill>
                  <a:srgbClr val="00AF4F"/>
                </a:solidFill>
                <a:latin typeface="Calibri"/>
                <a:cs typeface="Calibri"/>
              </a:rPr>
              <a:t>Ο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821747" y="5558201"/>
            <a:ext cx="26860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-10" dirty="0">
                <a:latin typeface="Calibri"/>
                <a:cs typeface="Calibri"/>
              </a:rPr>
              <a:t>Ί</a:t>
            </a:r>
            <a:r>
              <a:rPr sz="550" b="1" spc="-5" dirty="0">
                <a:latin typeface="Calibri"/>
                <a:cs typeface="Calibri"/>
              </a:rPr>
              <a:t>ν</a:t>
            </a:r>
            <a:r>
              <a:rPr sz="550" b="1" dirty="0">
                <a:latin typeface="Calibri"/>
                <a:cs typeface="Calibri"/>
              </a:rPr>
              <a:t>τ</a:t>
            </a:r>
            <a:r>
              <a:rPr sz="550" b="1" spc="-5" dirty="0">
                <a:latin typeface="Calibri"/>
                <a:cs typeface="Calibri"/>
              </a:rPr>
              <a:t>ε</a:t>
            </a:r>
            <a:r>
              <a:rPr sz="550" b="1" dirty="0">
                <a:latin typeface="Calibri"/>
                <a:cs typeface="Calibri"/>
              </a:rPr>
              <a:t>ρν</a:t>
            </a:r>
            <a:r>
              <a:rPr sz="550" b="1" spc="-5" dirty="0">
                <a:latin typeface="Calibri"/>
                <a:cs typeface="Calibri"/>
              </a:rPr>
              <a:t>ε</a:t>
            </a:r>
            <a:r>
              <a:rPr sz="550" b="1" spc="10" dirty="0">
                <a:latin typeface="Calibri"/>
                <a:cs typeface="Calibri"/>
              </a:rPr>
              <a:t>τ</a:t>
            </a:r>
            <a:endParaRPr sz="55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965251" y="5264149"/>
            <a:ext cx="69405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latin typeface="Calibri"/>
                <a:cs typeface="Calibri"/>
              </a:rPr>
              <a:t>Προστατευμένο</a:t>
            </a:r>
            <a:r>
              <a:rPr sz="500" spc="-30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δίκτυο</a:t>
            </a:r>
            <a:endParaRPr sz="5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006843" y="5340032"/>
            <a:ext cx="61023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10" dirty="0">
                <a:latin typeface="Calibri"/>
                <a:cs typeface="Calibri"/>
              </a:rPr>
              <a:t>(υποδίκτυα</a:t>
            </a:r>
            <a:r>
              <a:rPr sz="500" spc="-2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ελέγχου)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212830" y="6069329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26364" y="631602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30200" y="5933440"/>
            <a:ext cx="1812289" cy="418465"/>
          </a:xfrm>
          <a:prstGeom prst="rect">
            <a:avLst/>
          </a:prstGeom>
          <a:ln w="15875">
            <a:solidFill>
              <a:srgbClr val="BC87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 marL="977265">
              <a:lnSpc>
                <a:spcPct val="100000"/>
              </a:lnSpc>
              <a:spcBef>
                <a:spcPts val="310"/>
              </a:spcBef>
            </a:pP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PAYLOAD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ΑΚΡΑΙΟΥ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0" y="1554162"/>
            <a:ext cx="5871210" cy="3534410"/>
            <a:chOff x="0" y="1554162"/>
            <a:chExt cx="5871210" cy="3534410"/>
          </a:xfrm>
        </p:grpSpPr>
        <p:pic>
          <p:nvPicPr>
            <p:cNvPr id="53" name="object 5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2775" y="4143375"/>
              <a:ext cx="1009015" cy="90836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4253229"/>
              <a:ext cx="835025" cy="83502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930910" y="1554162"/>
              <a:ext cx="4940300" cy="607695"/>
            </a:xfrm>
            <a:custGeom>
              <a:avLst/>
              <a:gdLst/>
              <a:ahLst/>
              <a:cxnLst/>
              <a:rect l="l" t="t" r="r" b="b"/>
              <a:pathLst>
                <a:path w="4940300" h="607694">
                  <a:moveTo>
                    <a:pt x="4940300" y="0"/>
                  </a:moveTo>
                  <a:lnTo>
                    <a:pt x="0" y="0"/>
                  </a:lnTo>
                  <a:lnTo>
                    <a:pt x="0" y="607695"/>
                  </a:lnTo>
                  <a:lnTo>
                    <a:pt x="4940300" y="607695"/>
                  </a:lnTo>
                  <a:lnTo>
                    <a:pt x="494030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996314" y="1586547"/>
            <a:ext cx="395668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50" b="1" spc="50" dirty="0">
                <a:solidFill>
                  <a:srgbClr val="FFFFFF"/>
                </a:solidFill>
                <a:latin typeface="Calibri"/>
                <a:cs typeface="Calibri"/>
              </a:rPr>
              <a:t>Παραδοσιακά</a:t>
            </a:r>
            <a:r>
              <a:rPr sz="9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35" dirty="0">
                <a:solidFill>
                  <a:srgbClr val="FFFFFF"/>
                </a:solidFill>
                <a:latin typeface="Calibri"/>
                <a:cs typeface="Calibri"/>
              </a:rPr>
              <a:t>τείχη</a:t>
            </a:r>
            <a:r>
              <a:rPr sz="9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(ηλεκτρονικής)</a:t>
            </a:r>
            <a:r>
              <a:rPr sz="9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προστασίας</a:t>
            </a:r>
            <a:r>
              <a:rPr sz="9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9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βασικές</a:t>
            </a:r>
            <a:r>
              <a:rPr sz="9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Calibri"/>
                <a:cs typeface="Calibri"/>
              </a:rPr>
              <a:t>λειτουργίες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883275" y="1554162"/>
            <a:ext cx="5000625" cy="614680"/>
          </a:xfrm>
          <a:custGeom>
            <a:avLst/>
            <a:gdLst/>
            <a:ahLst/>
            <a:cxnLst/>
            <a:rect l="l" t="t" r="r" b="b"/>
            <a:pathLst>
              <a:path w="5000625" h="614680">
                <a:moveTo>
                  <a:pt x="5000625" y="0"/>
                </a:moveTo>
                <a:lnTo>
                  <a:pt x="0" y="0"/>
                </a:lnTo>
                <a:lnTo>
                  <a:pt x="0" y="614679"/>
                </a:lnTo>
                <a:lnTo>
                  <a:pt x="5000625" y="614679"/>
                </a:lnTo>
                <a:lnTo>
                  <a:pt x="5000625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5988684" y="1591627"/>
            <a:ext cx="3528060" cy="31051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R="5080">
              <a:lnSpc>
                <a:spcPts val="1100"/>
              </a:lnSpc>
              <a:spcBef>
                <a:spcPts val="170"/>
              </a:spcBef>
            </a:pP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Προηγμένα</a:t>
            </a:r>
            <a:r>
              <a:rPr sz="9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55" dirty="0">
                <a:solidFill>
                  <a:srgbClr val="FFFFFF"/>
                </a:solidFill>
                <a:latin typeface="Calibri"/>
                <a:cs typeface="Calibri"/>
              </a:rPr>
              <a:t>τείχη</a:t>
            </a:r>
            <a:r>
              <a:rPr sz="9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(ηλεκτρονικής)</a:t>
            </a:r>
            <a:r>
              <a:rPr sz="9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προστασίας</a:t>
            </a:r>
            <a:r>
              <a:rPr sz="9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9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προηγμένες </a:t>
            </a:r>
            <a:r>
              <a:rPr sz="950" b="1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50" dirty="0">
                <a:solidFill>
                  <a:srgbClr val="FFFFFF"/>
                </a:solidFill>
                <a:latin typeface="Calibri"/>
                <a:cs typeface="Calibri"/>
              </a:rPr>
              <a:t>λειτουργίες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38992" y="5914706"/>
            <a:ext cx="658495" cy="418465"/>
          </a:xfrm>
          <a:prstGeom prst="rect">
            <a:avLst/>
          </a:prstGeom>
          <a:solidFill>
            <a:srgbClr val="BF0000">
              <a:alpha val="50979"/>
            </a:srgbClr>
          </a:solidFill>
          <a:ln w="15875">
            <a:solidFill>
              <a:srgbClr val="BC87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500">
              <a:latin typeface="Times New Roman"/>
              <a:cs typeface="Times New Roman"/>
            </a:endParaRPr>
          </a:p>
          <a:p>
            <a:pPr marL="107950">
              <a:lnSpc>
                <a:spcPct val="100000"/>
              </a:lnSpc>
            </a:pPr>
            <a:r>
              <a:rPr sz="450" b="1" spc="10" dirty="0">
                <a:solidFill>
                  <a:srgbClr val="FFFFFF"/>
                </a:solidFill>
                <a:latin typeface="Calibri"/>
                <a:cs typeface="Calibri"/>
              </a:rPr>
              <a:t>HEADER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80225"/>
            <a:chOff x="0" y="0"/>
            <a:chExt cx="584073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455" y="6432232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55409" y="1107757"/>
            <a:ext cx="4213225" cy="84963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Θέμα-2: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Κοινό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1970"/>
              </a:lnSpc>
              <a:spcBef>
                <a:spcPts val="345"/>
              </a:spcBef>
            </a:pPr>
            <a:r>
              <a:rPr sz="1700" spc="160" dirty="0">
                <a:solidFill>
                  <a:srgbClr val="FFFFFF"/>
                </a:solidFill>
              </a:rPr>
              <a:t>Αδυναμίες</a:t>
            </a:r>
            <a:r>
              <a:rPr sz="1700" spc="245" dirty="0">
                <a:solidFill>
                  <a:srgbClr val="FFFFFF"/>
                </a:solidFill>
              </a:rPr>
              <a:t> </a:t>
            </a:r>
            <a:r>
              <a:rPr sz="1700" spc="155" dirty="0">
                <a:solidFill>
                  <a:srgbClr val="FFFFFF"/>
                </a:solidFill>
              </a:rPr>
              <a:t>ασφαλείας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14" dirty="0">
                <a:solidFill>
                  <a:srgbClr val="FFFFFF"/>
                </a:solidFill>
              </a:rPr>
              <a:t>και</a:t>
            </a:r>
            <a:r>
              <a:rPr sz="1700" spc="204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επιθέσεις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05" dirty="0">
                <a:solidFill>
                  <a:srgbClr val="FFFFFF"/>
                </a:solidFill>
              </a:rPr>
              <a:t>σε </a:t>
            </a:r>
            <a:r>
              <a:rPr sz="1700" spc="-370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δίκτυα</a:t>
            </a:r>
            <a:r>
              <a:rPr sz="1700" spc="245" dirty="0">
                <a:solidFill>
                  <a:srgbClr val="FFFFFF"/>
                </a:solidFill>
              </a:rPr>
              <a:t> </a:t>
            </a:r>
            <a:r>
              <a:rPr sz="1700" spc="150" dirty="0">
                <a:solidFill>
                  <a:srgbClr val="FFFFFF"/>
                </a:solidFill>
              </a:rPr>
              <a:t>ελέγχου</a:t>
            </a:r>
            <a:r>
              <a:rPr sz="1700" spc="240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ενέργειας</a:t>
            </a:r>
            <a:endParaRPr sz="1700"/>
          </a:p>
        </p:txBody>
      </p:sp>
      <p:sp>
        <p:nvSpPr>
          <p:cNvPr id="9" name="object 9"/>
          <p:cNvSpPr txBox="1"/>
          <p:nvPr/>
        </p:nvSpPr>
        <p:spPr>
          <a:xfrm>
            <a:off x="6498590" y="2463800"/>
            <a:ext cx="92646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8429" y="2915602"/>
            <a:ext cx="4721225" cy="141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080"/>
              </a:lnSpc>
              <a:buClr>
                <a:srgbClr val="FFBA00"/>
              </a:buClr>
              <a:buSzPct val="20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Αδυναμίες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στα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λειτουργικά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πρωτόκολλα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ελλείψεις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πρωτοκόλλων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επικοινωνίας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TCP/IP</a:t>
            </a:r>
            <a:endParaRPr sz="7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87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Επιθετικά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εργαλεία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κατά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εμπιστευτικότητας,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ακεραιότητας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διαθεσιμότητας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50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Βέλτιστες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πρακτικές,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Calibri"/>
                <a:cs typeface="Calibri"/>
              </a:rPr>
              <a:t>συστάσεις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 κατευθυντήριες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Calibri"/>
                <a:cs typeface="Calibri"/>
              </a:rPr>
              <a:t>γραμμές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2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Τελικές</a:t>
            </a:r>
            <a:r>
              <a:rPr sz="7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παρατηρήσεις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2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70" dirty="0">
                <a:solidFill>
                  <a:srgbClr val="FFFFFF"/>
                </a:solidFill>
                <a:latin typeface="Calibri"/>
                <a:cs typeface="Calibri"/>
              </a:rPr>
              <a:t>Αναφορές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πηγές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98215" y="17779"/>
            <a:ext cx="2545080" cy="6837045"/>
          </a:xfrm>
          <a:custGeom>
            <a:avLst/>
            <a:gdLst/>
            <a:ahLst/>
            <a:cxnLst/>
            <a:rect l="l" t="t" r="r" b="b"/>
            <a:pathLst>
              <a:path w="2545079" h="6837045">
                <a:moveTo>
                  <a:pt x="1321435" y="2283142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192" y="2388870"/>
                </a:lnTo>
                <a:lnTo>
                  <a:pt x="1159192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70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5" y="2307590"/>
                </a:lnTo>
                <a:lnTo>
                  <a:pt x="1417637" y="2307590"/>
                </a:lnTo>
                <a:lnTo>
                  <a:pt x="1372870" y="2289175"/>
                </a:lnTo>
                <a:lnTo>
                  <a:pt x="1321435" y="2283142"/>
                </a:lnTo>
                <a:close/>
              </a:path>
              <a:path w="2545079" h="6837045">
                <a:moveTo>
                  <a:pt x="1418272" y="2307590"/>
                </a:moveTo>
                <a:lnTo>
                  <a:pt x="1322705" y="2307590"/>
                </a:lnTo>
                <a:lnTo>
                  <a:pt x="1366837" y="2313305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4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20152" y="3457892"/>
                </a:lnTo>
                <a:lnTo>
                  <a:pt x="1214120" y="3493135"/>
                </a:lnTo>
                <a:lnTo>
                  <a:pt x="1223010" y="3563302"/>
                </a:lnTo>
                <a:lnTo>
                  <a:pt x="1258570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625" y="3682682"/>
                </a:lnTo>
                <a:lnTo>
                  <a:pt x="1487805" y="3664585"/>
                </a:lnTo>
                <a:lnTo>
                  <a:pt x="1490662" y="3662680"/>
                </a:lnTo>
                <a:lnTo>
                  <a:pt x="1403985" y="3662680"/>
                </a:lnTo>
                <a:lnTo>
                  <a:pt x="1354137" y="3657282"/>
                </a:lnTo>
                <a:lnTo>
                  <a:pt x="1298892" y="3630295"/>
                </a:lnTo>
                <a:lnTo>
                  <a:pt x="1259205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4" y="3463925"/>
                </a:lnTo>
                <a:lnTo>
                  <a:pt x="1502092" y="2512695"/>
                </a:lnTo>
                <a:lnTo>
                  <a:pt x="1508442" y="2464117"/>
                </a:lnTo>
                <a:lnTo>
                  <a:pt x="1502092" y="2417127"/>
                </a:lnTo>
                <a:lnTo>
                  <a:pt x="1483995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>
                <a:moveTo>
                  <a:pt x="2545080" y="0"/>
                </a:moveTo>
                <a:lnTo>
                  <a:pt x="2518410" y="0"/>
                </a:lnTo>
                <a:lnTo>
                  <a:pt x="1939289" y="2100897"/>
                </a:lnTo>
                <a:lnTo>
                  <a:pt x="1547495" y="3546157"/>
                </a:lnTo>
                <a:lnTo>
                  <a:pt x="1526539" y="3591877"/>
                </a:lnTo>
                <a:lnTo>
                  <a:pt x="1493520" y="3627755"/>
                </a:lnTo>
                <a:lnTo>
                  <a:pt x="1451610" y="3652202"/>
                </a:lnTo>
                <a:lnTo>
                  <a:pt x="1403985" y="3662680"/>
                </a:lnTo>
                <a:lnTo>
                  <a:pt x="1490662" y="3662680"/>
                </a:lnTo>
                <a:lnTo>
                  <a:pt x="1525270" y="3636327"/>
                </a:lnTo>
                <a:lnTo>
                  <a:pt x="1554162" y="3598862"/>
                </a:lnTo>
                <a:lnTo>
                  <a:pt x="1572895" y="3553777"/>
                </a:lnTo>
                <a:lnTo>
                  <a:pt x="1964689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8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4496117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80225"/>
            <a:chOff x="0" y="0"/>
            <a:chExt cx="584073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455" y="6432232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55409" y="1107757"/>
            <a:ext cx="4213225" cy="84963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Θέμα-2: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Κοινό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1970"/>
              </a:lnSpc>
              <a:spcBef>
                <a:spcPts val="345"/>
              </a:spcBef>
            </a:pPr>
            <a:r>
              <a:rPr sz="1700" spc="160" dirty="0">
                <a:solidFill>
                  <a:srgbClr val="FFFFFF"/>
                </a:solidFill>
              </a:rPr>
              <a:t>Αδυναμίες</a:t>
            </a:r>
            <a:r>
              <a:rPr sz="1700" spc="245" dirty="0">
                <a:solidFill>
                  <a:srgbClr val="FFFFFF"/>
                </a:solidFill>
              </a:rPr>
              <a:t> </a:t>
            </a:r>
            <a:r>
              <a:rPr sz="1700" spc="155" dirty="0">
                <a:solidFill>
                  <a:srgbClr val="FFFFFF"/>
                </a:solidFill>
              </a:rPr>
              <a:t>ασφαλείας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14" dirty="0">
                <a:solidFill>
                  <a:srgbClr val="FFFFFF"/>
                </a:solidFill>
              </a:rPr>
              <a:t>και</a:t>
            </a:r>
            <a:r>
              <a:rPr sz="1700" spc="204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επιθέσεις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05" dirty="0">
                <a:solidFill>
                  <a:srgbClr val="FFFFFF"/>
                </a:solidFill>
              </a:rPr>
              <a:t>σε </a:t>
            </a:r>
            <a:r>
              <a:rPr sz="1700" spc="-370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δίκτυα</a:t>
            </a:r>
            <a:r>
              <a:rPr sz="1700" spc="245" dirty="0">
                <a:solidFill>
                  <a:srgbClr val="FFFFFF"/>
                </a:solidFill>
              </a:rPr>
              <a:t> </a:t>
            </a:r>
            <a:r>
              <a:rPr sz="1700" spc="150" dirty="0">
                <a:solidFill>
                  <a:srgbClr val="FFFFFF"/>
                </a:solidFill>
              </a:rPr>
              <a:t>ελέγχου</a:t>
            </a:r>
            <a:r>
              <a:rPr sz="1700" spc="240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ενέργειας</a:t>
            </a:r>
            <a:endParaRPr sz="1700"/>
          </a:p>
        </p:txBody>
      </p:sp>
      <p:sp>
        <p:nvSpPr>
          <p:cNvPr id="9" name="object 9"/>
          <p:cNvSpPr txBox="1"/>
          <p:nvPr/>
        </p:nvSpPr>
        <p:spPr>
          <a:xfrm>
            <a:off x="6498590" y="2463800"/>
            <a:ext cx="92646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8429" y="2856229"/>
            <a:ext cx="4853940" cy="146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540"/>
              </a:lnSpc>
              <a:buClr>
                <a:srgbClr val="FFBA00"/>
              </a:buClr>
              <a:buSzPct val="20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700" b="1" spc="50" dirty="0">
                <a:solidFill>
                  <a:srgbClr val="FFFFFF"/>
                </a:solidFill>
                <a:latin typeface="Calibri"/>
                <a:cs typeface="Calibri"/>
              </a:rPr>
              <a:t>Αδυναμίες</a:t>
            </a:r>
            <a:r>
              <a:rPr sz="7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50" dirty="0">
                <a:solidFill>
                  <a:srgbClr val="FFFFFF"/>
                </a:solidFill>
                <a:latin typeface="Calibri"/>
                <a:cs typeface="Calibri"/>
              </a:rPr>
              <a:t>στα</a:t>
            </a:r>
            <a:r>
              <a:rPr sz="7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45" dirty="0">
                <a:solidFill>
                  <a:srgbClr val="FFFFFF"/>
                </a:solidFill>
                <a:latin typeface="Calibri"/>
                <a:cs typeface="Calibri"/>
              </a:rPr>
              <a:t>λειτουργικά</a:t>
            </a:r>
            <a:r>
              <a:rPr sz="7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50" dirty="0">
                <a:solidFill>
                  <a:srgbClr val="FFFFFF"/>
                </a:solidFill>
                <a:latin typeface="Calibri"/>
                <a:cs typeface="Calibri"/>
              </a:rPr>
              <a:t>πρωτόκολλα</a:t>
            </a:r>
            <a:r>
              <a:rPr sz="7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7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40" dirty="0">
                <a:solidFill>
                  <a:srgbClr val="FFFFFF"/>
                </a:solidFill>
                <a:latin typeface="Calibri"/>
                <a:cs typeface="Calibri"/>
              </a:rPr>
              <a:t>ελλείψεις</a:t>
            </a:r>
            <a:r>
              <a:rPr sz="7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5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7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5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7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50" dirty="0">
                <a:solidFill>
                  <a:srgbClr val="FFFFFF"/>
                </a:solidFill>
                <a:latin typeface="Calibri"/>
                <a:cs typeface="Calibri"/>
              </a:rPr>
              <a:t>πρωτοκόλλων</a:t>
            </a:r>
            <a:r>
              <a:rPr sz="7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45" dirty="0">
                <a:solidFill>
                  <a:srgbClr val="FFFFFF"/>
                </a:solidFill>
                <a:latin typeface="Calibri"/>
                <a:cs typeface="Calibri"/>
              </a:rPr>
              <a:t>επικοινωνίας</a:t>
            </a:r>
            <a:r>
              <a:rPr sz="7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45" dirty="0">
                <a:solidFill>
                  <a:srgbClr val="FFFFFF"/>
                </a:solidFill>
                <a:latin typeface="Calibri"/>
                <a:cs typeface="Calibri"/>
              </a:rPr>
              <a:t>TCP/IP</a:t>
            </a:r>
            <a:endParaRPr sz="7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780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Επιθετικά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εργαλεία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κατά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εμπιστευτικότητας,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ακεραιότητας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και 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7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διαθεσιμότητας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50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Βέλτιστες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πρακτικές,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60" dirty="0">
                <a:solidFill>
                  <a:srgbClr val="7E7E7E"/>
                </a:solidFill>
                <a:latin typeface="Calibri"/>
                <a:cs typeface="Calibri"/>
              </a:rPr>
              <a:t>συστάσεις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 κατευθυντήριες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60" dirty="0">
                <a:solidFill>
                  <a:srgbClr val="7E7E7E"/>
                </a:solidFill>
                <a:latin typeface="Calibri"/>
                <a:cs typeface="Calibri"/>
              </a:rPr>
              <a:t>γραμμές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19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Τελικές</a:t>
            </a:r>
            <a:r>
              <a:rPr sz="700" spc="-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20" dirty="0">
                <a:solidFill>
                  <a:srgbClr val="7E7E7E"/>
                </a:solidFill>
                <a:latin typeface="Calibri"/>
                <a:cs typeface="Calibri"/>
              </a:rPr>
              <a:t>παρατηρήσεις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30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70" dirty="0">
                <a:solidFill>
                  <a:srgbClr val="7E7E7E"/>
                </a:solidFill>
                <a:latin typeface="Calibri"/>
                <a:cs typeface="Calibri"/>
              </a:rPr>
              <a:t>Αναφορές</a:t>
            </a:r>
            <a:r>
              <a:rPr sz="7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7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πηγές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98215" y="17779"/>
            <a:ext cx="2545080" cy="6837045"/>
          </a:xfrm>
          <a:custGeom>
            <a:avLst/>
            <a:gdLst/>
            <a:ahLst/>
            <a:cxnLst/>
            <a:rect l="l" t="t" r="r" b="b"/>
            <a:pathLst>
              <a:path w="2545079" h="6837045">
                <a:moveTo>
                  <a:pt x="1321435" y="2283142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192" y="2388870"/>
                </a:lnTo>
                <a:lnTo>
                  <a:pt x="1159192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70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5" y="2307590"/>
                </a:lnTo>
                <a:lnTo>
                  <a:pt x="1417637" y="2307590"/>
                </a:lnTo>
                <a:lnTo>
                  <a:pt x="1372870" y="2289175"/>
                </a:lnTo>
                <a:lnTo>
                  <a:pt x="1321435" y="2283142"/>
                </a:lnTo>
                <a:close/>
              </a:path>
              <a:path w="2545079" h="6837045">
                <a:moveTo>
                  <a:pt x="1418272" y="2307590"/>
                </a:moveTo>
                <a:lnTo>
                  <a:pt x="1322705" y="2307590"/>
                </a:lnTo>
                <a:lnTo>
                  <a:pt x="1366837" y="2313305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4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20152" y="3457892"/>
                </a:lnTo>
                <a:lnTo>
                  <a:pt x="1214120" y="3493135"/>
                </a:lnTo>
                <a:lnTo>
                  <a:pt x="1223010" y="3563302"/>
                </a:lnTo>
                <a:lnTo>
                  <a:pt x="1258570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625" y="3682682"/>
                </a:lnTo>
                <a:lnTo>
                  <a:pt x="1487805" y="3664585"/>
                </a:lnTo>
                <a:lnTo>
                  <a:pt x="1490662" y="3662680"/>
                </a:lnTo>
                <a:lnTo>
                  <a:pt x="1403985" y="3662680"/>
                </a:lnTo>
                <a:lnTo>
                  <a:pt x="1354137" y="3657282"/>
                </a:lnTo>
                <a:lnTo>
                  <a:pt x="1298892" y="3630295"/>
                </a:lnTo>
                <a:lnTo>
                  <a:pt x="1259205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4" y="3463925"/>
                </a:lnTo>
                <a:lnTo>
                  <a:pt x="1502092" y="2512695"/>
                </a:lnTo>
                <a:lnTo>
                  <a:pt x="1508442" y="2464117"/>
                </a:lnTo>
                <a:lnTo>
                  <a:pt x="1502092" y="2417127"/>
                </a:lnTo>
                <a:lnTo>
                  <a:pt x="1483995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>
                <a:moveTo>
                  <a:pt x="2545080" y="0"/>
                </a:moveTo>
                <a:lnTo>
                  <a:pt x="2518410" y="0"/>
                </a:lnTo>
                <a:lnTo>
                  <a:pt x="1939289" y="2100897"/>
                </a:lnTo>
                <a:lnTo>
                  <a:pt x="1547495" y="3546157"/>
                </a:lnTo>
                <a:lnTo>
                  <a:pt x="1526539" y="3591877"/>
                </a:lnTo>
                <a:lnTo>
                  <a:pt x="1493520" y="3627755"/>
                </a:lnTo>
                <a:lnTo>
                  <a:pt x="1451610" y="3652202"/>
                </a:lnTo>
                <a:lnTo>
                  <a:pt x="1403985" y="3662680"/>
                </a:lnTo>
                <a:lnTo>
                  <a:pt x="1490662" y="3662680"/>
                </a:lnTo>
                <a:lnTo>
                  <a:pt x="1525270" y="3636327"/>
                </a:lnTo>
                <a:lnTo>
                  <a:pt x="1554162" y="3598862"/>
                </a:lnTo>
                <a:lnTo>
                  <a:pt x="1572895" y="3553777"/>
                </a:lnTo>
                <a:lnTo>
                  <a:pt x="1964689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8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4482782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77319" y="1203960"/>
            <a:ext cx="304800" cy="1943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2200" dirty="0">
                <a:solidFill>
                  <a:srgbClr val="D8D8D8"/>
                </a:solidFill>
                <a:latin typeface="Calibri"/>
                <a:cs typeface="Calibri"/>
              </a:rPr>
              <a:t>Λ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590019" y="1384617"/>
            <a:ext cx="279400" cy="136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5"/>
              </a:lnSpc>
            </a:pPr>
            <a:r>
              <a:rPr sz="2200" spc="10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22700"/>
              </a:lnSpc>
              <a:spcBef>
                <a:spcPts val="715"/>
              </a:spcBef>
            </a:pPr>
            <a:r>
              <a:rPr sz="2200" spc="55" dirty="0">
                <a:solidFill>
                  <a:srgbClr val="D8D8D8"/>
                </a:solidFill>
                <a:latin typeface="Calibri"/>
                <a:cs typeface="Calibri"/>
              </a:rPr>
              <a:t>Ι </a:t>
            </a:r>
            <a:r>
              <a:rPr sz="2200" spc="70" dirty="0">
                <a:solidFill>
                  <a:srgbClr val="D8D8D8"/>
                </a:solidFill>
                <a:latin typeface="Calibri"/>
                <a:cs typeface="Calibri"/>
              </a:rPr>
              <a:t>ΨΑ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30"/>
              </a:spcBef>
            </a:pPr>
            <a:r>
              <a:rPr sz="2200" spc="60" dirty="0">
                <a:solidFill>
                  <a:srgbClr val="D8D8D8"/>
                </a:solidFill>
                <a:latin typeface="Calibri"/>
                <a:cs typeface="Calibri"/>
              </a:rPr>
              <a:t>ΝΔ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67200"/>
              </a:lnSpc>
              <a:spcBef>
                <a:spcPts val="1019"/>
              </a:spcBef>
            </a:pPr>
            <a:r>
              <a:rPr sz="2200" spc="40" dirty="0">
                <a:solidFill>
                  <a:srgbClr val="D8D8D8"/>
                </a:solidFill>
                <a:latin typeface="Calibri"/>
                <a:cs typeface="Calibri"/>
              </a:rPr>
              <a:t>ΡΊ </a:t>
            </a:r>
            <a:r>
              <a:rPr sz="2200" spc="-484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00" spc="65" dirty="0">
                <a:solidFill>
                  <a:srgbClr val="D8D8D8"/>
                </a:solidFill>
                <a:latin typeface="Calibri"/>
                <a:cs typeface="Calibri"/>
              </a:rPr>
              <a:t>Α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82447" y="0"/>
            <a:ext cx="5314315" cy="6880225"/>
            <a:chOff x="6882447" y="0"/>
            <a:chExt cx="5314315" cy="6880225"/>
          </a:xfrm>
        </p:grpSpPr>
        <p:sp>
          <p:nvSpPr>
            <p:cNvPr id="5" name="object 5"/>
            <p:cNvSpPr/>
            <p:nvPr/>
          </p:nvSpPr>
          <p:spPr>
            <a:xfrm>
              <a:off x="689355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532" y="0"/>
              <a:ext cx="5010467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51469" y="2569527"/>
              <a:ext cx="662305" cy="262890"/>
            </a:xfrm>
            <a:custGeom>
              <a:avLst/>
              <a:gdLst/>
              <a:ahLst/>
              <a:cxnLst/>
              <a:rect l="l" t="t" r="r" b="b"/>
              <a:pathLst>
                <a:path w="662304" h="262889">
                  <a:moveTo>
                    <a:pt x="0" y="262572"/>
                  </a:moveTo>
                  <a:lnTo>
                    <a:pt x="66230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12317" y="1325244"/>
              <a:ext cx="5077777" cy="475456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107554" y="1320482"/>
              <a:ext cx="5084445" cy="4764405"/>
            </a:xfrm>
            <a:custGeom>
              <a:avLst/>
              <a:gdLst/>
              <a:ahLst/>
              <a:cxnLst/>
              <a:rect l="l" t="t" r="r" b="b"/>
              <a:pathLst>
                <a:path w="5084445" h="4764405">
                  <a:moveTo>
                    <a:pt x="5084445" y="4764087"/>
                  </a:moveTo>
                  <a:lnTo>
                    <a:pt x="0" y="4764087"/>
                  </a:lnTo>
                  <a:lnTo>
                    <a:pt x="0" y="0"/>
                  </a:lnTo>
                  <a:lnTo>
                    <a:pt x="5084445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219689" y="4446904"/>
              <a:ext cx="1361440" cy="927100"/>
            </a:xfrm>
            <a:custGeom>
              <a:avLst/>
              <a:gdLst/>
              <a:ahLst/>
              <a:cxnLst/>
              <a:rect l="l" t="t" r="r" b="b"/>
              <a:pathLst>
                <a:path w="1361440" h="927100">
                  <a:moveTo>
                    <a:pt x="1361439" y="0"/>
                  </a:moveTo>
                  <a:lnTo>
                    <a:pt x="0" y="0"/>
                  </a:lnTo>
                  <a:lnTo>
                    <a:pt x="0" y="926782"/>
                  </a:lnTo>
                  <a:lnTo>
                    <a:pt x="1361439" y="926782"/>
                  </a:lnTo>
                  <a:lnTo>
                    <a:pt x="136143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37519" y="4892040"/>
              <a:ext cx="481647" cy="49085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67414" y="4873625"/>
              <a:ext cx="481647" cy="49085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35247" y="4916487"/>
              <a:ext cx="438784" cy="44799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316787" y="1697354"/>
              <a:ext cx="734060" cy="660400"/>
            </a:xfrm>
            <a:custGeom>
              <a:avLst/>
              <a:gdLst/>
              <a:ahLst/>
              <a:cxnLst/>
              <a:rect l="l" t="t" r="r" b="b"/>
              <a:pathLst>
                <a:path w="734059" h="660400">
                  <a:moveTo>
                    <a:pt x="734059" y="0"/>
                  </a:moveTo>
                  <a:lnTo>
                    <a:pt x="0" y="0"/>
                  </a:lnTo>
                  <a:lnTo>
                    <a:pt x="0" y="660082"/>
                  </a:lnTo>
                  <a:lnTo>
                    <a:pt x="734059" y="660082"/>
                  </a:lnTo>
                  <a:lnTo>
                    <a:pt x="73405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16787" y="1697354"/>
              <a:ext cx="734060" cy="660400"/>
            </a:xfrm>
            <a:custGeom>
              <a:avLst/>
              <a:gdLst/>
              <a:ahLst/>
              <a:cxnLst/>
              <a:rect l="l" t="t" r="r" b="b"/>
              <a:pathLst>
                <a:path w="734059" h="660400">
                  <a:moveTo>
                    <a:pt x="0" y="0"/>
                  </a:moveTo>
                  <a:lnTo>
                    <a:pt x="734059" y="0"/>
                  </a:lnTo>
                  <a:lnTo>
                    <a:pt x="734059" y="660082"/>
                  </a:lnTo>
                  <a:lnTo>
                    <a:pt x="0" y="660082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70127" y="2011679"/>
              <a:ext cx="338454" cy="34734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71752" y="1996439"/>
              <a:ext cx="335279" cy="34734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13319" y="1722120"/>
              <a:ext cx="307975" cy="316864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3394075" y="2974339"/>
            <a:ext cx="480059" cy="909319"/>
            <a:chOff x="3394075" y="2974339"/>
            <a:chExt cx="480059" cy="909319"/>
          </a:xfrm>
        </p:grpSpPr>
        <p:sp>
          <p:nvSpPr>
            <p:cNvPr id="22" name="object 22"/>
            <p:cNvSpPr/>
            <p:nvPr/>
          </p:nvSpPr>
          <p:spPr>
            <a:xfrm>
              <a:off x="3402012" y="2982277"/>
              <a:ext cx="464184" cy="893444"/>
            </a:xfrm>
            <a:custGeom>
              <a:avLst/>
              <a:gdLst/>
              <a:ahLst/>
              <a:cxnLst/>
              <a:rect l="l" t="t" r="r" b="b"/>
              <a:pathLst>
                <a:path w="464185" h="893445">
                  <a:moveTo>
                    <a:pt x="463867" y="661352"/>
                  </a:moveTo>
                  <a:lnTo>
                    <a:pt x="0" y="661352"/>
                  </a:lnTo>
                  <a:lnTo>
                    <a:pt x="231775" y="893445"/>
                  </a:lnTo>
                  <a:lnTo>
                    <a:pt x="463867" y="661352"/>
                  </a:lnTo>
                  <a:close/>
                </a:path>
                <a:path w="464185" h="893445">
                  <a:moveTo>
                    <a:pt x="347979" y="0"/>
                  </a:moveTo>
                  <a:lnTo>
                    <a:pt x="115887" y="0"/>
                  </a:lnTo>
                  <a:lnTo>
                    <a:pt x="115887" y="661352"/>
                  </a:lnTo>
                  <a:lnTo>
                    <a:pt x="347979" y="661352"/>
                  </a:lnTo>
                  <a:lnTo>
                    <a:pt x="347979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402012" y="2982277"/>
              <a:ext cx="464184" cy="893444"/>
            </a:xfrm>
            <a:custGeom>
              <a:avLst/>
              <a:gdLst/>
              <a:ahLst/>
              <a:cxnLst/>
              <a:rect l="l" t="t" r="r" b="b"/>
              <a:pathLst>
                <a:path w="464185" h="893445">
                  <a:moveTo>
                    <a:pt x="0" y="661352"/>
                  </a:moveTo>
                  <a:lnTo>
                    <a:pt x="115887" y="661352"/>
                  </a:lnTo>
                  <a:lnTo>
                    <a:pt x="115887" y="0"/>
                  </a:lnTo>
                  <a:lnTo>
                    <a:pt x="347979" y="0"/>
                  </a:lnTo>
                  <a:lnTo>
                    <a:pt x="347979" y="661352"/>
                  </a:lnTo>
                  <a:lnTo>
                    <a:pt x="463867" y="661352"/>
                  </a:lnTo>
                  <a:lnTo>
                    <a:pt x="231775" y="893445"/>
                  </a:lnTo>
                  <a:lnTo>
                    <a:pt x="0" y="661352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90575" y="2219642"/>
            <a:ext cx="6145530" cy="763270"/>
          </a:xfrm>
          <a:prstGeom prst="rect">
            <a:avLst/>
          </a:prstGeom>
          <a:ln w="41275">
            <a:solidFill>
              <a:srgbClr val="BF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167640" marR="2936240" indent="-91440">
              <a:lnSpc>
                <a:spcPts val="2150"/>
              </a:lnSpc>
              <a:spcBef>
                <a:spcPts val="285"/>
              </a:spcBef>
              <a:buClr>
                <a:srgbClr val="FFBA00"/>
              </a:buClr>
              <a:buSzPct val="178947"/>
              <a:buFont typeface="Arial"/>
              <a:buChar char="•"/>
              <a:tabLst>
                <a:tab pos="167005" algn="l"/>
              </a:tabLst>
            </a:pPr>
            <a:r>
              <a:rPr sz="950" spc="70" dirty="0">
                <a:latin typeface="Calibri"/>
                <a:cs typeface="Calibri"/>
              </a:rPr>
              <a:t>ModbusTCP,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DNP3IEC-104,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PROFIBUS,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PROFINET,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CIP,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HART/IP,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WirelessHART,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ISA1001.11a,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Zigbee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PRO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30" dirty="0">
                <a:latin typeface="Calibri"/>
                <a:cs typeface="Calibri"/>
              </a:rPr>
              <a:t>κ.λπ.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55344" y="782637"/>
            <a:ext cx="3675379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Δίκτυα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ελέγχου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55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τα</a:t>
            </a:r>
            <a:r>
              <a:rPr sz="1450" spc="17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πρωτόκολλά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14" dirty="0">
                <a:latin typeface="Times New Roman"/>
                <a:cs typeface="Times New Roman"/>
              </a:rPr>
              <a:t>τους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1515" y="1487487"/>
            <a:ext cx="59829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90476"/>
              <a:buFont typeface="Arial"/>
              <a:buChar char="•"/>
              <a:tabLst>
                <a:tab pos="173355" algn="l"/>
              </a:tabLst>
            </a:pPr>
            <a:r>
              <a:rPr sz="1050" spc="90" dirty="0">
                <a:latin typeface="Calibri"/>
                <a:cs typeface="Calibri"/>
              </a:rPr>
              <a:t>Όπως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είδαμε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στο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θέμα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1,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δίκτυα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ελέγχου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βασίζονται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κυρίως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βιομηχανικά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πρωτόκολλα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επικοινωνίας: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1515" y="3275223"/>
            <a:ext cx="5952490" cy="83121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05435" indent="-292735">
              <a:lnSpc>
                <a:spcPct val="100000"/>
              </a:lnSpc>
              <a:spcBef>
                <a:spcPts val="400"/>
              </a:spcBef>
              <a:buClr>
                <a:srgbClr val="FFBA00"/>
              </a:buClr>
              <a:buSzPct val="190476"/>
              <a:buFont typeface="Arial"/>
              <a:buChar char="•"/>
              <a:tabLst>
                <a:tab pos="304800" algn="l"/>
                <a:tab pos="305435" algn="l"/>
              </a:tabLst>
            </a:pPr>
            <a:r>
              <a:rPr sz="1050" spc="35" dirty="0">
                <a:latin typeface="Calibri"/>
                <a:cs typeface="Calibri"/>
              </a:rPr>
              <a:t>Δυστυχώς:</a:t>
            </a:r>
            <a:endParaRPr sz="1050">
              <a:latin typeface="Calibri"/>
              <a:cs typeface="Calibri"/>
            </a:endParaRPr>
          </a:p>
          <a:p>
            <a:pPr marL="579120" marR="5080" lvl="1" indent="-182880">
              <a:lnSpc>
                <a:spcPct val="100000"/>
              </a:lnSpc>
              <a:spcBef>
                <a:spcPts val="1370"/>
              </a:spcBef>
              <a:buSzPct val="189473"/>
              <a:buFont typeface="Arial"/>
              <a:buChar char="•"/>
              <a:tabLst>
                <a:tab pos="579755" algn="l"/>
              </a:tabLst>
            </a:pPr>
            <a:r>
              <a:rPr sz="950" b="1" spc="45" dirty="0">
                <a:latin typeface="Calibri"/>
                <a:cs typeface="Calibri"/>
              </a:rPr>
              <a:t>Δεν</a:t>
            </a:r>
            <a:r>
              <a:rPr sz="950" b="1" spc="30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προσφέρουν</a:t>
            </a:r>
            <a:r>
              <a:rPr sz="950" b="1" spc="30" dirty="0">
                <a:latin typeface="Calibri"/>
                <a:cs typeface="Calibri"/>
              </a:rPr>
              <a:t> </a:t>
            </a:r>
            <a:r>
              <a:rPr sz="950" b="1" spc="50" dirty="0">
                <a:latin typeface="Calibri"/>
                <a:cs typeface="Calibri"/>
              </a:rPr>
              <a:t>όλα</a:t>
            </a:r>
            <a:r>
              <a:rPr sz="950" b="1" spc="30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τα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40" dirty="0">
                <a:latin typeface="Calibri"/>
                <a:cs typeface="Calibri"/>
              </a:rPr>
              <a:t>βιομηχανικά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πρωτόκολλα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40" dirty="0">
                <a:latin typeface="Calibri"/>
                <a:cs typeface="Calibri"/>
              </a:rPr>
              <a:t>επαρκείς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εγγυήσεις</a:t>
            </a:r>
            <a:r>
              <a:rPr sz="950" b="1" spc="30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ασφάλειας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όσον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αφορά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την εμπιστευτικότητα, την ακεραιότητα, τη διαθεσιμότητα και την </a:t>
            </a:r>
            <a:r>
              <a:rPr sz="950" spc="65" dirty="0">
                <a:latin typeface="Calibri"/>
                <a:cs typeface="Calibri"/>
              </a:rPr>
              <a:t> ταυτοποίηση/εξουσιοδότηση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χρήστη.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75689" y="4256404"/>
            <a:ext cx="5835015" cy="65849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94945" marR="417830" indent="-182880">
              <a:lnSpc>
                <a:spcPts val="1110"/>
              </a:lnSpc>
              <a:spcBef>
                <a:spcPts val="160"/>
              </a:spcBef>
              <a:buSzPct val="189473"/>
              <a:buFont typeface="Arial"/>
              <a:buChar char="•"/>
              <a:tabLst>
                <a:tab pos="195580" algn="l"/>
              </a:tabLst>
            </a:pPr>
            <a:r>
              <a:rPr sz="950" spc="60" dirty="0">
                <a:latin typeface="Calibri"/>
                <a:cs typeface="Calibri"/>
              </a:rPr>
              <a:t>Επιπλέον,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περισσότερα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από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αυτά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εκτελούνται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μέσω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TCP/IP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b="1" spc="70" dirty="0">
                <a:latin typeface="Calibri"/>
                <a:cs typeface="Calibri"/>
              </a:rPr>
              <a:t>κληρονομούν</a:t>
            </a:r>
            <a:r>
              <a:rPr sz="950" b="1" spc="30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αδυναμίες </a:t>
            </a:r>
            <a:r>
              <a:rPr sz="950" b="1" spc="-200" dirty="0">
                <a:latin typeface="Calibri"/>
                <a:cs typeface="Calibri"/>
              </a:rPr>
              <a:t> </a:t>
            </a:r>
            <a:r>
              <a:rPr sz="950" b="1" spc="70" dirty="0">
                <a:latin typeface="Calibri"/>
                <a:cs typeface="Calibri"/>
              </a:rPr>
              <a:t>ασφάλειας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80" dirty="0">
                <a:latin typeface="Calibri"/>
                <a:cs typeface="Calibri"/>
              </a:rPr>
              <a:t>από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τη</a:t>
            </a:r>
            <a:r>
              <a:rPr sz="950" b="1" spc="30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στοίβα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TCP/IP.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11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buSzPct val="189473"/>
              <a:buFont typeface="Arial"/>
              <a:buChar char="•"/>
              <a:tabLst>
                <a:tab pos="195580" algn="l"/>
              </a:tabLst>
            </a:pPr>
            <a:r>
              <a:rPr sz="950" spc="45" dirty="0">
                <a:latin typeface="Calibri"/>
                <a:cs typeface="Calibri"/>
              </a:rPr>
              <a:t>Οι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περισσότερες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υποδομές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δικτύων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ελέγχου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βασίζονται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σε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ασύρματους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πόρους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40" dirty="0">
                <a:latin typeface="Calibri"/>
                <a:cs typeface="Calibri"/>
              </a:rPr>
              <a:t>και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υποδομές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35" dirty="0">
                <a:latin typeface="Calibri"/>
                <a:cs typeface="Calibri"/>
              </a:rPr>
              <a:t>IIoT/IoT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263312" y="5157787"/>
            <a:ext cx="520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6364" y="5288915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316469" y="4693602"/>
            <a:ext cx="2723515" cy="333375"/>
          </a:xfrm>
          <a:prstGeom prst="rect">
            <a:avLst/>
          </a:prstGeom>
          <a:solidFill>
            <a:srgbClr val="FFBA00"/>
          </a:solidFill>
          <a:ln w="15875">
            <a:solidFill>
              <a:srgbClr val="67170E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135255">
              <a:lnSpc>
                <a:spcPct val="100000"/>
              </a:lnSpc>
              <a:spcBef>
                <a:spcPts val="350"/>
              </a:spcBef>
            </a:pPr>
            <a:r>
              <a:rPr sz="400" b="1" spc="10" dirty="0">
                <a:solidFill>
                  <a:srgbClr val="FFFFFF"/>
                </a:solidFill>
                <a:latin typeface="Calibri"/>
                <a:cs typeface="Calibri"/>
              </a:rPr>
              <a:t>Γεννήτριες, </a:t>
            </a:r>
            <a:r>
              <a:rPr sz="400" b="1" spc="15" dirty="0">
                <a:solidFill>
                  <a:srgbClr val="FFFFFF"/>
                </a:solidFill>
                <a:latin typeface="Calibri"/>
                <a:cs typeface="Calibri"/>
              </a:rPr>
              <a:t>μετασχηματιστές,</a:t>
            </a:r>
            <a:r>
              <a:rPr sz="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15" dirty="0">
                <a:solidFill>
                  <a:srgbClr val="FFFFFF"/>
                </a:solidFill>
                <a:latin typeface="Calibri"/>
                <a:cs typeface="Calibri"/>
              </a:rPr>
              <a:t>πυλώνες, γραμμές</a:t>
            </a:r>
            <a:r>
              <a:rPr sz="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15" dirty="0">
                <a:solidFill>
                  <a:srgbClr val="FFFFFF"/>
                </a:solidFill>
                <a:latin typeface="Calibri"/>
                <a:cs typeface="Calibri"/>
              </a:rPr>
              <a:t>διανομής κ.λπ.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0219690" y="4034472"/>
            <a:ext cx="1362075" cy="927100"/>
          </a:xfrm>
          <a:custGeom>
            <a:avLst/>
            <a:gdLst/>
            <a:ahLst/>
            <a:cxnLst/>
            <a:rect l="l" t="t" r="r" b="b"/>
            <a:pathLst>
              <a:path w="1362075" h="927100">
                <a:moveTo>
                  <a:pt x="0" y="0"/>
                </a:moveTo>
                <a:lnTo>
                  <a:pt x="1362075" y="0"/>
                </a:lnTo>
                <a:lnTo>
                  <a:pt x="1362075" y="927100"/>
                </a:lnTo>
                <a:lnTo>
                  <a:pt x="0" y="927100"/>
                </a:lnTo>
                <a:lnTo>
                  <a:pt x="0" y="0"/>
                </a:lnTo>
              </a:path>
            </a:pathLst>
          </a:custGeom>
          <a:ln w="15875">
            <a:solidFill>
              <a:srgbClr val="6717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1579859" y="67627"/>
            <a:ext cx="304800" cy="70040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2200" spc="-25" dirty="0">
                <a:solidFill>
                  <a:srgbClr val="D8D8D8"/>
                </a:solidFill>
                <a:latin typeface="Calibri"/>
                <a:cs typeface="Calibri"/>
              </a:rPr>
              <a:t>SEC</a:t>
            </a:r>
            <a:r>
              <a:rPr sz="2200" dirty="0">
                <a:solidFill>
                  <a:srgbClr val="D8D8D8"/>
                </a:solidFill>
                <a:latin typeface="Calibri"/>
                <a:cs typeface="Calibri"/>
              </a:rPr>
              <a:t>U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579859" y="4914582"/>
            <a:ext cx="304800" cy="4038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2200" spc="-30" dirty="0">
                <a:solidFill>
                  <a:srgbClr val="D8D8D8"/>
                </a:solidFill>
                <a:latin typeface="Calibri"/>
                <a:cs typeface="Calibri"/>
              </a:rPr>
              <a:t>G</a:t>
            </a:r>
            <a:r>
              <a:rPr sz="2200" dirty="0">
                <a:solidFill>
                  <a:srgbClr val="D8D8D8"/>
                </a:solidFill>
                <a:latin typeface="Calibri"/>
                <a:cs typeface="Calibri"/>
              </a:rPr>
              <a:t>S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359197" y="2280285"/>
            <a:ext cx="774700" cy="533400"/>
          </a:xfrm>
          <a:prstGeom prst="rect">
            <a:avLst/>
          </a:prstGeom>
          <a:solidFill>
            <a:srgbClr val="FFBA00"/>
          </a:solidFill>
          <a:ln w="15875">
            <a:solidFill>
              <a:srgbClr val="67170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  <a:spcBef>
                <a:spcPts val="180"/>
              </a:spcBef>
            </a:pPr>
            <a:r>
              <a:rPr sz="350" b="1" spc="25" dirty="0">
                <a:solidFill>
                  <a:srgbClr val="FFFFFF"/>
                </a:solidFill>
                <a:latin typeface="Calibri"/>
                <a:cs typeface="Calibri"/>
              </a:rPr>
              <a:t>Άλλα</a:t>
            </a:r>
            <a:r>
              <a:rPr sz="3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0" b="1" spc="1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3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0" b="1" spc="25" dirty="0">
                <a:solidFill>
                  <a:srgbClr val="FFFFFF"/>
                </a:solidFill>
                <a:latin typeface="Calibri"/>
                <a:cs typeface="Calibri"/>
              </a:rPr>
              <a:t>SCADA</a:t>
            </a:r>
            <a:endParaRPr sz="3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/>
          <p:nvPr/>
        </p:nvSpPr>
        <p:spPr>
          <a:xfrm>
            <a:off x="11579859" y="67627"/>
            <a:ext cx="304800" cy="29273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2200" spc="145" dirty="0">
                <a:solidFill>
                  <a:srgbClr val="D8D8D8"/>
                </a:solidFill>
                <a:latin typeface="Calibri"/>
                <a:cs typeface="Calibri"/>
              </a:rPr>
              <a:t>ΕΛΛΕΊΨΕΙΣ</a:t>
            </a:r>
            <a:r>
              <a:rPr sz="2200" spc="1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8D8D8"/>
                </a:solidFill>
                <a:latin typeface="Calibri"/>
                <a:cs typeface="Calibri"/>
              </a:rPr>
              <a:t>ΑΣΦΑΛΕΊΑΣ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3675379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Δίκτυα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ελέγχου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55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τα</a:t>
            </a:r>
            <a:r>
              <a:rPr sz="1450" spc="17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πρωτόκολλά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14" dirty="0">
                <a:latin typeface="Times New Roman"/>
                <a:cs typeface="Times New Roman"/>
              </a:rPr>
              <a:t>τους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32459" y="5002461"/>
            <a:ext cx="5488940" cy="56070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endParaRPr sz="8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50" dirty="0">
              <a:latin typeface="Calibri"/>
              <a:cs typeface="Calibri"/>
            </a:endParaRPr>
          </a:p>
          <a:p>
            <a:pPr marL="195580" marR="5080" indent="-91440">
              <a:lnSpc>
                <a:spcPct val="101800"/>
              </a:lnSpc>
              <a:buClr>
                <a:srgbClr val="FFBA00"/>
              </a:buClr>
              <a:buSzPct val="200000"/>
              <a:buFont typeface="Arial"/>
              <a:buChar char="•"/>
              <a:tabLst>
                <a:tab pos="195580" algn="l"/>
              </a:tabLst>
            </a:pPr>
            <a:r>
              <a:rPr sz="700" spc="45" dirty="0">
                <a:latin typeface="Calibri"/>
                <a:cs typeface="Calibri"/>
              </a:rPr>
              <a:t>Ωστόσο,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υπάρχουν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πρωτόκολλα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που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είναι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αρκετά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διαδεδομένα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σε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βιομηχανικά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περιβάλλοντα,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όπως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το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ModbusTCP,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οποία </a:t>
            </a:r>
            <a:r>
              <a:rPr sz="700" spc="-14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δεν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προσθέτουν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κανένα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μέτρο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ασφαλείας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για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την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προστασία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των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δεδομένων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κατά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μεταφορά.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250612" y="5607684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6364" y="5738812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829107" y="5096509"/>
            <a:ext cx="3940175" cy="584835"/>
          </a:xfrm>
          <a:prstGeom prst="rect">
            <a:avLst/>
          </a:prstGeom>
          <a:solidFill>
            <a:srgbClr val="F7D3CF"/>
          </a:solidFill>
          <a:ln w="57150">
            <a:solidFill>
              <a:srgbClr val="CF2D1C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238125">
              <a:lnSpc>
                <a:spcPct val="100000"/>
              </a:lnSpc>
              <a:spcBef>
                <a:spcPts val="195"/>
              </a:spcBef>
            </a:pPr>
            <a:r>
              <a:rPr sz="850" b="1" spc="40" dirty="0">
                <a:solidFill>
                  <a:srgbClr val="BF0000"/>
                </a:solidFill>
                <a:latin typeface="Calibri"/>
                <a:cs typeface="Calibri"/>
              </a:rPr>
              <a:t>Υπάρχουν</a:t>
            </a:r>
            <a:r>
              <a:rPr sz="850" b="1" spc="1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BF0000"/>
                </a:solidFill>
                <a:latin typeface="Calibri"/>
                <a:cs typeface="Calibri"/>
              </a:rPr>
              <a:t>κάποια</a:t>
            </a:r>
            <a:r>
              <a:rPr sz="850" b="1" spc="1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BF0000"/>
                </a:solidFill>
                <a:latin typeface="Calibri"/>
                <a:cs typeface="Calibri"/>
              </a:rPr>
              <a:t>μέτρα</a:t>
            </a:r>
            <a:r>
              <a:rPr sz="850" b="1" spc="2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BF0000"/>
                </a:solidFill>
                <a:latin typeface="Calibri"/>
                <a:cs typeface="Calibri"/>
              </a:rPr>
              <a:t>ασφαλείας,</a:t>
            </a:r>
            <a:r>
              <a:rPr sz="850" b="1" spc="1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BF0000"/>
                </a:solidFill>
                <a:latin typeface="Calibri"/>
                <a:cs typeface="Calibri"/>
              </a:rPr>
              <a:t>αλλά</a:t>
            </a:r>
            <a:r>
              <a:rPr sz="850" b="1" spc="2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BF0000"/>
                </a:solidFill>
                <a:latin typeface="Calibri"/>
                <a:cs typeface="Calibri"/>
              </a:rPr>
              <a:t>όχι</a:t>
            </a:r>
            <a:r>
              <a:rPr sz="850" b="1" spc="1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BF0000"/>
                </a:solidFill>
                <a:latin typeface="Calibri"/>
                <a:cs typeface="Calibri"/>
              </a:rPr>
              <a:t>αρκετά</a:t>
            </a:r>
            <a:r>
              <a:rPr sz="850" b="1" spc="2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25" dirty="0">
                <a:solidFill>
                  <a:srgbClr val="BF0000"/>
                </a:solidFill>
                <a:latin typeface="Calibri"/>
                <a:cs typeface="Calibri"/>
              </a:rPr>
              <a:t>!</a:t>
            </a:r>
            <a:endParaRPr sz="850">
              <a:latin typeface="Calibri"/>
              <a:cs typeface="Calibri"/>
            </a:endParaRPr>
          </a:p>
        </p:txBody>
      </p:sp>
      <p:graphicFrame>
        <p:nvGraphicFramePr>
          <p:cNvPr id="39" name="Πίνακας 38">
            <a:extLst>
              <a:ext uri="{FF2B5EF4-FFF2-40B4-BE49-F238E27FC236}">
                <a16:creationId xmlns:a16="http://schemas.microsoft.com/office/drawing/2014/main" id="{B6624068-F3C1-C3F9-83AB-E9DDBD4FD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573271"/>
              </p:ext>
            </p:extLst>
          </p:nvPr>
        </p:nvGraphicFramePr>
        <p:xfrm>
          <a:off x="762000" y="1524000"/>
          <a:ext cx="10007283" cy="3485663"/>
        </p:xfrm>
        <a:graphic>
          <a:graphicData uri="http://schemas.openxmlformats.org/drawingml/2006/table">
            <a:tbl>
              <a:tblPr/>
              <a:tblGrid>
                <a:gridCol w="3335761">
                  <a:extLst>
                    <a:ext uri="{9D8B030D-6E8A-4147-A177-3AD203B41FA5}">
                      <a16:colId xmlns:a16="http://schemas.microsoft.com/office/drawing/2014/main" val="597220459"/>
                    </a:ext>
                  </a:extLst>
                </a:gridCol>
                <a:gridCol w="3335761">
                  <a:extLst>
                    <a:ext uri="{9D8B030D-6E8A-4147-A177-3AD203B41FA5}">
                      <a16:colId xmlns:a16="http://schemas.microsoft.com/office/drawing/2014/main" val="699311540"/>
                    </a:ext>
                  </a:extLst>
                </a:gridCol>
                <a:gridCol w="3335761">
                  <a:extLst>
                    <a:ext uri="{9D8B030D-6E8A-4147-A177-3AD203B41FA5}">
                      <a16:colId xmlns:a16="http://schemas.microsoft.com/office/drawing/2014/main" val="2431781658"/>
                    </a:ext>
                  </a:extLst>
                </a:gridCol>
              </a:tblGrid>
              <a:tr h="280377">
                <a:tc>
                  <a:txBody>
                    <a:bodyPr/>
                    <a:lstStyle/>
                    <a:p>
                      <a:r>
                        <a:rPr lang="el-GR" sz="1200"/>
                        <a:t>Πρωτόκολλο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200"/>
                        <a:t>Τύπος Επικοινωνίας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200"/>
                        <a:t>Χαρακτηριστικά Ασφαλείας και Λειτουργίας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6783594"/>
                  </a:ext>
                </a:extLst>
              </a:tr>
              <a:tr h="640861">
                <a:tc>
                  <a:txBody>
                    <a:bodyPr/>
                    <a:lstStyle/>
                    <a:p>
                      <a:r>
                        <a:rPr lang="en-US" sz="1200" b="1"/>
                        <a:t>ModbusTCP</a:t>
                      </a:r>
                      <a:endParaRPr lang="en-US" sz="1200"/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Master/Slave, TCP/IP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200"/>
                        <a:t>❌ Δεν παρέχει εμπιστευτικότητα και αυθεντικοποίηση❌ Δεν έχει μηχανισμό anti-replay❌ Δεν περιλαμβάνει CRC (το χειρίζεται το TCP/IP)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215480"/>
                  </a:ext>
                </a:extLst>
              </a:tr>
              <a:tr h="400539">
                <a:tc>
                  <a:txBody>
                    <a:bodyPr/>
                    <a:lstStyle/>
                    <a:p>
                      <a:r>
                        <a:rPr lang="en-US" sz="1200" b="1"/>
                        <a:t>PROFIBUS</a:t>
                      </a:r>
                      <a:endParaRPr lang="en-US" sz="1200"/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Master/Slave, Token-based </a:t>
                      </a:r>
                      <a:r>
                        <a:rPr lang="el-GR" sz="1200"/>
                        <a:t>σε </a:t>
                      </a:r>
                      <a:r>
                        <a:rPr lang="en-US" sz="1200"/>
                        <a:t>bus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200"/>
                        <a:t>✅ Υποστηρίζει υπηρεσίες ελέγχου όπως PROFIsafe (ακεραιότητα) και PROFIdrive (ελεγχόμενη τοποθεσία)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1481985"/>
                  </a:ext>
                </a:extLst>
              </a:tr>
              <a:tr h="640861">
                <a:tc>
                  <a:txBody>
                    <a:bodyPr/>
                    <a:lstStyle/>
                    <a:p>
                      <a:r>
                        <a:rPr lang="en-US" sz="1200" b="1"/>
                        <a:t>PROFINET</a:t>
                      </a:r>
                      <a:endParaRPr lang="en-US" sz="1200"/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Ethernet </a:t>
                      </a:r>
                      <a:r>
                        <a:rPr lang="el-GR" sz="1200"/>
                        <a:t>και </a:t>
                      </a:r>
                      <a:r>
                        <a:rPr lang="en-US" sz="1200"/>
                        <a:t>TCP/IP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200"/>
                        <a:t>✅ Υποστηρίζει διάγνωση, συναγερμούς, παραμετροποίηση, συγχρονισμό✅ Υποστηρίζει διασύνδεση με PROFIBUS μέσω IO ή proxy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44389"/>
                  </a:ext>
                </a:extLst>
              </a:tr>
              <a:tr h="640861">
                <a:tc>
                  <a:txBody>
                    <a:bodyPr/>
                    <a:lstStyle/>
                    <a:p>
                      <a:r>
                        <a:rPr lang="en-US" sz="1200" b="1"/>
                        <a:t>OPC-UA</a:t>
                      </a:r>
                      <a:endParaRPr lang="en-US" sz="1200"/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200"/>
                        <a:t>Αντικειμενοστραφής, </a:t>
                      </a:r>
                      <a:r>
                        <a:rPr lang="en-US" sz="1200"/>
                        <a:t>XML-RPC </a:t>
                      </a:r>
                      <a:r>
                        <a:rPr lang="el-GR" sz="1200"/>
                        <a:t>μέσω </a:t>
                      </a:r>
                      <a:r>
                        <a:rPr lang="en-US" sz="1200"/>
                        <a:t>HTTP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200"/>
                        <a:t>✅ Ανακάλυψη υπηρεσιών και συσκευών, ανταλλαγή δεδομένων, διαχείριση συμβάντων και ειδοποιήσεων✅ Υποστήριξη SOAP &amp; TCP/IP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8909271"/>
                  </a:ext>
                </a:extLst>
              </a:tr>
              <a:tr h="520699">
                <a:tc>
                  <a:txBody>
                    <a:bodyPr/>
                    <a:lstStyle/>
                    <a:p>
                      <a:r>
                        <a:rPr lang="en-US" sz="1200" b="1"/>
                        <a:t>CIP</a:t>
                      </a:r>
                      <a:endParaRPr lang="en-US" sz="1200"/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200"/>
                        <a:t>Αντικειμενοστραφής, </a:t>
                      </a:r>
                      <a:r>
                        <a:rPr lang="en-US" sz="1200"/>
                        <a:t>Ethernet/IP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200" dirty="0"/>
                        <a:t>✅ Υπηρεσίες ελέγχου, συγχρονισμός, </a:t>
                      </a:r>
                      <a:r>
                        <a:rPr lang="el-GR" sz="1200" dirty="0" err="1"/>
                        <a:t>αυθεντικοποίηση</a:t>
                      </a:r>
                      <a:r>
                        <a:rPr lang="el-GR" sz="1200" dirty="0"/>
                        <a:t> με TLS/DTLS, έλεγχος πρόσβασης, ακεραιότητα, εμπιστευτικότητα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53234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2427" y="0"/>
            <a:ext cx="11819572" cy="6858000"/>
            <a:chOff x="372427" y="0"/>
            <a:chExt cx="11819572" cy="6858000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532" y="0"/>
              <a:ext cx="501046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23940" y="1620520"/>
              <a:ext cx="5817870" cy="3017520"/>
            </a:xfrm>
            <a:custGeom>
              <a:avLst/>
              <a:gdLst/>
              <a:ahLst/>
              <a:cxnLst/>
              <a:rect l="l" t="t" r="r" b="b"/>
              <a:pathLst>
                <a:path w="5817870" h="3017520">
                  <a:moveTo>
                    <a:pt x="5817552" y="0"/>
                  </a:moveTo>
                  <a:lnTo>
                    <a:pt x="0" y="0"/>
                  </a:lnTo>
                  <a:lnTo>
                    <a:pt x="0" y="3017519"/>
                  </a:lnTo>
                  <a:lnTo>
                    <a:pt x="5817552" y="3017519"/>
                  </a:lnTo>
                  <a:lnTo>
                    <a:pt x="58175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2427" y="1339850"/>
              <a:ext cx="11575415" cy="3304540"/>
            </a:xfrm>
            <a:custGeom>
              <a:avLst/>
              <a:gdLst/>
              <a:ahLst/>
              <a:cxnLst/>
              <a:rect l="l" t="t" r="r" b="b"/>
              <a:pathLst>
                <a:path w="11575415" h="3304540">
                  <a:moveTo>
                    <a:pt x="0" y="280670"/>
                  </a:moveTo>
                  <a:lnTo>
                    <a:pt x="11575415" y="280670"/>
                  </a:lnTo>
                </a:path>
                <a:path w="11575415" h="3304540">
                  <a:moveTo>
                    <a:pt x="0" y="1469389"/>
                  </a:moveTo>
                  <a:lnTo>
                    <a:pt x="11575415" y="1469389"/>
                  </a:lnTo>
                </a:path>
                <a:path w="11575415" h="3304540">
                  <a:moveTo>
                    <a:pt x="0" y="2475230"/>
                  </a:moveTo>
                  <a:lnTo>
                    <a:pt x="11575415" y="2475230"/>
                  </a:lnTo>
                </a:path>
                <a:path w="11575415" h="3304540">
                  <a:moveTo>
                    <a:pt x="6350" y="0"/>
                  </a:moveTo>
                  <a:lnTo>
                    <a:pt x="6350" y="3304540"/>
                  </a:lnTo>
                </a:path>
                <a:path w="11575415" h="3304540">
                  <a:moveTo>
                    <a:pt x="11569065" y="0"/>
                  </a:moveTo>
                  <a:lnTo>
                    <a:pt x="11569065" y="3304540"/>
                  </a:lnTo>
                </a:path>
                <a:path w="11575415" h="3304540">
                  <a:moveTo>
                    <a:pt x="0" y="6350"/>
                  </a:moveTo>
                  <a:lnTo>
                    <a:pt x="11575415" y="6350"/>
                  </a:lnTo>
                </a:path>
                <a:path w="11575415" h="3304540">
                  <a:moveTo>
                    <a:pt x="0" y="3298190"/>
                  </a:moveTo>
                  <a:lnTo>
                    <a:pt x="11575415" y="329819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07480" y="4394200"/>
              <a:ext cx="4546600" cy="12700"/>
            </a:xfrm>
            <a:custGeom>
              <a:avLst/>
              <a:gdLst/>
              <a:ahLst/>
              <a:cxnLst/>
              <a:rect l="l" t="t" r="r" b="b"/>
              <a:pathLst>
                <a:path w="4546600" h="12700">
                  <a:moveTo>
                    <a:pt x="45466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4546600" y="12700"/>
                  </a:lnTo>
                  <a:lnTo>
                    <a:pt x="4546600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60135" y="1346200"/>
              <a:ext cx="5781675" cy="3267075"/>
            </a:xfrm>
            <a:custGeom>
              <a:avLst/>
              <a:gdLst/>
              <a:ahLst/>
              <a:cxnLst/>
              <a:rect l="l" t="t" r="r" b="b"/>
              <a:pathLst>
                <a:path w="5781675" h="3267075">
                  <a:moveTo>
                    <a:pt x="0" y="0"/>
                  </a:moveTo>
                  <a:lnTo>
                    <a:pt x="5781357" y="0"/>
                  </a:lnTo>
                  <a:lnTo>
                    <a:pt x="5781357" y="3267075"/>
                  </a:lnTo>
                  <a:lnTo>
                    <a:pt x="0" y="3267075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250747" y="5316220"/>
              <a:ext cx="445134" cy="464184"/>
            </a:xfrm>
            <a:custGeom>
              <a:avLst/>
              <a:gdLst/>
              <a:ahLst/>
              <a:cxnLst/>
              <a:rect l="l" t="t" r="r" b="b"/>
              <a:pathLst>
                <a:path w="445134" h="464185">
                  <a:moveTo>
                    <a:pt x="222567" y="0"/>
                  </a:moveTo>
                  <a:lnTo>
                    <a:pt x="222567" y="115887"/>
                  </a:lnTo>
                  <a:lnTo>
                    <a:pt x="0" y="115887"/>
                  </a:lnTo>
                  <a:lnTo>
                    <a:pt x="0" y="347979"/>
                  </a:lnTo>
                  <a:lnTo>
                    <a:pt x="222567" y="347979"/>
                  </a:lnTo>
                  <a:lnTo>
                    <a:pt x="222567" y="463867"/>
                  </a:lnTo>
                  <a:lnTo>
                    <a:pt x="444817" y="231774"/>
                  </a:lnTo>
                  <a:lnTo>
                    <a:pt x="222567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250747" y="5316220"/>
              <a:ext cx="445134" cy="464184"/>
            </a:xfrm>
            <a:custGeom>
              <a:avLst/>
              <a:gdLst/>
              <a:ahLst/>
              <a:cxnLst/>
              <a:rect l="l" t="t" r="r" b="b"/>
              <a:pathLst>
                <a:path w="445134" h="464185">
                  <a:moveTo>
                    <a:pt x="222567" y="463867"/>
                  </a:moveTo>
                  <a:lnTo>
                    <a:pt x="222567" y="347979"/>
                  </a:lnTo>
                  <a:lnTo>
                    <a:pt x="0" y="347979"/>
                  </a:lnTo>
                  <a:lnTo>
                    <a:pt x="0" y="115887"/>
                  </a:lnTo>
                  <a:lnTo>
                    <a:pt x="222567" y="115887"/>
                  </a:lnTo>
                  <a:lnTo>
                    <a:pt x="222567" y="0"/>
                  </a:lnTo>
                  <a:lnTo>
                    <a:pt x="444817" y="231774"/>
                  </a:lnTo>
                  <a:lnTo>
                    <a:pt x="222567" y="463867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453562" y="4663757"/>
              <a:ext cx="464184" cy="313055"/>
            </a:xfrm>
            <a:custGeom>
              <a:avLst/>
              <a:gdLst/>
              <a:ahLst/>
              <a:cxnLst/>
              <a:rect l="l" t="t" r="r" b="b"/>
              <a:pathLst>
                <a:path w="464184" h="313054">
                  <a:moveTo>
                    <a:pt x="463867" y="156527"/>
                  </a:moveTo>
                  <a:lnTo>
                    <a:pt x="0" y="156527"/>
                  </a:lnTo>
                  <a:lnTo>
                    <a:pt x="231775" y="313054"/>
                  </a:lnTo>
                  <a:lnTo>
                    <a:pt x="463867" y="156527"/>
                  </a:lnTo>
                  <a:close/>
                </a:path>
                <a:path w="464184" h="313054">
                  <a:moveTo>
                    <a:pt x="347979" y="0"/>
                  </a:moveTo>
                  <a:lnTo>
                    <a:pt x="115887" y="0"/>
                  </a:lnTo>
                  <a:lnTo>
                    <a:pt x="115887" y="156527"/>
                  </a:lnTo>
                  <a:lnTo>
                    <a:pt x="347979" y="156527"/>
                  </a:lnTo>
                  <a:lnTo>
                    <a:pt x="347979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53562" y="4663757"/>
              <a:ext cx="464184" cy="313055"/>
            </a:xfrm>
            <a:custGeom>
              <a:avLst/>
              <a:gdLst/>
              <a:ahLst/>
              <a:cxnLst/>
              <a:rect l="l" t="t" r="r" b="b"/>
              <a:pathLst>
                <a:path w="464184" h="313054">
                  <a:moveTo>
                    <a:pt x="0" y="156527"/>
                  </a:moveTo>
                  <a:lnTo>
                    <a:pt x="115887" y="156527"/>
                  </a:lnTo>
                  <a:lnTo>
                    <a:pt x="115887" y="0"/>
                  </a:lnTo>
                  <a:lnTo>
                    <a:pt x="347979" y="0"/>
                  </a:lnTo>
                  <a:lnTo>
                    <a:pt x="347979" y="156527"/>
                  </a:lnTo>
                  <a:lnTo>
                    <a:pt x="463867" y="156527"/>
                  </a:lnTo>
                  <a:lnTo>
                    <a:pt x="231775" y="313054"/>
                  </a:lnTo>
                  <a:lnTo>
                    <a:pt x="0" y="156527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2757" y="4772025"/>
              <a:ext cx="6757034" cy="1667510"/>
            </a:xfrm>
            <a:custGeom>
              <a:avLst/>
              <a:gdLst/>
              <a:ahLst/>
              <a:cxnLst/>
              <a:rect l="l" t="t" r="r" b="b"/>
              <a:pathLst>
                <a:path w="6757034" h="1667510">
                  <a:moveTo>
                    <a:pt x="0" y="0"/>
                  </a:moveTo>
                  <a:lnTo>
                    <a:pt x="6757034" y="0"/>
                  </a:lnTo>
                  <a:lnTo>
                    <a:pt x="6757034" y="1667192"/>
                  </a:lnTo>
                  <a:lnTo>
                    <a:pt x="0" y="1667192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459855" y="4398009"/>
              <a:ext cx="285115" cy="429259"/>
            </a:xfrm>
            <a:custGeom>
              <a:avLst/>
              <a:gdLst/>
              <a:ahLst/>
              <a:cxnLst/>
              <a:rect l="l" t="t" r="r" b="b"/>
              <a:pathLst>
                <a:path w="285115" h="429260">
                  <a:moveTo>
                    <a:pt x="285115" y="286384"/>
                  </a:moveTo>
                  <a:lnTo>
                    <a:pt x="0" y="286384"/>
                  </a:lnTo>
                  <a:lnTo>
                    <a:pt x="142557" y="428942"/>
                  </a:lnTo>
                  <a:lnTo>
                    <a:pt x="285115" y="286384"/>
                  </a:lnTo>
                  <a:close/>
                </a:path>
                <a:path w="285115" h="429260">
                  <a:moveTo>
                    <a:pt x="213995" y="0"/>
                  </a:moveTo>
                  <a:lnTo>
                    <a:pt x="71437" y="0"/>
                  </a:lnTo>
                  <a:lnTo>
                    <a:pt x="71437" y="286384"/>
                  </a:lnTo>
                  <a:lnTo>
                    <a:pt x="213995" y="286384"/>
                  </a:lnTo>
                  <a:lnTo>
                    <a:pt x="213995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59855" y="4398009"/>
              <a:ext cx="285115" cy="429259"/>
            </a:xfrm>
            <a:custGeom>
              <a:avLst/>
              <a:gdLst/>
              <a:ahLst/>
              <a:cxnLst/>
              <a:rect l="l" t="t" r="r" b="b"/>
              <a:pathLst>
                <a:path w="285115" h="429260">
                  <a:moveTo>
                    <a:pt x="0" y="286384"/>
                  </a:moveTo>
                  <a:lnTo>
                    <a:pt x="71437" y="286384"/>
                  </a:lnTo>
                  <a:lnTo>
                    <a:pt x="71437" y="0"/>
                  </a:lnTo>
                  <a:lnTo>
                    <a:pt x="213995" y="0"/>
                  </a:lnTo>
                  <a:lnTo>
                    <a:pt x="213995" y="286384"/>
                  </a:lnTo>
                  <a:lnTo>
                    <a:pt x="285115" y="286384"/>
                  </a:lnTo>
                  <a:lnTo>
                    <a:pt x="142557" y="428942"/>
                  </a:lnTo>
                  <a:lnTo>
                    <a:pt x="0" y="286384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1579859" y="67627"/>
            <a:ext cx="304800" cy="29273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2200" spc="145" dirty="0">
                <a:solidFill>
                  <a:srgbClr val="D8D8D8"/>
                </a:solidFill>
                <a:latin typeface="Calibri"/>
                <a:cs typeface="Calibri"/>
              </a:rPr>
              <a:t>ΕΛΛΕΊΨΕΙΣ</a:t>
            </a:r>
            <a:r>
              <a:rPr sz="2200" spc="1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8D8D8"/>
                </a:solidFill>
                <a:latin typeface="Calibri"/>
                <a:cs typeface="Calibri"/>
              </a:rPr>
              <a:t>ΑΣΦΑΛΕΊΑΣ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3675379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Δίκτυα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ελέγχου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55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τα</a:t>
            </a:r>
            <a:r>
              <a:rPr sz="1450" spc="17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πρωτόκολλά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14" dirty="0">
                <a:latin typeface="Times New Roman"/>
                <a:cs typeface="Times New Roman"/>
              </a:rPr>
              <a:t>τους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07694" y="4606925"/>
            <a:ext cx="24415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" indent="-13970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64705"/>
              <a:buFont typeface="Arial"/>
              <a:buChar char="•"/>
              <a:tabLst>
                <a:tab pos="152400" algn="l"/>
              </a:tabLst>
            </a:pPr>
            <a:r>
              <a:rPr sz="850" spc="55" dirty="0">
                <a:latin typeface="Calibri"/>
                <a:cs typeface="Calibri"/>
              </a:rPr>
              <a:t>Πράγματι,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BF0000"/>
                </a:solidFill>
                <a:latin typeface="Calibri"/>
                <a:cs typeface="Calibri"/>
              </a:rPr>
              <a:t>οι</a:t>
            </a:r>
            <a:r>
              <a:rPr sz="850" b="1" spc="2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BF0000"/>
                </a:solidFill>
                <a:latin typeface="Calibri"/>
                <a:cs typeface="Calibri"/>
              </a:rPr>
              <a:t>ασύρματες</a:t>
            </a:r>
            <a:r>
              <a:rPr sz="850" b="1" spc="2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55" dirty="0">
                <a:solidFill>
                  <a:srgbClr val="BF0000"/>
                </a:solidFill>
                <a:latin typeface="Calibri"/>
                <a:cs typeface="Calibri"/>
              </a:rPr>
              <a:t>επικοινωνίες</a:t>
            </a:r>
            <a:r>
              <a:rPr sz="850" b="1" spc="2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45" dirty="0">
                <a:solidFill>
                  <a:srgbClr val="BF0000"/>
                </a:solidFill>
                <a:latin typeface="Calibri"/>
                <a:cs typeface="Calibri"/>
              </a:rPr>
              <a:t>είναι: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08990" y="4863465"/>
            <a:ext cx="5609590" cy="510540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309"/>
              </a:spcBef>
              <a:buSzPct val="200000"/>
              <a:buFont typeface="Arial"/>
              <a:buChar char="•"/>
              <a:tabLst>
                <a:tab pos="194945" algn="l"/>
              </a:tabLst>
            </a:pPr>
            <a:r>
              <a:rPr sz="700" b="1" spc="55" dirty="0">
                <a:latin typeface="Calibri"/>
                <a:cs typeface="Calibri"/>
              </a:rPr>
              <a:t>Ευάλωτα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50" dirty="0">
                <a:latin typeface="Calibri"/>
                <a:cs typeface="Calibri"/>
              </a:rPr>
              <a:t>σε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50" dirty="0">
                <a:latin typeface="Calibri"/>
                <a:cs typeface="Calibri"/>
              </a:rPr>
              <a:t>πολλαπλούς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50" dirty="0">
                <a:latin typeface="Calibri"/>
                <a:cs typeface="Calibri"/>
              </a:rPr>
              <a:t>τύπους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50" dirty="0">
                <a:latin typeface="Calibri"/>
                <a:cs typeface="Calibri"/>
              </a:rPr>
              <a:t>απειλών</a:t>
            </a:r>
            <a:r>
              <a:rPr sz="700" b="1" spc="15" dirty="0">
                <a:latin typeface="Calibri"/>
                <a:cs typeface="Calibri"/>
              </a:rPr>
              <a:t> </a:t>
            </a:r>
            <a:r>
              <a:rPr sz="700" b="1" spc="50" dirty="0">
                <a:latin typeface="Calibri"/>
                <a:cs typeface="Calibri"/>
              </a:rPr>
              <a:t>(</a:t>
            </a:r>
            <a:r>
              <a:rPr sz="700" spc="50" dirty="0">
                <a:latin typeface="Calibri"/>
                <a:cs typeface="Calibri"/>
              </a:rPr>
              <a:t>ακόμη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περισσότερο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από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τα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ενσύρματα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δίκτυα)</a:t>
            </a:r>
            <a:endParaRPr sz="700">
              <a:latin typeface="Calibri"/>
              <a:cs typeface="Calibri"/>
            </a:endParaRPr>
          </a:p>
          <a:p>
            <a:pPr marL="194945" marR="5080" indent="-182880">
              <a:lnSpc>
                <a:spcPts val="810"/>
              </a:lnSpc>
              <a:spcBef>
                <a:spcPts val="1170"/>
              </a:spcBef>
              <a:buSzPct val="200000"/>
              <a:buFont typeface="Arial"/>
              <a:buChar char="•"/>
              <a:tabLst>
                <a:tab pos="195580" algn="l"/>
              </a:tabLst>
            </a:pPr>
            <a:r>
              <a:rPr sz="700" spc="70" dirty="0">
                <a:latin typeface="Noto Sans Symbols2"/>
                <a:cs typeface="Noto Sans Symbols2"/>
              </a:rPr>
              <a:t></a:t>
            </a:r>
            <a:r>
              <a:rPr sz="700" spc="20" dirty="0">
                <a:latin typeface="Noto Sans Symbols2"/>
                <a:cs typeface="Noto Sans Symbols2"/>
              </a:rPr>
              <a:t> </a:t>
            </a:r>
            <a:r>
              <a:rPr sz="700" b="1" spc="30" dirty="0">
                <a:latin typeface="Calibri"/>
                <a:cs typeface="Calibri"/>
              </a:rPr>
              <a:t>Ασταθές</a:t>
            </a:r>
            <a:r>
              <a:rPr sz="700" b="1" spc="15" dirty="0">
                <a:latin typeface="Calibri"/>
                <a:cs typeface="Calibri"/>
              </a:rPr>
              <a:t> </a:t>
            </a:r>
            <a:r>
              <a:rPr sz="700" b="1" spc="30" dirty="0">
                <a:latin typeface="Calibri"/>
                <a:cs typeface="Calibri"/>
              </a:rPr>
              <a:t>σε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30" dirty="0">
                <a:latin typeface="Calibri"/>
                <a:cs typeface="Calibri"/>
              </a:rPr>
              <a:t>θόρυβο,</a:t>
            </a:r>
            <a:r>
              <a:rPr sz="700" b="1" spc="15" dirty="0">
                <a:latin typeface="Calibri"/>
                <a:cs typeface="Calibri"/>
              </a:rPr>
              <a:t> </a:t>
            </a:r>
            <a:r>
              <a:rPr sz="700" b="1" spc="35" dirty="0">
                <a:latin typeface="Calibri"/>
                <a:cs typeface="Calibri"/>
              </a:rPr>
              <a:t>κραδασμούς</a:t>
            </a:r>
            <a:r>
              <a:rPr sz="700" b="1" spc="10" dirty="0">
                <a:latin typeface="Calibri"/>
                <a:cs typeface="Calibri"/>
              </a:rPr>
              <a:t> </a:t>
            </a:r>
            <a:r>
              <a:rPr sz="700" b="1" spc="35" dirty="0">
                <a:latin typeface="Calibri"/>
                <a:cs typeface="Calibri"/>
              </a:rPr>
              <a:t>ή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35" dirty="0">
                <a:latin typeface="Calibri"/>
                <a:cs typeface="Calibri"/>
              </a:rPr>
              <a:t>υψηλό</a:t>
            </a:r>
            <a:r>
              <a:rPr sz="700" b="1" spc="15" dirty="0">
                <a:latin typeface="Calibri"/>
                <a:cs typeface="Calibri"/>
              </a:rPr>
              <a:t> </a:t>
            </a:r>
            <a:r>
              <a:rPr sz="700" b="1" spc="30" dirty="0">
                <a:latin typeface="Calibri"/>
                <a:cs typeface="Calibri"/>
              </a:rPr>
              <a:t>επίπεδο</a:t>
            </a:r>
            <a:r>
              <a:rPr sz="700" b="1" spc="15" dirty="0">
                <a:latin typeface="Calibri"/>
                <a:cs typeface="Calibri"/>
              </a:rPr>
              <a:t> </a:t>
            </a:r>
            <a:r>
              <a:rPr sz="700" b="1" spc="30" dirty="0">
                <a:latin typeface="Calibri"/>
                <a:cs typeface="Calibri"/>
              </a:rPr>
              <a:t>παρεμβολής</a:t>
            </a:r>
            <a:r>
              <a:rPr sz="700" b="1" spc="1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XML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(Extensible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Markup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Language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20" dirty="0">
                <a:latin typeface="Calibri"/>
                <a:cs typeface="Calibri"/>
              </a:rPr>
              <a:t>-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δομημένη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μορφή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ανταλλαγής </a:t>
            </a:r>
            <a:r>
              <a:rPr sz="700" spc="-14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δεδομένωνn)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είναι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πολύ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συνηθισμένο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σε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βιομηχανικά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περιβάλλοντα</a:t>
            </a:r>
            <a:r>
              <a:rPr sz="700" spc="20" dirty="0">
                <a:latin typeface="Calibri"/>
                <a:cs typeface="Calibri"/>
              </a:rPr>
              <a:t> !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08990" y="5513070"/>
            <a:ext cx="50717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100"/>
              </a:spcBef>
              <a:buSzPct val="200000"/>
              <a:buFont typeface="Arial"/>
              <a:buChar char="•"/>
              <a:tabLst>
                <a:tab pos="195580" algn="l"/>
              </a:tabLst>
            </a:pPr>
            <a:r>
              <a:rPr sz="700" b="1" spc="50" dirty="0">
                <a:latin typeface="Calibri"/>
                <a:cs typeface="Calibri"/>
              </a:rPr>
              <a:t>Ευάλωτο</a:t>
            </a:r>
            <a:r>
              <a:rPr sz="700" b="1" spc="30" dirty="0">
                <a:latin typeface="Calibri"/>
                <a:cs typeface="Calibri"/>
              </a:rPr>
              <a:t> </a:t>
            </a:r>
            <a:r>
              <a:rPr sz="700" b="1" spc="50" dirty="0">
                <a:latin typeface="Calibri"/>
                <a:cs typeface="Calibri"/>
              </a:rPr>
              <a:t>σε</a:t>
            </a:r>
            <a:r>
              <a:rPr sz="700" b="1" spc="30" dirty="0">
                <a:latin typeface="Calibri"/>
                <a:cs typeface="Calibri"/>
              </a:rPr>
              <a:t> </a:t>
            </a:r>
            <a:r>
              <a:rPr sz="700" b="1" spc="50" dirty="0">
                <a:latin typeface="Calibri"/>
                <a:cs typeface="Calibri"/>
              </a:rPr>
              <a:t>προβλήματα</a:t>
            </a:r>
            <a:r>
              <a:rPr sz="700" b="1" spc="25" dirty="0">
                <a:latin typeface="Calibri"/>
                <a:cs typeface="Calibri"/>
              </a:rPr>
              <a:t> </a:t>
            </a:r>
            <a:r>
              <a:rPr sz="700" b="1" spc="50" dirty="0">
                <a:latin typeface="Calibri"/>
                <a:cs typeface="Calibri"/>
              </a:rPr>
              <a:t>συνύπαρξης</a:t>
            </a:r>
            <a:r>
              <a:rPr sz="700" b="1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όταν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υπάρχουν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πολλά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ασύρματα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δίκτυα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ή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πρωτόκολλα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στο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ίδιο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περιβάλλον.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792084" y="4706620"/>
            <a:ext cx="3940175" cy="1077595"/>
          </a:xfrm>
          <a:prstGeom prst="rect">
            <a:avLst/>
          </a:prstGeom>
          <a:solidFill>
            <a:srgbClr val="F7D3CF"/>
          </a:solidFill>
          <a:ln w="57150">
            <a:solidFill>
              <a:srgbClr val="CF2D1C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11454" marR="203200" algn="ctr">
              <a:lnSpc>
                <a:spcPts val="1000"/>
              </a:lnSpc>
              <a:spcBef>
                <a:spcPts val="240"/>
              </a:spcBef>
            </a:pPr>
            <a:r>
              <a:rPr sz="850" b="1" spc="60" dirty="0">
                <a:solidFill>
                  <a:srgbClr val="BF0000"/>
                </a:solidFill>
                <a:latin typeface="Calibri"/>
                <a:cs typeface="Calibri"/>
              </a:rPr>
              <a:t>Συνεπώς,</a:t>
            </a:r>
            <a:r>
              <a:rPr sz="850" b="1" spc="2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BF0000"/>
                </a:solidFill>
                <a:latin typeface="Calibri"/>
                <a:cs typeface="Calibri"/>
              </a:rPr>
              <a:t>έχουν</a:t>
            </a:r>
            <a:r>
              <a:rPr sz="850" b="1" spc="2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BF0000"/>
                </a:solidFill>
                <a:latin typeface="Calibri"/>
                <a:cs typeface="Calibri"/>
              </a:rPr>
              <a:t>ληφθεί</a:t>
            </a:r>
            <a:r>
              <a:rPr sz="850" b="1" spc="2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BF0000"/>
                </a:solidFill>
                <a:latin typeface="Calibri"/>
                <a:cs typeface="Calibri"/>
              </a:rPr>
              <a:t>ορισμένα</a:t>
            </a:r>
            <a:r>
              <a:rPr sz="850" b="1" spc="2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BF0000"/>
                </a:solidFill>
                <a:latin typeface="Calibri"/>
                <a:cs typeface="Calibri"/>
              </a:rPr>
              <a:t>μέτρα</a:t>
            </a:r>
            <a:r>
              <a:rPr sz="850" b="1" spc="2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BF0000"/>
                </a:solidFill>
                <a:latin typeface="Calibri"/>
                <a:cs typeface="Calibri"/>
              </a:rPr>
              <a:t>ασφαλείας,</a:t>
            </a:r>
            <a:r>
              <a:rPr sz="850" b="1" spc="2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BF0000"/>
                </a:solidFill>
                <a:latin typeface="Calibri"/>
                <a:cs typeface="Calibri"/>
              </a:rPr>
              <a:t>αλλά</a:t>
            </a:r>
            <a:r>
              <a:rPr sz="850" b="1" spc="2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BF0000"/>
                </a:solidFill>
                <a:latin typeface="Calibri"/>
                <a:cs typeface="Calibri"/>
              </a:rPr>
              <a:t>δεν</a:t>
            </a:r>
            <a:r>
              <a:rPr sz="850" b="1" spc="2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BF0000"/>
                </a:solidFill>
                <a:latin typeface="Calibri"/>
                <a:cs typeface="Calibri"/>
              </a:rPr>
              <a:t>είναι </a:t>
            </a:r>
            <a:r>
              <a:rPr sz="850" b="1" spc="-17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55" dirty="0">
                <a:solidFill>
                  <a:srgbClr val="BF0000"/>
                </a:solidFill>
                <a:latin typeface="Calibri"/>
                <a:cs typeface="Calibri"/>
              </a:rPr>
              <a:t>αρκετά!</a:t>
            </a:r>
            <a:endParaRPr sz="850">
              <a:latin typeface="Calibri"/>
              <a:cs typeface="Calibri"/>
            </a:endParaRPr>
          </a:p>
          <a:p>
            <a:pPr marL="1905" algn="ctr">
              <a:lnSpc>
                <a:spcPts val="975"/>
              </a:lnSpc>
            </a:pPr>
            <a:r>
              <a:rPr sz="850" b="1" spc="40" dirty="0">
                <a:solidFill>
                  <a:srgbClr val="BF0000"/>
                </a:solidFill>
                <a:latin typeface="Calibri"/>
                <a:cs typeface="Calibri"/>
              </a:rPr>
              <a:t>Τα</a:t>
            </a:r>
            <a:r>
              <a:rPr sz="850" b="1" spc="1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BF0000"/>
                </a:solidFill>
                <a:latin typeface="Calibri"/>
                <a:cs typeface="Calibri"/>
              </a:rPr>
              <a:t>προστατευτικά</a:t>
            </a:r>
            <a:r>
              <a:rPr sz="850" b="1" spc="2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BF0000"/>
                </a:solidFill>
                <a:latin typeface="Calibri"/>
                <a:cs typeface="Calibri"/>
              </a:rPr>
              <a:t>μέτρα</a:t>
            </a:r>
            <a:r>
              <a:rPr sz="850" b="1" spc="2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BF0000"/>
                </a:solidFill>
                <a:latin typeface="Calibri"/>
                <a:cs typeface="Calibri"/>
              </a:rPr>
              <a:t>εξακολουθούν</a:t>
            </a:r>
            <a:r>
              <a:rPr sz="850" b="1" spc="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BF0000"/>
                </a:solidFill>
                <a:latin typeface="Calibri"/>
                <a:cs typeface="Calibri"/>
              </a:rPr>
              <a:t>να</a:t>
            </a:r>
            <a:r>
              <a:rPr sz="850" b="1" spc="2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30" dirty="0">
                <a:solidFill>
                  <a:srgbClr val="BF0000"/>
                </a:solidFill>
                <a:latin typeface="Calibri"/>
                <a:cs typeface="Calibri"/>
              </a:rPr>
              <a:t>είναι</a:t>
            </a:r>
            <a:r>
              <a:rPr sz="850" b="1" spc="2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50" b="1" spc="30" dirty="0">
                <a:solidFill>
                  <a:srgbClr val="BF0000"/>
                </a:solidFill>
                <a:latin typeface="Calibri"/>
                <a:cs typeface="Calibri"/>
              </a:rPr>
              <a:t>απαραίτητα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Calibri"/>
              <a:cs typeface="Calibri"/>
            </a:endParaRPr>
          </a:p>
          <a:p>
            <a:pPr marR="422275" algn="r">
              <a:lnSpc>
                <a:spcPct val="100000"/>
              </a:lnSpc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26364" y="5788025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graphicFrame>
        <p:nvGraphicFramePr>
          <p:cNvPr id="47" name="Πίνακας 46">
            <a:extLst>
              <a:ext uri="{FF2B5EF4-FFF2-40B4-BE49-F238E27FC236}">
                <a16:creationId xmlns:a16="http://schemas.microsoft.com/office/drawing/2014/main" id="{5CBCE334-3E67-31D7-5C73-EE8B159BD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081480"/>
              </p:ext>
            </p:extLst>
          </p:nvPr>
        </p:nvGraphicFramePr>
        <p:xfrm>
          <a:off x="472757" y="1408342"/>
          <a:ext cx="10862946" cy="3183727"/>
        </p:xfrm>
        <a:graphic>
          <a:graphicData uri="http://schemas.openxmlformats.org/drawingml/2006/table">
            <a:tbl>
              <a:tblPr/>
              <a:tblGrid>
                <a:gridCol w="3620982">
                  <a:extLst>
                    <a:ext uri="{9D8B030D-6E8A-4147-A177-3AD203B41FA5}">
                      <a16:colId xmlns:a16="http://schemas.microsoft.com/office/drawing/2014/main" val="2397829410"/>
                    </a:ext>
                  </a:extLst>
                </a:gridCol>
                <a:gridCol w="3620982">
                  <a:extLst>
                    <a:ext uri="{9D8B030D-6E8A-4147-A177-3AD203B41FA5}">
                      <a16:colId xmlns:a16="http://schemas.microsoft.com/office/drawing/2014/main" val="627088197"/>
                    </a:ext>
                  </a:extLst>
                </a:gridCol>
                <a:gridCol w="3620982">
                  <a:extLst>
                    <a:ext uri="{9D8B030D-6E8A-4147-A177-3AD203B41FA5}">
                      <a16:colId xmlns:a16="http://schemas.microsoft.com/office/drawing/2014/main" val="2800510998"/>
                    </a:ext>
                  </a:extLst>
                </a:gridCol>
              </a:tblGrid>
              <a:tr h="280377">
                <a:tc>
                  <a:txBody>
                    <a:bodyPr/>
                    <a:lstStyle/>
                    <a:p>
                      <a:r>
                        <a:rPr lang="el-GR" sz="1200"/>
                        <a:t>Πρωτόκολλο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200"/>
                        <a:t>Τύπος Επικοινωνίας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200"/>
                        <a:t>Χαρακτηριστικά Ασφαλείας και Λειτουργίας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1852421"/>
                  </a:ext>
                </a:extLst>
              </a:tr>
              <a:tr h="640861">
                <a:tc>
                  <a:txBody>
                    <a:bodyPr/>
                    <a:lstStyle/>
                    <a:p>
                      <a:r>
                        <a:rPr lang="en-US" sz="1200" b="1"/>
                        <a:t>ModbusTCP</a:t>
                      </a:r>
                      <a:endParaRPr lang="en-US" sz="1200"/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Master/Slave, TCP/IP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200"/>
                        <a:t>❌ Δεν παρέχει εμπιστευτικότητα και αυθεντικοποίηση❌ Δεν έχει μηχανισμό anti-replay❌ Δεν περιλαμβάνει CRC (το χειρίζεται το TCP/IP)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3573724"/>
                  </a:ext>
                </a:extLst>
              </a:tr>
              <a:tr h="400539">
                <a:tc>
                  <a:txBody>
                    <a:bodyPr/>
                    <a:lstStyle/>
                    <a:p>
                      <a:r>
                        <a:rPr lang="en-US" sz="1200" b="1"/>
                        <a:t>PROFIBUS</a:t>
                      </a:r>
                      <a:endParaRPr lang="en-US" sz="1200"/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Master/Slave, Token-based </a:t>
                      </a:r>
                      <a:r>
                        <a:rPr lang="el-GR" sz="1200" dirty="0"/>
                        <a:t>σε </a:t>
                      </a:r>
                      <a:r>
                        <a:rPr lang="en-US" sz="1200" dirty="0"/>
                        <a:t>bus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200"/>
                        <a:t>✅ Υποστηρίζει υπηρεσίες ελέγχου όπως PROFIsafe (ακεραιότητα) και PROFIdrive (ελεγχόμενη τοποθεσία)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5377752"/>
                  </a:ext>
                </a:extLst>
              </a:tr>
              <a:tr h="640861">
                <a:tc>
                  <a:txBody>
                    <a:bodyPr/>
                    <a:lstStyle/>
                    <a:p>
                      <a:r>
                        <a:rPr lang="en-US" sz="1200" b="1"/>
                        <a:t>PROFINET</a:t>
                      </a:r>
                      <a:endParaRPr lang="en-US" sz="1200"/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Ethernet </a:t>
                      </a:r>
                      <a:r>
                        <a:rPr lang="el-GR" sz="1200" dirty="0"/>
                        <a:t>και </a:t>
                      </a:r>
                      <a:r>
                        <a:rPr lang="en-US" sz="1200" dirty="0"/>
                        <a:t>TCP/IP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200"/>
                        <a:t>✅ Υποστηρίζει διάγνωση, συναγερμούς, παραμετροποίηση, συγχρονισμό✅ Υποστηρίζει διασύνδεση με PROFIBUS μέσω IO ή proxy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743756"/>
                  </a:ext>
                </a:extLst>
              </a:tr>
              <a:tr h="640861">
                <a:tc>
                  <a:txBody>
                    <a:bodyPr/>
                    <a:lstStyle/>
                    <a:p>
                      <a:r>
                        <a:rPr lang="en-US" sz="1200" b="1"/>
                        <a:t>OPC-UA</a:t>
                      </a:r>
                      <a:endParaRPr lang="en-US" sz="1200"/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200"/>
                        <a:t>Αντικειμενοστραφής, </a:t>
                      </a:r>
                      <a:r>
                        <a:rPr lang="en-US" sz="1200"/>
                        <a:t>XML-RPC </a:t>
                      </a:r>
                      <a:r>
                        <a:rPr lang="el-GR" sz="1200"/>
                        <a:t>μέσω </a:t>
                      </a:r>
                      <a:r>
                        <a:rPr lang="en-US" sz="1200"/>
                        <a:t>HTTP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200"/>
                        <a:t>✅ Ανακάλυψη υπηρεσιών και συσκευών, ανταλλαγή δεδομένων, διαχείριση συμβάντων και ειδοποιήσεων✅ Υποστήριξη SOAP &amp; TCP/IP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850760"/>
                  </a:ext>
                </a:extLst>
              </a:tr>
              <a:tr h="520699">
                <a:tc>
                  <a:txBody>
                    <a:bodyPr/>
                    <a:lstStyle/>
                    <a:p>
                      <a:r>
                        <a:rPr lang="en-US" sz="1200" b="1"/>
                        <a:t>CIP</a:t>
                      </a:r>
                      <a:endParaRPr lang="en-US" sz="1200"/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200"/>
                        <a:t>Αντικειμενοστραφής, </a:t>
                      </a:r>
                      <a:r>
                        <a:rPr lang="en-US" sz="1200"/>
                        <a:t>Ethernet/IP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200" dirty="0"/>
                        <a:t>✅ Υπηρεσίες ελέγχου, συγχρονισμός, </a:t>
                      </a:r>
                      <a:r>
                        <a:rPr lang="el-GR" sz="1200" dirty="0" err="1"/>
                        <a:t>αυθεντικοποίηση</a:t>
                      </a:r>
                      <a:r>
                        <a:rPr lang="el-GR" sz="1200" dirty="0"/>
                        <a:t> με TLS/DTLS, έλεγχος πρόσβασης, ακεραιότητα, εμπιστευτικότητα</a:t>
                      </a:r>
                    </a:p>
                  </a:txBody>
                  <a:tcPr marL="31587" marR="31587" marT="15794" marB="15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1304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73857" y="0"/>
              <a:ext cx="2918142" cy="15592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00322" y="404812"/>
              <a:ext cx="1872297" cy="2011362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17867" y="2753995"/>
            <a:ext cx="2931795" cy="1724025"/>
            <a:chOff x="717867" y="2753995"/>
            <a:chExt cx="2931795" cy="1724025"/>
          </a:xfrm>
        </p:grpSpPr>
        <p:sp>
          <p:nvSpPr>
            <p:cNvPr id="10" name="object 10"/>
            <p:cNvSpPr/>
            <p:nvPr/>
          </p:nvSpPr>
          <p:spPr>
            <a:xfrm>
              <a:off x="2098992" y="3186112"/>
              <a:ext cx="50165" cy="432434"/>
            </a:xfrm>
            <a:custGeom>
              <a:avLst/>
              <a:gdLst/>
              <a:ahLst/>
              <a:cxnLst/>
              <a:rect l="l" t="t" r="r" b="b"/>
              <a:pathLst>
                <a:path w="50164" h="432435">
                  <a:moveTo>
                    <a:pt x="0" y="432117"/>
                  </a:moveTo>
                  <a:lnTo>
                    <a:pt x="49847" y="432117"/>
                  </a:lnTo>
                  <a:lnTo>
                    <a:pt x="49847" y="0"/>
                  </a:lnTo>
                  <a:lnTo>
                    <a:pt x="0" y="0"/>
                  </a:lnTo>
                  <a:lnTo>
                    <a:pt x="0" y="432117"/>
                  </a:lnTo>
                  <a:close/>
                </a:path>
              </a:pathLst>
            </a:custGeom>
            <a:solidFill>
              <a:srgbClr val="F7CF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0250" y="3186112"/>
              <a:ext cx="1418590" cy="432434"/>
            </a:xfrm>
            <a:custGeom>
              <a:avLst/>
              <a:gdLst/>
              <a:ahLst/>
              <a:cxnLst/>
              <a:rect l="l" t="t" r="r" b="b"/>
              <a:pathLst>
                <a:path w="1418589" h="432435">
                  <a:moveTo>
                    <a:pt x="0" y="0"/>
                  </a:moveTo>
                  <a:lnTo>
                    <a:pt x="1418589" y="0"/>
                  </a:lnTo>
                  <a:lnTo>
                    <a:pt x="1418589" y="432117"/>
                  </a:lnTo>
                  <a:lnTo>
                    <a:pt x="0" y="43211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098992" y="3618230"/>
              <a:ext cx="66040" cy="415925"/>
            </a:xfrm>
            <a:custGeom>
              <a:avLst/>
              <a:gdLst/>
              <a:ahLst/>
              <a:cxnLst/>
              <a:rect l="l" t="t" r="r" b="b"/>
              <a:pathLst>
                <a:path w="66039" h="415925">
                  <a:moveTo>
                    <a:pt x="0" y="415925"/>
                  </a:moveTo>
                  <a:lnTo>
                    <a:pt x="66039" y="415925"/>
                  </a:lnTo>
                  <a:lnTo>
                    <a:pt x="66039" y="0"/>
                  </a:lnTo>
                  <a:lnTo>
                    <a:pt x="0" y="0"/>
                  </a:lnTo>
                  <a:lnTo>
                    <a:pt x="0" y="415925"/>
                  </a:lnTo>
                  <a:close/>
                </a:path>
              </a:pathLst>
            </a:custGeom>
            <a:solidFill>
              <a:srgbClr val="F9D4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46760" y="3618230"/>
              <a:ext cx="1418590" cy="415925"/>
            </a:xfrm>
            <a:custGeom>
              <a:avLst/>
              <a:gdLst/>
              <a:ahLst/>
              <a:cxnLst/>
              <a:rect l="l" t="t" r="r" b="b"/>
              <a:pathLst>
                <a:path w="1418589" h="415925">
                  <a:moveTo>
                    <a:pt x="0" y="0"/>
                  </a:moveTo>
                  <a:lnTo>
                    <a:pt x="1418590" y="0"/>
                  </a:lnTo>
                  <a:lnTo>
                    <a:pt x="1418590" y="415925"/>
                  </a:lnTo>
                  <a:lnTo>
                    <a:pt x="0" y="415925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98992" y="4051300"/>
              <a:ext cx="73660" cy="398145"/>
            </a:xfrm>
            <a:custGeom>
              <a:avLst/>
              <a:gdLst/>
              <a:ahLst/>
              <a:cxnLst/>
              <a:rect l="l" t="t" r="r" b="b"/>
              <a:pathLst>
                <a:path w="73660" h="398145">
                  <a:moveTo>
                    <a:pt x="0" y="397827"/>
                  </a:moveTo>
                  <a:lnTo>
                    <a:pt x="73342" y="397827"/>
                  </a:lnTo>
                  <a:lnTo>
                    <a:pt x="73342" y="0"/>
                  </a:lnTo>
                  <a:lnTo>
                    <a:pt x="0" y="0"/>
                  </a:lnTo>
                  <a:lnTo>
                    <a:pt x="0" y="397827"/>
                  </a:lnTo>
                  <a:close/>
                </a:path>
              </a:pathLst>
            </a:custGeom>
            <a:solidFill>
              <a:srgbClr val="F7D3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9457" y="4051300"/>
              <a:ext cx="1433195" cy="398145"/>
            </a:xfrm>
            <a:custGeom>
              <a:avLst/>
              <a:gdLst/>
              <a:ahLst/>
              <a:cxnLst/>
              <a:rect l="l" t="t" r="r" b="b"/>
              <a:pathLst>
                <a:path w="1433195" h="398145">
                  <a:moveTo>
                    <a:pt x="0" y="0"/>
                  </a:moveTo>
                  <a:lnTo>
                    <a:pt x="1432877" y="0"/>
                  </a:lnTo>
                  <a:lnTo>
                    <a:pt x="1432877" y="397827"/>
                  </a:lnTo>
                  <a:lnTo>
                    <a:pt x="0" y="397827"/>
                  </a:lnTo>
                  <a:lnTo>
                    <a:pt x="0" y="0"/>
                  </a:lnTo>
                </a:path>
              </a:pathLst>
            </a:custGeom>
            <a:ln w="15874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56920" y="2773997"/>
              <a:ext cx="1411605" cy="415925"/>
            </a:xfrm>
            <a:custGeom>
              <a:avLst/>
              <a:gdLst/>
              <a:ahLst/>
              <a:cxnLst/>
              <a:rect l="l" t="t" r="r" b="b"/>
              <a:pathLst>
                <a:path w="1411605" h="415925">
                  <a:moveTo>
                    <a:pt x="1411605" y="0"/>
                  </a:moveTo>
                  <a:lnTo>
                    <a:pt x="0" y="0"/>
                  </a:lnTo>
                  <a:lnTo>
                    <a:pt x="0" y="201930"/>
                  </a:lnTo>
                  <a:lnTo>
                    <a:pt x="0" y="415925"/>
                  </a:lnTo>
                  <a:lnTo>
                    <a:pt x="1411605" y="415925"/>
                  </a:lnTo>
                  <a:lnTo>
                    <a:pt x="1411605" y="201930"/>
                  </a:lnTo>
                  <a:lnTo>
                    <a:pt x="1411605" y="0"/>
                  </a:lnTo>
                  <a:close/>
                </a:path>
              </a:pathLst>
            </a:custGeom>
            <a:solidFill>
              <a:srgbClr val="FFF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56920" y="2773997"/>
              <a:ext cx="1411605" cy="415925"/>
            </a:xfrm>
            <a:custGeom>
              <a:avLst/>
              <a:gdLst/>
              <a:ahLst/>
              <a:cxnLst/>
              <a:rect l="l" t="t" r="r" b="b"/>
              <a:pathLst>
                <a:path w="1411605" h="415925">
                  <a:moveTo>
                    <a:pt x="0" y="0"/>
                  </a:moveTo>
                  <a:lnTo>
                    <a:pt x="1411605" y="0"/>
                  </a:lnTo>
                  <a:lnTo>
                    <a:pt x="1411605" y="415925"/>
                  </a:lnTo>
                  <a:lnTo>
                    <a:pt x="0" y="415925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32155" y="2773045"/>
              <a:ext cx="1428115" cy="1672589"/>
            </a:xfrm>
            <a:custGeom>
              <a:avLst/>
              <a:gdLst/>
              <a:ahLst/>
              <a:cxnLst/>
              <a:rect l="l" t="t" r="r" b="b"/>
              <a:pathLst>
                <a:path w="1428114" h="1672589">
                  <a:moveTo>
                    <a:pt x="4762" y="0"/>
                  </a:moveTo>
                  <a:lnTo>
                    <a:pt x="1428114" y="0"/>
                  </a:lnTo>
                  <a:lnTo>
                    <a:pt x="1428114" y="1672272"/>
                  </a:lnTo>
                  <a:lnTo>
                    <a:pt x="4762" y="1672272"/>
                  </a:lnTo>
                  <a:lnTo>
                    <a:pt x="4762" y="0"/>
                  </a:lnTo>
                </a:path>
                <a:path w="1428114" h="1672589">
                  <a:moveTo>
                    <a:pt x="0" y="416877"/>
                  </a:moveTo>
                  <a:lnTo>
                    <a:pt x="1309687" y="416877"/>
                  </a:lnTo>
                </a:path>
                <a:path w="1428114" h="1672589">
                  <a:moveTo>
                    <a:pt x="1366837" y="416877"/>
                  </a:moveTo>
                  <a:lnTo>
                    <a:pt x="1418589" y="416877"/>
                  </a:lnTo>
                </a:path>
              </a:pathLst>
            </a:custGeom>
            <a:ln w="38100">
              <a:solidFill>
                <a:srgbClr val="7228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2155" y="3595382"/>
              <a:ext cx="1310005" cy="36830"/>
            </a:xfrm>
            <a:custGeom>
              <a:avLst/>
              <a:gdLst/>
              <a:ahLst/>
              <a:cxnLst/>
              <a:rect l="l" t="t" r="r" b="b"/>
              <a:pathLst>
                <a:path w="1310005" h="36829">
                  <a:moveTo>
                    <a:pt x="1309687" y="19050"/>
                  </a:moveTo>
                  <a:lnTo>
                    <a:pt x="0" y="19050"/>
                  </a:lnTo>
                  <a:lnTo>
                    <a:pt x="0" y="36499"/>
                  </a:lnTo>
                  <a:lnTo>
                    <a:pt x="1309687" y="36499"/>
                  </a:lnTo>
                  <a:lnTo>
                    <a:pt x="1309687" y="19050"/>
                  </a:lnTo>
                  <a:close/>
                </a:path>
                <a:path w="1310005" h="36829">
                  <a:moveTo>
                    <a:pt x="1309687" y="0"/>
                  </a:moveTo>
                  <a:lnTo>
                    <a:pt x="0" y="0"/>
                  </a:lnTo>
                  <a:lnTo>
                    <a:pt x="0" y="17462"/>
                  </a:lnTo>
                  <a:lnTo>
                    <a:pt x="1309687" y="17462"/>
                  </a:lnTo>
                  <a:lnTo>
                    <a:pt x="1309687" y="0"/>
                  </a:lnTo>
                  <a:close/>
                </a:path>
              </a:pathLst>
            </a:custGeom>
            <a:solidFill>
              <a:srgbClr val="7228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98992" y="3614420"/>
              <a:ext cx="52069" cy="0"/>
            </a:xfrm>
            <a:custGeom>
              <a:avLst/>
              <a:gdLst/>
              <a:ahLst/>
              <a:cxnLst/>
              <a:rect l="l" t="t" r="r" b="b"/>
              <a:pathLst>
                <a:path w="52069">
                  <a:moveTo>
                    <a:pt x="0" y="0"/>
                  </a:moveTo>
                  <a:lnTo>
                    <a:pt x="51752" y="0"/>
                  </a:lnTo>
                </a:path>
              </a:pathLst>
            </a:custGeom>
            <a:ln w="38100">
              <a:solidFill>
                <a:srgbClr val="7228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32155" y="4023677"/>
              <a:ext cx="1310005" cy="27940"/>
            </a:xfrm>
            <a:custGeom>
              <a:avLst/>
              <a:gdLst/>
              <a:ahLst/>
              <a:cxnLst/>
              <a:rect l="l" t="t" r="r" b="b"/>
              <a:pathLst>
                <a:path w="1310005" h="27939">
                  <a:moveTo>
                    <a:pt x="1309687" y="0"/>
                  </a:moveTo>
                  <a:lnTo>
                    <a:pt x="0" y="0"/>
                  </a:lnTo>
                  <a:lnTo>
                    <a:pt x="0" y="10477"/>
                  </a:lnTo>
                  <a:lnTo>
                    <a:pt x="0" y="27622"/>
                  </a:lnTo>
                  <a:lnTo>
                    <a:pt x="1309687" y="27622"/>
                  </a:lnTo>
                  <a:lnTo>
                    <a:pt x="1309687" y="10477"/>
                  </a:lnTo>
                  <a:lnTo>
                    <a:pt x="1309687" y="0"/>
                  </a:lnTo>
                  <a:close/>
                </a:path>
              </a:pathLst>
            </a:custGeom>
            <a:solidFill>
              <a:srgbClr val="7228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098992" y="4042727"/>
              <a:ext cx="52069" cy="0"/>
            </a:xfrm>
            <a:custGeom>
              <a:avLst/>
              <a:gdLst/>
              <a:ahLst/>
              <a:cxnLst/>
              <a:rect l="l" t="t" r="r" b="b"/>
              <a:pathLst>
                <a:path w="52069">
                  <a:moveTo>
                    <a:pt x="0" y="0"/>
                  </a:moveTo>
                  <a:lnTo>
                    <a:pt x="51752" y="0"/>
                  </a:lnTo>
                </a:path>
              </a:pathLst>
            </a:custGeom>
            <a:ln w="38100">
              <a:solidFill>
                <a:srgbClr val="7228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216150" y="3638867"/>
              <a:ext cx="1418590" cy="415925"/>
            </a:xfrm>
            <a:custGeom>
              <a:avLst/>
              <a:gdLst/>
              <a:ahLst/>
              <a:cxnLst/>
              <a:rect l="l" t="t" r="r" b="b"/>
              <a:pathLst>
                <a:path w="1418589" h="415925">
                  <a:moveTo>
                    <a:pt x="1418590" y="0"/>
                  </a:moveTo>
                  <a:lnTo>
                    <a:pt x="1289050" y="0"/>
                  </a:lnTo>
                  <a:lnTo>
                    <a:pt x="1289050" y="74930"/>
                  </a:lnTo>
                  <a:lnTo>
                    <a:pt x="1289050" y="81280"/>
                  </a:lnTo>
                  <a:lnTo>
                    <a:pt x="110490" y="81280"/>
                  </a:lnTo>
                  <a:lnTo>
                    <a:pt x="110490" y="74930"/>
                  </a:lnTo>
                  <a:lnTo>
                    <a:pt x="1289050" y="74930"/>
                  </a:lnTo>
                  <a:lnTo>
                    <a:pt x="1289050" y="0"/>
                  </a:lnTo>
                  <a:lnTo>
                    <a:pt x="0" y="0"/>
                  </a:lnTo>
                  <a:lnTo>
                    <a:pt x="0" y="46355"/>
                  </a:lnTo>
                  <a:lnTo>
                    <a:pt x="0" y="74930"/>
                  </a:lnTo>
                  <a:lnTo>
                    <a:pt x="0" y="81280"/>
                  </a:lnTo>
                  <a:lnTo>
                    <a:pt x="0" y="103505"/>
                  </a:lnTo>
                  <a:lnTo>
                    <a:pt x="0" y="415925"/>
                  </a:lnTo>
                  <a:lnTo>
                    <a:pt x="1418590" y="415925"/>
                  </a:lnTo>
                  <a:lnTo>
                    <a:pt x="1418590" y="103505"/>
                  </a:lnTo>
                  <a:lnTo>
                    <a:pt x="1418590" y="81280"/>
                  </a:lnTo>
                  <a:lnTo>
                    <a:pt x="1418590" y="74930"/>
                  </a:lnTo>
                  <a:lnTo>
                    <a:pt x="1418590" y="46355"/>
                  </a:lnTo>
                  <a:lnTo>
                    <a:pt x="1418590" y="0"/>
                  </a:lnTo>
                  <a:close/>
                </a:path>
              </a:pathLst>
            </a:custGeom>
            <a:solidFill>
              <a:srgbClr val="F9D4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216150" y="3638867"/>
              <a:ext cx="1418590" cy="415925"/>
            </a:xfrm>
            <a:custGeom>
              <a:avLst/>
              <a:gdLst/>
              <a:ahLst/>
              <a:cxnLst/>
              <a:rect l="l" t="t" r="r" b="b"/>
              <a:pathLst>
                <a:path w="1418589" h="415925">
                  <a:moveTo>
                    <a:pt x="0" y="0"/>
                  </a:moveTo>
                  <a:lnTo>
                    <a:pt x="1418589" y="0"/>
                  </a:lnTo>
                  <a:lnTo>
                    <a:pt x="1418589" y="415925"/>
                  </a:lnTo>
                  <a:lnTo>
                    <a:pt x="0" y="415925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208847" y="4071937"/>
              <a:ext cx="1433195" cy="398145"/>
            </a:xfrm>
            <a:custGeom>
              <a:avLst/>
              <a:gdLst/>
              <a:ahLst/>
              <a:cxnLst/>
              <a:rect l="l" t="t" r="r" b="b"/>
              <a:pathLst>
                <a:path w="1433195" h="398145">
                  <a:moveTo>
                    <a:pt x="89217" y="0"/>
                  </a:moveTo>
                  <a:lnTo>
                    <a:pt x="0" y="0"/>
                  </a:lnTo>
                  <a:lnTo>
                    <a:pt x="0" y="397827"/>
                  </a:lnTo>
                  <a:lnTo>
                    <a:pt x="89217" y="397827"/>
                  </a:lnTo>
                  <a:lnTo>
                    <a:pt x="89217" y="0"/>
                  </a:lnTo>
                  <a:close/>
                </a:path>
                <a:path w="1433195" h="398145">
                  <a:moveTo>
                    <a:pt x="1267777" y="0"/>
                  </a:moveTo>
                  <a:lnTo>
                    <a:pt x="146367" y="0"/>
                  </a:lnTo>
                  <a:lnTo>
                    <a:pt x="146367" y="397827"/>
                  </a:lnTo>
                  <a:lnTo>
                    <a:pt x="1267777" y="397827"/>
                  </a:lnTo>
                  <a:lnTo>
                    <a:pt x="1267777" y="0"/>
                  </a:lnTo>
                  <a:close/>
                </a:path>
                <a:path w="1433195" h="398145">
                  <a:moveTo>
                    <a:pt x="1432877" y="0"/>
                  </a:moveTo>
                  <a:lnTo>
                    <a:pt x="1324927" y="0"/>
                  </a:lnTo>
                  <a:lnTo>
                    <a:pt x="1324927" y="397827"/>
                  </a:lnTo>
                  <a:lnTo>
                    <a:pt x="1432877" y="397827"/>
                  </a:lnTo>
                  <a:lnTo>
                    <a:pt x="1432877" y="0"/>
                  </a:lnTo>
                  <a:close/>
                </a:path>
              </a:pathLst>
            </a:custGeom>
            <a:solidFill>
              <a:srgbClr val="F7D3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208847" y="4071937"/>
              <a:ext cx="1433195" cy="398145"/>
            </a:xfrm>
            <a:custGeom>
              <a:avLst/>
              <a:gdLst/>
              <a:ahLst/>
              <a:cxnLst/>
              <a:rect l="l" t="t" r="r" b="b"/>
              <a:pathLst>
                <a:path w="1433195" h="398145">
                  <a:moveTo>
                    <a:pt x="0" y="0"/>
                  </a:moveTo>
                  <a:lnTo>
                    <a:pt x="1432877" y="0"/>
                  </a:lnTo>
                  <a:lnTo>
                    <a:pt x="1432877" y="397827"/>
                  </a:lnTo>
                  <a:lnTo>
                    <a:pt x="0" y="39782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201862" y="3635057"/>
              <a:ext cx="1418590" cy="0"/>
            </a:xfrm>
            <a:custGeom>
              <a:avLst/>
              <a:gdLst/>
              <a:ahLst/>
              <a:cxnLst/>
              <a:rect l="l" t="t" r="r" b="b"/>
              <a:pathLst>
                <a:path w="1418589">
                  <a:moveTo>
                    <a:pt x="0" y="0"/>
                  </a:moveTo>
                  <a:lnTo>
                    <a:pt x="1418589" y="0"/>
                  </a:lnTo>
                </a:path>
              </a:pathLst>
            </a:custGeom>
            <a:ln w="38100">
              <a:solidFill>
                <a:srgbClr val="7228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01862" y="4044314"/>
              <a:ext cx="1275080" cy="38100"/>
            </a:xfrm>
            <a:custGeom>
              <a:avLst/>
              <a:gdLst/>
              <a:ahLst/>
              <a:cxnLst/>
              <a:rect l="l" t="t" r="r" b="b"/>
              <a:pathLst>
                <a:path w="1275079" h="38100">
                  <a:moveTo>
                    <a:pt x="96202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96202" y="38100"/>
                  </a:lnTo>
                  <a:lnTo>
                    <a:pt x="96202" y="0"/>
                  </a:lnTo>
                  <a:close/>
                </a:path>
                <a:path w="1275079" h="38100">
                  <a:moveTo>
                    <a:pt x="1274762" y="0"/>
                  </a:moveTo>
                  <a:lnTo>
                    <a:pt x="153352" y="0"/>
                  </a:lnTo>
                  <a:lnTo>
                    <a:pt x="153352" y="38100"/>
                  </a:lnTo>
                  <a:lnTo>
                    <a:pt x="1274762" y="38100"/>
                  </a:lnTo>
                  <a:lnTo>
                    <a:pt x="1274762" y="0"/>
                  </a:lnTo>
                  <a:close/>
                </a:path>
              </a:pathLst>
            </a:custGeom>
            <a:solidFill>
              <a:srgbClr val="7228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533775" y="4063365"/>
              <a:ext cx="86995" cy="0"/>
            </a:xfrm>
            <a:custGeom>
              <a:avLst/>
              <a:gdLst/>
              <a:ahLst/>
              <a:cxnLst/>
              <a:rect l="l" t="t" r="r" b="b"/>
              <a:pathLst>
                <a:path w="86995">
                  <a:moveTo>
                    <a:pt x="0" y="0"/>
                  </a:moveTo>
                  <a:lnTo>
                    <a:pt x="86677" y="0"/>
                  </a:lnTo>
                </a:path>
              </a:pathLst>
            </a:custGeom>
            <a:ln w="38100">
              <a:solidFill>
                <a:srgbClr val="7228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5144770" y="2777807"/>
            <a:ext cx="1462405" cy="1710689"/>
            <a:chOff x="5144770" y="2777807"/>
            <a:chExt cx="1462405" cy="1710689"/>
          </a:xfrm>
        </p:grpSpPr>
        <p:sp>
          <p:nvSpPr>
            <p:cNvPr id="31" name="object 31"/>
            <p:cNvSpPr/>
            <p:nvPr/>
          </p:nvSpPr>
          <p:spPr>
            <a:xfrm>
              <a:off x="5157152" y="3209925"/>
              <a:ext cx="106045" cy="432434"/>
            </a:xfrm>
            <a:custGeom>
              <a:avLst/>
              <a:gdLst/>
              <a:ahLst/>
              <a:cxnLst/>
              <a:rect l="l" t="t" r="r" b="b"/>
              <a:pathLst>
                <a:path w="106045" h="432435">
                  <a:moveTo>
                    <a:pt x="0" y="432117"/>
                  </a:moveTo>
                  <a:lnTo>
                    <a:pt x="105727" y="432117"/>
                  </a:lnTo>
                  <a:lnTo>
                    <a:pt x="105727" y="0"/>
                  </a:lnTo>
                  <a:lnTo>
                    <a:pt x="0" y="0"/>
                  </a:lnTo>
                  <a:lnTo>
                    <a:pt x="0" y="432117"/>
                  </a:lnTo>
                  <a:close/>
                </a:path>
              </a:pathLst>
            </a:custGeom>
            <a:solidFill>
              <a:srgbClr val="F7CF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157152" y="3209925"/>
              <a:ext cx="1418590" cy="432434"/>
            </a:xfrm>
            <a:custGeom>
              <a:avLst/>
              <a:gdLst/>
              <a:ahLst/>
              <a:cxnLst/>
              <a:rect l="l" t="t" r="r" b="b"/>
              <a:pathLst>
                <a:path w="1418590" h="432435">
                  <a:moveTo>
                    <a:pt x="0" y="0"/>
                  </a:moveTo>
                  <a:lnTo>
                    <a:pt x="1418589" y="0"/>
                  </a:lnTo>
                  <a:lnTo>
                    <a:pt x="1418589" y="432117"/>
                  </a:lnTo>
                  <a:lnTo>
                    <a:pt x="0" y="43211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173662" y="3642042"/>
              <a:ext cx="89535" cy="415925"/>
            </a:xfrm>
            <a:custGeom>
              <a:avLst/>
              <a:gdLst/>
              <a:ahLst/>
              <a:cxnLst/>
              <a:rect l="l" t="t" r="r" b="b"/>
              <a:pathLst>
                <a:path w="89535" h="415925">
                  <a:moveTo>
                    <a:pt x="0" y="415925"/>
                  </a:moveTo>
                  <a:lnTo>
                    <a:pt x="89217" y="415925"/>
                  </a:lnTo>
                  <a:lnTo>
                    <a:pt x="89217" y="0"/>
                  </a:lnTo>
                  <a:lnTo>
                    <a:pt x="0" y="0"/>
                  </a:lnTo>
                  <a:lnTo>
                    <a:pt x="0" y="415925"/>
                  </a:lnTo>
                  <a:close/>
                </a:path>
              </a:pathLst>
            </a:custGeom>
            <a:solidFill>
              <a:srgbClr val="F9D4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173662" y="3642042"/>
              <a:ext cx="1418590" cy="415925"/>
            </a:xfrm>
            <a:custGeom>
              <a:avLst/>
              <a:gdLst/>
              <a:ahLst/>
              <a:cxnLst/>
              <a:rect l="l" t="t" r="r" b="b"/>
              <a:pathLst>
                <a:path w="1418590" h="415925">
                  <a:moveTo>
                    <a:pt x="0" y="0"/>
                  </a:moveTo>
                  <a:lnTo>
                    <a:pt x="1418590" y="0"/>
                  </a:lnTo>
                  <a:lnTo>
                    <a:pt x="1418590" y="415925"/>
                  </a:lnTo>
                  <a:lnTo>
                    <a:pt x="0" y="415925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166360" y="4075112"/>
              <a:ext cx="1433195" cy="398145"/>
            </a:xfrm>
            <a:custGeom>
              <a:avLst/>
              <a:gdLst/>
              <a:ahLst/>
              <a:cxnLst/>
              <a:rect l="l" t="t" r="r" b="b"/>
              <a:pathLst>
                <a:path w="1433195" h="398145">
                  <a:moveTo>
                    <a:pt x="96837" y="0"/>
                  </a:moveTo>
                  <a:lnTo>
                    <a:pt x="0" y="0"/>
                  </a:lnTo>
                  <a:lnTo>
                    <a:pt x="0" y="397827"/>
                  </a:lnTo>
                  <a:lnTo>
                    <a:pt x="96837" y="397827"/>
                  </a:lnTo>
                  <a:lnTo>
                    <a:pt x="96837" y="0"/>
                  </a:lnTo>
                  <a:close/>
                </a:path>
                <a:path w="1433195" h="398145">
                  <a:moveTo>
                    <a:pt x="1432877" y="0"/>
                  </a:moveTo>
                  <a:lnTo>
                    <a:pt x="153987" y="0"/>
                  </a:lnTo>
                  <a:lnTo>
                    <a:pt x="153987" y="397827"/>
                  </a:lnTo>
                  <a:lnTo>
                    <a:pt x="1432877" y="397827"/>
                  </a:lnTo>
                  <a:lnTo>
                    <a:pt x="1432877" y="0"/>
                  </a:lnTo>
                  <a:close/>
                </a:path>
              </a:pathLst>
            </a:custGeom>
            <a:solidFill>
              <a:srgbClr val="F7D3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166360" y="4075112"/>
              <a:ext cx="1433195" cy="398145"/>
            </a:xfrm>
            <a:custGeom>
              <a:avLst/>
              <a:gdLst/>
              <a:ahLst/>
              <a:cxnLst/>
              <a:rect l="l" t="t" r="r" b="b"/>
              <a:pathLst>
                <a:path w="1433195" h="398145">
                  <a:moveTo>
                    <a:pt x="0" y="0"/>
                  </a:moveTo>
                  <a:lnTo>
                    <a:pt x="1432877" y="0"/>
                  </a:lnTo>
                  <a:lnTo>
                    <a:pt x="1432877" y="397827"/>
                  </a:lnTo>
                  <a:lnTo>
                    <a:pt x="0" y="39782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183822" y="2797809"/>
              <a:ext cx="1411605" cy="415925"/>
            </a:xfrm>
            <a:custGeom>
              <a:avLst/>
              <a:gdLst/>
              <a:ahLst/>
              <a:cxnLst/>
              <a:rect l="l" t="t" r="r" b="b"/>
              <a:pathLst>
                <a:path w="1411604" h="415925">
                  <a:moveTo>
                    <a:pt x="1411605" y="0"/>
                  </a:moveTo>
                  <a:lnTo>
                    <a:pt x="0" y="0"/>
                  </a:lnTo>
                  <a:lnTo>
                    <a:pt x="0" y="178117"/>
                  </a:lnTo>
                  <a:lnTo>
                    <a:pt x="0" y="415925"/>
                  </a:lnTo>
                  <a:lnTo>
                    <a:pt x="1411605" y="415925"/>
                  </a:lnTo>
                  <a:lnTo>
                    <a:pt x="1411605" y="178117"/>
                  </a:lnTo>
                  <a:lnTo>
                    <a:pt x="1411605" y="0"/>
                  </a:lnTo>
                  <a:close/>
                </a:path>
              </a:pathLst>
            </a:custGeom>
            <a:solidFill>
              <a:srgbClr val="FFF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183822" y="2797810"/>
              <a:ext cx="1411605" cy="415925"/>
            </a:xfrm>
            <a:custGeom>
              <a:avLst/>
              <a:gdLst/>
              <a:ahLst/>
              <a:cxnLst/>
              <a:rect l="l" t="t" r="r" b="b"/>
              <a:pathLst>
                <a:path w="1411604" h="415925">
                  <a:moveTo>
                    <a:pt x="0" y="0"/>
                  </a:moveTo>
                  <a:lnTo>
                    <a:pt x="1411605" y="0"/>
                  </a:lnTo>
                  <a:lnTo>
                    <a:pt x="1411605" y="415925"/>
                  </a:lnTo>
                  <a:lnTo>
                    <a:pt x="0" y="415925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159057" y="2796857"/>
              <a:ext cx="1428115" cy="1672589"/>
            </a:xfrm>
            <a:custGeom>
              <a:avLst/>
              <a:gdLst/>
              <a:ahLst/>
              <a:cxnLst/>
              <a:rect l="l" t="t" r="r" b="b"/>
              <a:pathLst>
                <a:path w="1428115" h="1672589">
                  <a:moveTo>
                    <a:pt x="4762" y="0"/>
                  </a:moveTo>
                  <a:lnTo>
                    <a:pt x="1428114" y="0"/>
                  </a:lnTo>
                  <a:lnTo>
                    <a:pt x="1428114" y="1672272"/>
                  </a:lnTo>
                  <a:lnTo>
                    <a:pt x="4762" y="1672272"/>
                  </a:lnTo>
                  <a:lnTo>
                    <a:pt x="4762" y="0"/>
                  </a:lnTo>
                </a:path>
                <a:path w="1428115" h="1672589">
                  <a:moveTo>
                    <a:pt x="0" y="416877"/>
                  </a:moveTo>
                  <a:lnTo>
                    <a:pt x="103822" y="416877"/>
                  </a:lnTo>
                </a:path>
              </a:pathLst>
            </a:custGeom>
            <a:ln w="38100">
              <a:solidFill>
                <a:srgbClr val="7228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320030" y="3194685"/>
              <a:ext cx="1257935" cy="26670"/>
            </a:xfrm>
            <a:custGeom>
              <a:avLst/>
              <a:gdLst/>
              <a:ahLst/>
              <a:cxnLst/>
              <a:rect l="l" t="t" r="r" b="b"/>
              <a:pathLst>
                <a:path w="1257934" h="26669">
                  <a:moveTo>
                    <a:pt x="0" y="26352"/>
                  </a:moveTo>
                  <a:lnTo>
                    <a:pt x="1257617" y="26352"/>
                  </a:lnTo>
                  <a:lnTo>
                    <a:pt x="1257617" y="0"/>
                  </a:lnTo>
                  <a:lnTo>
                    <a:pt x="0" y="0"/>
                  </a:lnTo>
                  <a:lnTo>
                    <a:pt x="0" y="26352"/>
                  </a:lnTo>
                  <a:close/>
                </a:path>
              </a:pathLst>
            </a:custGeom>
            <a:solidFill>
              <a:srgbClr val="7228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159057" y="3638232"/>
              <a:ext cx="104139" cy="0"/>
            </a:xfrm>
            <a:custGeom>
              <a:avLst/>
              <a:gdLst/>
              <a:ahLst/>
              <a:cxnLst/>
              <a:rect l="l" t="t" r="r" b="b"/>
              <a:pathLst>
                <a:path w="104139">
                  <a:moveTo>
                    <a:pt x="0" y="0"/>
                  </a:moveTo>
                  <a:lnTo>
                    <a:pt x="103822" y="0"/>
                  </a:lnTo>
                </a:path>
              </a:pathLst>
            </a:custGeom>
            <a:ln w="38100">
              <a:solidFill>
                <a:srgbClr val="7228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320030" y="3619182"/>
              <a:ext cx="1257935" cy="31750"/>
            </a:xfrm>
            <a:custGeom>
              <a:avLst/>
              <a:gdLst/>
              <a:ahLst/>
              <a:cxnLst/>
              <a:rect l="l" t="t" r="r" b="b"/>
              <a:pathLst>
                <a:path w="1257934" h="31750">
                  <a:moveTo>
                    <a:pt x="0" y="31432"/>
                  </a:moveTo>
                  <a:lnTo>
                    <a:pt x="1257617" y="31432"/>
                  </a:lnTo>
                  <a:lnTo>
                    <a:pt x="1257617" y="0"/>
                  </a:lnTo>
                  <a:lnTo>
                    <a:pt x="0" y="0"/>
                  </a:lnTo>
                  <a:lnTo>
                    <a:pt x="0" y="31432"/>
                  </a:lnTo>
                  <a:close/>
                </a:path>
              </a:pathLst>
            </a:custGeom>
            <a:solidFill>
              <a:srgbClr val="7228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159057" y="4047490"/>
              <a:ext cx="104139" cy="38100"/>
            </a:xfrm>
            <a:custGeom>
              <a:avLst/>
              <a:gdLst/>
              <a:ahLst/>
              <a:cxnLst/>
              <a:rect l="l" t="t" r="r" b="b"/>
              <a:pathLst>
                <a:path w="104139" h="38100">
                  <a:moveTo>
                    <a:pt x="0" y="38100"/>
                  </a:moveTo>
                  <a:lnTo>
                    <a:pt x="103822" y="38100"/>
                  </a:lnTo>
                  <a:lnTo>
                    <a:pt x="103822" y="0"/>
                  </a:lnTo>
                  <a:lnTo>
                    <a:pt x="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7228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320347" y="4066540"/>
              <a:ext cx="1257935" cy="0"/>
            </a:xfrm>
            <a:custGeom>
              <a:avLst/>
              <a:gdLst/>
              <a:ahLst/>
              <a:cxnLst/>
              <a:rect l="l" t="t" r="r" b="b"/>
              <a:pathLst>
                <a:path w="1257934">
                  <a:moveTo>
                    <a:pt x="0" y="0"/>
                  </a:moveTo>
                  <a:lnTo>
                    <a:pt x="1257617" y="0"/>
                  </a:lnTo>
                </a:path>
              </a:pathLst>
            </a:custGeom>
            <a:ln w="38100">
              <a:solidFill>
                <a:srgbClr val="7228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/>
          <p:nvPr/>
        </p:nvSpPr>
        <p:spPr>
          <a:xfrm>
            <a:off x="3681730" y="4121150"/>
            <a:ext cx="1332230" cy="354965"/>
          </a:xfrm>
          <a:custGeom>
            <a:avLst/>
            <a:gdLst/>
            <a:ahLst/>
            <a:cxnLst/>
            <a:rect l="l" t="t" r="r" b="b"/>
            <a:pathLst>
              <a:path w="1332229" h="354964">
                <a:moveTo>
                  <a:pt x="1332230" y="0"/>
                </a:moveTo>
                <a:lnTo>
                  <a:pt x="0" y="0"/>
                </a:lnTo>
                <a:lnTo>
                  <a:pt x="0" y="46037"/>
                </a:lnTo>
                <a:lnTo>
                  <a:pt x="0" y="354965"/>
                </a:lnTo>
                <a:lnTo>
                  <a:pt x="1332230" y="354965"/>
                </a:lnTo>
                <a:lnTo>
                  <a:pt x="1332230" y="46037"/>
                </a:lnTo>
                <a:lnTo>
                  <a:pt x="1332230" y="0"/>
                </a:lnTo>
                <a:close/>
              </a:path>
            </a:pathLst>
          </a:custGeom>
          <a:solidFill>
            <a:srgbClr val="F7D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3673792" y="4050665"/>
            <a:ext cx="1449070" cy="433705"/>
            <a:chOff x="3673792" y="4050665"/>
            <a:chExt cx="1449070" cy="433705"/>
          </a:xfrm>
        </p:grpSpPr>
        <p:sp>
          <p:nvSpPr>
            <p:cNvPr id="47" name="object 47"/>
            <p:cNvSpPr/>
            <p:nvPr/>
          </p:nvSpPr>
          <p:spPr>
            <a:xfrm>
              <a:off x="3681730" y="4078287"/>
              <a:ext cx="1433195" cy="398145"/>
            </a:xfrm>
            <a:custGeom>
              <a:avLst/>
              <a:gdLst/>
              <a:ahLst/>
              <a:cxnLst/>
              <a:rect l="l" t="t" r="r" b="b"/>
              <a:pathLst>
                <a:path w="1433195" h="398145">
                  <a:moveTo>
                    <a:pt x="1432877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42862"/>
                  </a:lnTo>
                  <a:lnTo>
                    <a:pt x="1389380" y="42862"/>
                  </a:lnTo>
                  <a:lnTo>
                    <a:pt x="1389380" y="397827"/>
                  </a:lnTo>
                  <a:lnTo>
                    <a:pt x="1432877" y="397827"/>
                  </a:lnTo>
                  <a:lnTo>
                    <a:pt x="1432877" y="42862"/>
                  </a:lnTo>
                  <a:lnTo>
                    <a:pt x="1432877" y="31750"/>
                  </a:lnTo>
                  <a:lnTo>
                    <a:pt x="1432877" y="0"/>
                  </a:lnTo>
                  <a:close/>
                </a:path>
              </a:pathLst>
            </a:custGeom>
            <a:solidFill>
              <a:srgbClr val="F7D3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681729" y="4078287"/>
              <a:ext cx="1433195" cy="398145"/>
            </a:xfrm>
            <a:custGeom>
              <a:avLst/>
              <a:gdLst/>
              <a:ahLst/>
              <a:cxnLst/>
              <a:rect l="l" t="t" r="r" b="b"/>
              <a:pathLst>
                <a:path w="1433195" h="398145">
                  <a:moveTo>
                    <a:pt x="0" y="0"/>
                  </a:moveTo>
                  <a:lnTo>
                    <a:pt x="1432877" y="0"/>
                  </a:lnTo>
                  <a:lnTo>
                    <a:pt x="1432877" y="397827"/>
                  </a:lnTo>
                  <a:lnTo>
                    <a:pt x="0" y="39782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674427" y="4069715"/>
              <a:ext cx="1418590" cy="0"/>
            </a:xfrm>
            <a:custGeom>
              <a:avLst/>
              <a:gdLst/>
              <a:ahLst/>
              <a:cxnLst/>
              <a:rect l="l" t="t" r="r" b="b"/>
              <a:pathLst>
                <a:path w="1418589">
                  <a:moveTo>
                    <a:pt x="0" y="0"/>
                  </a:moveTo>
                  <a:lnTo>
                    <a:pt x="1418589" y="0"/>
                  </a:lnTo>
                </a:path>
              </a:pathLst>
            </a:custGeom>
            <a:ln w="38100">
              <a:solidFill>
                <a:srgbClr val="7228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/>
          <p:nvPr/>
        </p:nvSpPr>
        <p:spPr>
          <a:xfrm>
            <a:off x="2070417" y="2975927"/>
            <a:ext cx="256540" cy="1802764"/>
          </a:xfrm>
          <a:custGeom>
            <a:avLst/>
            <a:gdLst/>
            <a:ahLst/>
            <a:cxnLst/>
            <a:rect l="l" t="t" r="r" b="b"/>
            <a:pathLst>
              <a:path w="256539" h="1802764">
                <a:moveTo>
                  <a:pt x="0" y="0"/>
                </a:moveTo>
                <a:lnTo>
                  <a:pt x="0" y="1802765"/>
                </a:lnTo>
              </a:path>
              <a:path w="256539" h="1802764">
                <a:moveTo>
                  <a:pt x="0" y="1798955"/>
                </a:moveTo>
                <a:lnTo>
                  <a:pt x="256222" y="1798955"/>
                </a:lnTo>
              </a:path>
              <a:path w="256539" h="1802764">
                <a:moveTo>
                  <a:pt x="256222" y="737870"/>
                </a:moveTo>
                <a:lnTo>
                  <a:pt x="256222" y="1792287"/>
                </a:lnTo>
              </a:path>
            </a:pathLst>
          </a:custGeom>
          <a:ln w="57150">
            <a:solidFill>
              <a:srgbClr val="CF1C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326639" y="3713797"/>
            <a:ext cx="1178560" cy="1061085"/>
          </a:xfrm>
          <a:custGeom>
            <a:avLst/>
            <a:gdLst/>
            <a:ahLst/>
            <a:cxnLst/>
            <a:rect l="l" t="t" r="r" b="b"/>
            <a:pathLst>
              <a:path w="1178560" h="1061085">
                <a:moveTo>
                  <a:pt x="1178560" y="6350"/>
                </a:moveTo>
                <a:lnTo>
                  <a:pt x="1178560" y="1060767"/>
                </a:lnTo>
              </a:path>
              <a:path w="1178560" h="1061085">
                <a:moveTo>
                  <a:pt x="0" y="0"/>
                </a:moveTo>
                <a:lnTo>
                  <a:pt x="1178560" y="0"/>
                </a:lnTo>
              </a:path>
            </a:pathLst>
          </a:custGeom>
          <a:ln w="57150">
            <a:solidFill>
              <a:srgbClr val="CF1C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506787" y="4121150"/>
            <a:ext cx="256540" cy="654050"/>
          </a:xfrm>
          <a:custGeom>
            <a:avLst/>
            <a:gdLst/>
            <a:ahLst/>
            <a:cxnLst/>
            <a:rect l="l" t="t" r="r" b="b"/>
            <a:pathLst>
              <a:path w="256539" h="654050">
                <a:moveTo>
                  <a:pt x="254635" y="0"/>
                </a:moveTo>
                <a:lnTo>
                  <a:pt x="254635" y="653732"/>
                </a:lnTo>
              </a:path>
              <a:path w="256539" h="654050">
                <a:moveTo>
                  <a:pt x="0" y="653732"/>
                </a:moveTo>
                <a:lnTo>
                  <a:pt x="256222" y="653732"/>
                </a:lnTo>
              </a:path>
            </a:pathLst>
          </a:custGeom>
          <a:ln w="57150">
            <a:solidFill>
              <a:srgbClr val="CF1C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3" name="object 53"/>
          <p:cNvGrpSpPr/>
          <p:nvPr/>
        </p:nvGrpSpPr>
        <p:grpSpPr>
          <a:xfrm>
            <a:off x="2258377" y="2829560"/>
            <a:ext cx="3475354" cy="1967864"/>
            <a:chOff x="2258377" y="2829560"/>
            <a:chExt cx="3475354" cy="1967864"/>
          </a:xfrm>
        </p:grpSpPr>
        <p:sp>
          <p:nvSpPr>
            <p:cNvPr id="54" name="object 54"/>
            <p:cNvSpPr/>
            <p:nvPr/>
          </p:nvSpPr>
          <p:spPr>
            <a:xfrm>
              <a:off x="3754119" y="2975927"/>
              <a:ext cx="1537970" cy="1802764"/>
            </a:xfrm>
            <a:custGeom>
              <a:avLst/>
              <a:gdLst/>
              <a:ahLst/>
              <a:cxnLst/>
              <a:rect l="l" t="t" r="r" b="b"/>
              <a:pathLst>
                <a:path w="1537970" h="1802764">
                  <a:moveTo>
                    <a:pt x="1288414" y="1145222"/>
                  </a:moveTo>
                  <a:lnTo>
                    <a:pt x="1288414" y="1798955"/>
                  </a:lnTo>
                </a:path>
                <a:path w="1537970" h="1802764">
                  <a:moveTo>
                    <a:pt x="0" y="1162685"/>
                  </a:moveTo>
                  <a:lnTo>
                    <a:pt x="1288097" y="1162685"/>
                  </a:lnTo>
                </a:path>
                <a:path w="1537970" h="1802764">
                  <a:moveTo>
                    <a:pt x="1267777" y="1792605"/>
                  </a:moveTo>
                  <a:lnTo>
                    <a:pt x="1524000" y="1792605"/>
                  </a:lnTo>
                </a:path>
                <a:path w="1537970" h="1802764">
                  <a:moveTo>
                    <a:pt x="1537652" y="0"/>
                  </a:moveTo>
                  <a:lnTo>
                    <a:pt x="1537652" y="1802765"/>
                  </a:lnTo>
                </a:path>
              </a:pathLst>
            </a:custGeom>
            <a:ln w="57150">
              <a:solidFill>
                <a:srgbClr val="CF1C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266314" y="2837497"/>
              <a:ext cx="2729230" cy="1604645"/>
            </a:xfrm>
            <a:custGeom>
              <a:avLst/>
              <a:gdLst/>
              <a:ahLst/>
              <a:cxnLst/>
              <a:rect l="l" t="t" r="r" b="b"/>
              <a:pathLst>
                <a:path w="2729229" h="1604645">
                  <a:moveTo>
                    <a:pt x="9207" y="155257"/>
                  </a:moveTo>
                  <a:lnTo>
                    <a:pt x="164465" y="0"/>
                  </a:lnTo>
                  <a:lnTo>
                    <a:pt x="164465" y="77787"/>
                  </a:lnTo>
                  <a:lnTo>
                    <a:pt x="2573972" y="77787"/>
                  </a:lnTo>
                  <a:lnTo>
                    <a:pt x="2573972" y="0"/>
                  </a:lnTo>
                  <a:lnTo>
                    <a:pt x="2729230" y="155257"/>
                  </a:lnTo>
                  <a:lnTo>
                    <a:pt x="2573972" y="310832"/>
                  </a:lnTo>
                  <a:lnTo>
                    <a:pt x="2573972" y="233044"/>
                  </a:lnTo>
                  <a:lnTo>
                    <a:pt x="164465" y="233044"/>
                  </a:lnTo>
                  <a:lnTo>
                    <a:pt x="164465" y="310832"/>
                  </a:lnTo>
                  <a:lnTo>
                    <a:pt x="9207" y="155257"/>
                  </a:lnTo>
                </a:path>
                <a:path w="2729229" h="1604645">
                  <a:moveTo>
                    <a:pt x="9207" y="552767"/>
                  </a:moveTo>
                  <a:lnTo>
                    <a:pt x="164465" y="397510"/>
                  </a:lnTo>
                  <a:lnTo>
                    <a:pt x="164465" y="475297"/>
                  </a:lnTo>
                  <a:lnTo>
                    <a:pt x="2573972" y="475297"/>
                  </a:lnTo>
                  <a:lnTo>
                    <a:pt x="2573972" y="397510"/>
                  </a:lnTo>
                  <a:lnTo>
                    <a:pt x="2729230" y="552767"/>
                  </a:lnTo>
                  <a:lnTo>
                    <a:pt x="2573972" y="708342"/>
                  </a:lnTo>
                  <a:lnTo>
                    <a:pt x="2573972" y="630554"/>
                  </a:lnTo>
                  <a:lnTo>
                    <a:pt x="164465" y="630554"/>
                  </a:lnTo>
                  <a:lnTo>
                    <a:pt x="164465" y="708342"/>
                  </a:lnTo>
                  <a:lnTo>
                    <a:pt x="9207" y="552767"/>
                  </a:lnTo>
                </a:path>
                <a:path w="2729229" h="1604645">
                  <a:moveTo>
                    <a:pt x="0" y="1000759"/>
                  </a:moveTo>
                  <a:lnTo>
                    <a:pt x="155257" y="845502"/>
                  </a:lnTo>
                  <a:lnTo>
                    <a:pt x="155257" y="923289"/>
                  </a:lnTo>
                  <a:lnTo>
                    <a:pt x="2564765" y="923289"/>
                  </a:lnTo>
                  <a:lnTo>
                    <a:pt x="2564765" y="845502"/>
                  </a:lnTo>
                  <a:lnTo>
                    <a:pt x="2720022" y="1000759"/>
                  </a:lnTo>
                  <a:lnTo>
                    <a:pt x="2564765" y="1156334"/>
                  </a:lnTo>
                  <a:lnTo>
                    <a:pt x="2564765" y="1078547"/>
                  </a:lnTo>
                  <a:lnTo>
                    <a:pt x="155257" y="1078547"/>
                  </a:lnTo>
                  <a:lnTo>
                    <a:pt x="155257" y="1156334"/>
                  </a:lnTo>
                  <a:lnTo>
                    <a:pt x="0" y="1000759"/>
                  </a:lnTo>
                </a:path>
                <a:path w="2729229" h="1604645">
                  <a:moveTo>
                    <a:pt x="9207" y="1448752"/>
                  </a:moveTo>
                  <a:lnTo>
                    <a:pt x="164465" y="1293495"/>
                  </a:lnTo>
                  <a:lnTo>
                    <a:pt x="164465" y="1371282"/>
                  </a:lnTo>
                  <a:lnTo>
                    <a:pt x="2573972" y="1371282"/>
                  </a:lnTo>
                  <a:lnTo>
                    <a:pt x="2573972" y="1293495"/>
                  </a:lnTo>
                  <a:lnTo>
                    <a:pt x="2729230" y="1448752"/>
                  </a:lnTo>
                  <a:lnTo>
                    <a:pt x="2573972" y="1604327"/>
                  </a:lnTo>
                  <a:lnTo>
                    <a:pt x="2573972" y="1526539"/>
                  </a:lnTo>
                  <a:lnTo>
                    <a:pt x="164465" y="1526539"/>
                  </a:lnTo>
                  <a:lnTo>
                    <a:pt x="164465" y="1604327"/>
                  </a:lnTo>
                  <a:lnTo>
                    <a:pt x="9207" y="1448752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5329" y="3518217"/>
              <a:ext cx="682307" cy="68484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57394" y="4156392"/>
              <a:ext cx="1176020" cy="589915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1035685" y="2926715"/>
            <a:ext cx="3429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5" dirty="0">
                <a:latin typeface="Calibri"/>
                <a:cs typeface="Calibri"/>
              </a:rPr>
              <a:t>Εφαρμογή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462904" y="2947987"/>
            <a:ext cx="3429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5" dirty="0">
                <a:latin typeface="Calibri"/>
                <a:cs typeface="Calibri"/>
              </a:rPr>
              <a:t>Εφαρμογή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355214" y="3749675"/>
            <a:ext cx="11214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7335">
              <a:lnSpc>
                <a:spcPct val="100000"/>
              </a:lnSpc>
              <a:spcBef>
                <a:spcPts val="100"/>
              </a:spcBef>
            </a:pPr>
            <a:r>
              <a:rPr sz="600" spc="40" dirty="0">
                <a:latin typeface="Calibri"/>
                <a:cs typeface="Calibri"/>
              </a:rPr>
              <a:t>Ίντερνετ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237297" y="4565332"/>
            <a:ext cx="26289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-15" dirty="0">
                <a:latin typeface="Calibri"/>
                <a:cs typeface="Calibri"/>
              </a:rPr>
              <a:t>ξεν</a:t>
            </a:r>
            <a:r>
              <a:rPr sz="550" b="1" spc="-20" dirty="0">
                <a:latin typeface="Calibri"/>
                <a:cs typeface="Calibri"/>
              </a:rPr>
              <a:t>ι</a:t>
            </a:r>
            <a:r>
              <a:rPr sz="550" b="1" spc="-10" dirty="0">
                <a:latin typeface="Calibri"/>
                <a:cs typeface="Calibri"/>
              </a:rPr>
              <a:t>σ</a:t>
            </a:r>
            <a:r>
              <a:rPr sz="550" b="1" spc="-15" dirty="0">
                <a:latin typeface="Calibri"/>
                <a:cs typeface="Calibri"/>
              </a:rPr>
              <a:t>τ</a:t>
            </a:r>
            <a:r>
              <a:rPr sz="550" b="1" spc="-10" dirty="0">
                <a:latin typeface="Calibri"/>
                <a:cs typeface="Calibri"/>
              </a:rPr>
              <a:t>ή</a:t>
            </a:r>
            <a:r>
              <a:rPr sz="550" b="1" spc="10" dirty="0">
                <a:latin typeface="Calibri"/>
                <a:cs typeface="Calibri"/>
              </a:rPr>
              <a:t>ς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661602" y="4562475"/>
            <a:ext cx="42862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dirty="0">
                <a:latin typeface="Calibri"/>
                <a:cs typeface="Calibri"/>
              </a:rPr>
              <a:t>δρομολογητή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077970" y="4583747"/>
            <a:ext cx="34861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10" dirty="0">
                <a:latin typeface="Calibri"/>
                <a:cs typeface="Calibri"/>
              </a:rPr>
              <a:t>διακόπτης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674677" y="4662804"/>
            <a:ext cx="26289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-15" dirty="0">
                <a:latin typeface="Calibri"/>
                <a:cs typeface="Calibri"/>
              </a:rPr>
              <a:t>ξεν</a:t>
            </a:r>
            <a:r>
              <a:rPr sz="550" b="1" spc="-20" dirty="0">
                <a:latin typeface="Calibri"/>
                <a:cs typeface="Calibri"/>
              </a:rPr>
              <a:t>ι</a:t>
            </a:r>
            <a:r>
              <a:rPr sz="550" b="1" spc="-10" dirty="0">
                <a:latin typeface="Calibri"/>
                <a:cs typeface="Calibri"/>
              </a:rPr>
              <a:t>σ</a:t>
            </a:r>
            <a:r>
              <a:rPr sz="550" b="1" spc="-15" dirty="0">
                <a:latin typeface="Calibri"/>
                <a:cs typeface="Calibri"/>
              </a:rPr>
              <a:t>τ</a:t>
            </a:r>
            <a:r>
              <a:rPr sz="550" b="1" spc="-10" dirty="0">
                <a:latin typeface="Calibri"/>
                <a:cs typeface="Calibri"/>
              </a:rPr>
              <a:t>ή</a:t>
            </a:r>
            <a:r>
              <a:rPr sz="550" b="1" spc="10" dirty="0">
                <a:latin typeface="Calibri"/>
                <a:cs typeface="Calibri"/>
              </a:rPr>
              <a:t>ς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320347" y="4122102"/>
            <a:ext cx="12477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3225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latin typeface="Calibri"/>
                <a:cs typeface="Calibri"/>
              </a:rPr>
              <a:t>Σύνδεσμος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789997" y="4176395"/>
            <a:ext cx="12242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algn="ctr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latin typeface="Calibri"/>
                <a:cs typeface="Calibri"/>
              </a:rPr>
              <a:t>Σύνδεσμος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355214" y="4118609"/>
            <a:ext cx="11214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3384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latin typeface="Calibri"/>
                <a:cs typeface="Calibri"/>
              </a:rPr>
              <a:t>Σύνδεσμος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55967" y="4083843"/>
            <a:ext cx="1285875" cy="356870"/>
          </a:xfrm>
          <a:prstGeom prst="rect">
            <a:avLst/>
          </a:prstGeom>
          <a:solidFill>
            <a:srgbClr val="F7D3CF"/>
          </a:solidFill>
        </p:spPr>
        <p:txBody>
          <a:bodyPr vert="horz" wrap="square" lIns="0" tIns="27305" rIns="0" bIns="0" rtlCol="0">
            <a:spAutoFit/>
          </a:bodyPr>
          <a:lstStyle/>
          <a:p>
            <a:pPr marL="86995" algn="ctr">
              <a:lnSpc>
                <a:spcPct val="100000"/>
              </a:lnSpc>
              <a:spcBef>
                <a:spcPts val="215"/>
              </a:spcBef>
            </a:pPr>
            <a:r>
              <a:rPr sz="600" spc="-10" dirty="0">
                <a:latin typeface="Calibri"/>
                <a:cs typeface="Calibri"/>
              </a:rPr>
              <a:t>Σύνδεσμος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320347" y="3650297"/>
            <a:ext cx="1247775" cy="396875"/>
          </a:xfrm>
          <a:prstGeom prst="rect">
            <a:avLst/>
          </a:prstGeom>
          <a:solidFill>
            <a:srgbClr val="F9D4E1"/>
          </a:solidFill>
        </p:spPr>
        <p:txBody>
          <a:bodyPr vert="horz" wrap="square" lIns="0" tIns="48260" rIns="0" bIns="0" rtlCol="0">
            <a:spAutoFit/>
          </a:bodyPr>
          <a:lstStyle/>
          <a:p>
            <a:pPr marL="234950">
              <a:lnSpc>
                <a:spcPct val="100000"/>
              </a:lnSpc>
              <a:spcBef>
                <a:spcPts val="380"/>
              </a:spcBef>
            </a:pPr>
            <a:r>
              <a:rPr sz="600" spc="60" dirty="0">
                <a:latin typeface="Calibri"/>
                <a:cs typeface="Calibri"/>
              </a:rPr>
              <a:t>Ίντερνετ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55967" y="3652837"/>
            <a:ext cx="1285875" cy="395605"/>
          </a:xfrm>
          <a:prstGeom prst="rect">
            <a:avLst/>
          </a:prstGeom>
          <a:solidFill>
            <a:srgbClr val="F9D4E1"/>
          </a:solidFill>
        </p:spPr>
        <p:txBody>
          <a:bodyPr vert="horz" wrap="square" lIns="0" tIns="21590" rIns="0" bIns="0" rtlCol="0">
            <a:spAutoFit/>
          </a:bodyPr>
          <a:lstStyle/>
          <a:p>
            <a:pPr marL="372110">
              <a:lnSpc>
                <a:spcPct val="100000"/>
              </a:lnSpc>
              <a:spcBef>
                <a:spcPts val="170"/>
              </a:spcBef>
            </a:pPr>
            <a:r>
              <a:rPr sz="600" spc="60" dirty="0">
                <a:latin typeface="Calibri"/>
                <a:cs typeface="Calibri"/>
              </a:rPr>
              <a:t>Ίντερνετ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320347" y="3212544"/>
            <a:ext cx="1247775" cy="406400"/>
          </a:xfrm>
          <a:prstGeom prst="rect">
            <a:avLst/>
          </a:prstGeom>
          <a:solidFill>
            <a:srgbClr val="F7CFED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 marL="191135">
              <a:lnSpc>
                <a:spcPct val="100000"/>
              </a:lnSpc>
              <a:spcBef>
                <a:spcPts val="5"/>
              </a:spcBef>
            </a:pPr>
            <a:r>
              <a:rPr sz="600" spc="40" dirty="0">
                <a:latin typeface="Calibri"/>
                <a:cs typeface="Calibri"/>
              </a:rPr>
              <a:t>Μεταφορά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55967" y="3218100"/>
            <a:ext cx="1285875" cy="398780"/>
          </a:xfrm>
          <a:prstGeom prst="rect">
            <a:avLst/>
          </a:prstGeom>
          <a:solidFill>
            <a:srgbClr val="F7CFED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550">
              <a:latin typeface="Times New Roman"/>
              <a:cs typeface="Times New Roman"/>
            </a:endParaRPr>
          </a:p>
          <a:p>
            <a:pPr marL="328930">
              <a:lnSpc>
                <a:spcPct val="100000"/>
              </a:lnSpc>
            </a:pPr>
            <a:r>
              <a:rPr sz="600" spc="40" dirty="0">
                <a:latin typeface="Calibri"/>
                <a:cs typeface="Calibri"/>
              </a:rPr>
              <a:t>Μεταφορά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3" name="object 73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587756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5" dirty="0">
                <a:latin typeface="Times New Roman"/>
                <a:cs typeface="Times New Roman"/>
              </a:rPr>
              <a:t>Κληρονομικότητα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των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αδυναμιών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ασφαλείας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95" dirty="0">
                <a:latin typeface="Times New Roman"/>
                <a:cs typeface="Times New Roman"/>
              </a:rPr>
              <a:t>στη</a:t>
            </a:r>
            <a:r>
              <a:rPr sz="1450" spc="125" dirty="0">
                <a:latin typeface="Times New Roman"/>
                <a:cs typeface="Times New Roman"/>
              </a:rPr>
              <a:t> στοίβα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TCP/IP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91515" y="1122679"/>
            <a:ext cx="7165975" cy="1568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211764"/>
              <a:buFont typeface="Arial"/>
              <a:buChar char="•"/>
              <a:tabLst>
                <a:tab pos="167005" algn="l"/>
              </a:tabLst>
            </a:pPr>
            <a:r>
              <a:rPr sz="850" spc="35" dirty="0">
                <a:latin typeface="Calibri"/>
                <a:cs typeface="Calibri"/>
              </a:rPr>
              <a:t>Επιπλέον, για </a:t>
            </a:r>
            <a:r>
              <a:rPr sz="850" spc="40" dirty="0">
                <a:latin typeface="Calibri"/>
                <a:cs typeface="Calibri"/>
              </a:rPr>
              <a:t>τη </a:t>
            </a:r>
            <a:r>
              <a:rPr sz="850" spc="35" dirty="0">
                <a:latin typeface="Calibri"/>
                <a:cs typeface="Calibri"/>
              </a:rPr>
              <a:t>διασύνδεση </a:t>
            </a:r>
            <a:r>
              <a:rPr sz="850" spc="40" dirty="0">
                <a:latin typeface="Calibri"/>
                <a:cs typeface="Calibri"/>
              </a:rPr>
              <a:t>των </a:t>
            </a:r>
            <a:r>
              <a:rPr sz="850" spc="35" dirty="0">
                <a:latin typeface="Calibri"/>
                <a:cs typeface="Calibri"/>
              </a:rPr>
              <a:t>δικτύων ελέγχου </a:t>
            </a:r>
            <a:r>
              <a:rPr sz="850" spc="40" dirty="0">
                <a:latin typeface="Calibri"/>
                <a:cs typeface="Calibri"/>
              </a:rPr>
              <a:t>με απομακρυσμένα </a:t>
            </a:r>
            <a:r>
              <a:rPr sz="850" spc="35" dirty="0">
                <a:latin typeface="Calibri"/>
                <a:cs typeface="Calibri"/>
              </a:rPr>
              <a:t>δίκτυα </a:t>
            </a:r>
            <a:r>
              <a:rPr sz="850" spc="45" dirty="0">
                <a:latin typeface="Calibri"/>
                <a:cs typeface="Calibri"/>
              </a:rPr>
              <a:t>ή </a:t>
            </a:r>
            <a:r>
              <a:rPr sz="850" spc="35" dirty="0">
                <a:latin typeface="Calibri"/>
                <a:cs typeface="Calibri"/>
              </a:rPr>
              <a:t>υποδίκτυα, </a:t>
            </a:r>
            <a:r>
              <a:rPr sz="850" spc="25" dirty="0">
                <a:latin typeface="Calibri"/>
                <a:cs typeface="Calibri"/>
              </a:rPr>
              <a:t>π.χ. </a:t>
            </a:r>
            <a:r>
              <a:rPr sz="850" spc="40" dirty="0">
                <a:latin typeface="Calibri"/>
                <a:cs typeface="Calibri"/>
              </a:rPr>
              <a:t>υποσταθμούς, </a:t>
            </a:r>
            <a:r>
              <a:rPr sz="850" spc="30" dirty="0">
                <a:latin typeface="Calibri"/>
                <a:cs typeface="Calibri"/>
              </a:rPr>
              <a:t>είναι </a:t>
            </a:r>
            <a:r>
              <a:rPr sz="850" spc="40" dirty="0">
                <a:latin typeface="Calibri"/>
                <a:cs typeface="Calibri"/>
              </a:rPr>
              <a:t>πολύ </a:t>
            </a:r>
            <a:r>
              <a:rPr sz="850" spc="35" dirty="0">
                <a:latin typeface="Calibri"/>
                <a:cs typeface="Calibri"/>
              </a:rPr>
              <a:t>συνηθισμένη </a:t>
            </a:r>
            <a:r>
              <a:rPr sz="850" spc="45" dirty="0">
                <a:latin typeface="Calibri"/>
                <a:cs typeface="Calibri"/>
              </a:rPr>
              <a:t>η </a:t>
            </a:r>
            <a:r>
              <a:rPr sz="850" spc="40" dirty="0">
                <a:latin typeface="Calibri"/>
                <a:cs typeface="Calibri"/>
              </a:rPr>
              <a:t>μέσω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30" dirty="0">
                <a:latin typeface="Calibri"/>
                <a:cs typeface="Calibri"/>
              </a:rPr>
              <a:t>Ίντερνετ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σύμφωνα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με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το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μοντέλο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30" dirty="0">
                <a:latin typeface="Calibri"/>
                <a:cs typeface="Calibri"/>
              </a:rPr>
              <a:t>TCP/IP.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har char="•"/>
            </a:pPr>
            <a:endParaRPr sz="900">
              <a:latin typeface="Calibri"/>
              <a:cs typeface="Calibri"/>
            </a:endParaRPr>
          </a:p>
          <a:p>
            <a:pPr marL="152400" indent="-139700">
              <a:lnSpc>
                <a:spcPct val="100000"/>
              </a:lnSpc>
              <a:buClr>
                <a:srgbClr val="FFBA00"/>
              </a:buClr>
              <a:buSzPct val="164705"/>
              <a:buFont typeface="Arial"/>
              <a:buChar char="•"/>
              <a:tabLst>
                <a:tab pos="152400" algn="l"/>
              </a:tabLst>
            </a:pPr>
            <a:r>
              <a:rPr sz="850" spc="35" dirty="0">
                <a:latin typeface="Calibri"/>
                <a:cs typeface="Calibri"/>
              </a:rPr>
              <a:t>Αυτός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τύπος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διασύνδεσης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απαιτεί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την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εφαρμογή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του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γνωστού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μοντέλου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TCP/IP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και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συσκευών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πληροφορικής,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όπως:</a:t>
            </a:r>
            <a:endParaRPr sz="850">
              <a:latin typeface="Calibri"/>
              <a:cs typeface="Calibri"/>
            </a:endParaRPr>
          </a:p>
          <a:p>
            <a:pPr marL="286385" lvl="1" indent="-91440">
              <a:lnSpc>
                <a:spcPct val="100000"/>
              </a:lnSpc>
              <a:spcBef>
                <a:spcPts val="122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700" b="1" spc="45" dirty="0">
                <a:latin typeface="Calibri"/>
                <a:cs typeface="Calibri"/>
              </a:rPr>
              <a:t>Δρομολογητής:</a:t>
            </a:r>
            <a:r>
              <a:rPr sz="700" b="1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λειτουργεί </a:t>
            </a:r>
            <a:r>
              <a:rPr sz="700" spc="50" dirty="0">
                <a:latin typeface="Calibri"/>
                <a:cs typeface="Calibri"/>
              </a:rPr>
              <a:t>μόνο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το</a:t>
            </a:r>
            <a:r>
              <a:rPr sz="700" spc="229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του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Ίντερνετ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και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καταλαβαίνει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μόνο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τις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διευθύνσεις </a:t>
            </a:r>
            <a:r>
              <a:rPr sz="700" spc="30" dirty="0">
                <a:latin typeface="Calibri"/>
                <a:cs typeface="Calibri"/>
              </a:rPr>
              <a:t>IP.</a:t>
            </a:r>
            <a:endParaRPr sz="700">
              <a:latin typeface="Calibri"/>
              <a:cs typeface="Calibri"/>
            </a:endParaRPr>
          </a:p>
          <a:p>
            <a:pPr marL="286385" lvl="1" indent="-91440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700" b="1" spc="45" dirty="0">
                <a:latin typeface="Calibri"/>
                <a:cs typeface="Calibri"/>
              </a:rPr>
              <a:t>Διακόπτης:</a:t>
            </a:r>
            <a:r>
              <a:rPr sz="700" b="1" spc="1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το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σύνδεσης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και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κατανοεί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μόνο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τις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διευθύνσεις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MAC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(Διεύθυνση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φυσικού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επιπέδου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δικτύου)</a:t>
            </a:r>
            <a:endParaRPr sz="700">
              <a:latin typeface="Calibri"/>
              <a:cs typeface="Calibri"/>
            </a:endParaRPr>
          </a:p>
          <a:p>
            <a:pPr marL="286385" lvl="1" indent="-91440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700" b="1" spc="50" dirty="0">
                <a:latin typeface="Calibri"/>
                <a:cs typeface="Calibri"/>
              </a:rPr>
              <a:t>Hub:</a:t>
            </a:r>
            <a:r>
              <a:rPr sz="700" b="1" spc="-1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το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φυσικό</a:t>
            </a:r>
            <a:endParaRPr sz="700">
              <a:latin typeface="Calibri"/>
              <a:cs typeface="Calibri"/>
            </a:endParaRPr>
          </a:p>
          <a:p>
            <a:pPr marL="4700905">
              <a:lnSpc>
                <a:spcPct val="100000"/>
              </a:lnSpc>
              <a:spcBef>
                <a:spcPts val="550"/>
              </a:spcBef>
            </a:pPr>
            <a:r>
              <a:rPr sz="950" b="1" spc="45" dirty="0">
                <a:latin typeface="Calibri"/>
                <a:cs typeface="Calibri"/>
              </a:rPr>
              <a:t>Στοίβα</a:t>
            </a:r>
            <a:r>
              <a:rPr sz="950" b="1" spc="-30" dirty="0">
                <a:latin typeface="Calibri"/>
                <a:cs typeface="Calibri"/>
              </a:rPr>
              <a:t> </a:t>
            </a:r>
            <a:r>
              <a:rPr sz="950" b="1" spc="40" dirty="0">
                <a:latin typeface="Calibri"/>
                <a:cs typeface="Calibri"/>
              </a:rPr>
              <a:t>TCP/IP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1250612" y="4877434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26364" y="500792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1579859" y="67627"/>
            <a:ext cx="304800" cy="29273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2200" spc="145" dirty="0">
                <a:solidFill>
                  <a:srgbClr val="D8D8D8"/>
                </a:solidFill>
                <a:latin typeface="Calibri"/>
                <a:cs typeface="Calibri"/>
              </a:rPr>
              <a:t>ΕΛΛΕΊΨΕΙΣ</a:t>
            </a:r>
            <a:r>
              <a:rPr sz="2200" spc="1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8D8D8"/>
                </a:solidFill>
                <a:latin typeface="Calibri"/>
                <a:cs typeface="Calibri"/>
              </a:rPr>
              <a:t>ΑΣΦΑΛΕΊΑΣ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9942" y="0"/>
              <a:ext cx="503205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5344" y="409575"/>
            <a:ext cx="587756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5" dirty="0">
                <a:latin typeface="Times New Roman"/>
                <a:cs typeface="Times New Roman"/>
              </a:rPr>
              <a:t>Κληρονομικότητα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των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αδυναμιών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ασφαλείας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95" dirty="0">
                <a:latin typeface="Times New Roman"/>
                <a:cs typeface="Times New Roman"/>
              </a:rPr>
              <a:t>στη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στοίβα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TCP/IP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1515" y="1026900"/>
            <a:ext cx="6610984" cy="200723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655"/>
              </a:spcBef>
              <a:buClr>
                <a:srgbClr val="FFBA00"/>
              </a:buClr>
              <a:buSzPct val="171428"/>
              <a:buFont typeface="Arial"/>
              <a:buChar char="•"/>
              <a:tabLst>
                <a:tab pos="167005" algn="l"/>
              </a:tabLst>
            </a:pPr>
            <a:r>
              <a:rPr sz="1050" spc="105" dirty="0">
                <a:latin typeface="Calibri"/>
                <a:cs typeface="Calibri"/>
              </a:rPr>
              <a:t>Κάθε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επίπεδο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TCP/IP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οδηγεί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σύνολο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ενεργειών:</a:t>
            </a:r>
            <a:endParaRPr sz="1050">
              <a:latin typeface="Calibri"/>
              <a:cs typeface="Calibri"/>
            </a:endParaRPr>
          </a:p>
          <a:p>
            <a:pPr marL="1829435" marR="5080" lvl="1" indent="-91440">
              <a:lnSpc>
                <a:spcPct val="100000"/>
              </a:lnSpc>
              <a:spcBef>
                <a:spcPts val="18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892300" algn="l"/>
              </a:tabLst>
            </a:pPr>
            <a:r>
              <a:rPr sz="950" b="1" spc="100" dirty="0">
                <a:latin typeface="Calibri"/>
                <a:cs typeface="Calibri"/>
              </a:rPr>
              <a:t>Στρώμα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95" dirty="0">
                <a:latin typeface="Calibri"/>
                <a:cs typeface="Calibri"/>
              </a:rPr>
              <a:t>εφαρμογής:</a:t>
            </a:r>
            <a:r>
              <a:rPr sz="950" b="1" spc="4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διευκολύνει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την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τυποποιημένη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ανταλλαγή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δεδομένων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για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τις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εφαρμογές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και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ασχολείται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με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τα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πραγματικά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δεδομένα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της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εφαρμογής.</a:t>
            </a:r>
            <a:endParaRPr sz="9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60"/>
              </a:spcBef>
              <a:buClr>
                <a:srgbClr val="FFBA00"/>
              </a:buClr>
              <a:buFont typeface="Arial"/>
              <a:buChar char="•"/>
            </a:pPr>
            <a:endParaRPr sz="1000">
              <a:latin typeface="Calibri"/>
              <a:cs typeface="Calibri"/>
            </a:endParaRPr>
          </a:p>
          <a:p>
            <a:pPr marL="1892300" lvl="1" indent="-154305">
              <a:lnSpc>
                <a:spcPct val="100000"/>
              </a:lnSpc>
              <a:buClr>
                <a:srgbClr val="FFBA00"/>
              </a:buClr>
              <a:buSzPct val="189473"/>
              <a:buFont typeface="Arial"/>
              <a:buChar char="•"/>
              <a:tabLst>
                <a:tab pos="1892300" algn="l"/>
              </a:tabLst>
            </a:pPr>
            <a:r>
              <a:rPr sz="950" b="1" spc="75" dirty="0">
                <a:latin typeface="Calibri"/>
                <a:cs typeface="Calibri"/>
              </a:rPr>
              <a:t>Μεταφορά: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εξασφαλίζει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επικοινωνίες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από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άκρο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άκρο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στο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δίκτυο</a:t>
            </a:r>
            <a:endParaRPr sz="950">
              <a:latin typeface="Calibri"/>
              <a:cs typeface="Calibri"/>
            </a:endParaRPr>
          </a:p>
          <a:p>
            <a:pPr marL="1829435" marR="81280" lvl="1" indent="-91440">
              <a:lnSpc>
                <a:spcPct val="100000"/>
              </a:lnSpc>
              <a:spcBef>
                <a:spcPts val="142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892300" algn="l"/>
              </a:tabLst>
            </a:pPr>
            <a:r>
              <a:rPr sz="950" b="1" spc="55" dirty="0">
                <a:latin typeface="Calibri"/>
                <a:cs typeface="Calibri"/>
              </a:rPr>
              <a:t>Ίντερνετ:</a:t>
            </a:r>
            <a:r>
              <a:rPr sz="950" b="1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ασχολείται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με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πακέτα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δεδομένων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και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συνδέει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ανεξάρτητα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δίκτυα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για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μεταφορά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των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πακέτων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δεδομένων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πέρα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από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όρια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του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δικτύου.</a:t>
            </a:r>
            <a:endParaRPr sz="9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Clr>
                <a:srgbClr val="FFBA00"/>
              </a:buClr>
              <a:buFont typeface="Arial"/>
              <a:buChar char="•"/>
            </a:pPr>
            <a:endParaRPr sz="1000">
              <a:latin typeface="Calibri"/>
              <a:cs typeface="Calibri"/>
            </a:endParaRPr>
          </a:p>
          <a:p>
            <a:pPr marL="1829435" marR="177165" lvl="1" indent="-91440">
              <a:lnSpc>
                <a:spcPct val="101800"/>
              </a:lnSpc>
              <a:spcBef>
                <a:spcPts val="5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892300" algn="l"/>
              </a:tabLst>
            </a:pPr>
            <a:r>
              <a:rPr sz="950" b="1" spc="65" dirty="0">
                <a:latin typeface="Calibri"/>
                <a:cs typeface="Calibri"/>
              </a:rPr>
              <a:t>Σύνδεσμος: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λειτουργικό,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συνδέοντας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κόμβους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ή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κεντρικούς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υπολογιστές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ένα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δίκτυο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0654" y="4381182"/>
            <a:ext cx="1750695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spc="20" dirty="0">
                <a:latin typeface="Calibri"/>
                <a:cs typeface="Calibri"/>
              </a:rPr>
              <a:t>Πηγή:</a:t>
            </a:r>
            <a:r>
              <a:rPr sz="350" spc="10" dirty="0">
                <a:latin typeface="Calibri"/>
                <a:cs typeface="Calibri"/>
              </a:rPr>
              <a:t> </a:t>
            </a:r>
            <a:r>
              <a:rPr sz="350" spc="15" dirty="0">
                <a:latin typeface="Calibri"/>
                <a:cs typeface="Calibri"/>
              </a:rPr>
              <a:t>Shacklett</a:t>
            </a:r>
            <a:r>
              <a:rPr sz="350" spc="25" dirty="0">
                <a:latin typeface="Calibri"/>
                <a:cs typeface="Calibri"/>
              </a:rPr>
              <a:t> </a:t>
            </a:r>
            <a:r>
              <a:rPr sz="350" spc="15" dirty="0">
                <a:latin typeface="Calibri"/>
                <a:cs typeface="Calibri"/>
              </a:rPr>
              <a:t>A. </a:t>
            </a:r>
            <a:r>
              <a:rPr sz="350" spc="20" dirty="0">
                <a:latin typeface="Calibri"/>
                <a:cs typeface="Calibri"/>
              </a:rPr>
              <a:t>Novotny, </a:t>
            </a:r>
            <a:r>
              <a:rPr sz="350" spc="25" dirty="0">
                <a:latin typeface="Calibri"/>
                <a:cs typeface="Calibri"/>
              </a:rPr>
              <a:t> </a:t>
            </a:r>
            <a:r>
              <a:rPr sz="350" spc="15" dirty="0">
                <a:latin typeface="Calibri"/>
                <a:cs typeface="Calibri"/>
              </a:rPr>
              <a:t>- </a:t>
            </a:r>
            <a:r>
              <a:rPr sz="350" spc="2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δικτύου</a:t>
            </a:r>
            <a:r>
              <a:rPr sz="350" spc="15" dirty="0">
                <a:latin typeface="Calibri"/>
                <a:cs typeface="Calibri"/>
              </a:rPr>
              <a:t> </a:t>
            </a:r>
            <a:r>
              <a:rPr sz="350" spc="25" dirty="0">
                <a:latin typeface="Calibri"/>
                <a:cs typeface="Calibri"/>
              </a:rPr>
              <a:t>που</a:t>
            </a:r>
            <a:r>
              <a:rPr sz="350" spc="20" dirty="0">
                <a:latin typeface="Calibri"/>
                <a:cs typeface="Calibri"/>
              </a:rPr>
              <a:t> χρησιμοποιείται</a:t>
            </a:r>
            <a:r>
              <a:rPr sz="350" spc="1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στο</a:t>
            </a:r>
            <a:r>
              <a:rPr sz="350" spc="15" dirty="0">
                <a:latin typeface="Calibri"/>
                <a:cs typeface="Calibri"/>
              </a:rPr>
              <a:t> διαδίκτυο)", </a:t>
            </a:r>
            <a:r>
              <a:rPr sz="350" spc="20" dirty="0">
                <a:latin typeface="Calibri"/>
                <a:cs typeface="Calibri"/>
              </a:rPr>
              <a:t>2024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6862" y="4485957"/>
            <a:ext cx="2651125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spc="15" dirty="0">
                <a:latin typeface="Calibri"/>
                <a:cs typeface="Calibri"/>
              </a:rPr>
              <a:t>URL:</a:t>
            </a:r>
            <a:r>
              <a:rPr sz="350" spc="85" dirty="0">
                <a:latin typeface="Calibri"/>
                <a:cs typeface="Calibri"/>
              </a:rPr>
              <a:t> </a:t>
            </a:r>
            <a:r>
              <a:rPr sz="350" dirty="0">
                <a:solidFill>
                  <a:srgbClr val="87872D"/>
                </a:solidFill>
                <a:latin typeface="Calibri"/>
                <a:cs typeface="Calibri"/>
                <a:hlinkClick r:id="rId4"/>
              </a:rPr>
              <a:t>XML </a:t>
            </a:r>
            <a:r>
              <a:rPr sz="350" spc="-10" dirty="0">
                <a:solidFill>
                  <a:srgbClr val="87872D"/>
                </a:solidFill>
                <a:latin typeface="Calibri"/>
                <a:cs typeface="Calibri"/>
                <a:hlinkClick r:id="rId4"/>
              </a:rPr>
              <a:t>(Extensible</a:t>
            </a:r>
            <a:r>
              <a:rPr sz="350" spc="5" dirty="0">
                <a:solidFill>
                  <a:srgbClr val="87872D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350" spc="-10" dirty="0">
                <a:solidFill>
                  <a:srgbClr val="87872D"/>
                </a:solidFill>
                <a:latin typeface="Calibri"/>
                <a:cs typeface="Calibri"/>
                <a:hlinkClick r:id="rId4"/>
              </a:rPr>
              <a:t>Markup-</a:t>
            </a:r>
            <a:r>
              <a:rPr sz="350" dirty="0">
                <a:solidFill>
                  <a:srgbClr val="87872D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350" spc="-10" dirty="0">
                <a:solidFill>
                  <a:srgbClr val="87872D"/>
                </a:solidFill>
                <a:latin typeface="Calibri"/>
                <a:cs typeface="Calibri"/>
                <a:hlinkClick r:id="rId4"/>
              </a:rPr>
              <a:t>δομημένη</a:t>
            </a:r>
            <a:r>
              <a:rPr sz="350" spc="-5" dirty="0">
                <a:solidFill>
                  <a:srgbClr val="87872D"/>
                </a:solidFill>
                <a:latin typeface="Calibri"/>
                <a:cs typeface="Calibri"/>
                <a:hlinkClick r:id="rId4"/>
              </a:rPr>
              <a:t> μορφή</a:t>
            </a:r>
            <a:r>
              <a:rPr sz="350" spc="-10" dirty="0">
                <a:solidFill>
                  <a:srgbClr val="87872D"/>
                </a:solidFill>
                <a:latin typeface="Calibri"/>
                <a:cs typeface="Calibri"/>
                <a:hlinkClick r:id="rId4"/>
              </a:rPr>
              <a:t> ανταλλαγήςδεδομένωνn)</a:t>
            </a:r>
            <a:r>
              <a:rPr sz="350" spc="-5" dirty="0">
                <a:solidFill>
                  <a:srgbClr val="87872D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350" spc="-15" dirty="0">
                <a:solidFill>
                  <a:srgbClr val="87872D"/>
                </a:solidFill>
                <a:latin typeface="Calibri"/>
                <a:cs typeface="Calibri"/>
                <a:hlinkClick r:id="rId4"/>
              </a:rPr>
              <a:t>https://www.techtarget.com/searchnetworking/defi</a:t>
            </a:r>
            <a:r>
              <a:rPr sz="350" spc="-15" dirty="0">
                <a:solidFill>
                  <a:srgbClr val="87872D"/>
                </a:solidFill>
                <a:latin typeface="Calibri"/>
                <a:cs typeface="Calibri"/>
              </a:rPr>
              <a:t>nition/TCP-IP</a:t>
            </a:r>
            <a:r>
              <a:rPr sz="350" spc="4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350" spc="10" dirty="0">
                <a:latin typeface="Calibri"/>
                <a:cs typeface="Calibri"/>
              </a:rPr>
              <a:t>Language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2115" y="4551997"/>
            <a:ext cx="2322830" cy="0"/>
          </a:xfrm>
          <a:custGeom>
            <a:avLst/>
            <a:gdLst/>
            <a:ahLst/>
            <a:cxnLst/>
            <a:rect l="l" t="t" r="r" b="b"/>
            <a:pathLst>
              <a:path w="2322830">
                <a:moveTo>
                  <a:pt x="0" y="0"/>
                </a:moveTo>
                <a:lnTo>
                  <a:pt x="2322512" y="0"/>
                </a:lnTo>
              </a:path>
            </a:pathLst>
          </a:custGeom>
          <a:ln w="3175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6364" y="4576445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579859" y="67627"/>
            <a:ext cx="304800" cy="29273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2200" spc="145" dirty="0">
                <a:solidFill>
                  <a:srgbClr val="D8D8D8"/>
                </a:solidFill>
                <a:latin typeface="Calibri"/>
                <a:cs typeface="Calibri"/>
              </a:rPr>
              <a:t>ΕΛΛΕΊΨΕΙΣ</a:t>
            </a:r>
            <a:r>
              <a:rPr sz="2200" spc="1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8D8D8"/>
                </a:solidFill>
                <a:latin typeface="Calibri"/>
                <a:cs typeface="Calibri"/>
              </a:rPr>
              <a:t>ΑΣΦΑΛΕΊΑΣ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04575" y="4424997"/>
            <a:ext cx="6096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550">
              <a:latin typeface="Calibri"/>
              <a:cs typeface="Calibri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759777" y="1470342"/>
          <a:ext cx="1499235" cy="1993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9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6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501015">
                        <a:lnSpc>
                          <a:spcPct val="100000"/>
                        </a:lnSpc>
                      </a:pPr>
                      <a:r>
                        <a:rPr sz="850" spc="30" dirty="0">
                          <a:latin typeface="Calibri"/>
                          <a:cs typeface="Calibri"/>
                        </a:rPr>
                        <a:t>Εφαρμογή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762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FF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72440">
                        <a:lnSpc>
                          <a:spcPct val="100000"/>
                        </a:lnSpc>
                      </a:pPr>
                      <a:r>
                        <a:rPr sz="850" spc="60" dirty="0">
                          <a:latin typeface="Calibri"/>
                          <a:cs typeface="Calibri"/>
                        </a:rPr>
                        <a:t>Μεταφορά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762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7C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5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18795">
                        <a:lnSpc>
                          <a:spcPct val="100000"/>
                        </a:lnSpc>
                      </a:pPr>
                      <a:r>
                        <a:rPr sz="850" spc="95" dirty="0">
                          <a:latin typeface="Calibri"/>
                          <a:cs typeface="Calibri"/>
                        </a:rPr>
                        <a:t>Ίντερνετ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9D4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508000">
                        <a:lnSpc>
                          <a:spcPct val="100000"/>
                        </a:lnSpc>
                      </a:pPr>
                      <a:r>
                        <a:rPr sz="850" spc="-5" dirty="0">
                          <a:latin typeface="Calibri"/>
                          <a:cs typeface="Calibri"/>
                        </a:rPr>
                        <a:t>Σύνδεσμος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762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7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447" y="0"/>
            <a:ext cx="5309870" cy="6880225"/>
            <a:chOff x="6882447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55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9942" y="0"/>
              <a:ext cx="5032057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429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355975" y="2902584"/>
            <a:ext cx="1181735" cy="1844655"/>
            <a:chOff x="3355975" y="2902585"/>
            <a:chExt cx="1181735" cy="1522730"/>
          </a:xfrm>
        </p:grpSpPr>
        <p:sp>
          <p:nvSpPr>
            <p:cNvPr id="8" name="object 8"/>
            <p:cNvSpPr/>
            <p:nvPr/>
          </p:nvSpPr>
          <p:spPr>
            <a:xfrm>
              <a:off x="3369627" y="3288030"/>
              <a:ext cx="1139825" cy="383540"/>
            </a:xfrm>
            <a:custGeom>
              <a:avLst/>
              <a:gdLst/>
              <a:ahLst/>
              <a:cxnLst/>
              <a:rect l="l" t="t" r="r" b="b"/>
              <a:pathLst>
                <a:path w="1139825" h="383539">
                  <a:moveTo>
                    <a:pt x="1139507" y="0"/>
                  </a:moveTo>
                  <a:lnTo>
                    <a:pt x="0" y="0"/>
                  </a:lnTo>
                  <a:lnTo>
                    <a:pt x="0" y="383540"/>
                  </a:lnTo>
                  <a:lnTo>
                    <a:pt x="1139507" y="383540"/>
                  </a:lnTo>
                  <a:lnTo>
                    <a:pt x="1139507" y="0"/>
                  </a:lnTo>
                  <a:close/>
                </a:path>
              </a:pathLst>
            </a:custGeom>
            <a:solidFill>
              <a:srgbClr val="F7CFED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9" name="object 9"/>
            <p:cNvSpPr/>
            <p:nvPr/>
          </p:nvSpPr>
          <p:spPr>
            <a:xfrm>
              <a:off x="3382644" y="3671570"/>
              <a:ext cx="1139825" cy="369570"/>
            </a:xfrm>
            <a:custGeom>
              <a:avLst/>
              <a:gdLst/>
              <a:ahLst/>
              <a:cxnLst/>
              <a:rect l="l" t="t" r="r" b="b"/>
              <a:pathLst>
                <a:path w="1139825" h="369570">
                  <a:moveTo>
                    <a:pt x="1139507" y="0"/>
                  </a:moveTo>
                  <a:lnTo>
                    <a:pt x="0" y="0"/>
                  </a:lnTo>
                  <a:lnTo>
                    <a:pt x="0" y="369252"/>
                  </a:lnTo>
                  <a:lnTo>
                    <a:pt x="1139507" y="369252"/>
                  </a:lnTo>
                  <a:lnTo>
                    <a:pt x="1139507" y="0"/>
                  </a:lnTo>
                  <a:close/>
                </a:path>
              </a:pathLst>
            </a:custGeom>
            <a:solidFill>
              <a:srgbClr val="F9D4E1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2644" y="3671570"/>
              <a:ext cx="1139825" cy="369570"/>
            </a:xfrm>
            <a:custGeom>
              <a:avLst/>
              <a:gdLst/>
              <a:ahLst/>
              <a:cxnLst/>
              <a:rect l="l" t="t" r="r" b="b"/>
              <a:pathLst>
                <a:path w="1139825" h="369570">
                  <a:moveTo>
                    <a:pt x="0" y="0"/>
                  </a:moveTo>
                  <a:lnTo>
                    <a:pt x="1139507" y="0"/>
                  </a:lnTo>
                  <a:lnTo>
                    <a:pt x="1139507" y="369252"/>
                  </a:lnTo>
                  <a:lnTo>
                    <a:pt x="0" y="369252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376929" y="4056062"/>
              <a:ext cx="1151255" cy="353060"/>
            </a:xfrm>
            <a:custGeom>
              <a:avLst/>
              <a:gdLst/>
              <a:ahLst/>
              <a:cxnLst/>
              <a:rect l="l" t="t" r="r" b="b"/>
              <a:pathLst>
                <a:path w="1151254" h="353060">
                  <a:moveTo>
                    <a:pt x="1150937" y="0"/>
                  </a:moveTo>
                  <a:lnTo>
                    <a:pt x="0" y="0"/>
                  </a:lnTo>
                  <a:lnTo>
                    <a:pt x="0" y="353060"/>
                  </a:lnTo>
                  <a:lnTo>
                    <a:pt x="1150937" y="353060"/>
                  </a:lnTo>
                  <a:lnTo>
                    <a:pt x="1150937" y="0"/>
                  </a:lnTo>
                  <a:close/>
                </a:path>
              </a:pathLst>
            </a:custGeom>
            <a:solidFill>
              <a:srgbClr val="F7D3CF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90900" y="2922270"/>
              <a:ext cx="1134110" cy="369570"/>
            </a:xfrm>
            <a:custGeom>
              <a:avLst/>
              <a:gdLst/>
              <a:ahLst/>
              <a:cxnLst/>
              <a:rect l="l" t="t" r="r" b="b"/>
              <a:pathLst>
                <a:path w="1134110" h="369570">
                  <a:moveTo>
                    <a:pt x="1133792" y="0"/>
                  </a:moveTo>
                  <a:lnTo>
                    <a:pt x="0" y="0"/>
                  </a:lnTo>
                  <a:lnTo>
                    <a:pt x="0" y="369252"/>
                  </a:lnTo>
                  <a:lnTo>
                    <a:pt x="1133792" y="369252"/>
                  </a:lnTo>
                  <a:lnTo>
                    <a:pt x="1133792" y="0"/>
                  </a:lnTo>
                  <a:close/>
                </a:path>
              </a:pathLst>
            </a:custGeom>
            <a:solidFill>
              <a:srgbClr val="FFFDCD"/>
            </a:solidFill>
          </p:spPr>
          <p:txBody>
            <a:bodyPr wrap="square" lIns="0" tIns="0" rIns="0" bIns="0" rtlCol="0"/>
            <a:lstStyle/>
            <a:p>
              <a:endParaRPr sz="3600"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3371215" y="2921635"/>
              <a:ext cx="1147445" cy="1484630"/>
            </a:xfrm>
            <a:custGeom>
              <a:avLst/>
              <a:gdLst/>
              <a:ahLst/>
              <a:cxnLst/>
              <a:rect l="l" t="t" r="r" b="b"/>
              <a:pathLst>
                <a:path w="1147445" h="1484629">
                  <a:moveTo>
                    <a:pt x="3810" y="0"/>
                  </a:moveTo>
                  <a:lnTo>
                    <a:pt x="1147127" y="0"/>
                  </a:lnTo>
                  <a:lnTo>
                    <a:pt x="1147127" y="1484312"/>
                  </a:lnTo>
                  <a:lnTo>
                    <a:pt x="3810" y="1484312"/>
                  </a:lnTo>
                  <a:lnTo>
                    <a:pt x="3810" y="0"/>
                  </a:lnTo>
                </a:path>
                <a:path w="1147445" h="1484629">
                  <a:moveTo>
                    <a:pt x="0" y="746759"/>
                  </a:moveTo>
                  <a:lnTo>
                    <a:pt x="1139507" y="746759"/>
                  </a:lnTo>
                </a:path>
              </a:pathLst>
            </a:custGeom>
            <a:ln w="38100">
              <a:solidFill>
                <a:srgbClr val="7228D1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359592" y="2272982"/>
            <a:ext cx="2936875" cy="1824989"/>
            <a:chOff x="4359592" y="2272982"/>
            <a:chExt cx="2936875" cy="1824989"/>
          </a:xfrm>
        </p:grpSpPr>
        <p:sp>
          <p:nvSpPr>
            <p:cNvPr id="15" name="object 15"/>
            <p:cNvSpPr/>
            <p:nvPr/>
          </p:nvSpPr>
          <p:spPr>
            <a:xfrm>
              <a:off x="5064759" y="2272982"/>
              <a:ext cx="2231390" cy="754380"/>
            </a:xfrm>
            <a:custGeom>
              <a:avLst/>
              <a:gdLst/>
              <a:ahLst/>
              <a:cxnLst/>
              <a:rect l="l" t="t" r="r" b="b"/>
              <a:pathLst>
                <a:path w="2231390" h="754380">
                  <a:moveTo>
                    <a:pt x="2231390" y="0"/>
                  </a:moveTo>
                  <a:lnTo>
                    <a:pt x="0" y="0"/>
                  </a:lnTo>
                  <a:lnTo>
                    <a:pt x="0" y="754062"/>
                  </a:lnTo>
                  <a:lnTo>
                    <a:pt x="2231390" y="754062"/>
                  </a:lnTo>
                  <a:lnTo>
                    <a:pt x="22313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4359592" y="2708275"/>
              <a:ext cx="690245" cy="404495"/>
            </a:xfrm>
            <a:custGeom>
              <a:avLst/>
              <a:gdLst/>
              <a:ahLst/>
              <a:cxnLst/>
              <a:rect l="l" t="t" r="r" b="b"/>
              <a:pathLst>
                <a:path w="690245" h="404494">
                  <a:moveTo>
                    <a:pt x="621030" y="32702"/>
                  </a:moveTo>
                  <a:lnTo>
                    <a:pt x="0" y="393382"/>
                  </a:lnTo>
                  <a:lnTo>
                    <a:pt x="6350" y="404177"/>
                  </a:lnTo>
                  <a:lnTo>
                    <a:pt x="627380" y="43814"/>
                  </a:lnTo>
                  <a:lnTo>
                    <a:pt x="621030" y="32702"/>
                  </a:lnTo>
                  <a:close/>
                </a:path>
                <a:path w="690245" h="404494">
                  <a:moveTo>
                    <a:pt x="672782" y="26352"/>
                  </a:moveTo>
                  <a:lnTo>
                    <a:pt x="632142" y="26352"/>
                  </a:lnTo>
                  <a:lnTo>
                    <a:pt x="638492" y="37464"/>
                  </a:lnTo>
                  <a:lnTo>
                    <a:pt x="627380" y="43814"/>
                  </a:lnTo>
                  <a:lnTo>
                    <a:pt x="643572" y="71120"/>
                  </a:lnTo>
                  <a:lnTo>
                    <a:pt x="672782" y="26352"/>
                  </a:lnTo>
                  <a:close/>
                </a:path>
                <a:path w="690245" h="404494">
                  <a:moveTo>
                    <a:pt x="632142" y="26352"/>
                  </a:moveTo>
                  <a:lnTo>
                    <a:pt x="621030" y="32702"/>
                  </a:lnTo>
                  <a:lnTo>
                    <a:pt x="627380" y="43814"/>
                  </a:lnTo>
                  <a:lnTo>
                    <a:pt x="638492" y="37464"/>
                  </a:lnTo>
                  <a:lnTo>
                    <a:pt x="632142" y="26352"/>
                  </a:lnTo>
                  <a:close/>
                </a:path>
                <a:path w="690245" h="404494">
                  <a:moveTo>
                    <a:pt x="690245" y="0"/>
                  </a:moveTo>
                  <a:lnTo>
                    <a:pt x="605155" y="5397"/>
                  </a:lnTo>
                  <a:lnTo>
                    <a:pt x="621030" y="32702"/>
                  </a:lnTo>
                  <a:lnTo>
                    <a:pt x="632142" y="26352"/>
                  </a:lnTo>
                  <a:lnTo>
                    <a:pt x="672782" y="26352"/>
                  </a:lnTo>
                  <a:lnTo>
                    <a:pt x="6902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5064759" y="3137217"/>
              <a:ext cx="2231390" cy="588645"/>
            </a:xfrm>
            <a:custGeom>
              <a:avLst/>
              <a:gdLst/>
              <a:ahLst/>
              <a:cxnLst/>
              <a:rect l="l" t="t" r="r" b="b"/>
              <a:pathLst>
                <a:path w="2231390" h="588645">
                  <a:moveTo>
                    <a:pt x="2231390" y="0"/>
                  </a:moveTo>
                  <a:lnTo>
                    <a:pt x="0" y="0"/>
                  </a:lnTo>
                  <a:lnTo>
                    <a:pt x="0" y="588327"/>
                  </a:lnTo>
                  <a:lnTo>
                    <a:pt x="2231390" y="588327"/>
                  </a:lnTo>
                  <a:lnTo>
                    <a:pt x="22313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4409757" y="3483610"/>
              <a:ext cx="655320" cy="530225"/>
            </a:xfrm>
            <a:custGeom>
              <a:avLst/>
              <a:gdLst/>
              <a:ahLst/>
              <a:cxnLst/>
              <a:rect l="l" t="t" r="r" b="b"/>
              <a:pathLst>
                <a:path w="655320" h="530225">
                  <a:moveTo>
                    <a:pt x="23494" y="350837"/>
                  </a:moveTo>
                  <a:lnTo>
                    <a:pt x="20319" y="363219"/>
                  </a:lnTo>
                  <a:lnTo>
                    <a:pt x="579437" y="499427"/>
                  </a:lnTo>
                  <a:lnTo>
                    <a:pt x="572134" y="530225"/>
                  </a:lnTo>
                  <a:lnTo>
                    <a:pt x="655002" y="511175"/>
                  </a:lnTo>
                  <a:lnTo>
                    <a:pt x="626548" y="487044"/>
                  </a:lnTo>
                  <a:lnTo>
                    <a:pt x="582612" y="487044"/>
                  </a:lnTo>
                  <a:lnTo>
                    <a:pt x="23494" y="350837"/>
                  </a:lnTo>
                  <a:close/>
                </a:path>
                <a:path w="655320" h="530225">
                  <a:moveTo>
                    <a:pt x="590232" y="456247"/>
                  </a:moveTo>
                  <a:lnTo>
                    <a:pt x="582612" y="487044"/>
                  </a:lnTo>
                  <a:lnTo>
                    <a:pt x="626548" y="487044"/>
                  </a:lnTo>
                  <a:lnTo>
                    <a:pt x="590232" y="456247"/>
                  </a:lnTo>
                  <a:close/>
                </a:path>
                <a:path w="655320" h="530225">
                  <a:moveTo>
                    <a:pt x="578802" y="0"/>
                  </a:moveTo>
                  <a:lnTo>
                    <a:pt x="578802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578802" y="44450"/>
                  </a:lnTo>
                  <a:lnTo>
                    <a:pt x="578802" y="76200"/>
                  </a:lnTo>
                  <a:lnTo>
                    <a:pt x="655002" y="38100"/>
                  </a:lnTo>
                  <a:lnTo>
                    <a:pt x="5788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5064759" y="3891915"/>
              <a:ext cx="2231390" cy="205740"/>
            </a:xfrm>
            <a:custGeom>
              <a:avLst/>
              <a:gdLst/>
              <a:ahLst/>
              <a:cxnLst/>
              <a:rect l="l" t="t" r="r" b="b"/>
              <a:pathLst>
                <a:path w="2231390" h="205739">
                  <a:moveTo>
                    <a:pt x="2231390" y="0"/>
                  </a:moveTo>
                  <a:lnTo>
                    <a:pt x="0" y="0"/>
                  </a:lnTo>
                  <a:lnTo>
                    <a:pt x="0" y="205740"/>
                  </a:lnTo>
                  <a:lnTo>
                    <a:pt x="2231390" y="205740"/>
                  </a:lnTo>
                  <a:lnTo>
                    <a:pt x="22313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325937" y="2150745"/>
            <a:ext cx="3100070" cy="2442845"/>
            <a:chOff x="4325937" y="2150745"/>
            <a:chExt cx="3100070" cy="2442845"/>
          </a:xfrm>
        </p:grpSpPr>
        <p:sp>
          <p:nvSpPr>
            <p:cNvPr id="21" name="object 21"/>
            <p:cNvSpPr/>
            <p:nvPr/>
          </p:nvSpPr>
          <p:spPr>
            <a:xfrm>
              <a:off x="4325937" y="4261802"/>
              <a:ext cx="718185" cy="155575"/>
            </a:xfrm>
            <a:custGeom>
              <a:avLst/>
              <a:gdLst/>
              <a:ahLst/>
              <a:cxnLst/>
              <a:rect l="l" t="t" r="r" b="b"/>
              <a:pathLst>
                <a:path w="718185" h="155575">
                  <a:moveTo>
                    <a:pt x="641985" y="124142"/>
                  </a:moveTo>
                  <a:lnTo>
                    <a:pt x="636587" y="155257"/>
                  </a:lnTo>
                  <a:lnTo>
                    <a:pt x="718185" y="130810"/>
                  </a:lnTo>
                  <a:lnTo>
                    <a:pt x="712152" y="126365"/>
                  </a:lnTo>
                  <a:lnTo>
                    <a:pt x="654685" y="126365"/>
                  </a:lnTo>
                  <a:lnTo>
                    <a:pt x="641985" y="124142"/>
                  </a:lnTo>
                  <a:close/>
                </a:path>
                <a:path w="718185" h="155575">
                  <a:moveTo>
                    <a:pt x="644207" y="111760"/>
                  </a:moveTo>
                  <a:lnTo>
                    <a:pt x="641985" y="124142"/>
                  </a:lnTo>
                  <a:lnTo>
                    <a:pt x="654685" y="126365"/>
                  </a:lnTo>
                  <a:lnTo>
                    <a:pt x="656907" y="113665"/>
                  </a:lnTo>
                  <a:lnTo>
                    <a:pt x="644207" y="111760"/>
                  </a:lnTo>
                  <a:close/>
                </a:path>
                <a:path w="718185" h="155575">
                  <a:moveTo>
                    <a:pt x="649604" y="80327"/>
                  </a:moveTo>
                  <a:lnTo>
                    <a:pt x="644207" y="111760"/>
                  </a:lnTo>
                  <a:lnTo>
                    <a:pt x="656907" y="113665"/>
                  </a:lnTo>
                  <a:lnTo>
                    <a:pt x="654685" y="126365"/>
                  </a:lnTo>
                  <a:lnTo>
                    <a:pt x="712152" y="126365"/>
                  </a:lnTo>
                  <a:lnTo>
                    <a:pt x="649604" y="80327"/>
                  </a:lnTo>
                  <a:close/>
                </a:path>
                <a:path w="718185" h="155575">
                  <a:moveTo>
                    <a:pt x="2222" y="0"/>
                  </a:moveTo>
                  <a:lnTo>
                    <a:pt x="0" y="12382"/>
                  </a:lnTo>
                  <a:lnTo>
                    <a:pt x="641985" y="124142"/>
                  </a:lnTo>
                  <a:lnTo>
                    <a:pt x="644207" y="111760"/>
                  </a:lnTo>
                  <a:lnTo>
                    <a:pt x="22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5057775" y="4246245"/>
              <a:ext cx="2231390" cy="215900"/>
            </a:xfrm>
            <a:custGeom>
              <a:avLst/>
              <a:gdLst/>
              <a:ahLst/>
              <a:cxnLst/>
              <a:rect l="l" t="t" r="r" b="b"/>
              <a:pathLst>
                <a:path w="2231390" h="215900">
                  <a:moveTo>
                    <a:pt x="2231390" y="0"/>
                  </a:moveTo>
                  <a:lnTo>
                    <a:pt x="0" y="0"/>
                  </a:lnTo>
                  <a:lnTo>
                    <a:pt x="0" y="215582"/>
                  </a:lnTo>
                  <a:lnTo>
                    <a:pt x="2231390" y="215582"/>
                  </a:lnTo>
                  <a:lnTo>
                    <a:pt x="22313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920615" y="2171382"/>
              <a:ext cx="2484755" cy="2401570"/>
            </a:xfrm>
            <a:custGeom>
              <a:avLst/>
              <a:gdLst/>
              <a:ahLst/>
              <a:cxnLst/>
              <a:rect l="l" t="t" r="r" b="b"/>
              <a:pathLst>
                <a:path w="2484754" h="2401570">
                  <a:moveTo>
                    <a:pt x="0" y="0"/>
                  </a:moveTo>
                  <a:lnTo>
                    <a:pt x="2484755" y="0"/>
                  </a:lnTo>
                  <a:lnTo>
                    <a:pt x="2484755" y="2401252"/>
                  </a:lnTo>
                  <a:lnTo>
                    <a:pt x="0" y="2401252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7412355" y="2366010"/>
            <a:ext cx="3949065" cy="3349625"/>
            <a:chOff x="7412355" y="2366010"/>
            <a:chExt cx="3949065" cy="3349625"/>
          </a:xfrm>
        </p:grpSpPr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4145" y="2375535"/>
              <a:ext cx="3587432" cy="333057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759382" y="2370772"/>
              <a:ext cx="3597275" cy="3340100"/>
            </a:xfrm>
            <a:custGeom>
              <a:avLst/>
              <a:gdLst/>
              <a:ahLst/>
              <a:cxnLst/>
              <a:rect l="l" t="t" r="r" b="b"/>
              <a:pathLst>
                <a:path w="3597275" h="3340100">
                  <a:moveTo>
                    <a:pt x="0" y="0"/>
                  </a:moveTo>
                  <a:lnTo>
                    <a:pt x="3596957" y="0"/>
                  </a:lnTo>
                  <a:lnTo>
                    <a:pt x="3596957" y="3340100"/>
                  </a:lnTo>
                  <a:lnTo>
                    <a:pt x="0" y="334010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7908290" y="3308667"/>
              <a:ext cx="3403600" cy="2152015"/>
            </a:xfrm>
            <a:custGeom>
              <a:avLst/>
              <a:gdLst/>
              <a:ahLst/>
              <a:cxnLst/>
              <a:rect l="l" t="t" r="r" b="b"/>
              <a:pathLst>
                <a:path w="3403600" h="2152015">
                  <a:moveTo>
                    <a:pt x="2856229" y="0"/>
                  </a:moveTo>
                  <a:lnTo>
                    <a:pt x="3403282" y="0"/>
                  </a:lnTo>
                  <a:lnTo>
                    <a:pt x="3403282" y="373380"/>
                  </a:lnTo>
                  <a:lnTo>
                    <a:pt x="2856229" y="373380"/>
                  </a:lnTo>
                  <a:lnTo>
                    <a:pt x="2856229" y="0"/>
                  </a:lnTo>
                </a:path>
                <a:path w="3403600" h="2152015">
                  <a:moveTo>
                    <a:pt x="0" y="1918652"/>
                  </a:moveTo>
                  <a:lnTo>
                    <a:pt x="1923732" y="1918652"/>
                  </a:lnTo>
                  <a:lnTo>
                    <a:pt x="1923732" y="2152015"/>
                  </a:lnTo>
                  <a:lnTo>
                    <a:pt x="0" y="2152015"/>
                  </a:lnTo>
                  <a:lnTo>
                    <a:pt x="0" y="1918652"/>
                  </a:lnTo>
                </a:path>
              </a:pathLst>
            </a:custGeom>
            <a:ln w="15875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53662" y="4873625"/>
              <a:ext cx="341312" cy="34448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58462" y="4861560"/>
              <a:ext cx="341312" cy="34448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70135" y="4888864"/>
              <a:ext cx="310832" cy="31686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46390" y="2855912"/>
              <a:ext cx="237807" cy="24383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59750" y="2846705"/>
              <a:ext cx="237807" cy="24383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46720" y="2651760"/>
              <a:ext cx="219392" cy="22256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751887" y="3517265"/>
              <a:ext cx="658495" cy="1041400"/>
            </a:xfrm>
            <a:custGeom>
              <a:avLst/>
              <a:gdLst/>
              <a:ahLst/>
              <a:cxnLst/>
              <a:rect l="l" t="t" r="r" b="b"/>
              <a:pathLst>
                <a:path w="658495" h="1041400">
                  <a:moveTo>
                    <a:pt x="0" y="0"/>
                  </a:moveTo>
                  <a:lnTo>
                    <a:pt x="658177" y="0"/>
                  </a:lnTo>
                  <a:lnTo>
                    <a:pt x="658177" y="1041082"/>
                  </a:lnTo>
                  <a:lnTo>
                    <a:pt x="0" y="1041082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7764145" y="2376169"/>
              <a:ext cx="3587750" cy="3329940"/>
            </a:xfrm>
            <a:custGeom>
              <a:avLst/>
              <a:gdLst/>
              <a:ahLst/>
              <a:cxnLst/>
              <a:rect l="l" t="t" r="r" b="b"/>
              <a:pathLst>
                <a:path w="3587750" h="3329940">
                  <a:moveTo>
                    <a:pt x="3587432" y="0"/>
                  </a:moveTo>
                  <a:lnTo>
                    <a:pt x="14922" y="0"/>
                  </a:lnTo>
                  <a:lnTo>
                    <a:pt x="14922" y="1046480"/>
                  </a:lnTo>
                  <a:lnTo>
                    <a:pt x="0" y="1046480"/>
                  </a:lnTo>
                  <a:lnTo>
                    <a:pt x="0" y="1127760"/>
                  </a:lnTo>
                  <a:lnTo>
                    <a:pt x="0" y="2197100"/>
                  </a:lnTo>
                  <a:lnTo>
                    <a:pt x="0" y="3276600"/>
                  </a:lnTo>
                  <a:lnTo>
                    <a:pt x="945515" y="3276600"/>
                  </a:lnTo>
                  <a:lnTo>
                    <a:pt x="945515" y="3329940"/>
                  </a:lnTo>
                  <a:lnTo>
                    <a:pt x="1657667" y="3329940"/>
                  </a:lnTo>
                  <a:lnTo>
                    <a:pt x="1657667" y="3276600"/>
                  </a:lnTo>
                  <a:lnTo>
                    <a:pt x="1657667" y="2197100"/>
                  </a:lnTo>
                  <a:lnTo>
                    <a:pt x="960120" y="2197100"/>
                  </a:lnTo>
                  <a:lnTo>
                    <a:pt x="960120" y="1127760"/>
                  </a:lnTo>
                  <a:lnTo>
                    <a:pt x="1659572" y="1127760"/>
                  </a:lnTo>
                  <a:lnTo>
                    <a:pt x="1659572" y="3265805"/>
                  </a:lnTo>
                  <a:lnTo>
                    <a:pt x="3586480" y="3265805"/>
                  </a:lnTo>
                  <a:lnTo>
                    <a:pt x="3586480" y="1127760"/>
                  </a:lnTo>
                  <a:lnTo>
                    <a:pt x="3587432" y="1127760"/>
                  </a:lnTo>
                  <a:lnTo>
                    <a:pt x="3587432" y="1046480"/>
                  </a:lnTo>
                  <a:lnTo>
                    <a:pt x="3587432" y="0"/>
                  </a:lnTo>
                  <a:close/>
                </a:path>
              </a:pathLst>
            </a:custGeom>
            <a:solidFill>
              <a:srgbClr val="FFFFFF">
                <a:alpha val="88233"/>
              </a:srgbClr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420292" y="3731577"/>
              <a:ext cx="1331595" cy="464184"/>
            </a:xfrm>
            <a:custGeom>
              <a:avLst/>
              <a:gdLst/>
              <a:ahLst/>
              <a:cxnLst/>
              <a:rect l="l" t="t" r="r" b="b"/>
              <a:pathLst>
                <a:path w="1331595" h="464185">
                  <a:moveTo>
                    <a:pt x="1099820" y="0"/>
                  </a:moveTo>
                  <a:lnTo>
                    <a:pt x="1099820" y="115887"/>
                  </a:lnTo>
                  <a:lnTo>
                    <a:pt x="0" y="115887"/>
                  </a:lnTo>
                  <a:lnTo>
                    <a:pt x="0" y="347980"/>
                  </a:lnTo>
                  <a:lnTo>
                    <a:pt x="1099820" y="347980"/>
                  </a:lnTo>
                  <a:lnTo>
                    <a:pt x="1099820" y="463867"/>
                  </a:lnTo>
                  <a:lnTo>
                    <a:pt x="1331595" y="231775"/>
                  </a:lnTo>
                  <a:lnTo>
                    <a:pt x="1099820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7420292" y="3731577"/>
              <a:ext cx="1331595" cy="464184"/>
            </a:xfrm>
            <a:custGeom>
              <a:avLst/>
              <a:gdLst/>
              <a:ahLst/>
              <a:cxnLst/>
              <a:rect l="l" t="t" r="r" b="b"/>
              <a:pathLst>
                <a:path w="1331595" h="464185">
                  <a:moveTo>
                    <a:pt x="1099820" y="463867"/>
                  </a:moveTo>
                  <a:lnTo>
                    <a:pt x="1099820" y="347980"/>
                  </a:lnTo>
                  <a:lnTo>
                    <a:pt x="0" y="347980"/>
                  </a:lnTo>
                  <a:lnTo>
                    <a:pt x="0" y="115887"/>
                  </a:lnTo>
                  <a:lnTo>
                    <a:pt x="1099820" y="115887"/>
                  </a:lnTo>
                  <a:lnTo>
                    <a:pt x="1099820" y="0"/>
                  </a:lnTo>
                  <a:lnTo>
                    <a:pt x="1331595" y="231775"/>
                  </a:lnTo>
                  <a:lnTo>
                    <a:pt x="1099820" y="463867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pic>
          <p:nvPicPr>
            <p:cNvPr id="43" name="object 4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9357" y="3098482"/>
              <a:ext cx="1024254" cy="102425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78962" y="4254182"/>
              <a:ext cx="241934" cy="242569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8974772" y="4622800"/>
              <a:ext cx="226060" cy="281940"/>
            </a:xfrm>
            <a:custGeom>
              <a:avLst/>
              <a:gdLst/>
              <a:ahLst/>
              <a:cxnLst/>
              <a:rect l="l" t="t" r="r" b="b"/>
              <a:pathLst>
                <a:path w="226059" h="281939">
                  <a:moveTo>
                    <a:pt x="225742" y="168910"/>
                  </a:moveTo>
                  <a:lnTo>
                    <a:pt x="0" y="168910"/>
                  </a:lnTo>
                  <a:lnTo>
                    <a:pt x="113030" y="281622"/>
                  </a:lnTo>
                  <a:lnTo>
                    <a:pt x="225742" y="168910"/>
                  </a:lnTo>
                  <a:close/>
                </a:path>
                <a:path w="226059" h="281939">
                  <a:moveTo>
                    <a:pt x="169227" y="0"/>
                  </a:moveTo>
                  <a:lnTo>
                    <a:pt x="56515" y="0"/>
                  </a:lnTo>
                  <a:lnTo>
                    <a:pt x="56515" y="168910"/>
                  </a:lnTo>
                  <a:lnTo>
                    <a:pt x="169227" y="168910"/>
                  </a:lnTo>
                  <a:lnTo>
                    <a:pt x="169227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974772" y="4622800"/>
              <a:ext cx="226060" cy="281940"/>
            </a:xfrm>
            <a:custGeom>
              <a:avLst/>
              <a:gdLst/>
              <a:ahLst/>
              <a:cxnLst/>
              <a:rect l="l" t="t" r="r" b="b"/>
              <a:pathLst>
                <a:path w="226059" h="281939">
                  <a:moveTo>
                    <a:pt x="0" y="168910"/>
                  </a:moveTo>
                  <a:lnTo>
                    <a:pt x="56515" y="168910"/>
                  </a:lnTo>
                  <a:lnTo>
                    <a:pt x="56515" y="0"/>
                  </a:lnTo>
                  <a:lnTo>
                    <a:pt x="169227" y="0"/>
                  </a:lnTo>
                  <a:lnTo>
                    <a:pt x="169227" y="168910"/>
                  </a:lnTo>
                  <a:lnTo>
                    <a:pt x="225742" y="168910"/>
                  </a:lnTo>
                  <a:lnTo>
                    <a:pt x="113030" y="281622"/>
                  </a:lnTo>
                  <a:lnTo>
                    <a:pt x="0" y="168910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951912" y="3175952"/>
              <a:ext cx="226060" cy="281940"/>
            </a:xfrm>
            <a:custGeom>
              <a:avLst/>
              <a:gdLst/>
              <a:ahLst/>
              <a:cxnLst/>
              <a:rect l="l" t="t" r="r" b="b"/>
              <a:pathLst>
                <a:path w="226059" h="281939">
                  <a:moveTo>
                    <a:pt x="169227" y="113030"/>
                  </a:moveTo>
                  <a:lnTo>
                    <a:pt x="56515" y="113030"/>
                  </a:lnTo>
                  <a:lnTo>
                    <a:pt x="56515" y="281622"/>
                  </a:lnTo>
                  <a:lnTo>
                    <a:pt x="169227" y="281622"/>
                  </a:lnTo>
                  <a:lnTo>
                    <a:pt x="169227" y="113030"/>
                  </a:lnTo>
                  <a:close/>
                </a:path>
                <a:path w="226059" h="281939">
                  <a:moveTo>
                    <a:pt x="113029" y="0"/>
                  </a:moveTo>
                  <a:lnTo>
                    <a:pt x="0" y="113030"/>
                  </a:lnTo>
                  <a:lnTo>
                    <a:pt x="225742" y="113030"/>
                  </a:lnTo>
                  <a:lnTo>
                    <a:pt x="113029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8951912" y="3175952"/>
              <a:ext cx="226060" cy="281940"/>
            </a:xfrm>
            <a:custGeom>
              <a:avLst/>
              <a:gdLst/>
              <a:ahLst/>
              <a:cxnLst/>
              <a:rect l="l" t="t" r="r" b="b"/>
              <a:pathLst>
                <a:path w="226059" h="281939">
                  <a:moveTo>
                    <a:pt x="225742" y="113030"/>
                  </a:moveTo>
                  <a:lnTo>
                    <a:pt x="169227" y="113030"/>
                  </a:lnTo>
                  <a:lnTo>
                    <a:pt x="169227" y="281622"/>
                  </a:lnTo>
                  <a:lnTo>
                    <a:pt x="56515" y="281622"/>
                  </a:lnTo>
                  <a:lnTo>
                    <a:pt x="56515" y="113030"/>
                  </a:lnTo>
                  <a:lnTo>
                    <a:pt x="0" y="113030"/>
                  </a:lnTo>
                  <a:lnTo>
                    <a:pt x="113029" y="0"/>
                  </a:lnTo>
                  <a:lnTo>
                    <a:pt x="225742" y="113030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pic>
          <p:nvPicPr>
            <p:cNvPr id="49" name="object 4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78962" y="3641090"/>
              <a:ext cx="241934" cy="242569"/>
            </a:xfrm>
            <a:prstGeom prst="rect">
              <a:avLst/>
            </a:prstGeom>
          </p:spPr>
        </p:pic>
      </p:grp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855344" y="409892"/>
            <a:ext cx="587756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5" dirty="0">
                <a:latin typeface="Times New Roman"/>
                <a:cs typeface="Times New Roman"/>
              </a:rPr>
              <a:t>Κληρονομικότητα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των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αδυναμιών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ασφαλείας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95" dirty="0">
                <a:latin typeface="Times New Roman"/>
                <a:cs typeface="Times New Roman"/>
              </a:rPr>
              <a:t>στη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στοίβα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TCP/IP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485504" y="3003867"/>
            <a:ext cx="901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65" dirty="0">
                <a:latin typeface="Calibri"/>
                <a:cs typeface="Calibri"/>
              </a:rPr>
              <a:t>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1579859" y="67627"/>
            <a:ext cx="304800" cy="29273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2200" spc="145" dirty="0">
                <a:solidFill>
                  <a:srgbClr val="D8D8D8"/>
                </a:solidFill>
                <a:latin typeface="Calibri"/>
                <a:cs typeface="Calibri"/>
              </a:rPr>
              <a:t>ΕΛΛΕΊΨΕΙΣ</a:t>
            </a:r>
            <a:r>
              <a:rPr sz="2200" spc="1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8D8D8"/>
                </a:solidFill>
                <a:latin typeface="Calibri"/>
                <a:cs typeface="Calibri"/>
              </a:rPr>
              <a:t>ΑΣΦΑΛΕΊΑΣ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DC5B4AE-BEEF-CD65-852E-845EDD012B64}"/>
              </a:ext>
            </a:extLst>
          </p:cNvPr>
          <p:cNvSpPr txBox="1"/>
          <p:nvPr/>
        </p:nvSpPr>
        <p:spPr>
          <a:xfrm>
            <a:off x="5043645" y="2240180"/>
            <a:ext cx="209407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1" i="1" dirty="0">
                <a:latin typeface="CenturyGothic-Italic"/>
              </a:rPr>
              <a:t>Hypertext Transfer Protocol Secure (HTTPS)</a:t>
            </a:r>
          </a:p>
          <a:p>
            <a:pPr algn="l"/>
            <a:r>
              <a:rPr lang="en-US" sz="900" b="1" i="1" dirty="0">
                <a:latin typeface="CenturyGothic-Italic"/>
              </a:rPr>
              <a:t>Domain Name System (DNS) over TLS (DoT)</a:t>
            </a:r>
          </a:p>
          <a:p>
            <a:pPr algn="l"/>
            <a:r>
              <a:rPr lang="en-US" sz="900" b="1" i="1" dirty="0">
                <a:latin typeface="CenturyGothic-Italic"/>
              </a:rPr>
              <a:t>DNS over HTTPS (</a:t>
            </a:r>
            <a:r>
              <a:rPr lang="en-US" sz="900" b="1" i="1" dirty="0" err="1">
                <a:latin typeface="CenturyGothic-Italic"/>
              </a:rPr>
              <a:t>DoH</a:t>
            </a:r>
            <a:r>
              <a:rPr lang="en-US" sz="900" b="1" i="1" dirty="0">
                <a:latin typeface="CenturyGothic-Italic"/>
              </a:rPr>
              <a:t>)</a:t>
            </a:r>
          </a:p>
          <a:p>
            <a:pPr algn="l"/>
            <a:r>
              <a:rPr lang="en-US" sz="900" b="1" i="1" dirty="0">
                <a:latin typeface="CenturyGothic-Italic"/>
              </a:rPr>
              <a:t>Secure Shell (SSH) …</a:t>
            </a:r>
            <a:endParaRPr lang="en-US" sz="400" b="1" i="1" u="none" strike="noStrike" baseline="0" dirty="0">
              <a:latin typeface="CenturyGothic-Italic"/>
            </a:endParaRPr>
          </a:p>
          <a:p>
            <a:pPr algn="l"/>
            <a:r>
              <a:rPr lang="en-US" sz="1200" b="0" i="1" u="none" strike="noStrike" baseline="0" dirty="0">
                <a:latin typeface="CenturyGothic-Italic"/>
              </a:rPr>
              <a:t>Transport Layer Security (TLS)</a:t>
            </a:r>
          </a:p>
          <a:p>
            <a:pPr algn="l"/>
            <a:r>
              <a:rPr lang="en-US" sz="1200" b="0" i="1" u="none" strike="noStrike" baseline="0" dirty="0">
                <a:latin typeface="CenturyGothic-Italic"/>
              </a:rPr>
              <a:t>Datagram Transport Layer Security (DTLS)</a:t>
            </a:r>
          </a:p>
          <a:p>
            <a:pPr algn="l"/>
            <a:r>
              <a:rPr lang="en-US" sz="1200" b="0" i="1" u="none" strike="noStrike" baseline="0" dirty="0">
                <a:latin typeface="CenturyGothic-Italic"/>
              </a:rPr>
              <a:t>Quick UDP Internet Connections (QUICK)</a:t>
            </a:r>
          </a:p>
          <a:p>
            <a:pPr algn="l"/>
            <a:r>
              <a:rPr lang="en-US" sz="1200" b="1" i="1" u="none" strike="noStrike" baseline="0" dirty="0">
                <a:latin typeface="CenturyGothic-Italic"/>
              </a:rPr>
              <a:t>Internet Protocol Security (IPSec)</a:t>
            </a:r>
          </a:p>
          <a:p>
            <a:pPr algn="l"/>
            <a:r>
              <a:rPr lang="en-US" sz="1200" b="0" i="1" u="none" strike="noStrike" baseline="0" dirty="0">
                <a:latin typeface="CenturyGothic-Italic"/>
              </a:rPr>
              <a:t>L2TP/IPSec</a:t>
            </a:r>
            <a:endParaRPr lang="el-GR" sz="1200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D39F710-ABC5-B1B7-C8E7-F5656149EA31}"/>
              </a:ext>
            </a:extLst>
          </p:cNvPr>
          <p:cNvSpPr txBox="1"/>
          <p:nvPr/>
        </p:nvSpPr>
        <p:spPr>
          <a:xfrm>
            <a:off x="613385" y="783798"/>
            <a:ext cx="81385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Ωστόσο, η </a:t>
            </a:r>
            <a:r>
              <a:rPr lang="el-GR" b="1" dirty="0"/>
              <a:t>στοίβα TCP/IP</a:t>
            </a:r>
            <a:r>
              <a:rPr lang="el-GR" dirty="0"/>
              <a:t> βασίζεται σε ένα σύνολο </a:t>
            </a:r>
            <a:r>
              <a:rPr lang="el-GR" b="1" dirty="0"/>
              <a:t>συγκεκριμένων πρωτοκόλλων</a:t>
            </a:r>
            <a:r>
              <a:rPr lang="el-GR" dirty="0"/>
              <a:t>, μερικά από τα οποία αναπτύχθηκαν </a:t>
            </a:r>
            <a:r>
              <a:rPr lang="el-GR" b="1" dirty="0"/>
              <a:t>εξ αρχής για τη στοίβα</a:t>
            </a:r>
            <a:r>
              <a:rPr lang="el-GR" dirty="0"/>
              <a:t>, ενώ άλλα δημιουργήθηκαν </a:t>
            </a:r>
            <a:r>
              <a:rPr lang="el-GR" b="1" dirty="0"/>
              <a:t>ανάλογα με τις ανάγκες</a:t>
            </a:r>
            <a:r>
              <a:rPr lang="el-GR" dirty="0"/>
              <a:t>, όπως: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C27735C-8B60-DDFD-A1E3-B73DD95B38C4}"/>
              </a:ext>
            </a:extLst>
          </p:cNvPr>
          <p:cNvSpPr txBox="1"/>
          <p:nvPr/>
        </p:nvSpPr>
        <p:spPr>
          <a:xfrm>
            <a:off x="291014" y="2523539"/>
            <a:ext cx="248475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200" b="0" i="1" u="none" strike="noStrike" baseline="0" dirty="0">
                <a:latin typeface="CenturyGothic-Italic"/>
              </a:rPr>
              <a:t>Domain Name System (DNS)</a:t>
            </a:r>
          </a:p>
          <a:p>
            <a:pPr algn="l"/>
            <a:r>
              <a:rPr lang="en-US" sz="1200" b="0" i="0" u="none" strike="noStrike" baseline="0" dirty="0">
                <a:latin typeface="CenturyGothic"/>
              </a:rPr>
              <a:t>HTTP (</a:t>
            </a:r>
            <a:r>
              <a:rPr lang="en-US" sz="1200" b="0" i="1" u="none" strike="noStrike" baseline="0" dirty="0">
                <a:latin typeface="CenturyGothic-Italic"/>
              </a:rPr>
              <a:t>Hypertext Transfer Protocol</a:t>
            </a:r>
            <a:r>
              <a:rPr lang="en-US" sz="1200" b="0" i="0" u="none" strike="noStrike" baseline="0" dirty="0">
                <a:latin typeface="CenturyGothic"/>
              </a:rPr>
              <a:t>)</a:t>
            </a:r>
          </a:p>
          <a:p>
            <a:pPr algn="l"/>
            <a:r>
              <a:rPr lang="en-US" sz="1200" b="0" i="1" u="none" strike="noStrike" baseline="0" dirty="0">
                <a:latin typeface="CenturyGothic-Italic"/>
              </a:rPr>
              <a:t>Telnet, File Transfer Protocol, ….</a:t>
            </a:r>
            <a:endParaRPr lang="el-GR" sz="1200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7A08E36-B2E5-D577-CFC1-2850344E0D00}"/>
              </a:ext>
            </a:extLst>
          </p:cNvPr>
          <p:cNvSpPr txBox="1"/>
          <p:nvPr/>
        </p:nvSpPr>
        <p:spPr>
          <a:xfrm>
            <a:off x="304800" y="3340100"/>
            <a:ext cx="248475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200" b="0" i="1" u="none" strike="noStrike" baseline="0" dirty="0">
                <a:latin typeface="CenturyGothic-Italic"/>
              </a:rPr>
              <a:t>Transmission Control Protocol </a:t>
            </a:r>
            <a:r>
              <a:rPr lang="en-US" sz="1200" b="0" i="0" u="none" strike="noStrike" baseline="0" dirty="0">
                <a:latin typeface="CenturyGothic"/>
              </a:rPr>
              <a:t>(TCP)</a:t>
            </a:r>
          </a:p>
          <a:p>
            <a:pPr algn="l"/>
            <a:r>
              <a:rPr lang="en-US" sz="1200" b="0" i="1" u="none" strike="noStrike" baseline="0" dirty="0">
                <a:latin typeface="CenturyGothic-Italic"/>
              </a:rPr>
              <a:t>User Datagram Protocol </a:t>
            </a:r>
            <a:r>
              <a:rPr lang="en-US" sz="1200" b="0" i="0" u="none" strike="noStrike" baseline="0" dirty="0">
                <a:latin typeface="CenturyGothic"/>
              </a:rPr>
              <a:t>(UDP)</a:t>
            </a:r>
            <a:endParaRPr lang="el-GR" sz="1000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A121692-68F2-D105-0FBA-CA573350787C}"/>
              </a:ext>
            </a:extLst>
          </p:cNvPr>
          <p:cNvSpPr txBox="1"/>
          <p:nvPr/>
        </p:nvSpPr>
        <p:spPr>
          <a:xfrm>
            <a:off x="304800" y="3856355"/>
            <a:ext cx="248475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200" i="1" dirty="0">
                <a:latin typeface="CenturyGothic-Italic"/>
              </a:rPr>
              <a:t>Internet Control Message Protocol (ICMP)</a:t>
            </a:r>
            <a:endParaRPr lang="el-GR" sz="1200" i="1" dirty="0">
              <a:latin typeface="CenturyGothic-Italic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D5B1CBB-3B9D-CAEE-7914-A54A4327DD75}"/>
              </a:ext>
            </a:extLst>
          </p:cNvPr>
          <p:cNvSpPr txBox="1"/>
          <p:nvPr/>
        </p:nvSpPr>
        <p:spPr>
          <a:xfrm>
            <a:off x="304800" y="4427199"/>
            <a:ext cx="280066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200" i="1" dirty="0">
                <a:latin typeface="CenturyGothic-Italic"/>
              </a:rPr>
              <a:t>Address Resolution Protocol (ARP) and</a:t>
            </a:r>
          </a:p>
          <a:p>
            <a:pPr algn="l"/>
            <a:r>
              <a:rPr lang="en-US" sz="1200" i="1" dirty="0">
                <a:latin typeface="CenturyGothic-Italic"/>
              </a:rPr>
              <a:t>Reverse ARP (RARP)</a:t>
            </a:r>
          </a:p>
          <a:p>
            <a:pPr algn="l"/>
            <a:r>
              <a:rPr lang="en-US" sz="1200" i="1" dirty="0">
                <a:latin typeface="CenturyGothic-Italic"/>
              </a:rPr>
              <a:t>Layer 2 Tunneling Protocol (L2TP)</a:t>
            </a:r>
            <a:endParaRPr lang="el-GR" sz="1200" i="1" dirty="0">
              <a:latin typeface="CenturyGothic-Italic"/>
            </a:endParaRPr>
          </a:p>
        </p:txBody>
      </p:sp>
      <p:cxnSp>
        <p:nvCxnSpPr>
          <p:cNvPr id="96" name="Ευθύγραμμο βέλος σύνδεσης 95">
            <a:extLst>
              <a:ext uri="{FF2B5EF4-FFF2-40B4-BE49-F238E27FC236}">
                <a16:creationId xmlns:a16="http://schemas.microsoft.com/office/drawing/2014/main" id="{9D7461B5-B36E-3624-8A67-D94EF58D837C}"/>
              </a:ext>
            </a:extLst>
          </p:cNvPr>
          <p:cNvCxnSpPr>
            <a:endCxn id="91" idx="3"/>
          </p:cNvCxnSpPr>
          <p:nvPr/>
        </p:nvCxnSpPr>
        <p:spPr>
          <a:xfrm flipH="1" flipV="1">
            <a:off x="2775770" y="2846705"/>
            <a:ext cx="593857" cy="243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Ευθύγραμμο βέλος σύνδεσης 96">
            <a:extLst>
              <a:ext uri="{FF2B5EF4-FFF2-40B4-BE49-F238E27FC236}">
                <a16:creationId xmlns:a16="http://schemas.microsoft.com/office/drawing/2014/main" id="{0E306A07-FDAA-4F9B-4303-7DBFFDCDE692}"/>
              </a:ext>
            </a:extLst>
          </p:cNvPr>
          <p:cNvCxnSpPr>
            <a:cxnSpLocks/>
          </p:cNvCxnSpPr>
          <p:nvPr/>
        </p:nvCxnSpPr>
        <p:spPr>
          <a:xfrm flipH="1" flipV="1">
            <a:off x="2810670" y="3469106"/>
            <a:ext cx="572750" cy="101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Ευθύγραμμο βέλος σύνδεσης 98">
            <a:extLst>
              <a:ext uri="{FF2B5EF4-FFF2-40B4-BE49-F238E27FC236}">
                <a16:creationId xmlns:a16="http://schemas.microsoft.com/office/drawing/2014/main" id="{50218D61-3307-1241-84BF-F29FC679D490}"/>
              </a:ext>
            </a:extLst>
          </p:cNvPr>
          <p:cNvCxnSpPr>
            <a:cxnSpLocks/>
          </p:cNvCxnSpPr>
          <p:nvPr/>
        </p:nvCxnSpPr>
        <p:spPr>
          <a:xfrm flipH="1">
            <a:off x="2753682" y="3928099"/>
            <a:ext cx="623247" cy="111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Ευθύγραμμο βέλος σύνδεσης 100">
            <a:extLst>
              <a:ext uri="{FF2B5EF4-FFF2-40B4-BE49-F238E27FC236}">
                <a16:creationId xmlns:a16="http://schemas.microsoft.com/office/drawing/2014/main" id="{E60642F7-91D7-E7B5-1A9F-60779528A6BC}"/>
              </a:ext>
            </a:extLst>
          </p:cNvPr>
          <p:cNvCxnSpPr>
            <a:cxnSpLocks/>
          </p:cNvCxnSpPr>
          <p:nvPr/>
        </p:nvCxnSpPr>
        <p:spPr>
          <a:xfrm flipH="1">
            <a:off x="2926400" y="4405518"/>
            <a:ext cx="518156" cy="40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AF0D19B0-DA50-21BF-893B-5CFB89F89070}"/>
              </a:ext>
            </a:extLst>
          </p:cNvPr>
          <p:cNvSpPr txBox="1"/>
          <p:nvPr/>
        </p:nvSpPr>
        <p:spPr>
          <a:xfrm>
            <a:off x="229012" y="5243820"/>
            <a:ext cx="705792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400" dirty="0"/>
              <a:t>Οι λόγοι για την ενσωμάτωση </a:t>
            </a:r>
            <a:r>
              <a:rPr lang="el-GR" sz="1400" b="1" dirty="0"/>
              <a:t>πρωτοκόλλων ασφαλείας</a:t>
            </a:r>
            <a:r>
              <a:rPr lang="el-GR" sz="1400" dirty="0"/>
              <a:t> στη </a:t>
            </a:r>
            <a:r>
              <a:rPr lang="el-GR" sz="1400" b="1" dirty="0"/>
              <a:t>στοίβα TCP/IP</a:t>
            </a:r>
            <a:r>
              <a:rPr lang="el-GR" sz="1400" dirty="0"/>
              <a:t> σχετίζονται με τις </a:t>
            </a:r>
            <a:r>
              <a:rPr lang="el-GR" sz="1400" b="1" dirty="0"/>
              <a:t>αδυναμίες ασφαλείας</a:t>
            </a:r>
            <a:r>
              <a:rPr lang="el-GR" sz="1400" dirty="0"/>
              <a:t> που εντοπίστηκαν στα παραδοσιακά πρωτόκολλα: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Τα περισσότερα πρωτόκολλα της TCP/IP </a:t>
            </a:r>
            <a:r>
              <a:rPr lang="el-GR" sz="1400" b="1" dirty="0"/>
              <a:t>σχεδιάστηκαν αρχικά χωρίς μηχανισμούς ασφάλειας</a:t>
            </a:r>
            <a:endParaRPr lang="el-GR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Αυτό σημαίνει ότι, </a:t>
            </a:r>
            <a:r>
              <a:rPr lang="el-GR" sz="1400" b="1" dirty="0"/>
              <a:t>αν δεν εφαρμοστούν σωστά μέτρα προστασίας</a:t>
            </a:r>
            <a:r>
              <a:rPr lang="el-GR" sz="1400" dirty="0"/>
              <a:t>, η </a:t>
            </a:r>
            <a:r>
              <a:rPr lang="el-GR" sz="1400" b="1" dirty="0"/>
              <a:t>έλλειψη ασφάλειας</a:t>
            </a:r>
            <a:r>
              <a:rPr lang="el-GR" sz="1400" dirty="0"/>
              <a:t> μπορεί να </a:t>
            </a:r>
            <a:r>
              <a:rPr lang="el-GR" sz="1400" b="1" dirty="0"/>
              <a:t>επεκταθεί και σε κρίσιμες επικοινωνίες</a:t>
            </a:r>
            <a:br>
              <a:rPr lang="el-GR" sz="1400" dirty="0"/>
            </a:br>
            <a:r>
              <a:rPr lang="el-GR" sz="1400" dirty="0"/>
              <a:t>➤ π.χ. ανάμεσα σε έναν </a:t>
            </a:r>
            <a:r>
              <a:rPr lang="el-GR" sz="1400" b="1" dirty="0" err="1"/>
              <a:t>master</a:t>
            </a:r>
            <a:r>
              <a:rPr lang="el-GR" sz="1400" dirty="0"/>
              <a:t> και έναν </a:t>
            </a:r>
            <a:r>
              <a:rPr lang="el-GR" sz="1400" b="1" dirty="0" err="1"/>
              <a:t>slave</a:t>
            </a:r>
            <a:r>
              <a:rPr lang="el-GR" sz="1400" dirty="0"/>
              <a:t> στο πρωτόκολλο </a:t>
            </a:r>
            <a:r>
              <a:rPr lang="el-GR" sz="1400" b="1" dirty="0" err="1"/>
              <a:t>ModbusTCP</a:t>
            </a:r>
            <a:endParaRPr lang="el-GR" sz="14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8279FDB-B9F2-84A2-D452-0AF6593331A2}"/>
              </a:ext>
            </a:extLst>
          </p:cNvPr>
          <p:cNvSpPr txBox="1"/>
          <p:nvPr/>
        </p:nvSpPr>
        <p:spPr>
          <a:xfrm>
            <a:off x="3420886" y="3072006"/>
            <a:ext cx="11054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Εφαρμογής</a:t>
            </a:r>
            <a:br>
              <a:rPr lang="el-GR" sz="1400" dirty="0"/>
            </a:br>
            <a:br>
              <a:rPr lang="el-GR" sz="1400" dirty="0"/>
            </a:br>
            <a:r>
              <a:rPr lang="el-GR" sz="1400" dirty="0"/>
              <a:t>Μεταφοράς</a:t>
            </a:r>
            <a:br>
              <a:rPr lang="el-GR" sz="1400" dirty="0"/>
            </a:br>
            <a:br>
              <a:rPr lang="el-GR" sz="1400" dirty="0"/>
            </a:br>
            <a:r>
              <a:rPr lang="el-GR" sz="1400" dirty="0"/>
              <a:t>Διαδικτύου</a:t>
            </a:r>
            <a:br>
              <a:rPr lang="el-GR" sz="1400" dirty="0"/>
            </a:br>
            <a:br>
              <a:rPr lang="el-GR" sz="1400" dirty="0"/>
            </a:br>
            <a:r>
              <a:rPr lang="el-GR" sz="1400" dirty="0"/>
              <a:t>Σύνδεσης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7C06CBD-72F9-08B7-466E-6D4E2A27CB32}"/>
              </a:ext>
            </a:extLst>
          </p:cNvPr>
          <p:cNvSpPr txBox="1"/>
          <p:nvPr/>
        </p:nvSpPr>
        <p:spPr>
          <a:xfrm>
            <a:off x="8058604" y="2694424"/>
            <a:ext cx="3241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Σύνδεση με το </a:t>
            </a:r>
            <a:r>
              <a:rPr lang="el-GR" b="1" dirty="0"/>
              <a:t>δίκτυο ελέγχου</a:t>
            </a:r>
            <a:endParaRPr lang="el-GR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DA50DCE-6FCE-06FD-0F31-F16FAB2AD7D8}"/>
              </a:ext>
            </a:extLst>
          </p:cNvPr>
          <p:cNvSpPr txBox="1"/>
          <p:nvPr/>
        </p:nvSpPr>
        <p:spPr>
          <a:xfrm>
            <a:off x="9684107" y="3372167"/>
            <a:ext cx="34868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Σύνδεση με τα </a:t>
            </a:r>
            <a:r>
              <a:rPr lang="el-GR" b="1" dirty="0"/>
              <a:t>εταιρικά (επιχειρησιακά) δίκτυα</a:t>
            </a:r>
            <a:endParaRPr lang="el-GR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8B5D224-8962-BE97-5DF0-C930E51791ED}"/>
              </a:ext>
            </a:extLst>
          </p:cNvPr>
          <p:cNvSpPr txBox="1"/>
          <p:nvPr/>
        </p:nvSpPr>
        <p:spPr>
          <a:xfrm>
            <a:off x="9679378" y="4035811"/>
            <a:ext cx="2417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Σύνδεση με </a:t>
            </a:r>
            <a:r>
              <a:rPr lang="el-GR" b="1" dirty="0"/>
              <a:t>υποσταθμούς ελέγχου</a:t>
            </a:r>
            <a:endParaRPr lang="el-GR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8A4691C-CE72-5AD4-0489-06C9DB74371C}"/>
              </a:ext>
            </a:extLst>
          </p:cNvPr>
          <p:cNvSpPr txBox="1"/>
          <p:nvPr/>
        </p:nvSpPr>
        <p:spPr>
          <a:xfrm>
            <a:off x="8659791" y="4858433"/>
            <a:ext cx="22313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Σύνδεση με </a:t>
            </a:r>
            <a:r>
              <a:rPr lang="el-GR" b="1" dirty="0"/>
              <a:t>άλλα συστήματα SCADA</a:t>
            </a:r>
            <a:endParaRPr lang="el-GR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9942" y="0"/>
              <a:ext cx="503205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3" y="0"/>
              <a:ext cx="4331335" cy="6858000"/>
            </a:xfrm>
            <a:custGeom>
              <a:avLst/>
              <a:gdLst/>
              <a:ahLst/>
              <a:cxnLst/>
              <a:rect l="l" t="t" r="r" b="b"/>
              <a:pathLst>
                <a:path w="4331334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6" y="1561782"/>
                  </a:lnTo>
                  <a:lnTo>
                    <a:pt x="1757680" y="2837180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681797" y="1600200"/>
                  </a:lnTo>
                  <a:lnTo>
                    <a:pt x="1637347" y="1563687"/>
                  </a:lnTo>
                  <a:lnTo>
                    <a:pt x="1590675" y="1543685"/>
                  </a:lnTo>
                  <a:lnTo>
                    <a:pt x="1541780" y="1537017"/>
                  </a:ln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30" y="1563687"/>
                  </a:lnTo>
                  <a:lnTo>
                    <a:pt x="1585595" y="1569085"/>
                  </a:lnTo>
                  <a:lnTo>
                    <a:pt x="1614805" y="1580197"/>
                  </a:lnTo>
                  <a:lnTo>
                    <a:pt x="1663382" y="1617345"/>
                  </a:lnTo>
                  <a:lnTo>
                    <a:pt x="1694180" y="1671320"/>
                  </a:lnTo>
                  <a:lnTo>
                    <a:pt x="1702117" y="1732280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5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80" y="2944495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5"/>
                  </a:lnTo>
                  <a:lnTo>
                    <a:pt x="2555240" y="0"/>
                  </a:lnTo>
                  <a:close/>
                </a:path>
                <a:path w="4331334" h="6858000">
                  <a:moveTo>
                    <a:pt x="4331335" y="1334452"/>
                  </a:moveTo>
                  <a:lnTo>
                    <a:pt x="4057967" y="1334452"/>
                  </a:lnTo>
                  <a:lnTo>
                    <a:pt x="4057967" y="1226502"/>
                  </a:lnTo>
                  <a:lnTo>
                    <a:pt x="3842385" y="1442085"/>
                  </a:lnTo>
                  <a:lnTo>
                    <a:pt x="4057967" y="1657667"/>
                  </a:lnTo>
                  <a:lnTo>
                    <a:pt x="4057967" y="1550035"/>
                  </a:lnTo>
                  <a:lnTo>
                    <a:pt x="4331335" y="1550035"/>
                  </a:lnTo>
                  <a:lnTo>
                    <a:pt x="4331335" y="1334452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219497" y="1226502"/>
              <a:ext cx="488950" cy="431165"/>
            </a:xfrm>
            <a:custGeom>
              <a:avLst/>
              <a:gdLst/>
              <a:ahLst/>
              <a:cxnLst/>
              <a:rect l="l" t="t" r="r" b="b"/>
              <a:pathLst>
                <a:path w="488950" h="431164">
                  <a:moveTo>
                    <a:pt x="0" y="215582"/>
                  </a:moveTo>
                  <a:lnTo>
                    <a:pt x="215582" y="0"/>
                  </a:lnTo>
                  <a:lnTo>
                    <a:pt x="215582" y="107950"/>
                  </a:lnTo>
                  <a:lnTo>
                    <a:pt x="488950" y="107950"/>
                  </a:lnTo>
                  <a:lnTo>
                    <a:pt x="488950" y="323532"/>
                  </a:lnTo>
                  <a:lnTo>
                    <a:pt x="215582" y="323532"/>
                  </a:lnTo>
                  <a:lnTo>
                    <a:pt x="215582" y="431164"/>
                  </a:lnTo>
                  <a:lnTo>
                    <a:pt x="0" y="215582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391840" y="3181702"/>
            <a:ext cx="2233295" cy="1279525"/>
            <a:chOff x="2551112" y="2761932"/>
            <a:chExt cx="2233295" cy="127952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51112" y="2775267"/>
              <a:ext cx="798512" cy="8321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18167" y="2918460"/>
              <a:ext cx="533399" cy="55784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575685" y="3188335"/>
              <a:ext cx="1153795" cy="184785"/>
            </a:xfrm>
            <a:custGeom>
              <a:avLst/>
              <a:gdLst/>
              <a:ahLst/>
              <a:cxnLst/>
              <a:rect l="l" t="t" r="r" b="b"/>
              <a:pathLst>
                <a:path w="1153795" h="184785">
                  <a:moveTo>
                    <a:pt x="1061402" y="0"/>
                  </a:moveTo>
                  <a:lnTo>
                    <a:pt x="1061402" y="46037"/>
                  </a:lnTo>
                  <a:lnTo>
                    <a:pt x="0" y="46037"/>
                  </a:lnTo>
                  <a:lnTo>
                    <a:pt x="0" y="138429"/>
                  </a:lnTo>
                  <a:lnTo>
                    <a:pt x="1061402" y="138429"/>
                  </a:lnTo>
                  <a:lnTo>
                    <a:pt x="1061402" y="184785"/>
                  </a:lnTo>
                  <a:lnTo>
                    <a:pt x="1153477" y="92392"/>
                  </a:lnTo>
                  <a:lnTo>
                    <a:pt x="106140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18547" y="2822575"/>
              <a:ext cx="701675" cy="55816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631247" y="3427412"/>
              <a:ext cx="1072515" cy="341630"/>
            </a:xfrm>
            <a:custGeom>
              <a:avLst/>
              <a:gdLst/>
              <a:ahLst/>
              <a:cxnLst/>
              <a:rect l="l" t="t" r="r" b="b"/>
              <a:pathLst>
                <a:path w="1072514" h="341629">
                  <a:moveTo>
                    <a:pt x="170814" y="0"/>
                  </a:moveTo>
                  <a:lnTo>
                    <a:pt x="0" y="170814"/>
                  </a:lnTo>
                  <a:lnTo>
                    <a:pt x="170814" y="341630"/>
                  </a:lnTo>
                  <a:lnTo>
                    <a:pt x="170814" y="256222"/>
                  </a:lnTo>
                  <a:lnTo>
                    <a:pt x="1072514" y="256222"/>
                  </a:lnTo>
                  <a:lnTo>
                    <a:pt x="1072514" y="85407"/>
                  </a:lnTo>
                  <a:lnTo>
                    <a:pt x="170814" y="85407"/>
                  </a:lnTo>
                  <a:lnTo>
                    <a:pt x="170814" y="0"/>
                  </a:lnTo>
                  <a:close/>
                </a:path>
              </a:pathLst>
            </a:custGeom>
            <a:solidFill>
              <a:srgbClr val="FFD666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83050" y="3482975"/>
              <a:ext cx="701357" cy="55816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20222" y="2761932"/>
              <a:ext cx="233362" cy="2000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23652" y="3755390"/>
              <a:ext cx="233362" cy="20002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651918" y="3169951"/>
            <a:ext cx="498442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Calibri"/>
                <a:cs typeface="Calibri"/>
              </a:rPr>
              <a:t>187.81.1.3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16750" y="3175031"/>
            <a:ext cx="6476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009932" y="3871943"/>
            <a:ext cx="44712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-5" dirty="0">
                <a:latin typeface="Calibri"/>
                <a:cs typeface="Calibri"/>
              </a:rPr>
              <a:t>187.81.1.4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24968" y="3843686"/>
            <a:ext cx="689292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Calibri"/>
                <a:cs typeface="Calibri"/>
              </a:rPr>
              <a:t>187.81.1.4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19862" y="4168806"/>
            <a:ext cx="5206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8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89665" y="3430753"/>
            <a:ext cx="259079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-10" dirty="0">
                <a:latin typeface="Calibri"/>
                <a:cs typeface="Calibri"/>
              </a:rPr>
              <a:t>A</a:t>
            </a:r>
            <a:r>
              <a:rPr sz="700" b="1" spc="-15" dirty="0">
                <a:latin typeface="Calibri"/>
                <a:cs typeface="Calibri"/>
              </a:rPr>
              <a:t>R</a:t>
            </a:r>
            <a:r>
              <a:rPr sz="700" b="1" spc="15" dirty="0">
                <a:latin typeface="Calibri"/>
                <a:cs typeface="Calibri"/>
              </a:rPr>
              <a:t>P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700540" y="3515130"/>
            <a:ext cx="64960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10" dirty="0">
                <a:latin typeface="Calibri"/>
                <a:cs typeface="Calibri"/>
              </a:rPr>
              <a:t>α</a:t>
            </a:r>
            <a:r>
              <a:rPr lang="el-GR" sz="700" b="1" spc="10" dirty="0" err="1">
                <a:latin typeface="Calibri"/>
                <a:cs typeface="Calibri"/>
              </a:rPr>
              <a:t>ίτημα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44595" y="3242976"/>
            <a:ext cx="1521460" cy="487313"/>
          </a:xfrm>
          <a:prstGeom prst="rect">
            <a:avLst/>
          </a:prstGeom>
          <a:solidFill>
            <a:srgbClr val="FFBA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 marL="31750">
              <a:lnSpc>
                <a:spcPct val="100000"/>
              </a:lnSpc>
              <a:spcBef>
                <a:spcPts val="220"/>
              </a:spcBef>
            </a:pPr>
            <a:r>
              <a:rPr sz="800" spc="20" dirty="0">
                <a:latin typeface="Calibri"/>
                <a:cs typeface="Calibri"/>
              </a:rPr>
              <a:t>Π</a:t>
            </a:r>
            <a:r>
              <a:rPr sz="800" dirty="0">
                <a:latin typeface="Calibri"/>
                <a:cs typeface="Calibri"/>
              </a:rPr>
              <a:t>ί</a:t>
            </a:r>
            <a:r>
              <a:rPr sz="800" spc="10" dirty="0">
                <a:latin typeface="Calibri"/>
                <a:cs typeface="Calibri"/>
              </a:rPr>
              <a:t>ν</a:t>
            </a:r>
            <a:r>
              <a:rPr sz="800" spc="15" dirty="0">
                <a:latin typeface="Calibri"/>
                <a:cs typeface="Calibri"/>
              </a:rPr>
              <a:t>α</a:t>
            </a:r>
            <a:r>
              <a:rPr sz="800" spc="10" dirty="0">
                <a:latin typeface="Calibri"/>
                <a:cs typeface="Calibri"/>
              </a:rPr>
              <a:t>κ</a:t>
            </a:r>
            <a:r>
              <a:rPr sz="800" spc="15" dirty="0">
                <a:latin typeface="Calibri"/>
                <a:cs typeface="Calibri"/>
              </a:rPr>
              <a:t>α</a:t>
            </a:r>
            <a:r>
              <a:rPr sz="800" spc="20" dirty="0">
                <a:latin typeface="Calibri"/>
                <a:cs typeface="Calibri"/>
              </a:rPr>
              <a:t>ς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25" dirty="0">
                <a:latin typeface="Calibri"/>
                <a:cs typeface="Calibri"/>
              </a:rPr>
              <a:t>A</a:t>
            </a:r>
            <a:r>
              <a:rPr sz="800" spc="20" dirty="0">
                <a:latin typeface="Calibri"/>
                <a:cs typeface="Calibri"/>
              </a:rPr>
              <a:t>RP</a:t>
            </a:r>
            <a:r>
              <a:rPr sz="800" spc="10" dirty="0">
                <a:latin typeface="Calibri"/>
                <a:cs typeface="Calibri"/>
              </a:rPr>
              <a:t>:</a:t>
            </a: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00">
              <a:latin typeface="Calibri"/>
              <a:cs typeface="Calibri"/>
            </a:endParaRPr>
          </a:p>
          <a:p>
            <a:pPr marL="203835" indent="-172085">
              <a:lnSpc>
                <a:spcPct val="100000"/>
              </a:lnSpc>
              <a:buSzPct val="200000"/>
              <a:buFont typeface="Arial"/>
              <a:buChar char="•"/>
              <a:tabLst>
                <a:tab pos="203200" algn="l"/>
                <a:tab pos="203835" algn="l"/>
              </a:tabLst>
            </a:pPr>
            <a:r>
              <a:rPr sz="800" spc="10" dirty="0">
                <a:latin typeface="Calibri"/>
                <a:cs typeface="Calibri"/>
              </a:rPr>
              <a:t>187.81.1.3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10" dirty="0">
                <a:latin typeface="Calibri"/>
                <a:cs typeface="Calibri"/>
              </a:rPr>
              <a:t>-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10" dirty="0">
                <a:latin typeface="Calibri"/>
                <a:cs typeface="Calibri"/>
              </a:rPr>
              <a:t>09-EE-45-A2-00-11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782853" y="3112994"/>
            <a:ext cx="396240" cy="1039426"/>
          </a:xfrm>
          <a:prstGeom prst="rect">
            <a:avLst/>
          </a:prstGeom>
        </p:spPr>
      </p:pic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446595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Αδυναμίες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ασφάλειας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TCP/IP: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επίπεδο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σύνδεσης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2640" y="777274"/>
            <a:ext cx="7151370" cy="19774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505" indent="-90805">
              <a:lnSpc>
                <a:spcPts val="158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103505" algn="l"/>
              </a:tabLst>
            </a:pPr>
            <a:r>
              <a:rPr sz="1050" b="1" spc="40" dirty="0">
                <a:latin typeface="Calibri"/>
                <a:cs typeface="Calibri"/>
              </a:rPr>
              <a:t>Διεύθυνση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25" dirty="0">
                <a:latin typeface="Calibri"/>
                <a:cs typeface="Calibri"/>
              </a:rPr>
              <a:t>διευθυνσιοδότησης</a:t>
            </a:r>
            <a:endParaRPr sz="1050" dirty="0">
              <a:latin typeface="Calibri"/>
              <a:cs typeface="Calibri"/>
            </a:endParaRPr>
          </a:p>
          <a:p>
            <a:pPr marL="286385" lvl="1" indent="-91440">
              <a:lnSpc>
                <a:spcPct val="100000"/>
              </a:lnSpc>
              <a:spcBef>
                <a:spcPts val="106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1000" b="1" spc="50" dirty="0">
                <a:latin typeface="Calibri"/>
                <a:cs typeface="Calibri"/>
              </a:rPr>
              <a:t>Κύρια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πρωτόκολλα: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ARP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και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RARP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25" dirty="0">
                <a:latin typeface="Calibri"/>
                <a:cs typeface="Calibri"/>
              </a:rPr>
              <a:t>(Reverse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25" dirty="0">
                <a:latin typeface="Calibri"/>
                <a:cs typeface="Calibri"/>
              </a:rPr>
              <a:t>Address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20" dirty="0">
                <a:latin typeface="Calibri"/>
                <a:cs typeface="Calibri"/>
              </a:rPr>
              <a:t>Resolution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20" dirty="0">
                <a:latin typeface="Calibri"/>
                <a:cs typeface="Calibri"/>
              </a:rPr>
              <a:t>Protocol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30" dirty="0">
                <a:latin typeface="Calibri"/>
                <a:cs typeface="Calibri"/>
              </a:rPr>
              <a:t>-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30" dirty="0">
                <a:latin typeface="Calibri"/>
                <a:cs typeface="Calibri"/>
              </a:rPr>
              <a:t>πρωτόκολλο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25" dirty="0">
                <a:latin typeface="Calibri"/>
                <a:cs typeface="Calibri"/>
              </a:rPr>
              <a:t>για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30" dirty="0">
                <a:latin typeface="Calibri"/>
                <a:cs typeface="Calibri"/>
              </a:rPr>
              <a:t>μετατροπή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MAC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σε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25" dirty="0">
                <a:latin typeface="Calibri"/>
                <a:cs typeface="Calibri"/>
              </a:rPr>
              <a:t>IP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25" dirty="0">
                <a:latin typeface="Calibri"/>
                <a:cs typeface="Calibri"/>
              </a:rPr>
              <a:t>διεύθυνση)</a:t>
            </a:r>
            <a:endParaRPr sz="10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Clr>
                <a:srgbClr val="FFBA00"/>
              </a:buClr>
              <a:buFont typeface="Arial"/>
              <a:buChar char="•"/>
            </a:pPr>
            <a:endParaRPr sz="1600" dirty="0">
              <a:latin typeface="Calibri"/>
              <a:cs typeface="Calibri"/>
            </a:endParaRPr>
          </a:p>
          <a:p>
            <a:pPr marL="286385" lvl="1" indent="-91440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lang="el-GR" sz="1000" b="1" spc="45" dirty="0">
                <a:latin typeface="Calibri"/>
                <a:cs typeface="Calibri"/>
              </a:rPr>
              <a:t>Στόχος:</a:t>
            </a:r>
            <a:r>
              <a:rPr lang="el-GR" sz="1000" b="1" spc="25" dirty="0">
                <a:latin typeface="Calibri"/>
                <a:cs typeface="Calibri"/>
              </a:rPr>
              <a:t> </a:t>
            </a:r>
            <a:r>
              <a:rPr lang="el-GR" sz="1000" spc="50" dirty="0">
                <a:latin typeface="Calibri"/>
                <a:cs typeface="Calibri"/>
              </a:rPr>
              <a:t>Το ARP χρησιμοποιείται για τη μετατροπή λογικής διεύθυνσης IP σε φυσική διεύθυνση MAC</a:t>
            </a:r>
          </a:p>
          <a:p>
            <a:pPr marL="286385" lvl="1" indent="-91440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lang="el-GR" sz="1000" spc="50" dirty="0">
                <a:latin typeface="Calibri"/>
                <a:cs typeface="Calibri"/>
              </a:rPr>
              <a:t>Το RARP κάνει το αντίστροφο: MAC ➝ IP</a:t>
            </a:r>
          </a:p>
          <a:p>
            <a:pPr marL="286385" lvl="1" indent="-91440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lang="el-GR" sz="1000" spc="50" dirty="0">
                <a:latin typeface="Calibri"/>
                <a:cs typeface="Calibri"/>
              </a:rPr>
              <a:t>Στο ARP, όταν μια συσκευή συνδέεται στο δίκτυο, πρέπει πρώτα να ανακαλύψει τη MAC διεύθυνση του κόμβου προορισμού, ώστε:</a:t>
            </a:r>
          </a:p>
          <a:p>
            <a:pPr marL="286385" lvl="1" indent="-91440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lang="el-GR" sz="1000" spc="50" dirty="0">
                <a:latin typeface="Calibri"/>
                <a:cs typeface="Calibri"/>
              </a:rPr>
              <a:t>να ενημερώσει τον εσωτερικό πίνακα ARP</a:t>
            </a:r>
          </a:p>
          <a:p>
            <a:pPr marL="286385" lvl="1" indent="-91440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lang="el-GR" sz="1000" spc="50" dirty="0">
                <a:latin typeface="Calibri"/>
                <a:cs typeface="Calibri"/>
              </a:rPr>
              <a:t>και να στείλει το πακέτο (</a:t>
            </a:r>
            <a:r>
              <a:rPr lang="el-GR" sz="1000" spc="50" dirty="0" err="1">
                <a:latin typeface="Calibri"/>
                <a:cs typeface="Calibri"/>
              </a:rPr>
              <a:t>datagram</a:t>
            </a:r>
            <a:r>
              <a:rPr lang="el-GR" sz="1000" spc="50" dirty="0">
                <a:latin typeface="Calibri"/>
                <a:cs typeface="Calibri"/>
              </a:rPr>
              <a:t>) με την αντίστοιχη διεύθυνση IP</a:t>
            </a:r>
          </a:p>
          <a:p>
            <a:pPr marL="286385" lvl="1" indent="-91440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lang="el-GR" sz="1000" spc="50" dirty="0">
                <a:latin typeface="Calibri"/>
                <a:cs typeface="Calibri"/>
              </a:rPr>
              <a:t>Με αυτή τη MAC διεύθυνση, η συσκευή μπορεί να επικοινωνήσει με τον </a:t>
            </a:r>
            <a:r>
              <a:rPr lang="el-GR" sz="1000" spc="50" dirty="0" err="1">
                <a:latin typeface="Calibri"/>
                <a:cs typeface="Calibri"/>
              </a:rPr>
              <a:t>switch</a:t>
            </a:r>
            <a:r>
              <a:rPr lang="el-GR" sz="1000" spc="50" dirty="0">
                <a:latin typeface="Calibri"/>
                <a:cs typeface="Calibri"/>
              </a:rPr>
              <a:t>, ο οποίος καταλαβαίνει μόνο MAC διευθύνσεις.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5238465" y="3663346"/>
            <a:ext cx="167258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10" dirty="0">
                <a:latin typeface="Calibri"/>
                <a:cs typeface="Calibri"/>
              </a:rPr>
              <a:t>PLC:187.81.1.5,</a:t>
            </a:r>
            <a:r>
              <a:rPr sz="800" b="1" dirty="0">
                <a:latin typeface="Calibri"/>
                <a:cs typeface="Calibri"/>
              </a:rPr>
              <a:t> </a:t>
            </a:r>
            <a:r>
              <a:rPr sz="800" b="1" spc="25" dirty="0">
                <a:latin typeface="Calibri"/>
                <a:cs typeface="Calibri"/>
              </a:rPr>
              <a:t>MAC</a:t>
            </a:r>
            <a:r>
              <a:rPr sz="800" b="1" dirty="0">
                <a:latin typeface="Calibri"/>
                <a:cs typeface="Calibri"/>
              </a:rPr>
              <a:t> </a:t>
            </a:r>
            <a:r>
              <a:rPr sz="800" b="1" spc="15" dirty="0">
                <a:latin typeface="Calibri"/>
                <a:cs typeface="Calibri"/>
              </a:rPr>
              <a:t>(Διεύθυνση</a:t>
            </a:r>
            <a:r>
              <a:rPr sz="800" b="1" dirty="0">
                <a:latin typeface="Calibri"/>
                <a:cs typeface="Calibri"/>
              </a:rPr>
              <a:t> </a:t>
            </a:r>
            <a:r>
              <a:rPr sz="800" b="1" spc="15" dirty="0">
                <a:latin typeface="Calibri"/>
                <a:cs typeface="Calibri"/>
              </a:rPr>
              <a:t>φυσικού</a:t>
            </a:r>
            <a:r>
              <a:rPr sz="800" b="1" spc="10" dirty="0">
                <a:latin typeface="Calibri"/>
                <a:cs typeface="Calibri"/>
              </a:rPr>
              <a:t> </a:t>
            </a:r>
            <a:r>
              <a:rPr sz="800" b="1" spc="15" dirty="0">
                <a:latin typeface="Calibri"/>
                <a:cs typeface="Calibri"/>
              </a:rPr>
              <a:t>επιπέδου</a:t>
            </a:r>
            <a:r>
              <a:rPr sz="800" b="1" spc="5" dirty="0">
                <a:latin typeface="Calibri"/>
                <a:cs typeface="Calibri"/>
              </a:rPr>
              <a:t> </a:t>
            </a:r>
            <a:r>
              <a:rPr sz="800" b="1" spc="10" dirty="0">
                <a:latin typeface="Calibri"/>
                <a:cs typeface="Calibri"/>
              </a:rPr>
              <a:t>δικτύου):</a:t>
            </a:r>
            <a:r>
              <a:rPr sz="800" b="1" spc="5" dirty="0">
                <a:latin typeface="Calibri"/>
                <a:cs typeface="Calibri"/>
              </a:rPr>
              <a:t> </a:t>
            </a:r>
            <a:r>
              <a:rPr sz="800" b="1" spc="10" dirty="0">
                <a:latin typeface="Calibri"/>
                <a:cs typeface="Calibri"/>
              </a:rPr>
              <a:t>09-EE-45-A2-00-11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39409" y="4755873"/>
            <a:ext cx="370332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03505" algn="l"/>
              </a:tabLst>
            </a:pPr>
            <a:r>
              <a:rPr sz="900" b="1" spc="45" dirty="0">
                <a:latin typeface="Calibri"/>
                <a:cs typeface="Calibri"/>
              </a:rPr>
              <a:t>Κύριες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αδυναμίες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ασφαλείας: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ARP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σχεδιάστηκε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στην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προέλευση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χωρίς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κανέναν</a:t>
            </a:r>
            <a:r>
              <a:rPr sz="900" spc="30" dirty="0">
                <a:latin typeface="Calibri"/>
                <a:cs typeface="Calibri"/>
              </a:rPr>
              <a:t> τύπο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55646" y="4975534"/>
            <a:ext cx="5555615" cy="1056058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900" spc="30" dirty="0">
                <a:latin typeface="Calibri"/>
                <a:cs typeface="Calibri"/>
              </a:rPr>
              <a:t>α</a:t>
            </a:r>
            <a:r>
              <a:rPr sz="900" spc="30" dirty="0" err="1">
                <a:latin typeface="Calibri"/>
                <a:cs typeface="Calibri"/>
              </a:rPr>
              <a:t>σφάλει</a:t>
            </a:r>
            <a:r>
              <a:rPr sz="900" spc="30" dirty="0">
                <a:latin typeface="Calibri"/>
                <a:cs typeface="Calibri"/>
              </a:rPr>
              <a:t>α</a:t>
            </a:r>
            <a:r>
              <a:rPr lang="el-GR" sz="900" spc="30" dirty="0">
                <a:latin typeface="Calibri"/>
                <a:cs typeface="Calibri"/>
              </a:rPr>
              <a:t>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που</a:t>
            </a:r>
            <a:r>
              <a:rPr sz="900" spc="25" dirty="0">
                <a:latin typeface="Calibri"/>
                <a:cs typeface="Calibri"/>
              </a:rPr>
              <a:t> επιτρέπει </a:t>
            </a:r>
            <a:r>
              <a:rPr sz="900" spc="35" dirty="0">
                <a:latin typeface="Calibri"/>
                <a:cs typeface="Calibri"/>
              </a:rPr>
              <a:t>να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επαληθεύεται </a:t>
            </a:r>
            <a:r>
              <a:rPr sz="900" spc="25" dirty="0">
                <a:latin typeface="Calibri"/>
                <a:cs typeface="Calibri"/>
              </a:rPr>
              <a:t>ότι </a:t>
            </a:r>
            <a:r>
              <a:rPr sz="900" spc="35" dirty="0">
                <a:latin typeface="Calibri"/>
                <a:cs typeface="Calibri"/>
              </a:rPr>
              <a:t>η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συσκευή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αποστολής </a:t>
            </a:r>
            <a:r>
              <a:rPr sz="900" spc="25" dirty="0">
                <a:latin typeface="Calibri"/>
                <a:cs typeface="Calibri"/>
              </a:rPr>
              <a:t>είναι </a:t>
            </a:r>
            <a:r>
              <a:rPr sz="900" spc="30" dirty="0">
                <a:latin typeface="Calibri"/>
                <a:cs typeface="Calibri"/>
              </a:rPr>
              <a:t>όντως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αυτή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που</a:t>
            </a:r>
            <a:r>
              <a:rPr sz="900" spc="25" dirty="0">
                <a:latin typeface="Calibri"/>
                <a:cs typeface="Calibri"/>
              </a:rPr>
              <a:t> ισχυρίζεται ότι </a:t>
            </a:r>
            <a:r>
              <a:rPr sz="900" spc="5" dirty="0">
                <a:latin typeface="Calibri"/>
                <a:cs typeface="Calibri"/>
              </a:rPr>
              <a:t>είναι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 dirty="0">
              <a:latin typeface="Calibri"/>
              <a:cs typeface="Calibri"/>
            </a:endParaRPr>
          </a:p>
          <a:p>
            <a:pPr marL="195580" indent="-91440">
              <a:lnSpc>
                <a:spcPct val="100000"/>
              </a:lnSpc>
              <a:spcBef>
                <a:spcPts val="4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95580" algn="l"/>
              </a:tabLst>
            </a:pPr>
            <a:r>
              <a:rPr sz="800" spc="40" dirty="0">
                <a:latin typeface="Calibri"/>
                <a:cs typeface="Calibri"/>
              </a:rPr>
              <a:t>Επομένως,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το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πρωτόκολλο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είναι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ευαίσθητο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σε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πλαστά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μηνύματα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ARP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και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όλα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αυτά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μηνύματα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γίνονται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αποδεκτά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από</a:t>
            </a:r>
            <a:r>
              <a:rPr sz="800" spc="30" dirty="0">
                <a:latin typeface="Calibri"/>
                <a:cs typeface="Calibri"/>
              </a:rPr>
              <a:t> τις </a:t>
            </a:r>
            <a:r>
              <a:rPr sz="800" spc="40" dirty="0">
                <a:latin typeface="Calibri"/>
                <a:cs typeface="Calibri"/>
              </a:rPr>
              <a:t>εμπλεκόμενες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συσκευές.</a:t>
            </a:r>
            <a:endParaRPr sz="800" dirty="0">
              <a:latin typeface="Calibri"/>
              <a:cs typeface="Calibri"/>
            </a:endParaRPr>
          </a:p>
          <a:p>
            <a:pPr marL="194945" indent="-90805">
              <a:lnSpc>
                <a:spcPct val="100000"/>
              </a:lnSpc>
              <a:spcBef>
                <a:spcPts val="107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94945" algn="l"/>
              </a:tabLst>
            </a:pPr>
            <a:r>
              <a:rPr sz="800" spc="45" dirty="0">
                <a:latin typeface="Calibri"/>
                <a:cs typeface="Calibri"/>
              </a:rPr>
              <a:t>Μεταξύ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των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επιθέσεων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που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χρησιμοποιούν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μηνύματα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ARP,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επισημαίνουμε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b="1" spc="35" dirty="0">
                <a:latin typeface="Calibri"/>
                <a:cs typeface="Calibri"/>
              </a:rPr>
              <a:t>το</a:t>
            </a:r>
            <a:r>
              <a:rPr sz="800" b="1" spc="10" dirty="0">
                <a:latin typeface="Calibri"/>
                <a:cs typeface="Calibri"/>
              </a:rPr>
              <a:t> </a:t>
            </a:r>
            <a:r>
              <a:rPr sz="800" b="1" spc="30" dirty="0">
                <a:latin typeface="Calibri"/>
                <a:cs typeface="Calibri"/>
              </a:rPr>
              <a:t>ARPSpoofing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212830" y="4919979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64476" y="634142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579859" y="67627"/>
            <a:ext cx="304800" cy="29273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2200" spc="145" dirty="0">
                <a:solidFill>
                  <a:srgbClr val="D8D8D8"/>
                </a:solidFill>
                <a:latin typeface="Calibri"/>
                <a:cs typeface="Calibri"/>
              </a:rPr>
              <a:t>ΕΛΛΕΊΨΕΙΣ</a:t>
            </a:r>
            <a:r>
              <a:rPr sz="2200" spc="1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8D8D8"/>
                </a:solidFill>
                <a:latin typeface="Calibri"/>
                <a:cs typeface="Calibri"/>
              </a:rPr>
              <a:t>ΑΣΦΑΛΕΊΑΣ</a:t>
            </a:r>
            <a:endParaRPr sz="2200">
              <a:latin typeface="Calibri"/>
              <a:cs typeface="Calibri"/>
            </a:endParaRPr>
          </a:p>
        </p:txBody>
      </p:sp>
      <p:graphicFrame>
        <p:nvGraphicFramePr>
          <p:cNvPr id="36" name="object 36"/>
          <p:cNvGraphicFramePr>
            <a:graphicFrameLocks noGrp="1"/>
          </p:cNvGraphicFramePr>
          <p:nvPr/>
        </p:nvGraphicFramePr>
        <p:xfrm>
          <a:off x="10007282" y="87947"/>
          <a:ext cx="1143635" cy="14827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3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9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01320">
                        <a:lnSpc>
                          <a:spcPct val="100000"/>
                        </a:lnSpc>
                      </a:pPr>
                      <a:r>
                        <a:rPr sz="600" spc="20" dirty="0">
                          <a:latin typeface="Calibri"/>
                          <a:cs typeface="Calibri"/>
                        </a:rPr>
                        <a:t>Εφαρμογή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62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FF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79730">
                        <a:lnSpc>
                          <a:spcPct val="100000"/>
                        </a:lnSpc>
                      </a:pPr>
                      <a:r>
                        <a:rPr sz="600" spc="40" dirty="0">
                          <a:latin typeface="Calibri"/>
                          <a:cs typeface="Calibri"/>
                        </a:rPr>
                        <a:t>Μεταφορά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7C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7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412750">
                        <a:lnSpc>
                          <a:spcPct val="100000"/>
                        </a:lnSpc>
                      </a:pPr>
                      <a:r>
                        <a:rPr sz="600" spc="60" dirty="0">
                          <a:latin typeface="Calibri"/>
                          <a:cs typeface="Calibri"/>
                        </a:rPr>
                        <a:t>Ίντερνετ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9D4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411480">
                        <a:lnSpc>
                          <a:spcPct val="100000"/>
                        </a:lnSpc>
                      </a:pPr>
                      <a:r>
                        <a:rPr sz="600" b="1" spc="-2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Σύνδεσμος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7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7" name="object 3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2813" y="3053746"/>
            <a:ext cx="233362" cy="200025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718853" y="3052159"/>
            <a:ext cx="6476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208937" y="3085813"/>
            <a:ext cx="1913255" cy="482824"/>
          </a:xfrm>
          <a:prstGeom prst="rect">
            <a:avLst/>
          </a:prstGeom>
          <a:ln w="9525">
            <a:solidFill>
              <a:srgbClr val="CF2D1C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700">
              <a:latin typeface="Times New Roman"/>
              <a:cs typeface="Times New Roman"/>
            </a:endParaRPr>
          </a:p>
          <a:p>
            <a:pPr marL="86360">
              <a:lnSpc>
                <a:spcPct val="100000"/>
              </a:lnSpc>
            </a:pPr>
            <a:r>
              <a:rPr sz="800" b="1" spc="10" dirty="0">
                <a:latin typeface="Calibri"/>
                <a:cs typeface="Calibri"/>
              </a:rPr>
              <a:t>PLC:187.81.1.3,</a:t>
            </a:r>
            <a:r>
              <a:rPr sz="800" b="1" dirty="0">
                <a:latin typeface="Calibri"/>
                <a:cs typeface="Calibri"/>
              </a:rPr>
              <a:t> </a:t>
            </a:r>
            <a:r>
              <a:rPr sz="800" b="1" spc="25" dirty="0">
                <a:latin typeface="Calibri"/>
                <a:cs typeface="Calibri"/>
              </a:rPr>
              <a:t>MAC</a:t>
            </a:r>
            <a:r>
              <a:rPr sz="800" b="1" dirty="0">
                <a:latin typeface="Calibri"/>
                <a:cs typeface="Calibri"/>
              </a:rPr>
              <a:t> </a:t>
            </a:r>
            <a:r>
              <a:rPr sz="800" b="1" spc="15" dirty="0">
                <a:latin typeface="Calibri"/>
                <a:cs typeface="Calibri"/>
              </a:rPr>
              <a:t>(Διεύθυνση</a:t>
            </a:r>
            <a:r>
              <a:rPr sz="800" b="1" dirty="0">
                <a:latin typeface="Calibri"/>
                <a:cs typeface="Calibri"/>
              </a:rPr>
              <a:t> </a:t>
            </a:r>
            <a:r>
              <a:rPr sz="800" b="1" spc="15" dirty="0">
                <a:latin typeface="Calibri"/>
                <a:cs typeface="Calibri"/>
              </a:rPr>
              <a:t>φυσικού</a:t>
            </a:r>
            <a:r>
              <a:rPr sz="800" b="1" spc="10" dirty="0">
                <a:latin typeface="Calibri"/>
                <a:cs typeface="Calibri"/>
              </a:rPr>
              <a:t> </a:t>
            </a:r>
            <a:r>
              <a:rPr sz="800" b="1" spc="15" dirty="0">
                <a:latin typeface="Calibri"/>
                <a:cs typeface="Calibri"/>
              </a:rPr>
              <a:t>επιπέδου</a:t>
            </a:r>
            <a:r>
              <a:rPr sz="800" b="1" spc="5" dirty="0">
                <a:latin typeface="Calibri"/>
                <a:cs typeface="Calibri"/>
              </a:rPr>
              <a:t> </a:t>
            </a:r>
            <a:r>
              <a:rPr sz="800" b="1" spc="10" dirty="0">
                <a:latin typeface="Calibri"/>
                <a:cs typeface="Calibri"/>
              </a:rPr>
              <a:t>δικτύου):</a:t>
            </a:r>
            <a:r>
              <a:rPr sz="800" b="1" spc="5" dirty="0">
                <a:latin typeface="Calibri"/>
                <a:cs typeface="Calibri"/>
              </a:rPr>
              <a:t> </a:t>
            </a:r>
            <a:r>
              <a:rPr sz="800" b="1" spc="10" dirty="0">
                <a:latin typeface="Calibri"/>
                <a:cs typeface="Calibri"/>
              </a:rPr>
              <a:t>09-EE-45-A2-00-11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1" name="object 24">
            <a:extLst>
              <a:ext uri="{FF2B5EF4-FFF2-40B4-BE49-F238E27FC236}">
                <a16:creationId xmlns:a16="http://schemas.microsoft.com/office/drawing/2014/main" id="{97FAD50F-EA88-4B09-BED8-E353B8093357}"/>
              </a:ext>
            </a:extLst>
          </p:cNvPr>
          <p:cNvSpPr txBox="1"/>
          <p:nvPr/>
        </p:nvSpPr>
        <p:spPr>
          <a:xfrm>
            <a:off x="3951846" y="4102305"/>
            <a:ext cx="259079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-10" dirty="0">
                <a:latin typeface="Calibri"/>
                <a:cs typeface="Calibri"/>
              </a:rPr>
              <a:t>A</a:t>
            </a:r>
            <a:r>
              <a:rPr sz="700" b="1" spc="-15" dirty="0">
                <a:latin typeface="Calibri"/>
                <a:cs typeface="Calibri"/>
              </a:rPr>
              <a:t>R</a:t>
            </a:r>
            <a:r>
              <a:rPr sz="700" b="1" spc="15" dirty="0">
                <a:latin typeface="Calibri"/>
                <a:cs typeface="Calibri"/>
              </a:rPr>
              <a:t>P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42" name="object 25">
            <a:extLst>
              <a:ext uri="{FF2B5EF4-FFF2-40B4-BE49-F238E27FC236}">
                <a16:creationId xmlns:a16="http://schemas.microsoft.com/office/drawing/2014/main" id="{3A115B48-FA1C-765F-3D3A-90CD6B615754}"/>
              </a:ext>
            </a:extLst>
          </p:cNvPr>
          <p:cNvSpPr txBox="1"/>
          <p:nvPr/>
        </p:nvSpPr>
        <p:spPr>
          <a:xfrm>
            <a:off x="3962721" y="4186682"/>
            <a:ext cx="64960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10" dirty="0">
                <a:latin typeface="Calibri"/>
                <a:cs typeface="Calibri"/>
              </a:rPr>
              <a:t>α</a:t>
            </a:r>
            <a:r>
              <a:rPr lang="el-GR" sz="700" b="1" spc="10" dirty="0" err="1">
                <a:latin typeface="Calibri"/>
                <a:cs typeface="Calibri"/>
              </a:rPr>
              <a:t>πάντηση</a:t>
            </a:r>
            <a:endParaRPr sz="7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9942" y="0"/>
              <a:ext cx="503205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3" y="0"/>
              <a:ext cx="4331335" cy="6858000"/>
            </a:xfrm>
            <a:custGeom>
              <a:avLst/>
              <a:gdLst/>
              <a:ahLst/>
              <a:cxnLst/>
              <a:rect l="l" t="t" r="r" b="b"/>
              <a:pathLst>
                <a:path w="4331334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6" y="1561782"/>
                  </a:lnTo>
                  <a:lnTo>
                    <a:pt x="1757680" y="2837180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681797" y="1600200"/>
                  </a:lnTo>
                  <a:lnTo>
                    <a:pt x="1637347" y="1563687"/>
                  </a:lnTo>
                  <a:lnTo>
                    <a:pt x="1590675" y="1543685"/>
                  </a:lnTo>
                  <a:lnTo>
                    <a:pt x="1541780" y="1537017"/>
                  </a:ln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30" y="1563687"/>
                  </a:lnTo>
                  <a:lnTo>
                    <a:pt x="1585595" y="1569085"/>
                  </a:lnTo>
                  <a:lnTo>
                    <a:pt x="1614805" y="1580197"/>
                  </a:lnTo>
                  <a:lnTo>
                    <a:pt x="1663382" y="1617345"/>
                  </a:lnTo>
                  <a:lnTo>
                    <a:pt x="1694180" y="1671320"/>
                  </a:lnTo>
                  <a:lnTo>
                    <a:pt x="1702117" y="1732280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5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80" y="2944495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5"/>
                  </a:lnTo>
                  <a:lnTo>
                    <a:pt x="2555240" y="0"/>
                  </a:lnTo>
                  <a:close/>
                </a:path>
                <a:path w="4331334" h="6858000">
                  <a:moveTo>
                    <a:pt x="4331335" y="1334452"/>
                  </a:moveTo>
                  <a:lnTo>
                    <a:pt x="4057967" y="1334452"/>
                  </a:lnTo>
                  <a:lnTo>
                    <a:pt x="4057967" y="1226502"/>
                  </a:lnTo>
                  <a:lnTo>
                    <a:pt x="3842385" y="1442085"/>
                  </a:lnTo>
                  <a:lnTo>
                    <a:pt x="4057967" y="1657667"/>
                  </a:lnTo>
                  <a:lnTo>
                    <a:pt x="4057967" y="1550035"/>
                  </a:lnTo>
                  <a:lnTo>
                    <a:pt x="4331335" y="1550035"/>
                  </a:lnTo>
                  <a:lnTo>
                    <a:pt x="4331335" y="1334452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219497" y="1226502"/>
              <a:ext cx="488950" cy="431165"/>
            </a:xfrm>
            <a:custGeom>
              <a:avLst/>
              <a:gdLst/>
              <a:ahLst/>
              <a:cxnLst/>
              <a:rect l="l" t="t" r="r" b="b"/>
              <a:pathLst>
                <a:path w="488950" h="431164">
                  <a:moveTo>
                    <a:pt x="0" y="215582"/>
                  </a:moveTo>
                  <a:lnTo>
                    <a:pt x="215582" y="0"/>
                  </a:lnTo>
                  <a:lnTo>
                    <a:pt x="215582" y="107950"/>
                  </a:lnTo>
                  <a:lnTo>
                    <a:pt x="488950" y="107950"/>
                  </a:lnTo>
                  <a:lnTo>
                    <a:pt x="488950" y="323532"/>
                  </a:lnTo>
                  <a:lnTo>
                    <a:pt x="215582" y="323532"/>
                  </a:lnTo>
                  <a:lnTo>
                    <a:pt x="215582" y="431164"/>
                  </a:lnTo>
                  <a:lnTo>
                    <a:pt x="0" y="215582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35279" y="3544887"/>
            <a:ext cx="1259205" cy="716280"/>
            <a:chOff x="335279" y="3544887"/>
            <a:chExt cx="1259205" cy="71628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79" y="3593465"/>
              <a:ext cx="685800" cy="66738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8367" y="3544887"/>
              <a:ext cx="685800" cy="670560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82832" y="3508057"/>
            <a:ext cx="683260" cy="76834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94169" y="3502342"/>
            <a:ext cx="777557" cy="768350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315912" y="3460432"/>
            <a:ext cx="7175500" cy="843915"/>
            <a:chOff x="315912" y="3460432"/>
            <a:chExt cx="7175500" cy="843915"/>
          </a:xfrm>
        </p:grpSpPr>
        <p:sp>
          <p:nvSpPr>
            <p:cNvPr id="14" name="object 14"/>
            <p:cNvSpPr/>
            <p:nvPr/>
          </p:nvSpPr>
          <p:spPr>
            <a:xfrm>
              <a:off x="1533207" y="3796030"/>
              <a:ext cx="5106670" cy="259079"/>
            </a:xfrm>
            <a:custGeom>
              <a:avLst/>
              <a:gdLst/>
              <a:ahLst/>
              <a:cxnLst/>
              <a:rect l="l" t="t" r="r" b="b"/>
              <a:pathLst>
                <a:path w="5106670" h="259079">
                  <a:moveTo>
                    <a:pt x="76200" y="182880"/>
                  </a:moveTo>
                  <a:lnTo>
                    <a:pt x="0" y="220980"/>
                  </a:lnTo>
                  <a:lnTo>
                    <a:pt x="76200" y="259080"/>
                  </a:lnTo>
                  <a:lnTo>
                    <a:pt x="76200" y="227330"/>
                  </a:lnTo>
                  <a:lnTo>
                    <a:pt x="1024255" y="227330"/>
                  </a:lnTo>
                  <a:lnTo>
                    <a:pt x="1024255" y="214630"/>
                  </a:lnTo>
                  <a:lnTo>
                    <a:pt x="76200" y="214630"/>
                  </a:lnTo>
                  <a:lnTo>
                    <a:pt x="76200" y="182880"/>
                  </a:lnTo>
                  <a:close/>
                </a:path>
                <a:path w="5106670" h="259079">
                  <a:moveTo>
                    <a:pt x="963294" y="16827"/>
                  </a:moveTo>
                  <a:lnTo>
                    <a:pt x="963294" y="48577"/>
                  </a:lnTo>
                  <a:lnTo>
                    <a:pt x="0" y="48577"/>
                  </a:lnTo>
                  <a:lnTo>
                    <a:pt x="0" y="61277"/>
                  </a:lnTo>
                  <a:lnTo>
                    <a:pt x="963294" y="61277"/>
                  </a:lnTo>
                  <a:lnTo>
                    <a:pt x="963294" y="93027"/>
                  </a:lnTo>
                  <a:lnTo>
                    <a:pt x="1039494" y="54927"/>
                  </a:lnTo>
                  <a:lnTo>
                    <a:pt x="963294" y="16827"/>
                  </a:lnTo>
                  <a:close/>
                </a:path>
                <a:path w="5106670" h="259079">
                  <a:moveTo>
                    <a:pt x="4143375" y="166052"/>
                  </a:moveTo>
                  <a:lnTo>
                    <a:pt x="4067175" y="204152"/>
                  </a:lnTo>
                  <a:lnTo>
                    <a:pt x="4143375" y="242252"/>
                  </a:lnTo>
                  <a:lnTo>
                    <a:pt x="4143375" y="210502"/>
                  </a:lnTo>
                  <a:lnTo>
                    <a:pt x="5091747" y="210502"/>
                  </a:lnTo>
                  <a:lnTo>
                    <a:pt x="5091747" y="197802"/>
                  </a:lnTo>
                  <a:lnTo>
                    <a:pt x="4143375" y="197802"/>
                  </a:lnTo>
                  <a:lnTo>
                    <a:pt x="4143375" y="166052"/>
                  </a:lnTo>
                  <a:close/>
                </a:path>
                <a:path w="5106670" h="259079">
                  <a:moveTo>
                    <a:pt x="5030470" y="0"/>
                  </a:moveTo>
                  <a:lnTo>
                    <a:pt x="5030470" y="31750"/>
                  </a:lnTo>
                  <a:lnTo>
                    <a:pt x="4067175" y="31750"/>
                  </a:lnTo>
                  <a:lnTo>
                    <a:pt x="4067175" y="44450"/>
                  </a:lnTo>
                  <a:lnTo>
                    <a:pt x="5030470" y="44450"/>
                  </a:lnTo>
                  <a:lnTo>
                    <a:pt x="5030470" y="76200"/>
                  </a:lnTo>
                  <a:lnTo>
                    <a:pt x="5106670" y="38100"/>
                  </a:lnTo>
                  <a:lnTo>
                    <a:pt x="503047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94367" y="3605847"/>
              <a:ext cx="685799" cy="66738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21279" y="3581400"/>
              <a:ext cx="685799" cy="67056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809682" y="3812857"/>
              <a:ext cx="1039494" cy="242570"/>
            </a:xfrm>
            <a:custGeom>
              <a:avLst/>
              <a:gdLst/>
              <a:ahLst/>
              <a:cxnLst/>
              <a:rect l="l" t="t" r="r" b="b"/>
              <a:pathLst>
                <a:path w="1039495" h="242570">
                  <a:moveTo>
                    <a:pt x="76200" y="166052"/>
                  </a:moveTo>
                  <a:lnTo>
                    <a:pt x="0" y="204152"/>
                  </a:lnTo>
                  <a:lnTo>
                    <a:pt x="76200" y="242252"/>
                  </a:lnTo>
                  <a:lnTo>
                    <a:pt x="76200" y="210502"/>
                  </a:lnTo>
                  <a:lnTo>
                    <a:pt x="1024254" y="210502"/>
                  </a:lnTo>
                  <a:lnTo>
                    <a:pt x="1024254" y="197802"/>
                  </a:lnTo>
                  <a:lnTo>
                    <a:pt x="76200" y="197802"/>
                  </a:lnTo>
                  <a:lnTo>
                    <a:pt x="76200" y="166052"/>
                  </a:lnTo>
                  <a:close/>
                </a:path>
                <a:path w="1039495" h="242570">
                  <a:moveTo>
                    <a:pt x="963294" y="0"/>
                  </a:moveTo>
                  <a:lnTo>
                    <a:pt x="963294" y="31749"/>
                  </a:lnTo>
                  <a:lnTo>
                    <a:pt x="0" y="31749"/>
                  </a:lnTo>
                  <a:lnTo>
                    <a:pt x="0" y="44449"/>
                  </a:lnTo>
                  <a:lnTo>
                    <a:pt x="963294" y="44449"/>
                  </a:lnTo>
                  <a:lnTo>
                    <a:pt x="963294" y="76199"/>
                  </a:lnTo>
                  <a:lnTo>
                    <a:pt x="1039494" y="38099"/>
                  </a:lnTo>
                  <a:lnTo>
                    <a:pt x="963294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36550" y="3481070"/>
              <a:ext cx="7134225" cy="802640"/>
            </a:xfrm>
            <a:custGeom>
              <a:avLst/>
              <a:gdLst/>
              <a:ahLst/>
              <a:cxnLst/>
              <a:rect l="l" t="t" r="r" b="b"/>
              <a:pathLst>
                <a:path w="7134225" h="802639">
                  <a:moveTo>
                    <a:pt x="0" y="0"/>
                  </a:moveTo>
                  <a:lnTo>
                    <a:pt x="7133907" y="0"/>
                  </a:lnTo>
                  <a:lnTo>
                    <a:pt x="7133907" y="802322"/>
                  </a:lnTo>
                  <a:lnTo>
                    <a:pt x="0" y="802322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699895" y="3668077"/>
            <a:ext cx="349885" cy="192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43180">
              <a:lnSpc>
                <a:spcPct val="109600"/>
              </a:lnSpc>
              <a:spcBef>
                <a:spcPts val="100"/>
              </a:spcBef>
            </a:pPr>
            <a:r>
              <a:rPr sz="500" spc="25" dirty="0">
                <a:latin typeface="Calibri"/>
                <a:cs typeface="Calibri"/>
              </a:rPr>
              <a:t>Αιτήματα </a:t>
            </a:r>
            <a:r>
              <a:rPr sz="500" spc="-10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Α</a:t>
            </a:r>
            <a:r>
              <a:rPr sz="500" spc="25" dirty="0">
                <a:latin typeface="Calibri"/>
                <a:cs typeface="Calibri"/>
              </a:rPr>
              <a:t>π</a:t>
            </a:r>
            <a:r>
              <a:rPr sz="500" spc="30" dirty="0">
                <a:latin typeface="Calibri"/>
                <a:cs typeface="Calibri"/>
              </a:rPr>
              <a:t>α</a:t>
            </a:r>
            <a:r>
              <a:rPr sz="500" spc="20" dirty="0">
                <a:latin typeface="Calibri"/>
                <a:cs typeface="Calibri"/>
              </a:rPr>
              <a:t>ν</a:t>
            </a:r>
            <a:r>
              <a:rPr sz="500" spc="10" dirty="0">
                <a:latin typeface="Calibri"/>
                <a:cs typeface="Calibri"/>
              </a:rPr>
              <a:t>τ</a:t>
            </a:r>
            <a:r>
              <a:rPr sz="500" spc="25" dirty="0">
                <a:latin typeface="Calibri"/>
                <a:cs typeface="Calibri"/>
              </a:rPr>
              <a:t>ή</a:t>
            </a:r>
            <a:r>
              <a:rPr sz="500" spc="30" dirty="0">
                <a:latin typeface="Calibri"/>
                <a:cs typeface="Calibri"/>
              </a:rPr>
              <a:t>σ</a:t>
            </a:r>
            <a:r>
              <a:rPr sz="500" spc="25" dirty="0">
                <a:latin typeface="Calibri"/>
                <a:cs typeface="Calibri"/>
              </a:rPr>
              <a:t>ε</a:t>
            </a:r>
            <a:r>
              <a:rPr sz="500" spc="10" dirty="0">
                <a:latin typeface="Calibri"/>
                <a:cs typeface="Calibri"/>
              </a:rPr>
              <a:t>ι</a:t>
            </a:r>
            <a:r>
              <a:rPr sz="500" spc="30" dirty="0">
                <a:latin typeface="Calibri"/>
                <a:cs typeface="Calibri"/>
              </a:rPr>
              <a:t>ς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76370" y="3668077"/>
            <a:ext cx="349885" cy="192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43180">
              <a:lnSpc>
                <a:spcPct val="109600"/>
              </a:lnSpc>
              <a:spcBef>
                <a:spcPts val="100"/>
              </a:spcBef>
            </a:pPr>
            <a:r>
              <a:rPr sz="500" spc="25" dirty="0">
                <a:latin typeface="Calibri"/>
                <a:cs typeface="Calibri"/>
              </a:rPr>
              <a:t>Αιτήματα </a:t>
            </a:r>
            <a:r>
              <a:rPr sz="500" spc="-10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Α</a:t>
            </a:r>
            <a:r>
              <a:rPr sz="500" spc="25" dirty="0">
                <a:latin typeface="Calibri"/>
                <a:cs typeface="Calibri"/>
              </a:rPr>
              <a:t>π</a:t>
            </a:r>
            <a:r>
              <a:rPr sz="500" spc="30" dirty="0">
                <a:latin typeface="Calibri"/>
                <a:cs typeface="Calibri"/>
              </a:rPr>
              <a:t>α</a:t>
            </a:r>
            <a:r>
              <a:rPr sz="500" spc="20" dirty="0">
                <a:latin typeface="Calibri"/>
                <a:cs typeface="Calibri"/>
              </a:rPr>
              <a:t>ν</a:t>
            </a:r>
            <a:r>
              <a:rPr sz="500" spc="10" dirty="0">
                <a:latin typeface="Calibri"/>
                <a:cs typeface="Calibri"/>
              </a:rPr>
              <a:t>τ</a:t>
            </a:r>
            <a:r>
              <a:rPr sz="500" spc="25" dirty="0">
                <a:latin typeface="Calibri"/>
                <a:cs typeface="Calibri"/>
              </a:rPr>
              <a:t>ή</a:t>
            </a:r>
            <a:r>
              <a:rPr sz="500" spc="30" dirty="0">
                <a:latin typeface="Calibri"/>
                <a:cs typeface="Calibri"/>
              </a:rPr>
              <a:t>σ</a:t>
            </a:r>
            <a:r>
              <a:rPr sz="500" spc="25" dirty="0">
                <a:latin typeface="Calibri"/>
                <a:cs typeface="Calibri"/>
              </a:rPr>
              <a:t>ε</a:t>
            </a:r>
            <a:r>
              <a:rPr sz="500" spc="10" dirty="0">
                <a:latin typeface="Calibri"/>
                <a:cs typeface="Calibri"/>
              </a:rPr>
              <a:t>ι</a:t>
            </a:r>
            <a:r>
              <a:rPr sz="500" spc="30" dirty="0">
                <a:latin typeface="Calibri"/>
                <a:cs typeface="Calibri"/>
              </a:rPr>
              <a:t>ς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02312" y="3656012"/>
            <a:ext cx="349885" cy="192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43180">
              <a:lnSpc>
                <a:spcPct val="109600"/>
              </a:lnSpc>
              <a:spcBef>
                <a:spcPts val="100"/>
              </a:spcBef>
            </a:pPr>
            <a:r>
              <a:rPr sz="500" spc="25" dirty="0">
                <a:latin typeface="Calibri"/>
                <a:cs typeface="Calibri"/>
              </a:rPr>
              <a:t>Αιτήματα </a:t>
            </a:r>
            <a:r>
              <a:rPr sz="500" spc="-10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Α</a:t>
            </a:r>
            <a:r>
              <a:rPr sz="500" spc="25" dirty="0">
                <a:latin typeface="Calibri"/>
                <a:cs typeface="Calibri"/>
              </a:rPr>
              <a:t>π</a:t>
            </a:r>
            <a:r>
              <a:rPr sz="500" spc="30" dirty="0">
                <a:latin typeface="Calibri"/>
                <a:cs typeface="Calibri"/>
              </a:rPr>
              <a:t>α</a:t>
            </a:r>
            <a:r>
              <a:rPr sz="500" spc="20" dirty="0">
                <a:latin typeface="Calibri"/>
                <a:cs typeface="Calibri"/>
              </a:rPr>
              <a:t>ν</a:t>
            </a:r>
            <a:r>
              <a:rPr sz="500" spc="10" dirty="0">
                <a:latin typeface="Calibri"/>
                <a:cs typeface="Calibri"/>
              </a:rPr>
              <a:t>τ</a:t>
            </a:r>
            <a:r>
              <a:rPr sz="500" spc="25" dirty="0">
                <a:latin typeface="Calibri"/>
                <a:cs typeface="Calibri"/>
              </a:rPr>
              <a:t>ή</a:t>
            </a:r>
            <a:r>
              <a:rPr sz="500" spc="30" dirty="0">
                <a:latin typeface="Calibri"/>
                <a:cs typeface="Calibri"/>
              </a:rPr>
              <a:t>σ</a:t>
            </a:r>
            <a:r>
              <a:rPr sz="500" spc="25" dirty="0">
                <a:latin typeface="Calibri"/>
                <a:cs typeface="Calibri"/>
              </a:rPr>
              <a:t>ε</a:t>
            </a:r>
            <a:r>
              <a:rPr sz="500" spc="10" dirty="0">
                <a:latin typeface="Calibri"/>
                <a:cs typeface="Calibri"/>
              </a:rPr>
              <a:t>ι</a:t>
            </a:r>
            <a:r>
              <a:rPr sz="500" spc="30" dirty="0">
                <a:latin typeface="Calibri"/>
                <a:cs typeface="Calibri"/>
              </a:rPr>
              <a:t>ς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855344" y="783272"/>
            <a:ext cx="315087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65" dirty="0">
                <a:latin typeface="Times New Roman"/>
                <a:cs typeface="Times New Roman"/>
              </a:rPr>
              <a:t>&lt;</a:t>
            </a:r>
            <a:r>
              <a:rPr sz="1450" i="1" spc="65" dirty="0">
                <a:latin typeface="Calibri"/>
                <a:cs typeface="Calibri"/>
              </a:rPr>
              <a:t>Σύντομο</a:t>
            </a:r>
            <a:r>
              <a:rPr sz="1450" i="1" spc="175" dirty="0">
                <a:latin typeface="Calibri"/>
                <a:cs typeface="Calibri"/>
              </a:rPr>
              <a:t> </a:t>
            </a:r>
            <a:r>
              <a:rPr sz="1450" i="1" spc="70" dirty="0">
                <a:latin typeface="Calibri"/>
                <a:cs typeface="Calibri"/>
              </a:rPr>
              <a:t>διάλειμμα</a:t>
            </a:r>
            <a:r>
              <a:rPr sz="1450" i="1" spc="70" dirty="0">
                <a:latin typeface="Times New Roman"/>
                <a:cs typeface="Times New Roman"/>
              </a:rPr>
              <a:t>&gt;</a:t>
            </a:r>
            <a:r>
              <a:rPr sz="1450" spc="70" dirty="0">
                <a:latin typeface="Times New Roman"/>
                <a:cs typeface="Times New Roman"/>
              </a:rPr>
              <a:t>:</a:t>
            </a:r>
            <a:r>
              <a:rPr sz="1450" spc="140" dirty="0">
                <a:latin typeface="Times New Roman"/>
                <a:cs typeface="Times New Roman"/>
              </a:rPr>
              <a:t> </a:t>
            </a:r>
            <a:r>
              <a:rPr sz="1450" spc="70" dirty="0">
                <a:latin typeface="Times New Roman"/>
                <a:cs typeface="Times New Roman"/>
              </a:rPr>
              <a:t>ARPSpoofing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1515" y="1485900"/>
            <a:ext cx="6625590" cy="65849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03505" marR="5080" indent="-91440">
              <a:lnSpc>
                <a:spcPts val="1110"/>
              </a:lnSpc>
              <a:spcBef>
                <a:spcPts val="16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90" dirty="0">
                <a:latin typeface="Calibri"/>
                <a:cs typeface="Calibri"/>
              </a:rPr>
              <a:t>Το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ARP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spoofing,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επίσης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105" dirty="0">
                <a:latin typeface="Calibri"/>
                <a:cs typeface="Calibri"/>
              </a:rPr>
              <a:t>ως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ARP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b="1" spc="75" dirty="0">
                <a:latin typeface="Calibri"/>
                <a:cs typeface="Calibri"/>
              </a:rPr>
              <a:t>poisoning,</a:t>
            </a:r>
            <a:r>
              <a:rPr sz="950" b="1" spc="45" dirty="0">
                <a:latin typeface="Calibri"/>
                <a:cs typeface="Calibri"/>
              </a:rPr>
              <a:t> </a:t>
            </a:r>
            <a:r>
              <a:rPr sz="950" b="1" spc="75" dirty="0">
                <a:latin typeface="Calibri"/>
                <a:cs typeface="Calibri"/>
              </a:rPr>
              <a:t>είναι</a:t>
            </a:r>
            <a:r>
              <a:rPr sz="950" b="1" spc="5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μια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τεχνική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που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χρησιμοποιείται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από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επιτιθέμενους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για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την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υποκλοπή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δεδομένων</a:t>
            </a:r>
            <a:endParaRPr sz="950">
              <a:latin typeface="Calibri"/>
              <a:cs typeface="Calibri"/>
            </a:endParaRPr>
          </a:p>
          <a:p>
            <a:pPr marL="396875" marR="557530" lvl="1" indent="-182880">
              <a:lnSpc>
                <a:spcPts val="1000"/>
              </a:lnSpc>
              <a:spcBef>
                <a:spcPts val="730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850" spc="55" dirty="0">
                <a:latin typeface="Calibri"/>
                <a:cs typeface="Calibri"/>
              </a:rPr>
              <a:t>Σε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αυτή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επίθεση,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επιτιθέμενος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εξαπατά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μια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συσκευή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ώστε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στείλει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δεδομένα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σε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αυτόν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αντί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στον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προβλεπόμενο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παραλήπτη.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417319" y="2138045"/>
            <a:ext cx="4033520" cy="768985"/>
            <a:chOff x="1417319" y="2138045"/>
            <a:chExt cx="4033520" cy="768985"/>
          </a:xfrm>
        </p:grpSpPr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17319" y="2239327"/>
              <a:ext cx="688975" cy="66738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78025" y="2190750"/>
              <a:ext cx="685800" cy="6705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86809" y="2138045"/>
              <a:ext cx="683260" cy="76835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647632" y="2478405"/>
              <a:ext cx="2802890" cy="248285"/>
            </a:xfrm>
            <a:custGeom>
              <a:avLst/>
              <a:gdLst/>
              <a:ahLst/>
              <a:cxnLst/>
              <a:rect l="l" t="t" r="r" b="b"/>
              <a:pathLst>
                <a:path w="2802890" h="248285">
                  <a:moveTo>
                    <a:pt x="76200" y="172085"/>
                  </a:moveTo>
                  <a:lnTo>
                    <a:pt x="0" y="210185"/>
                  </a:lnTo>
                  <a:lnTo>
                    <a:pt x="76200" y="248285"/>
                  </a:lnTo>
                  <a:lnTo>
                    <a:pt x="76200" y="216535"/>
                  </a:lnTo>
                  <a:lnTo>
                    <a:pt x="1024255" y="216535"/>
                  </a:lnTo>
                  <a:lnTo>
                    <a:pt x="1024255" y="203835"/>
                  </a:lnTo>
                  <a:lnTo>
                    <a:pt x="76200" y="203835"/>
                  </a:lnTo>
                  <a:lnTo>
                    <a:pt x="76200" y="172085"/>
                  </a:lnTo>
                  <a:close/>
                </a:path>
                <a:path w="2802890" h="248285">
                  <a:moveTo>
                    <a:pt x="963294" y="6032"/>
                  </a:moveTo>
                  <a:lnTo>
                    <a:pt x="963294" y="37782"/>
                  </a:lnTo>
                  <a:lnTo>
                    <a:pt x="0" y="37782"/>
                  </a:lnTo>
                  <a:lnTo>
                    <a:pt x="0" y="50482"/>
                  </a:lnTo>
                  <a:lnTo>
                    <a:pt x="963294" y="50482"/>
                  </a:lnTo>
                  <a:lnTo>
                    <a:pt x="963294" y="82232"/>
                  </a:lnTo>
                  <a:lnTo>
                    <a:pt x="1039494" y="44132"/>
                  </a:lnTo>
                  <a:lnTo>
                    <a:pt x="963294" y="6032"/>
                  </a:lnTo>
                  <a:close/>
                </a:path>
                <a:path w="2802890" h="248285">
                  <a:moveTo>
                    <a:pt x="1839595" y="166052"/>
                  </a:moveTo>
                  <a:lnTo>
                    <a:pt x="1763395" y="204152"/>
                  </a:lnTo>
                  <a:lnTo>
                    <a:pt x="1839595" y="242252"/>
                  </a:lnTo>
                  <a:lnTo>
                    <a:pt x="1839595" y="210502"/>
                  </a:lnTo>
                  <a:lnTo>
                    <a:pt x="2787650" y="210502"/>
                  </a:lnTo>
                  <a:lnTo>
                    <a:pt x="2787650" y="197802"/>
                  </a:lnTo>
                  <a:lnTo>
                    <a:pt x="1839595" y="197802"/>
                  </a:lnTo>
                  <a:lnTo>
                    <a:pt x="1839595" y="166052"/>
                  </a:lnTo>
                  <a:close/>
                </a:path>
                <a:path w="2802890" h="248285">
                  <a:moveTo>
                    <a:pt x="2726690" y="0"/>
                  </a:moveTo>
                  <a:lnTo>
                    <a:pt x="2726690" y="31750"/>
                  </a:lnTo>
                  <a:lnTo>
                    <a:pt x="1763395" y="31750"/>
                  </a:lnTo>
                  <a:lnTo>
                    <a:pt x="1763395" y="44450"/>
                  </a:lnTo>
                  <a:lnTo>
                    <a:pt x="2726690" y="44450"/>
                  </a:lnTo>
                  <a:lnTo>
                    <a:pt x="2726690" y="76200"/>
                  </a:lnTo>
                  <a:lnTo>
                    <a:pt x="2802890" y="38100"/>
                  </a:lnTo>
                  <a:lnTo>
                    <a:pt x="272669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2801302" y="2338387"/>
            <a:ext cx="362585" cy="192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180">
              <a:lnSpc>
                <a:spcPct val="109600"/>
              </a:lnSpc>
              <a:spcBef>
                <a:spcPts val="100"/>
              </a:spcBef>
            </a:pPr>
            <a:r>
              <a:rPr sz="500" spc="25" dirty="0">
                <a:latin typeface="Calibri"/>
                <a:cs typeface="Calibri"/>
              </a:rPr>
              <a:t>Αιτήματα </a:t>
            </a:r>
            <a:r>
              <a:rPr sz="500" spc="-10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Α</a:t>
            </a:r>
            <a:r>
              <a:rPr sz="500" spc="25" dirty="0">
                <a:latin typeface="Calibri"/>
                <a:cs typeface="Calibri"/>
              </a:rPr>
              <a:t>π</a:t>
            </a:r>
            <a:r>
              <a:rPr sz="500" spc="30" dirty="0">
                <a:latin typeface="Calibri"/>
                <a:cs typeface="Calibri"/>
              </a:rPr>
              <a:t>α</a:t>
            </a:r>
            <a:r>
              <a:rPr sz="500" spc="20" dirty="0">
                <a:latin typeface="Calibri"/>
                <a:cs typeface="Calibri"/>
              </a:rPr>
              <a:t>ν</a:t>
            </a:r>
            <a:r>
              <a:rPr sz="500" spc="10" dirty="0">
                <a:latin typeface="Calibri"/>
                <a:cs typeface="Calibri"/>
              </a:rPr>
              <a:t>τ</a:t>
            </a:r>
            <a:r>
              <a:rPr sz="500" spc="25" dirty="0">
                <a:latin typeface="Calibri"/>
                <a:cs typeface="Calibri"/>
              </a:rPr>
              <a:t>ή</a:t>
            </a:r>
            <a:r>
              <a:rPr sz="500" spc="30" dirty="0">
                <a:latin typeface="Calibri"/>
                <a:cs typeface="Calibri"/>
              </a:rPr>
              <a:t>σ</a:t>
            </a:r>
            <a:r>
              <a:rPr sz="500" spc="25" dirty="0">
                <a:latin typeface="Calibri"/>
                <a:cs typeface="Calibri"/>
              </a:rPr>
              <a:t>ε</a:t>
            </a:r>
            <a:r>
              <a:rPr sz="500" spc="10" dirty="0">
                <a:latin typeface="Calibri"/>
                <a:cs typeface="Calibri"/>
              </a:rPr>
              <a:t>ι</a:t>
            </a:r>
            <a:r>
              <a:rPr sz="500" spc="30" dirty="0">
                <a:latin typeface="Calibri"/>
                <a:cs typeface="Calibri"/>
              </a:rPr>
              <a:t>ς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599940" y="2338387"/>
            <a:ext cx="362585" cy="192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180">
              <a:lnSpc>
                <a:spcPct val="109600"/>
              </a:lnSpc>
              <a:spcBef>
                <a:spcPts val="100"/>
              </a:spcBef>
            </a:pPr>
            <a:r>
              <a:rPr sz="500" spc="25" dirty="0">
                <a:latin typeface="Calibri"/>
                <a:cs typeface="Calibri"/>
              </a:rPr>
              <a:t>Αιτήματα </a:t>
            </a:r>
            <a:r>
              <a:rPr sz="500" spc="-10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Α</a:t>
            </a:r>
            <a:r>
              <a:rPr sz="500" spc="25" dirty="0">
                <a:latin typeface="Calibri"/>
                <a:cs typeface="Calibri"/>
              </a:rPr>
              <a:t>π</a:t>
            </a:r>
            <a:r>
              <a:rPr sz="500" spc="30" dirty="0">
                <a:latin typeface="Calibri"/>
                <a:cs typeface="Calibri"/>
              </a:rPr>
              <a:t>α</a:t>
            </a:r>
            <a:r>
              <a:rPr sz="500" spc="20" dirty="0">
                <a:latin typeface="Calibri"/>
                <a:cs typeface="Calibri"/>
              </a:rPr>
              <a:t>ν</a:t>
            </a:r>
            <a:r>
              <a:rPr sz="500" spc="10" dirty="0">
                <a:latin typeface="Calibri"/>
                <a:cs typeface="Calibri"/>
              </a:rPr>
              <a:t>τ</a:t>
            </a:r>
            <a:r>
              <a:rPr sz="500" spc="25" dirty="0">
                <a:latin typeface="Calibri"/>
                <a:cs typeface="Calibri"/>
              </a:rPr>
              <a:t>ή</a:t>
            </a:r>
            <a:r>
              <a:rPr sz="500" spc="30" dirty="0">
                <a:latin typeface="Calibri"/>
                <a:cs typeface="Calibri"/>
              </a:rPr>
              <a:t>σ</a:t>
            </a:r>
            <a:r>
              <a:rPr sz="500" spc="25" dirty="0">
                <a:latin typeface="Calibri"/>
                <a:cs typeface="Calibri"/>
              </a:rPr>
              <a:t>ε</a:t>
            </a:r>
            <a:r>
              <a:rPr sz="500" spc="10" dirty="0">
                <a:latin typeface="Calibri"/>
                <a:cs typeface="Calibri"/>
              </a:rPr>
              <a:t>ι</a:t>
            </a:r>
            <a:r>
              <a:rPr sz="500" spc="30" dirty="0">
                <a:latin typeface="Calibri"/>
                <a:cs typeface="Calibri"/>
              </a:rPr>
              <a:t>ς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31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50840" y="2185670"/>
            <a:ext cx="778192" cy="72390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726757" y="4543425"/>
            <a:ext cx="6719570" cy="115506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260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spc="110" dirty="0">
                <a:latin typeface="Calibri"/>
                <a:cs typeface="Calibri"/>
              </a:rPr>
              <a:t>Με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αυτόν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τον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τρόπο,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ο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επιτιθέμενος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μπορεί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να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αποκτήσει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πρόσβαση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στο</a:t>
            </a:r>
            <a:r>
              <a:rPr sz="850" spc="5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στοχευμένο</a:t>
            </a:r>
            <a:endParaRPr sz="850" dirty="0">
              <a:latin typeface="Calibri"/>
              <a:cs typeface="Calibri"/>
            </a:endParaRPr>
          </a:p>
          <a:p>
            <a:pPr marL="195580" marR="5080">
              <a:lnSpc>
                <a:spcPts val="1000"/>
              </a:lnSpc>
              <a:spcBef>
                <a:spcPts val="215"/>
              </a:spcBef>
            </a:pPr>
            <a:r>
              <a:rPr sz="850" spc="40" dirty="0">
                <a:latin typeface="Calibri"/>
                <a:cs typeface="Calibri"/>
              </a:rPr>
              <a:t>τις </a:t>
            </a:r>
            <a:r>
              <a:rPr sz="850" spc="50" dirty="0">
                <a:latin typeface="Calibri"/>
                <a:cs typeface="Calibri"/>
              </a:rPr>
              <a:t>επικοινωνίες </a:t>
            </a:r>
            <a:r>
              <a:rPr sz="850" spc="55" dirty="0">
                <a:latin typeface="Calibri"/>
                <a:cs typeface="Calibri"/>
              </a:rPr>
              <a:t>της συσκευής, δυνητικά </a:t>
            </a:r>
            <a:r>
              <a:rPr sz="850" spc="60" dirty="0">
                <a:latin typeface="Calibri"/>
                <a:cs typeface="Calibri"/>
              </a:rPr>
              <a:t>αποκτώντας </a:t>
            </a:r>
            <a:r>
              <a:rPr sz="850" spc="55" dirty="0">
                <a:latin typeface="Calibri"/>
                <a:cs typeface="Calibri"/>
              </a:rPr>
              <a:t>ευαίσθητες </a:t>
            </a:r>
            <a:r>
              <a:rPr sz="850" spc="60" dirty="0">
                <a:latin typeface="Calibri"/>
                <a:cs typeface="Calibri"/>
              </a:rPr>
              <a:t>πληροφορίες </a:t>
            </a:r>
            <a:r>
              <a:rPr sz="850" spc="65" dirty="0">
                <a:latin typeface="Calibri"/>
                <a:cs typeface="Calibri"/>
              </a:rPr>
              <a:t>όπως </a:t>
            </a:r>
            <a:r>
              <a:rPr sz="850" spc="60" dirty="0">
                <a:latin typeface="Calibri"/>
                <a:cs typeface="Calibri"/>
              </a:rPr>
              <a:t>κωδικούς </a:t>
            </a:r>
            <a:r>
              <a:rPr sz="850" spc="65" dirty="0">
                <a:latin typeface="Calibri"/>
                <a:cs typeface="Calibri"/>
              </a:rPr>
              <a:t>πρόσβασης </a:t>
            </a:r>
            <a:r>
              <a:rPr sz="850" spc="50" dirty="0">
                <a:latin typeface="Calibri"/>
                <a:cs typeface="Calibri"/>
              </a:rPr>
              <a:t>στοιχεία </a:t>
            </a:r>
            <a:r>
              <a:rPr sz="850" spc="55" dirty="0">
                <a:latin typeface="Calibri"/>
                <a:cs typeface="Calibri"/>
              </a:rPr>
              <a:t>πιστωτικών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καρτών.</a:t>
            </a:r>
            <a:endParaRPr sz="850" dirty="0">
              <a:latin typeface="Calibri"/>
              <a:cs typeface="Calibri"/>
            </a:endParaRPr>
          </a:p>
          <a:p>
            <a:pPr marL="195580" marR="407670" indent="-182880">
              <a:lnSpc>
                <a:spcPct val="101699"/>
              </a:lnSpc>
              <a:spcBef>
                <a:spcPts val="655"/>
              </a:spcBef>
              <a:buSzPct val="188235"/>
              <a:buFont typeface="Arial"/>
              <a:buChar char="•"/>
              <a:tabLst>
                <a:tab pos="195580" algn="l"/>
              </a:tabLst>
            </a:pPr>
            <a:r>
              <a:rPr sz="850" spc="75" dirty="0">
                <a:latin typeface="Calibri"/>
                <a:cs typeface="Calibri"/>
              </a:rPr>
              <a:t>Οι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επιτιθέμενοι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μπορούν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να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χρησιμοποιήσουν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το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ARP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spoofing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για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να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κατασκοπεύσουν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τις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επικοινωνίες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μέσω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ενός </a:t>
            </a:r>
            <a:r>
              <a:rPr sz="850" spc="8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man-in-the-middle </a:t>
            </a:r>
            <a:r>
              <a:rPr sz="850" spc="90" dirty="0">
                <a:latin typeface="Calibri"/>
                <a:cs typeface="Calibri"/>
              </a:rPr>
              <a:t>ή </a:t>
            </a:r>
            <a:r>
              <a:rPr sz="850" spc="85" dirty="0">
                <a:latin typeface="Calibri"/>
                <a:cs typeface="Calibri"/>
              </a:rPr>
              <a:t>να οδηγήσουν </a:t>
            </a:r>
            <a:r>
              <a:rPr sz="850" spc="75" dirty="0">
                <a:latin typeface="Calibri"/>
                <a:cs typeface="Calibri"/>
              </a:rPr>
              <a:t>άλλες </a:t>
            </a:r>
            <a:r>
              <a:rPr sz="850" spc="70" dirty="0">
                <a:latin typeface="Calibri"/>
                <a:cs typeface="Calibri"/>
              </a:rPr>
              <a:t>επιθέσεις </a:t>
            </a:r>
            <a:r>
              <a:rPr sz="850" spc="80" dirty="0">
                <a:latin typeface="Calibri"/>
                <a:cs typeface="Calibri"/>
              </a:rPr>
              <a:t>στον κυβερνοχώρο, </a:t>
            </a:r>
            <a:r>
              <a:rPr sz="850" spc="90" dirty="0">
                <a:latin typeface="Calibri"/>
                <a:cs typeface="Calibri"/>
              </a:rPr>
              <a:t>όπως </a:t>
            </a:r>
            <a:r>
              <a:rPr sz="850" spc="75" dirty="0">
                <a:latin typeface="Calibri"/>
                <a:cs typeface="Calibri"/>
              </a:rPr>
              <a:t>μια </a:t>
            </a:r>
            <a:r>
              <a:rPr sz="850" spc="85" dirty="0">
                <a:latin typeface="Calibri"/>
                <a:cs typeface="Calibri"/>
              </a:rPr>
              <a:t>DoS </a:t>
            </a:r>
            <a:r>
              <a:rPr sz="850" spc="55" dirty="0">
                <a:latin typeface="Calibri"/>
                <a:cs typeface="Calibri"/>
              </a:rPr>
              <a:t>(π.χ. </a:t>
            </a:r>
            <a:r>
              <a:rPr sz="850" spc="75" dirty="0">
                <a:latin typeface="Calibri"/>
                <a:cs typeface="Calibri"/>
              </a:rPr>
              <a:t>μια </a:t>
            </a:r>
            <a:r>
              <a:rPr sz="850" spc="85" dirty="0">
                <a:latin typeface="Calibri"/>
                <a:cs typeface="Calibri"/>
              </a:rPr>
              <a:t>μαύρη τρύπα </a:t>
            </a:r>
            <a:r>
              <a:rPr sz="850" spc="90" dirty="0">
                <a:latin typeface="Calibri"/>
                <a:cs typeface="Calibri"/>
              </a:rPr>
              <a:t>ή </a:t>
            </a:r>
            <a:r>
              <a:rPr sz="850" spc="9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επιλεκτική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προώθηση).</a:t>
            </a:r>
            <a:endParaRPr sz="850" dirty="0">
              <a:latin typeface="Calibri"/>
              <a:cs typeface="Calibri"/>
            </a:endParaRPr>
          </a:p>
          <a:p>
            <a:pPr marL="195580">
              <a:lnSpc>
                <a:spcPct val="100000"/>
              </a:lnSpc>
              <a:spcBef>
                <a:spcPts val="710"/>
              </a:spcBef>
            </a:pPr>
            <a:endParaRPr sz="85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212830" y="5330190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1284" y="619791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579859" y="67627"/>
            <a:ext cx="304800" cy="29273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2200" spc="145" dirty="0">
                <a:solidFill>
                  <a:srgbClr val="D8D8D8"/>
                </a:solidFill>
                <a:latin typeface="Calibri"/>
                <a:cs typeface="Calibri"/>
              </a:rPr>
              <a:t>ΕΛΛΕΊΨΕΙΣ</a:t>
            </a:r>
            <a:r>
              <a:rPr sz="2200" spc="1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8D8D8"/>
                </a:solidFill>
                <a:latin typeface="Calibri"/>
                <a:cs typeface="Calibri"/>
              </a:rPr>
              <a:t>ΑΣΦΑΛΕΊΑΣ</a:t>
            </a:r>
            <a:endParaRPr sz="2200">
              <a:latin typeface="Calibri"/>
              <a:cs typeface="Calibri"/>
            </a:endParaRPr>
          </a:p>
        </p:txBody>
      </p:sp>
      <p:graphicFrame>
        <p:nvGraphicFramePr>
          <p:cNvPr id="36" name="object 36"/>
          <p:cNvGraphicFramePr>
            <a:graphicFrameLocks noGrp="1"/>
          </p:cNvGraphicFramePr>
          <p:nvPr/>
        </p:nvGraphicFramePr>
        <p:xfrm>
          <a:off x="10007282" y="87947"/>
          <a:ext cx="1143635" cy="14827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3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9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01320">
                        <a:lnSpc>
                          <a:spcPct val="100000"/>
                        </a:lnSpc>
                      </a:pPr>
                      <a:r>
                        <a:rPr sz="600" spc="20" dirty="0">
                          <a:latin typeface="Calibri"/>
                          <a:cs typeface="Calibri"/>
                        </a:rPr>
                        <a:t>Εφαρμογή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62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FF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79730">
                        <a:lnSpc>
                          <a:spcPct val="100000"/>
                        </a:lnSpc>
                      </a:pPr>
                      <a:r>
                        <a:rPr sz="600" spc="40" dirty="0">
                          <a:latin typeface="Calibri"/>
                          <a:cs typeface="Calibri"/>
                        </a:rPr>
                        <a:t>Μεταφορά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7C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7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412750">
                        <a:lnSpc>
                          <a:spcPct val="100000"/>
                        </a:lnSpc>
                      </a:pPr>
                      <a:r>
                        <a:rPr sz="600" spc="60" dirty="0">
                          <a:latin typeface="Calibri"/>
                          <a:cs typeface="Calibri"/>
                        </a:rPr>
                        <a:t>Ίντερνετ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9D4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411480">
                        <a:lnSpc>
                          <a:spcPct val="100000"/>
                        </a:lnSpc>
                      </a:pPr>
                      <a:r>
                        <a:rPr sz="600" b="1" spc="-2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Σύνδεσμος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7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38316" y="0"/>
            <a:ext cx="6554470" cy="6880225"/>
            <a:chOff x="5637847" y="0"/>
            <a:chExt cx="65544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4" y="0"/>
              <a:ext cx="5012055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8484" y="2920364"/>
              <a:ext cx="4204335" cy="527050"/>
            </a:xfrm>
            <a:custGeom>
              <a:avLst/>
              <a:gdLst/>
              <a:ahLst/>
              <a:cxnLst/>
              <a:rect l="l" t="t" r="r" b="b"/>
              <a:pathLst>
                <a:path w="4204334" h="527050">
                  <a:moveTo>
                    <a:pt x="4204335" y="0"/>
                  </a:moveTo>
                  <a:lnTo>
                    <a:pt x="0" y="0"/>
                  </a:lnTo>
                  <a:lnTo>
                    <a:pt x="0" y="527050"/>
                  </a:lnTo>
                  <a:lnTo>
                    <a:pt x="4204335" y="527050"/>
                  </a:lnTo>
                  <a:lnTo>
                    <a:pt x="42043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58484" y="2920364"/>
              <a:ext cx="4204335" cy="527050"/>
            </a:xfrm>
            <a:custGeom>
              <a:avLst/>
              <a:gdLst/>
              <a:ahLst/>
              <a:cxnLst/>
              <a:rect l="l" t="t" r="r" b="b"/>
              <a:pathLst>
                <a:path w="4204334" h="527050">
                  <a:moveTo>
                    <a:pt x="0" y="0"/>
                  </a:moveTo>
                  <a:lnTo>
                    <a:pt x="4204335" y="0"/>
                  </a:lnTo>
                  <a:lnTo>
                    <a:pt x="4204335" y="527050"/>
                  </a:lnTo>
                  <a:lnTo>
                    <a:pt x="0" y="527050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85839" y="5316854"/>
              <a:ext cx="239712" cy="23050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351587" y="5027929"/>
              <a:ext cx="4599940" cy="846455"/>
            </a:xfrm>
            <a:custGeom>
              <a:avLst/>
              <a:gdLst/>
              <a:ahLst/>
              <a:cxnLst/>
              <a:rect l="l" t="t" r="r" b="b"/>
              <a:pathLst>
                <a:path w="4599940" h="846454">
                  <a:moveTo>
                    <a:pt x="4599940" y="0"/>
                  </a:moveTo>
                  <a:lnTo>
                    <a:pt x="0" y="0"/>
                  </a:lnTo>
                  <a:lnTo>
                    <a:pt x="0" y="846455"/>
                  </a:lnTo>
                  <a:lnTo>
                    <a:pt x="4599940" y="846455"/>
                  </a:lnTo>
                  <a:lnTo>
                    <a:pt x="45999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51587" y="5027929"/>
              <a:ext cx="4599940" cy="846455"/>
            </a:xfrm>
            <a:custGeom>
              <a:avLst/>
              <a:gdLst/>
              <a:ahLst/>
              <a:cxnLst/>
              <a:rect l="l" t="t" r="r" b="b"/>
              <a:pathLst>
                <a:path w="4599940" h="846454">
                  <a:moveTo>
                    <a:pt x="0" y="0"/>
                  </a:moveTo>
                  <a:lnTo>
                    <a:pt x="4599940" y="0"/>
                  </a:lnTo>
                  <a:lnTo>
                    <a:pt x="4599940" y="846455"/>
                  </a:lnTo>
                  <a:lnTo>
                    <a:pt x="0" y="846455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27677" y="4422775"/>
              <a:ext cx="1366202" cy="84645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172189" y="4503102"/>
              <a:ext cx="727710" cy="310515"/>
            </a:xfrm>
            <a:custGeom>
              <a:avLst/>
              <a:gdLst/>
              <a:ahLst/>
              <a:cxnLst/>
              <a:rect l="l" t="t" r="r" b="b"/>
              <a:pathLst>
                <a:path w="727709" h="310514">
                  <a:moveTo>
                    <a:pt x="675957" y="0"/>
                  </a:moveTo>
                  <a:lnTo>
                    <a:pt x="51752" y="0"/>
                  </a:lnTo>
                  <a:lnTo>
                    <a:pt x="31750" y="4127"/>
                  </a:lnTo>
                  <a:lnTo>
                    <a:pt x="15239" y="15240"/>
                  </a:lnTo>
                  <a:lnTo>
                    <a:pt x="4127" y="31750"/>
                  </a:lnTo>
                  <a:lnTo>
                    <a:pt x="0" y="51752"/>
                  </a:lnTo>
                  <a:lnTo>
                    <a:pt x="0" y="258762"/>
                  </a:lnTo>
                  <a:lnTo>
                    <a:pt x="4127" y="279082"/>
                  </a:lnTo>
                  <a:lnTo>
                    <a:pt x="15239" y="295275"/>
                  </a:lnTo>
                  <a:lnTo>
                    <a:pt x="31750" y="306387"/>
                  </a:lnTo>
                  <a:lnTo>
                    <a:pt x="51752" y="310515"/>
                  </a:lnTo>
                  <a:lnTo>
                    <a:pt x="675957" y="310515"/>
                  </a:lnTo>
                  <a:lnTo>
                    <a:pt x="696277" y="306387"/>
                  </a:lnTo>
                  <a:lnTo>
                    <a:pt x="712787" y="295275"/>
                  </a:lnTo>
                  <a:lnTo>
                    <a:pt x="723900" y="279082"/>
                  </a:lnTo>
                  <a:lnTo>
                    <a:pt x="727709" y="258762"/>
                  </a:lnTo>
                  <a:lnTo>
                    <a:pt x="727709" y="51752"/>
                  </a:lnTo>
                  <a:lnTo>
                    <a:pt x="723900" y="31750"/>
                  </a:lnTo>
                  <a:lnTo>
                    <a:pt x="712787" y="15240"/>
                  </a:lnTo>
                  <a:lnTo>
                    <a:pt x="696277" y="4127"/>
                  </a:lnTo>
                  <a:lnTo>
                    <a:pt x="6759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172189" y="4503102"/>
              <a:ext cx="727710" cy="310515"/>
            </a:xfrm>
            <a:custGeom>
              <a:avLst/>
              <a:gdLst/>
              <a:ahLst/>
              <a:cxnLst/>
              <a:rect l="l" t="t" r="r" b="b"/>
              <a:pathLst>
                <a:path w="727709" h="310514">
                  <a:moveTo>
                    <a:pt x="0" y="51752"/>
                  </a:moveTo>
                  <a:lnTo>
                    <a:pt x="4127" y="31750"/>
                  </a:lnTo>
                  <a:lnTo>
                    <a:pt x="15239" y="15240"/>
                  </a:lnTo>
                  <a:lnTo>
                    <a:pt x="31750" y="4127"/>
                  </a:lnTo>
                  <a:lnTo>
                    <a:pt x="51752" y="0"/>
                  </a:lnTo>
                  <a:lnTo>
                    <a:pt x="675957" y="0"/>
                  </a:lnTo>
                  <a:lnTo>
                    <a:pt x="696277" y="4127"/>
                  </a:lnTo>
                  <a:lnTo>
                    <a:pt x="712787" y="15240"/>
                  </a:lnTo>
                  <a:lnTo>
                    <a:pt x="723900" y="31750"/>
                  </a:lnTo>
                  <a:lnTo>
                    <a:pt x="727709" y="51752"/>
                  </a:lnTo>
                  <a:lnTo>
                    <a:pt x="727709" y="258762"/>
                  </a:lnTo>
                  <a:lnTo>
                    <a:pt x="723900" y="279082"/>
                  </a:lnTo>
                  <a:lnTo>
                    <a:pt x="712787" y="295275"/>
                  </a:lnTo>
                  <a:lnTo>
                    <a:pt x="696277" y="306387"/>
                  </a:lnTo>
                  <a:lnTo>
                    <a:pt x="675957" y="310515"/>
                  </a:lnTo>
                  <a:lnTo>
                    <a:pt x="51752" y="310515"/>
                  </a:lnTo>
                  <a:lnTo>
                    <a:pt x="31750" y="306387"/>
                  </a:lnTo>
                  <a:lnTo>
                    <a:pt x="15239" y="295275"/>
                  </a:lnTo>
                  <a:lnTo>
                    <a:pt x="4127" y="279082"/>
                  </a:lnTo>
                  <a:lnTo>
                    <a:pt x="0" y="258762"/>
                  </a:lnTo>
                  <a:lnTo>
                    <a:pt x="0" y="51752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34854" y="2284729"/>
              <a:ext cx="1366202" cy="84645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179684" y="2365057"/>
              <a:ext cx="727710" cy="310515"/>
            </a:xfrm>
            <a:custGeom>
              <a:avLst/>
              <a:gdLst/>
              <a:ahLst/>
              <a:cxnLst/>
              <a:rect l="l" t="t" r="r" b="b"/>
              <a:pathLst>
                <a:path w="727709" h="310514">
                  <a:moveTo>
                    <a:pt x="675957" y="0"/>
                  </a:moveTo>
                  <a:lnTo>
                    <a:pt x="51752" y="0"/>
                  </a:lnTo>
                  <a:lnTo>
                    <a:pt x="31750" y="4127"/>
                  </a:lnTo>
                  <a:lnTo>
                    <a:pt x="15240" y="15239"/>
                  </a:lnTo>
                  <a:lnTo>
                    <a:pt x="4127" y="31750"/>
                  </a:lnTo>
                  <a:lnTo>
                    <a:pt x="0" y="51752"/>
                  </a:lnTo>
                  <a:lnTo>
                    <a:pt x="0" y="258762"/>
                  </a:lnTo>
                  <a:lnTo>
                    <a:pt x="4127" y="279082"/>
                  </a:lnTo>
                  <a:lnTo>
                    <a:pt x="15240" y="295275"/>
                  </a:lnTo>
                  <a:lnTo>
                    <a:pt x="31750" y="306387"/>
                  </a:lnTo>
                  <a:lnTo>
                    <a:pt x="51752" y="310514"/>
                  </a:lnTo>
                  <a:lnTo>
                    <a:pt x="675957" y="310514"/>
                  </a:lnTo>
                  <a:lnTo>
                    <a:pt x="696277" y="306387"/>
                  </a:lnTo>
                  <a:lnTo>
                    <a:pt x="712787" y="295275"/>
                  </a:lnTo>
                  <a:lnTo>
                    <a:pt x="723900" y="279082"/>
                  </a:lnTo>
                  <a:lnTo>
                    <a:pt x="727710" y="258762"/>
                  </a:lnTo>
                  <a:lnTo>
                    <a:pt x="727710" y="51752"/>
                  </a:lnTo>
                  <a:lnTo>
                    <a:pt x="723900" y="31750"/>
                  </a:lnTo>
                  <a:lnTo>
                    <a:pt x="712787" y="15239"/>
                  </a:lnTo>
                  <a:lnTo>
                    <a:pt x="696277" y="4127"/>
                  </a:lnTo>
                  <a:lnTo>
                    <a:pt x="6759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179684" y="2365057"/>
              <a:ext cx="727710" cy="310515"/>
            </a:xfrm>
            <a:custGeom>
              <a:avLst/>
              <a:gdLst/>
              <a:ahLst/>
              <a:cxnLst/>
              <a:rect l="l" t="t" r="r" b="b"/>
              <a:pathLst>
                <a:path w="727709" h="310514">
                  <a:moveTo>
                    <a:pt x="0" y="51752"/>
                  </a:moveTo>
                  <a:lnTo>
                    <a:pt x="4127" y="31750"/>
                  </a:lnTo>
                  <a:lnTo>
                    <a:pt x="15240" y="15239"/>
                  </a:lnTo>
                  <a:lnTo>
                    <a:pt x="31750" y="4127"/>
                  </a:lnTo>
                  <a:lnTo>
                    <a:pt x="51752" y="0"/>
                  </a:lnTo>
                  <a:lnTo>
                    <a:pt x="675957" y="0"/>
                  </a:lnTo>
                  <a:lnTo>
                    <a:pt x="696277" y="4127"/>
                  </a:lnTo>
                  <a:lnTo>
                    <a:pt x="712787" y="15239"/>
                  </a:lnTo>
                  <a:lnTo>
                    <a:pt x="723900" y="31750"/>
                  </a:lnTo>
                  <a:lnTo>
                    <a:pt x="727710" y="51752"/>
                  </a:lnTo>
                  <a:lnTo>
                    <a:pt x="727710" y="258762"/>
                  </a:lnTo>
                  <a:lnTo>
                    <a:pt x="723900" y="279082"/>
                  </a:lnTo>
                  <a:lnTo>
                    <a:pt x="712787" y="295275"/>
                  </a:lnTo>
                  <a:lnTo>
                    <a:pt x="696277" y="306387"/>
                  </a:lnTo>
                  <a:lnTo>
                    <a:pt x="675957" y="310514"/>
                  </a:lnTo>
                  <a:lnTo>
                    <a:pt x="51752" y="310514"/>
                  </a:lnTo>
                  <a:lnTo>
                    <a:pt x="31750" y="306387"/>
                  </a:lnTo>
                  <a:lnTo>
                    <a:pt x="15240" y="295275"/>
                  </a:lnTo>
                  <a:lnTo>
                    <a:pt x="4127" y="279082"/>
                  </a:lnTo>
                  <a:lnTo>
                    <a:pt x="0" y="258762"/>
                  </a:lnTo>
                  <a:lnTo>
                    <a:pt x="0" y="51752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ΑΚΡΑΪΟΥ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49035" y="1253298"/>
            <a:ext cx="6263005" cy="65214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03505" marR="101600" indent="-91440">
              <a:lnSpc>
                <a:spcPts val="1000"/>
              </a:lnSpc>
              <a:spcBef>
                <a:spcPts val="15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160655" algn="l"/>
              </a:tabLst>
            </a:pPr>
            <a:r>
              <a:rPr sz="850" b="1" spc="60" dirty="0">
                <a:latin typeface="Calibri"/>
                <a:cs typeface="Calibri"/>
              </a:rPr>
              <a:t>Το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φιλτράρισμα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65" dirty="0">
                <a:latin typeface="Calibri"/>
                <a:cs typeface="Calibri"/>
              </a:rPr>
              <a:t>πακέτων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/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το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τείχος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(ηλεκτρονικής)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προστασίας</a:t>
            </a:r>
            <a:r>
              <a:rPr sz="850" b="1" spc="40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χωρίς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κατάσταση</a:t>
            </a:r>
            <a:r>
              <a:rPr sz="850" b="1" spc="4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λειτουργεί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συνήθως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στα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επίπεδα </a:t>
            </a:r>
            <a:r>
              <a:rPr sz="850" spc="6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δικτύου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μεταφοράς.</a:t>
            </a:r>
            <a:endParaRPr sz="8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BA00"/>
              </a:buClr>
              <a:buFont typeface="Arial"/>
              <a:buChar char="•"/>
            </a:pPr>
            <a:endParaRPr sz="950" dirty="0">
              <a:latin typeface="Calibri"/>
              <a:cs typeface="Calibri"/>
            </a:endParaRPr>
          </a:p>
          <a:p>
            <a:pPr marL="286385" marR="5080" lvl="1" indent="-91440">
              <a:lnSpc>
                <a:spcPct val="101800"/>
              </a:lnSpc>
              <a:buClr>
                <a:srgbClr val="FFBA00"/>
              </a:buClr>
              <a:buSzPct val="200000"/>
              <a:buFont typeface="Arial"/>
              <a:buChar char="•"/>
              <a:tabLst>
                <a:tab pos="335280" algn="l"/>
              </a:tabLst>
            </a:pPr>
            <a:r>
              <a:rPr sz="700" spc="45" dirty="0" err="1">
                <a:latin typeface="Calibri"/>
                <a:cs typeface="Calibri"/>
              </a:rPr>
              <a:t>Οι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αποφάσεις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φιλτραρίσματος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βασίζονται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σε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διευθύνσεις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IP,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πρωτόκολλα,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αριθμούς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θυρών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και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διασυνδέσεις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που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έχουν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προκαθοριστεί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στην 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επικεφαλίδα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του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πακέτου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δεδομένων.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77283" y="2021075"/>
            <a:ext cx="3545206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" indent="-13970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52400" algn="l"/>
              </a:tabLst>
            </a:pPr>
            <a:r>
              <a:rPr sz="900" spc="65" dirty="0">
                <a:latin typeface="Calibri"/>
                <a:cs typeface="Calibri"/>
              </a:rPr>
              <a:t>Υπάρχουν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δύο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προσεγγίσεις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φιλτραρίσματος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πολιτικές):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22973" y="3183414"/>
            <a:ext cx="372999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45" dirty="0">
                <a:latin typeface="Calibri"/>
                <a:cs typeface="Calibri"/>
              </a:rPr>
              <a:t>Τυπικές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ενέργειες: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(απορρίπτει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αλλά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δεν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ειδοποιεί),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REJECT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(απορρίπτει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αλλά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ειδοποιεί)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03522" y="5221478"/>
            <a:ext cx="4091940" cy="34036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88900" marR="5080" indent="-76200">
              <a:lnSpc>
                <a:spcPts val="819"/>
              </a:lnSpc>
              <a:spcBef>
                <a:spcPts val="140"/>
              </a:spcBef>
            </a:pPr>
            <a:r>
              <a:rPr sz="700" spc="50" dirty="0">
                <a:latin typeface="Calibri"/>
                <a:cs typeface="Calibri"/>
              </a:rPr>
              <a:t>Το </a:t>
            </a:r>
            <a:r>
              <a:rPr sz="700" spc="45" dirty="0">
                <a:latin typeface="Calibri"/>
                <a:cs typeface="Calibri"/>
              </a:rPr>
              <a:t>μοντέλο </a:t>
            </a:r>
            <a:r>
              <a:rPr sz="700" spc="50" dirty="0">
                <a:latin typeface="Calibri"/>
                <a:cs typeface="Calibri"/>
              </a:rPr>
              <a:t>επιθεώρησης πακέτων δεδομένων με κατάσταση </a:t>
            </a:r>
            <a:r>
              <a:rPr sz="700" spc="40" dirty="0">
                <a:latin typeface="Calibri"/>
                <a:cs typeface="Calibri"/>
              </a:rPr>
              <a:t>επιτρέπει </a:t>
            </a:r>
            <a:r>
              <a:rPr sz="700" spc="45" dirty="0">
                <a:latin typeface="Calibri"/>
                <a:cs typeface="Calibri"/>
              </a:rPr>
              <a:t>στο </a:t>
            </a:r>
            <a:r>
              <a:rPr sz="700" spc="40" dirty="0">
                <a:latin typeface="Calibri"/>
                <a:cs typeface="Calibri"/>
              </a:rPr>
              <a:t>τείχος (ηλεκτρονικής) </a:t>
            </a:r>
            <a:r>
              <a:rPr sz="700" spc="-15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προστασίας </a:t>
            </a:r>
            <a:r>
              <a:rPr sz="700" spc="50" dirty="0">
                <a:latin typeface="Calibri"/>
                <a:cs typeface="Calibri"/>
              </a:rPr>
              <a:t>να </a:t>
            </a:r>
            <a:r>
              <a:rPr sz="700" spc="45" dirty="0">
                <a:latin typeface="Calibri"/>
                <a:cs typeface="Calibri"/>
              </a:rPr>
              <a:t>διατηρεί </a:t>
            </a:r>
            <a:r>
              <a:rPr sz="700" spc="50" dirty="0">
                <a:latin typeface="Calibri"/>
                <a:cs typeface="Calibri"/>
              </a:rPr>
              <a:t>καταγραφές </a:t>
            </a:r>
            <a:r>
              <a:rPr sz="700" spc="45" dirty="0">
                <a:latin typeface="Calibri"/>
                <a:cs typeface="Calibri"/>
              </a:rPr>
              <a:t>της </a:t>
            </a:r>
            <a:r>
              <a:rPr sz="700" spc="50" dirty="0">
                <a:latin typeface="Calibri"/>
                <a:cs typeface="Calibri"/>
              </a:rPr>
              <a:t>κατάστασης </a:t>
            </a:r>
            <a:r>
              <a:rPr sz="700" spc="55" dirty="0">
                <a:latin typeface="Calibri"/>
                <a:cs typeface="Calibri"/>
              </a:rPr>
              <a:t>όλων </a:t>
            </a:r>
            <a:r>
              <a:rPr sz="700" spc="50" dirty="0">
                <a:latin typeface="Calibri"/>
                <a:cs typeface="Calibri"/>
              </a:rPr>
              <a:t>των </a:t>
            </a:r>
            <a:r>
              <a:rPr sz="700" spc="45" dirty="0">
                <a:latin typeface="Calibri"/>
                <a:cs typeface="Calibri"/>
              </a:rPr>
              <a:t>συνομιλιών </a:t>
            </a:r>
            <a:r>
              <a:rPr sz="700" spc="50" dirty="0">
                <a:latin typeface="Calibri"/>
                <a:cs typeface="Calibri"/>
              </a:rPr>
              <a:t>που 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πραγματοποιούνται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"μέσω"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του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τείχους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(ηλεκτρονικής)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προστασίας.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212830" y="5318759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6364" y="5449252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959802" y="2242185"/>
            <a:ext cx="4589780" cy="543560"/>
            <a:chOff x="959802" y="2242185"/>
            <a:chExt cx="4589780" cy="543560"/>
          </a:xfrm>
        </p:grpSpPr>
        <p:sp>
          <p:nvSpPr>
            <p:cNvPr id="29" name="object 29"/>
            <p:cNvSpPr/>
            <p:nvPr/>
          </p:nvSpPr>
          <p:spPr>
            <a:xfrm>
              <a:off x="4935855" y="2414905"/>
              <a:ext cx="605790" cy="197485"/>
            </a:xfrm>
            <a:custGeom>
              <a:avLst/>
              <a:gdLst/>
              <a:ahLst/>
              <a:cxnLst/>
              <a:rect l="l" t="t" r="r" b="b"/>
              <a:pathLst>
                <a:path w="605789" h="197485">
                  <a:moveTo>
                    <a:pt x="507047" y="0"/>
                  </a:moveTo>
                  <a:lnTo>
                    <a:pt x="507047" y="49212"/>
                  </a:lnTo>
                  <a:lnTo>
                    <a:pt x="0" y="49212"/>
                  </a:lnTo>
                  <a:lnTo>
                    <a:pt x="0" y="147955"/>
                  </a:lnTo>
                  <a:lnTo>
                    <a:pt x="507047" y="147955"/>
                  </a:lnTo>
                  <a:lnTo>
                    <a:pt x="507047" y="197167"/>
                  </a:lnTo>
                  <a:lnTo>
                    <a:pt x="605790" y="98742"/>
                  </a:lnTo>
                  <a:lnTo>
                    <a:pt x="507047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67739" y="2250122"/>
              <a:ext cx="4573905" cy="527685"/>
            </a:xfrm>
            <a:custGeom>
              <a:avLst/>
              <a:gdLst/>
              <a:ahLst/>
              <a:cxnLst/>
              <a:rect l="l" t="t" r="r" b="b"/>
              <a:pathLst>
                <a:path w="4573905" h="527685">
                  <a:moveTo>
                    <a:pt x="4475162" y="361950"/>
                  </a:moveTo>
                  <a:lnTo>
                    <a:pt x="4475162" y="312737"/>
                  </a:lnTo>
                  <a:lnTo>
                    <a:pt x="3968115" y="312737"/>
                  </a:lnTo>
                  <a:lnTo>
                    <a:pt x="3968115" y="213994"/>
                  </a:lnTo>
                  <a:lnTo>
                    <a:pt x="4475162" y="213994"/>
                  </a:lnTo>
                  <a:lnTo>
                    <a:pt x="4475162" y="164782"/>
                  </a:lnTo>
                  <a:lnTo>
                    <a:pt x="4573905" y="263525"/>
                  </a:lnTo>
                  <a:lnTo>
                    <a:pt x="4475162" y="361950"/>
                  </a:lnTo>
                </a:path>
                <a:path w="4573905" h="527685">
                  <a:moveTo>
                    <a:pt x="0" y="0"/>
                  </a:moveTo>
                  <a:lnTo>
                    <a:pt x="3968750" y="0"/>
                  </a:lnTo>
                  <a:lnTo>
                    <a:pt x="3968750" y="527685"/>
                  </a:lnTo>
                  <a:lnTo>
                    <a:pt x="0" y="527685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049655" y="2320290"/>
            <a:ext cx="17272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03505" algn="l"/>
              </a:tabLst>
            </a:pPr>
            <a:r>
              <a:rPr sz="700" spc="25" dirty="0">
                <a:latin typeface="Calibri"/>
                <a:cs typeface="Calibri"/>
              </a:rPr>
              <a:t>Ό,τι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δεν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επιτρέπεται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ρητά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20" dirty="0">
                <a:latin typeface="Calibri"/>
                <a:cs typeface="Calibri"/>
              </a:rPr>
              <a:t>απαγορεύεται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7066" y="3085812"/>
            <a:ext cx="4443093" cy="833433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11785" marR="68580" indent="-91440">
              <a:lnSpc>
                <a:spcPct val="87200"/>
              </a:lnSpc>
              <a:spcBef>
                <a:spcPts val="31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360680" algn="l"/>
              </a:tabLst>
            </a:pPr>
            <a:r>
              <a:rPr lang="el-GR" sz="800" dirty="0"/>
              <a:t>Η χρήση του μπορεί να αποτρέψει συγκεκριμένες επιθέσεις όπως </a:t>
            </a:r>
            <a:r>
              <a:rPr lang="el-GR" sz="800" b="1" dirty="0" err="1"/>
              <a:t>spoofing</a:t>
            </a:r>
            <a:r>
              <a:rPr lang="el-GR" sz="800" dirty="0"/>
              <a:t>, </a:t>
            </a:r>
            <a:r>
              <a:rPr lang="el-GR" sz="800" b="1" dirty="0"/>
              <a:t>TCP SYN επιθέσεις</a:t>
            </a:r>
            <a:r>
              <a:rPr lang="el-GR" sz="800" dirty="0"/>
              <a:t>, </a:t>
            </a:r>
            <a:r>
              <a:rPr lang="el-GR" sz="800" b="1" dirty="0" err="1"/>
              <a:t>Smurf</a:t>
            </a:r>
            <a:r>
              <a:rPr lang="el-GR" sz="800" b="1" dirty="0"/>
              <a:t> επιθέσεις</a:t>
            </a:r>
            <a:r>
              <a:rPr lang="el-GR" sz="800" dirty="0"/>
              <a:t>, </a:t>
            </a:r>
            <a:r>
              <a:rPr lang="el-GR" sz="800" b="1" dirty="0" err="1"/>
              <a:t>flooding</a:t>
            </a:r>
            <a:r>
              <a:rPr lang="el-GR" sz="800" dirty="0"/>
              <a:t> και άλλες παρόμοιες μορφές κακόβουλης δραστηριότητας.</a:t>
            </a:r>
          </a:p>
          <a:p>
            <a:pPr marL="311785" marR="68580" indent="-91440">
              <a:lnSpc>
                <a:spcPct val="87200"/>
              </a:lnSpc>
              <a:spcBef>
                <a:spcPts val="31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360680" algn="l"/>
              </a:tabLst>
            </a:pPr>
            <a:endParaRPr sz="1000" dirty="0">
              <a:latin typeface="Calibri"/>
              <a:cs typeface="Calibri"/>
            </a:endParaRPr>
          </a:p>
          <a:p>
            <a:pPr marL="128905" marR="574040" indent="-91440">
              <a:lnSpc>
                <a:spcPct val="1047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186055" algn="l"/>
              </a:tabLst>
            </a:pPr>
            <a:r>
              <a:rPr sz="850" b="1" spc="40" dirty="0">
                <a:latin typeface="Calibri"/>
                <a:cs typeface="Calibri"/>
              </a:rPr>
              <a:t>Το </a:t>
            </a:r>
            <a:r>
              <a:rPr sz="850" b="1" spc="30" dirty="0">
                <a:latin typeface="Calibri"/>
                <a:cs typeface="Calibri"/>
              </a:rPr>
              <a:t>τείχος </a:t>
            </a:r>
            <a:r>
              <a:rPr sz="850" b="1" spc="35" dirty="0">
                <a:latin typeface="Calibri"/>
                <a:cs typeface="Calibri"/>
              </a:rPr>
              <a:t>(ηλεκτρονικής) </a:t>
            </a:r>
            <a:r>
              <a:rPr sz="850" b="1" spc="40" dirty="0">
                <a:latin typeface="Calibri"/>
                <a:cs typeface="Calibri"/>
              </a:rPr>
              <a:t>προστασίας με </a:t>
            </a:r>
            <a:r>
              <a:rPr sz="850" b="1" spc="35" dirty="0">
                <a:latin typeface="Calibri"/>
                <a:cs typeface="Calibri"/>
              </a:rPr>
              <a:t>έλεγχο </a:t>
            </a:r>
            <a:r>
              <a:rPr sz="850" b="1" spc="40" dirty="0">
                <a:latin typeface="Calibri"/>
                <a:cs typeface="Calibri"/>
              </a:rPr>
              <a:t>κατάστασης </a:t>
            </a:r>
            <a:r>
              <a:rPr sz="850" spc="30" dirty="0">
                <a:latin typeface="Calibri"/>
                <a:cs typeface="Calibri"/>
              </a:rPr>
              <a:t>είναι </a:t>
            </a:r>
            <a:r>
              <a:rPr sz="850" spc="35" dirty="0">
                <a:latin typeface="Calibri"/>
                <a:cs typeface="Calibri"/>
              </a:rPr>
              <a:t>ικανό </a:t>
            </a:r>
            <a:r>
              <a:rPr sz="850" spc="40" dirty="0">
                <a:latin typeface="Calibri"/>
                <a:cs typeface="Calibri"/>
              </a:rPr>
              <a:t>να </a:t>
            </a:r>
            <a:r>
              <a:rPr sz="850" spc="35" dirty="0">
                <a:latin typeface="Calibri"/>
                <a:cs typeface="Calibri"/>
              </a:rPr>
              <a:t>φιλτράρει πακέτα </a:t>
            </a:r>
            <a:r>
              <a:rPr sz="850" spc="40" dirty="0">
                <a:latin typeface="Calibri"/>
                <a:cs typeface="Calibri"/>
              </a:rPr>
              <a:t>δεδομένων όπως </a:t>
            </a:r>
            <a:r>
              <a:rPr sz="850" spc="35" dirty="0">
                <a:latin typeface="Calibri"/>
                <a:cs typeface="Calibri"/>
              </a:rPr>
              <a:t>το </a:t>
            </a:r>
            <a:r>
              <a:rPr sz="850" spc="30" dirty="0">
                <a:latin typeface="Calibri"/>
                <a:cs typeface="Calibri"/>
              </a:rPr>
              <a:t>τείχος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προστασίας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με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φιλτράρισμα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πακέτων,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αλλά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με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την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πρόσθετη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ικανότητα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ελέγχου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των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καταστάσεων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95337" y="4149725"/>
            <a:ext cx="5298440" cy="1155065"/>
          </a:xfrm>
          <a:prstGeom prst="rect">
            <a:avLst/>
          </a:prstGeom>
          <a:ln w="15875">
            <a:solidFill>
              <a:srgbClr val="BF0000"/>
            </a:solidFill>
          </a:ln>
        </p:spPr>
        <p:txBody>
          <a:bodyPr vert="horz" wrap="square" lIns="0" tIns="88900" rIns="0" bIns="0" rtlCol="0">
            <a:spAutoFit/>
          </a:bodyPr>
          <a:lstStyle/>
          <a:p>
            <a:pPr marL="90805" marR="2970530" indent="-90805" algn="r">
              <a:lnSpc>
                <a:spcPct val="100000"/>
              </a:lnSpc>
              <a:spcBef>
                <a:spcPts val="70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90805" algn="l"/>
              </a:tabLst>
            </a:pPr>
            <a:r>
              <a:rPr sz="700" spc="85" dirty="0">
                <a:latin typeface="Calibri"/>
                <a:cs typeface="Calibri"/>
              </a:rPr>
              <a:t>Ένα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85" dirty="0">
                <a:latin typeface="Calibri"/>
                <a:cs typeface="Calibri"/>
              </a:rPr>
              <a:t>πακέτο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85" dirty="0">
                <a:latin typeface="Calibri"/>
                <a:cs typeface="Calibri"/>
              </a:rPr>
              <a:t>δεδομένων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80" dirty="0">
                <a:latin typeface="Calibri"/>
                <a:cs typeface="Calibri"/>
              </a:rPr>
              <a:t>μπορεί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85" dirty="0">
                <a:latin typeface="Calibri"/>
                <a:cs typeface="Calibri"/>
              </a:rPr>
              <a:t>να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70" dirty="0">
                <a:latin typeface="Calibri"/>
                <a:cs typeface="Calibri"/>
              </a:rPr>
              <a:t>είναι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80" dirty="0">
                <a:latin typeface="Calibri"/>
                <a:cs typeface="Calibri"/>
              </a:rPr>
              <a:t>μέρος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:</a:t>
            </a:r>
            <a:endParaRPr sz="700">
              <a:latin typeface="Calibri"/>
              <a:cs typeface="Calibri"/>
            </a:endParaRPr>
          </a:p>
          <a:p>
            <a:pPr marL="90805" marR="2948940" lvl="1" indent="-90805" algn="r">
              <a:lnSpc>
                <a:spcPct val="100000"/>
              </a:lnSpc>
              <a:spcBef>
                <a:spcPts val="113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90805" algn="l"/>
              </a:tabLst>
            </a:pPr>
            <a:r>
              <a:rPr sz="700" spc="75" dirty="0">
                <a:solidFill>
                  <a:srgbClr val="931100"/>
                </a:solidFill>
                <a:latin typeface="Calibri"/>
                <a:cs typeface="Calibri"/>
              </a:rPr>
              <a:t>Νέα</a:t>
            </a:r>
            <a:r>
              <a:rPr sz="700" spc="15" dirty="0">
                <a:solidFill>
                  <a:srgbClr val="931100"/>
                </a:solidFill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σύνδεση: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π.χ.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στην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τριπλή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χειραψία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TCP)</a:t>
            </a:r>
            <a:endParaRPr sz="700">
              <a:latin typeface="Calibri"/>
              <a:cs typeface="Calibri"/>
            </a:endParaRPr>
          </a:p>
          <a:p>
            <a:pPr marL="90805" marR="2964180" lvl="1" indent="-90805" algn="r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90805" algn="l"/>
              </a:tabLst>
            </a:pPr>
            <a:r>
              <a:rPr sz="700" spc="75" dirty="0">
                <a:latin typeface="Calibri"/>
                <a:cs typeface="Calibri"/>
              </a:rPr>
              <a:t>Μέρος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65" dirty="0">
                <a:solidFill>
                  <a:srgbClr val="931100"/>
                </a:solidFill>
                <a:latin typeface="Calibri"/>
                <a:cs typeface="Calibri"/>
              </a:rPr>
              <a:t>υφιστάμενης</a:t>
            </a:r>
            <a:r>
              <a:rPr sz="700" spc="30" dirty="0">
                <a:solidFill>
                  <a:srgbClr val="931100"/>
                </a:solidFill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σύνδεσης: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SYN/ACK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ACK</a:t>
            </a:r>
            <a:endParaRPr sz="700">
              <a:latin typeface="Calibri"/>
              <a:cs typeface="Calibri"/>
            </a:endParaRPr>
          </a:p>
          <a:p>
            <a:pPr marL="357505" lvl="1" indent="-90805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357505" algn="l"/>
              </a:tabLst>
            </a:pPr>
            <a:r>
              <a:rPr sz="700" spc="55" dirty="0">
                <a:solidFill>
                  <a:srgbClr val="931100"/>
                </a:solidFill>
                <a:latin typeface="Calibri"/>
                <a:cs typeface="Calibri"/>
              </a:rPr>
              <a:t>Σχετίζεται</a:t>
            </a:r>
            <a:r>
              <a:rPr sz="700" spc="5" dirty="0">
                <a:solidFill>
                  <a:srgbClr val="931100"/>
                </a:solidFill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με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σύνδεση: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ACK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443526-35FD-5676-BB1D-02C7D0FA8800}"/>
              </a:ext>
            </a:extLst>
          </p:cNvPr>
          <p:cNvSpPr txBox="1"/>
          <p:nvPr/>
        </p:nvSpPr>
        <p:spPr>
          <a:xfrm>
            <a:off x="903207" y="2250122"/>
            <a:ext cx="6159102" cy="543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400" spc="-187" baseline="5952" dirty="0">
                <a:solidFill>
                  <a:srgbClr val="FFBA00"/>
                </a:solidFill>
                <a:latin typeface="Arial"/>
                <a:cs typeface="Arial"/>
              </a:rPr>
              <a:t>•</a:t>
            </a:r>
            <a:r>
              <a:rPr lang="en-US" sz="1800" b="0" i="0" u="none" strike="noStrike" baseline="0" dirty="0">
                <a:latin typeface="CenturyGothic"/>
              </a:rPr>
              <a:t> </a:t>
            </a:r>
            <a:r>
              <a:rPr lang="el-GR" sz="1400" dirty="0"/>
              <a:t>Ό,τι δεν απαγορεύεται ρητά, επιτρέπεται.</a:t>
            </a:r>
            <a:endParaRPr lang="el-GR" sz="700" spc="6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51152" y="2569527"/>
              <a:ext cx="662305" cy="262890"/>
            </a:xfrm>
            <a:custGeom>
              <a:avLst/>
              <a:gdLst/>
              <a:ahLst/>
              <a:cxnLst/>
              <a:rect l="l" t="t" r="r" b="b"/>
              <a:pathLst>
                <a:path w="662304" h="262889">
                  <a:moveTo>
                    <a:pt x="0" y="262572"/>
                  </a:moveTo>
                  <a:lnTo>
                    <a:pt x="66230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3752" y="0"/>
              <a:ext cx="5024755" cy="68579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55344" y="782320"/>
            <a:ext cx="431927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Εργασία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για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05" dirty="0">
                <a:latin typeface="Times New Roman"/>
                <a:cs typeface="Times New Roman"/>
              </a:rPr>
              <a:t>το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σπίτι: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ARP</a:t>
            </a:r>
            <a:r>
              <a:rPr sz="1450" spc="16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Spoofing/Poisoning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1515" y="1457325"/>
            <a:ext cx="6673215" cy="39073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48895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52400" algn="l"/>
              </a:tabLst>
            </a:pPr>
            <a:r>
              <a:rPr sz="2400" dirty="0"/>
              <a:t>	</a:t>
            </a:r>
            <a:r>
              <a:rPr sz="900" b="1" spc="45" dirty="0">
                <a:latin typeface="Calibri"/>
                <a:cs typeface="Calibri"/>
              </a:rPr>
              <a:t>Στόχος: </a:t>
            </a:r>
            <a:r>
              <a:rPr sz="900" spc="50" dirty="0">
                <a:latin typeface="Calibri"/>
                <a:cs typeface="Calibri"/>
              </a:rPr>
              <a:t>να </a:t>
            </a:r>
            <a:r>
              <a:rPr sz="900" spc="45" dirty="0">
                <a:latin typeface="Calibri"/>
                <a:cs typeface="Calibri"/>
              </a:rPr>
              <a:t>ενισχύσετε </a:t>
            </a:r>
            <a:r>
              <a:rPr sz="900" spc="35" dirty="0">
                <a:latin typeface="Calibri"/>
                <a:cs typeface="Calibri"/>
              </a:rPr>
              <a:t>τις </a:t>
            </a:r>
            <a:r>
              <a:rPr sz="900" spc="45" dirty="0">
                <a:latin typeface="Calibri"/>
                <a:cs typeface="Calibri"/>
              </a:rPr>
              <a:t>πρακτικές </a:t>
            </a:r>
            <a:r>
              <a:rPr sz="900" spc="50" dirty="0">
                <a:latin typeface="Calibri"/>
                <a:cs typeface="Calibri"/>
              </a:rPr>
              <a:t>σας </a:t>
            </a:r>
            <a:r>
              <a:rPr sz="900" spc="40" dirty="0">
                <a:latin typeface="Calibri"/>
                <a:cs typeface="Calibri"/>
              </a:rPr>
              <a:t>δεξιότητες, είναι ζωτικής </a:t>
            </a:r>
            <a:r>
              <a:rPr sz="900" spc="50" dirty="0">
                <a:latin typeface="Calibri"/>
                <a:cs typeface="Calibri"/>
              </a:rPr>
              <a:t>σημασίας να </a:t>
            </a:r>
            <a:r>
              <a:rPr sz="900" spc="45" dirty="0">
                <a:latin typeface="Calibri"/>
                <a:cs typeface="Calibri"/>
              </a:rPr>
              <a:t>πρακτικές </a:t>
            </a:r>
            <a:r>
              <a:rPr sz="900" spc="40" dirty="0">
                <a:latin typeface="Calibri"/>
                <a:cs typeface="Calibri"/>
              </a:rPr>
              <a:t>εργασίες. </a:t>
            </a:r>
            <a:r>
              <a:rPr sz="900" spc="45" dirty="0">
                <a:latin typeface="Calibri"/>
                <a:cs typeface="Calibri"/>
              </a:rPr>
              <a:t>Σκοπός </a:t>
            </a:r>
            <a:r>
              <a:rPr sz="900" spc="50" dirty="0">
                <a:latin typeface="Calibri"/>
                <a:cs typeface="Calibri"/>
              </a:rPr>
              <a:t>αυτής </a:t>
            </a:r>
            <a:r>
              <a:rPr sz="900" spc="45" dirty="0">
                <a:latin typeface="Calibri"/>
                <a:cs typeface="Calibri"/>
              </a:rPr>
              <a:t>της </a:t>
            </a:r>
            <a:r>
              <a:rPr sz="900" spc="50" dirty="0">
                <a:latin typeface="Calibri"/>
                <a:cs typeface="Calibri"/>
              </a:rPr>
              <a:t>άσκησης </a:t>
            </a:r>
            <a:r>
              <a:rPr sz="900" spc="40" dirty="0">
                <a:latin typeface="Calibri"/>
                <a:cs typeface="Calibri"/>
              </a:rPr>
              <a:t>είναι </a:t>
            </a:r>
            <a:r>
              <a:rPr sz="900" spc="55" dirty="0">
                <a:latin typeface="Calibri"/>
                <a:cs typeface="Calibri"/>
              </a:rPr>
              <a:t>η </a:t>
            </a:r>
            <a:r>
              <a:rPr sz="900" spc="50" dirty="0">
                <a:latin typeface="Calibri"/>
                <a:cs typeface="Calibri"/>
              </a:rPr>
              <a:t>προσομοίωση 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αλληλεπιδράσεων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σε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πραγματικό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δίκτυο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με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την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αποδοχή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μιας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επίθεσης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ARP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Poisoning/Spoofing.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Αυτή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επίθεση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τοποθετεί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τον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επιτιθέμενο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στη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μέση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όλων 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των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μεταδόσεων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δεδομένων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μεταξύ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του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μηχανήματος-θύματος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και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της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πύλης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δηλ.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Main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in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the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Middle)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A00"/>
              </a:buClr>
              <a:buFont typeface="Arial"/>
              <a:buChar char="•"/>
            </a:pPr>
            <a:endParaRPr sz="900" dirty="0">
              <a:latin typeface="Calibri"/>
              <a:cs typeface="Calibri"/>
            </a:endParaRPr>
          </a:p>
          <a:p>
            <a:pPr marL="103505" marR="5080" indent="-91440">
              <a:lnSpc>
                <a:spcPts val="819"/>
              </a:lnSpc>
              <a:spcBef>
                <a:spcPts val="43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52400" algn="l"/>
              </a:tabLst>
            </a:pPr>
            <a:r>
              <a:rPr sz="2400" dirty="0"/>
              <a:t>	</a:t>
            </a:r>
            <a:r>
              <a:rPr sz="900" b="1" spc="60" dirty="0">
                <a:latin typeface="Calibri"/>
                <a:cs typeface="Calibri"/>
              </a:rPr>
              <a:t>Οδηγίες: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Ακολουθήστε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τα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για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να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δημιουργήσετε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ένα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ελεγχόμενο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εργαστηριακό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περιβάλλον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προσομοίωσης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χρησιμοποιώντας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εικονικές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μηχανές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(ένα 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και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επιτιθέμενοΑυτή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ρύθμιση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θα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σας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ενεργοποιήσει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να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αποδώσετε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την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προσομοίωση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επίθεσης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σε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ασφαλές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και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απομονωμένο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περιβάλλον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A00"/>
              </a:buClr>
              <a:buFont typeface="Arial"/>
              <a:buChar char="•"/>
            </a:pPr>
            <a:endParaRPr sz="800" dirty="0">
              <a:latin typeface="Calibri"/>
              <a:cs typeface="Calibri"/>
            </a:endParaRPr>
          </a:p>
          <a:p>
            <a:pPr marL="423545" marR="779780" lvl="1" indent="-228600">
              <a:lnSpc>
                <a:spcPct val="88700"/>
              </a:lnSpc>
              <a:buClr>
                <a:srgbClr val="FFBA00"/>
              </a:buClr>
              <a:buSzPct val="200000"/>
              <a:buAutoNum type="arabicPeriod"/>
              <a:tabLst>
                <a:tab pos="424180" algn="l"/>
              </a:tabLst>
            </a:pPr>
            <a:r>
              <a:rPr sz="800" spc="55" dirty="0">
                <a:latin typeface="Calibri"/>
                <a:cs typeface="Calibri"/>
              </a:rPr>
              <a:t>Χρησιμοποιήστε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τον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προσομοιωτή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δικτύου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GNS3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για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να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δημιουργήσετε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τοπολογία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με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έναν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κόμβο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μηχανή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θύματος)</a:t>
            </a:r>
            <a:r>
              <a:rPr sz="800" spc="45" dirty="0">
                <a:latin typeface="Calibri"/>
                <a:cs typeface="Calibri"/>
              </a:rPr>
              <a:t> και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μια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μηχανή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Kali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Linux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που </a:t>
            </a:r>
            <a:r>
              <a:rPr sz="800" spc="6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ενεργεί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ως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επιτιθέμενος.</a:t>
            </a:r>
            <a:endParaRPr sz="800" dirty="0">
              <a:latin typeface="Calibri"/>
              <a:cs typeface="Calibri"/>
            </a:endParaRPr>
          </a:p>
          <a:p>
            <a:pPr marL="424180" lvl="1" indent="-229235">
              <a:lnSpc>
                <a:spcPct val="100000"/>
              </a:lnSpc>
              <a:spcBef>
                <a:spcPts val="484"/>
              </a:spcBef>
              <a:buClr>
                <a:srgbClr val="FFBA00"/>
              </a:buClr>
              <a:buSzPct val="200000"/>
              <a:buAutoNum type="arabicPeriod"/>
              <a:tabLst>
                <a:tab pos="424180" algn="l"/>
              </a:tabLst>
            </a:pPr>
            <a:r>
              <a:rPr sz="800" spc="40" dirty="0">
                <a:latin typeface="Calibri"/>
                <a:cs typeface="Calibri"/>
              </a:rPr>
              <a:t>Βεβαιωθείτε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ότι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έχετε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εγκαταστήσει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αυτές</a:t>
            </a:r>
            <a:r>
              <a:rPr sz="800" spc="30" dirty="0">
                <a:latin typeface="Calibri"/>
                <a:cs typeface="Calibri"/>
              </a:rPr>
              <a:t> τις </a:t>
            </a:r>
            <a:r>
              <a:rPr sz="800" spc="40" dirty="0">
                <a:latin typeface="Calibri"/>
                <a:cs typeface="Calibri"/>
              </a:rPr>
              <a:t>μηχανές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στο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λογισμικό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εικονικών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μηχανών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που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προτιμάτε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και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ολοκληρώνετε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με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τον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εξυπηρετητή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GNS3.</a:t>
            </a:r>
            <a:endParaRPr sz="800" dirty="0">
              <a:latin typeface="Calibri"/>
              <a:cs typeface="Calibri"/>
            </a:endParaRPr>
          </a:p>
          <a:p>
            <a:pPr marL="423545" lvl="1" indent="-228600">
              <a:lnSpc>
                <a:spcPct val="100000"/>
              </a:lnSpc>
              <a:spcBef>
                <a:spcPts val="484"/>
              </a:spcBef>
              <a:buClr>
                <a:srgbClr val="FFBA00"/>
              </a:buClr>
              <a:buSzPct val="200000"/>
              <a:buAutoNum type="arabicPeriod"/>
              <a:tabLst>
                <a:tab pos="423545" algn="l"/>
              </a:tabLst>
            </a:pPr>
            <a:r>
              <a:rPr sz="800" spc="40" dirty="0">
                <a:latin typeface="Calibri"/>
                <a:cs typeface="Calibri"/>
              </a:rPr>
              <a:t>Βεβαιωθείτε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για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την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αρχική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εγκατάσταση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του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εργαλείου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b="1" spc="35" dirty="0">
                <a:latin typeface="Calibri"/>
                <a:cs typeface="Calibri"/>
              </a:rPr>
              <a:t>arpspoof</a:t>
            </a:r>
            <a:r>
              <a:rPr sz="800" b="1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στο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μηχάνημά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σας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Kali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Linux</a:t>
            </a:r>
            <a:endParaRPr sz="8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FFBA00"/>
              </a:buClr>
              <a:buFont typeface="Calibri"/>
              <a:buAutoNum type="arabicPeriod"/>
            </a:pPr>
            <a:endParaRPr sz="1000" dirty="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A00"/>
              </a:buClr>
              <a:buSzPct val="200000"/>
              <a:buFont typeface="Arial"/>
              <a:buChar char="•"/>
              <a:tabLst>
                <a:tab pos="103505" algn="l"/>
              </a:tabLst>
            </a:pPr>
            <a:r>
              <a:rPr sz="900" b="1" spc="20" dirty="0">
                <a:latin typeface="Calibri"/>
                <a:cs typeface="Calibri"/>
              </a:rPr>
              <a:t>Καθήκοντα:</a:t>
            </a:r>
            <a:endParaRPr sz="900" dirty="0">
              <a:latin typeface="Calibri"/>
              <a:cs typeface="Calibri"/>
            </a:endParaRPr>
          </a:p>
          <a:p>
            <a:pPr marL="286385" marR="59690" indent="-91440">
              <a:lnSpc>
                <a:spcPct val="100000"/>
              </a:lnSpc>
              <a:spcBef>
                <a:spcPts val="114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329565" algn="l"/>
              </a:tabLst>
            </a:pPr>
            <a:r>
              <a:rPr sz="2400" dirty="0"/>
              <a:t>	</a:t>
            </a:r>
            <a:r>
              <a:rPr sz="800" spc="40" dirty="0">
                <a:latin typeface="Calibri"/>
                <a:cs typeface="Calibri"/>
              </a:rPr>
              <a:t>Χρησιμοποιήστε </a:t>
            </a:r>
            <a:r>
              <a:rPr sz="800" b="1" spc="35" dirty="0">
                <a:latin typeface="Calibri"/>
                <a:cs typeface="Calibri"/>
              </a:rPr>
              <a:t>arpspoof </a:t>
            </a:r>
            <a:r>
              <a:rPr sz="800" spc="35" dirty="0">
                <a:latin typeface="Calibri"/>
                <a:cs typeface="Calibri"/>
              </a:rPr>
              <a:t>για </a:t>
            </a:r>
            <a:r>
              <a:rPr sz="800" spc="45" dirty="0">
                <a:latin typeface="Calibri"/>
                <a:cs typeface="Calibri"/>
              </a:rPr>
              <a:t>να </a:t>
            </a:r>
            <a:r>
              <a:rPr sz="800" spc="35" dirty="0">
                <a:latin typeface="Calibri"/>
                <a:cs typeface="Calibri"/>
              </a:rPr>
              <a:t>εκτελέσετε </a:t>
            </a:r>
            <a:r>
              <a:rPr sz="800" spc="40" dirty="0">
                <a:latin typeface="Calibri"/>
                <a:cs typeface="Calibri"/>
              </a:rPr>
              <a:t>την </a:t>
            </a:r>
            <a:r>
              <a:rPr sz="800" spc="35" dirty="0">
                <a:latin typeface="Calibri"/>
                <a:cs typeface="Calibri"/>
              </a:rPr>
              <a:t>επίθεση. Για </a:t>
            </a:r>
            <a:r>
              <a:rPr sz="800" spc="45" dirty="0">
                <a:latin typeface="Calibri"/>
                <a:cs typeface="Calibri"/>
              </a:rPr>
              <a:t>να </a:t>
            </a:r>
            <a:r>
              <a:rPr sz="800" spc="35" dirty="0">
                <a:latin typeface="Calibri"/>
                <a:cs typeface="Calibri"/>
              </a:rPr>
              <a:t>το κάνετε αυτό, </a:t>
            </a:r>
            <a:r>
              <a:rPr sz="800" spc="40" dirty="0">
                <a:latin typeface="Calibri"/>
                <a:cs typeface="Calibri"/>
              </a:rPr>
              <a:t>παραπλανήστε την </a:t>
            </a:r>
            <a:r>
              <a:rPr sz="800" spc="45" dirty="0">
                <a:latin typeface="Calibri"/>
                <a:cs typeface="Calibri"/>
              </a:rPr>
              <a:t>πύλη </a:t>
            </a:r>
            <a:r>
              <a:rPr sz="800" spc="40" dirty="0">
                <a:latin typeface="Calibri"/>
                <a:cs typeface="Calibri"/>
              </a:rPr>
              <a:t>ώστε </a:t>
            </a:r>
            <a:r>
              <a:rPr sz="800" spc="45" dirty="0">
                <a:latin typeface="Calibri"/>
                <a:cs typeface="Calibri"/>
              </a:rPr>
              <a:t>να </a:t>
            </a:r>
            <a:r>
              <a:rPr sz="800" spc="35" dirty="0">
                <a:latin typeface="Calibri"/>
                <a:cs typeface="Calibri"/>
              </a:rPr>
              <a:t>πιστέψει </a:t>
            </a:r>
            <a:r>
              <a:rPr sz="800" spc="30" dirty="0">
                <a:latin typeface="Calibri"/>
                <a:cs typeface="Calibri"/>
              </a:rPr>
              <a:t>ότι </a:t>
            </a:r>
            <a:r>
              <a:rPr sz="800" spc="45" dirty="0">
                <a:latin typeface="Calibri"/>
                <a:cs typeface="Calibri"/>
              </a:rPr>
              <a:t>η </a:t>
            </a:r>
            <a:r>
              <a:rPr sz="800" spc="40" dirty="0">
                <a:latin typeface="Calibri"/>
                <a:cs typeface="Calibri"/>
              </a:rPr>
              <a:t>συσκευή του </a:t>
            </a:r>
            <a:r>
              <a:rPr sz="800" spc="35" dirty="0">
                <a:latin typeface="Calibri"/>
                <a:cs typeface="Calibri"/>
              </a:rPr>
              <a:t>επιτιθέμενου είναι </a:t>
            </a:r>
            <a:r>
              <a:rPr sz="800" spc="45" dirty="0">
                <a:latin typeface="Calibri"/>
                <a:cs typeface="Calibri"/>
              </a:rPr>
              <a:t>η </a:t>
            </a:r>
            <a:r>
              <a:rPr sz="800" spc="40" dirty="0">
                <a:latin typeface="Calibri"/>
                <a:cs typeface="Calibri"/>
              </a:rPr>
              <a:t>νόμιμη </a:t>
            </a:r>
            <a:r>
              <a:rPr sz="800" spc="35" dirty="0">
                <a:latin typeface="Calibri"/>
                <a:cs typeface="Calibri"/>
              </a:rPr>
              <a:t>και </a:t>
            </a:r>
            <a:r>
              <a:rPr sz="800" spc="-1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εξαπατήστε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τη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νόμιμη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ώστε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να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πιστέψει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ότι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ο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είναι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η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πύλη.</a:t>
            </a:r>
            <a:endParaRPr sz="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A00"/>
              </a:buClr>
              <a:buFont typeface="Arial"/>
              <a:buChar char="•"/>
            </a:pPr>
            <a:endParaRPr sz="800" dirty="0">
              <a:latin typeface="Calibri"/>
              <a:cs typeface="Calibri"/>
            </a:endParaRPr>
          </a:p>
          <a:p>
            <a:pPr marL="286385" indent="-91440">
              <a:lnSpc>
                <a:spcPct val="100000"/>
              </a:lnSpc>
              <a:spcBef>
                <a:spcPts val="38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800" spc="60" dirty="0">
                <a:latin typeface="Calibri"/>
                <a:cs typeface="Calibri"/>
              </a:rPr>
              <a:t>Επαλήθευση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του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πίνακα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ARP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στην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πλευρά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του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στόχου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πριν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μετά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την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επίθεση</a:t>
            </a:r>
            <a:endParaRPr sz="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A00"/>
              </a:buClr>
              <a:buFont typeface="Arial"/>
              <a:buChar char="•"/>
            </a:pPr>
            <a:endParaRPr sz="1050" dirty="0">
              <a:latin typeface="Calibri"/>
              <a:cs typeface="Calibri"/>
            </a:endParaRPr>
          </a:p>
          <a:p>
            <a:pPr marL="286385" indent="-91440">
              <a:lnSpc>
                <a:spcPct val="100000"/>
              </a:lnSpc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800" spc="50" dirty="0">
                <a:latin typeface="Calibri"/>
                <a:cs typeface="Calibri"/>
              </a:rPr>
              <a:t>Συγκρίνετε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τον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πίνακα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ARP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πριν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και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μετά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την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επίθεση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για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να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αξιολογήσετε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τις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αλλαγές</a:t>
            </a:r>
            <a:endParaRPr sz="800" dirty="0">
              <a:latin typeface="Calibri"/>
              <a:cs typeface="Calibri"/>
            </a:endParaRPr>
          </a:p>
          <a:p>
            <a:pPr marL="286385" indent="-91440">
              <a:lnSpc>
                <a:spcPct val="100000"/>
              </a:lnSpc>
              <a:spcBef>
                <a:spcPts val="109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800" spc="40" dirty="0">
                <a:latin typeface="Calibri"/>
                <a:cs typeface="Calibri"/>
              </a:rPr>
              <a:t>Επαναλάβετε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τη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διαδικασία,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αλλά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αυτή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τη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φορά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b="1" spc="35" dirty="0">
                <a:latin typeface="Calibri"/>
                <a:cs typeface="Calibri"/>
              </a:rPr>
              <a:t>Ettercap</a:t>
            </a:r>
            <a:r>
              <a:rPr sz="800" b="1" spc="25" dirty="0">
                <a:latin typeface="Calibri"/>
                <a:cs typeface="Calibri"/>
              </a:rPr>
              <a:t> 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1000" y="5661223"/>
            <a:ext cx="30257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Abdelkader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Shaaban,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Αυστριακό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Ινστιτούτο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Τεχνολογίας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35092" y="62864"/>
            <a:ext cx="285750" cy="42786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45"/>
              </a:lnSpc>
            </a:pPr>
            <a:r>
              <a:rPr sz="2050" spc="145" dirty="0">
                <a:solidFill>
                  <a:srgbClr val="D8D8D8"/>
                </a:solidFill>
                <a:latin typeface="Calibri"/>
                <a:cs typeface="Calibri"/>
              </a:rPr>
              <a:t>ΠΡΟΑΙΡΕΤΙΚΈΣ</a:t>
            </a:r>
            <a:r>
              <a:rPr sz="20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150" dirty="0">
                <a:solidFill>
                  <a:srgbClr val="D8D8D8"/>
                </a:solidFill>
                <a:latin typeface="Calibri"/>
                <a:cs typeface="Calibri"/>
              </a:rPr>
              <a:t>ΠΡΑΚΤΙΚΈΣ</a:t>
            </a:r>
            <a:r>
              <a:rPr sz="20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80" dirty="0">
                <a:solidFill>
                  <a:srgbClr val="D8D8D8"/>
                </a:solidFill>
                <a:latin typeface="Calibri"/>
                <a:cs typeface="Calibri"/>
              </a:rPr>
              <a:t>ΕΡΓΑΣΊΕΣ</a:t>
            </a:r>
            <a:endParaRPr sz="205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31350" y="0"/>
            <a:ext cx="2173287" cy="215011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9942" y="0"/>
              <a:ext cx="503205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3" y="0"/>
              <a:ext cx="4331335" cy="6858000"/>
            </a:xfrm>
            <a:custGeom>
              <a:avLst/>
              <a:gdLst/>
              <a:ahLst/>
              <a:cxnLst/>
              <a:rect l="l" t="t" r="r" b="b"/>
              <a:pathLst>
                <a:path w="4331334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6" y="1561782"/>
                  </a:lnTo>
                  <a:lnTo>
                    <a:pt x="1757680" y="2837180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681797" y="1600200"/>
                  </a:lnTo>
                  <a:lnTo>
                    <a:pt x="1637347" y="1563687"/>
                  </a:lnTo>
                  <a:lnTo>
                    <a:pt x="1590675" y="1543685"/>
                  </a:lnTo>
                  <a:lnTo>
                    <a:pt x="1541780" y="1537017"/>
                  </a:ln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30" y="1563687"/>
                  </a:lnTo>
                  <a:lnTo>
                    <a:pt x="1585595" y="1569085"/>
                  </a:lnTo>
                  <a:lnTo>
                    <a:pt x="1614805" y="1580197"/>
                  </a:lnTo>
                  <a:lnTo>
                    <a:pt x="1663382" y="1617345"/>
                  </a:lnTo>
                  <a:lnTo>
                    <a:pt x="1694180" y="1671320"/>
                  </a:lnTo>
                  <a:lnTo>
                    <a:pt x="1702117" y="1732280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5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80" y="2944495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5"/>
                  </a:lnTo>
                  <a:lnTo>
                    <a:pt x="2555240" y="0"/>
                  </a:lnTo>
                  <a:close/>
                </a:path>
                <a:path w="4331334" h="6858000">
                  <a:moveTo>
                    <a:pt x="4331335" y="1334452"/>
                  </a:moveTo>
                  <a:lnTo>
                    <a:pt x="4057967" y="1334452"/>
                  </a:lnTo>
                  <a:lnTo>
                    <a:pt x="4057967" y="1226502"/>
                  </a:lnTo>
                  <a:lnTo>
                    <a:pt x="3842385" y="1442085"/>
                  </a:lnTo>
                  <a:lnTo>
                    <a:pt x="4057967" y="1657667"/>
                  </a:lnTo>
                  <a:lnTo>
                    <a:pt x="4057967" y="1550035"/>
                  </a:lnTo>
                  <a:lnTo>
                    <a:pt x="4331335" y="1550035"/>
                  </a:lnTo>
                  <a:lnTo>
                    <a:pt x="4331335" y="1334452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219497" y="1226502"/>
              <a:ext cx="488950" cy="431165"/>
            </a:xfrm>
            <a:custGeom>
              <a:avLst/>
              <a:gdLst/>
              <a:ahLst/>
              <a:cxnLst/>
              <a:rect l="l" t="t" r="r" b="b"/>
              <a:pathLst>
                <a:path w="488950" h="431164">
                  <a:moveTo>
                    <a:pt x="0" y="215582"/>
                  </a:moveTo>
                  <a:lnTo>
                    <a:pt x="215582" y="0"/>
                  </a:lnTo>
                  <a:lnTo>
                    <a:pt x="215582" y="107950"/>
                  </a:lnTo>
                  <a:lnTo>
                    <a:pt x="488950" y="107950"/>
                  </a:lnTo>
                  <a:lnTo>
                    <a:pt x="488950" y="323532"/>
                  </a:lnTo>
                  <a:lnTo>
                    <a:pt x="215582" y="323532"/>
                  </a:lnTo>
                  <a:lnTo>
                    <a:pt x="215582" y="431164"/>
                  </a:lnTo>
                  <a:lnTo>
                    <a:pt x="0" y="215582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55344" y="409575"/>
            <a:ext cx="5389880" cy="640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45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Αδυναμίες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ασφάλειας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TCP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(Transmission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Control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Protocol</a:t>
            </a:r>
            <a:endParaRPr sz="1450">
              <a:latin typeface="Times New Roman"/>
              <a:cs typeface="Times New Roman"/>
            </a:endParaRPr>
          </a:p>
          <a:p>
            <a:pPr marL="12700" marR="207010">
              <a:lnSpc>
                <a:spcPts val="1550"/>
              </a:lnSpc>
              <a:spcBef>
                <a:spcPts val="114"/>
              </a:spcBef>
            </a:pPr>
            <a:r>
              <a:rPr sz="1450" spc="45" dirty="0">
                <a:latin typeface="Times New Roman"/>
                <a:cs typeface="Times New Roman"/>
              </a:rPr>
              <a:t>-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πρωτόκολλο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επικοινωνίας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δικτύου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που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χρησιμοποιείται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στο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διαδίκτυο)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454447"/>
            <a:ext cx="7059295" cy="1477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505" indent="-90805">
              <a:lnSpc>
                <a:spcPts val="1660"/>
              </a:lnSpc>
              <a:buClr>
                <a:srgbClr val="FFBA00"/>
              </a:buClr>
              <a:buSzPct val="178947"/>
              <a:buFont typeface="Arial"/>
              <a:buChar char="•"/>
              <a:tabLst>
                <a:tab pos="103505" algn="l"/>
              </a:tabLst>
            </a:pPr>
            <a:r>
              <a:rPr sz="1050" b="1" spc="45" dirty="0">
                <a:latin typeface="Calibri"/>
                <a:cs typeface="Calibri"/>
              </a:rPr>
              <a:t>Σήραγγες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μεταξύ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30" dirty="0">
                <a:latin typeface="Calibri"/>
                <a:cs typeface="Calibri"/>
              </a:rPr>
              <a:t>δικτύων</a:t>
            </a:r>
            <a:endParaRPr sz="1050" dirty="0">
              <a:latin typeface="Calibri"/>
              <a:cs typeface="Calibri"/>
            </a:endParaRPr>
          </a:p>
          <a:p>
            <a:pPr marL="286385" lvl="1" indent="-91440">
              <a:lnSpc>
                <a:spcPct val="100000"/>
              </a:lnSpc>
              <a:spcBef>
                <a:spcPts val="30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286385" algn="l"/>
              </a:tabLst>
            </a:pPr>
            <a:r>
              <a:rPr sz="1000" b="1" spc="40" dirty="0">
                <a:latin typeface="Calibri"/>
                <a:cs typeface="Calibri"/>
              </a:rPr>
              <a:t>Κύρια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000" b="1" spc="40" dirty="0">
                <a:latin typeface="Calibri"/>
                <a:cs typeface="Calibri"/>
              </a:rPr>
              <a:t>πρωτόκολλα: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υπάρχουν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διάφορα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πρωτόκολλα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όπως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το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L2TP</a:t>
            </a:r>
            <a:endParaRPr sz="1000" dirty="0">
              <a:latin typeface="Calibri"/>
              <a:cs typeface="Calibri"/>
            </a:endParaRPr>
          </a:p>
          <a:p>
            <a:pPr marL="286385" marR="5080" lvl="1" indent="-91440">
              <a:lnSpc>
                <a:spcPct val="90200"/>
              </a:lnSpc>
              <a:spcBef>
                <a:spcPts val="56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287020" algn="l"/>
              </a:tabLst>
            </a:pPr>
            <a:r>
              <a:rPr sz="1000" b="1" spc="50" dirty="0">
                <a:latin typeface="Calibri"/>
                <a:cs typeface="Calibri"/>
              </a:rPr>
              <a:t>Στόχος: </a:t>
            </a:r>
            <a:r>
              <a:rPr sz="1000" spc="65" dirty="0">
                <a:latin typeface="Calibri"/>
                <a:cs typeface="Calibri"/>
              </a:rPr>
              <a:t>Το </a:t>
            </a:r>
            <a:r>
              <a:rPr sz="1000" spc="60" dirty="0">
                <a:latin typeface="Calibri"/>
                <a:cs typeface="Calibri"/>
              </a:rPr>
              <a:t>L2TP αποσκοπεί </a:t>
            </a:r>
            <a:r>
              <a:rPr sz="1000" spc="55" dirty="0">
                <a:latin typeface="Calibri"/>
                <a:cs typeface="Calibri"/>
              </a:rPr>
              <a:t>στη </a:t>
            </a:r>
            <a:r>
              <a:rPr sz="1000" spc="60" dirty="0">
                <a:latin typeface="Calibri"/>
                <a:cs typeface="Calibri"/>
              </a:rPr>
              <a:t>μεταφορά πληροφοριών </a:t>
            </a:r>
            <a:r>
              <a:rPr sz="1000" spc="55" dirty="0">
                <a:latin typeface="Calibri"/>
                <a:cs typeface="Calibri"/>
              </a:rPr>
              <a:t>μεταξύ δικτύων διαφορετικής </a:t>
            </a:r>
            <a:r>
              <a:rPr sz="1000" spc="60" dirty="0">
                <a:latin typeface="Calibri"/>
                <a:cs typeface="Calibri"/>
              </a:rPr>
              <a:t>φύσης, </a:t>
            </a:r>
            <a:r>
              <a:rPr sz="1000" spc="45" dirty="0">
                <a:latin typeface="Calibri"/>
                <a:cs typeface="Calibri"/>
              </a:rPr>
              <a:t>είτε </a:t>
            </a:r>
            <a:r>
              <a:rPr sz="1000" spc="65" dirty="0">
                <a:latin typeface="Calibri"/>
                <a:cs typeface="Calibri"/>
              </a:rPr>
              <a:t>από </a:t>
            </a:r>
            <a:r>
              <a:rPr sz="1000" spc="55" dirty="0">
                <a:latin typeface="Calibri"/>
                <a:cs typeface="Calibri"/>
              </a:rPr>
              <a:t>τους </a:t>
            </a:r>
            <a:r>
              <a:rPr sz="1000" spc="60" dirty="0">
                <a:latin typeface="Calibri"/>
                <a:cs typeface="Calibri"/>
              </a:rPr>
              <a:t>όρους </a:t>
            </a:r>
            <a:r>
              <a:rPr sz="1000" spc="50" dirty="0">
                <a:latin typeface="Calibri"/>
                <a:cs typeface="Calibri"/>
              </a:rPr>
              <a:t>επικοινωνίας και </a:t>
            </a:r>
            <a:r>
              <a:rPr sz="1000" spc="-18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μορφής</a:t>
            </a:r>
            <a:endParaRPr sz="10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FFBA00"/>
              </a:buClr>
              <a:buFont typeface="Arial"/>
              <a:buChar char="•"/>
            </a:pPr>
            <a:endParaRPr sz="1000" dirty="0">
              <a:latin typeface="Calibri"/>
              <a:cs typeface="Calibri"/>
            </a:endParaRPr>
          </a:p>
          <a:p>
            <a:pPr marL="469900" marR="221615" lvl="2" indent="-91440">
              <a:lnSpc>
                <a:spcPct val="101800"/>
              </a:lnSpc>
              <a:buClr>
                <a:srgbClr val="FFBA00"/>
              </a:buClr>
              <a:buSzPct val="171428"/>
              <a:buFont typeface="Arial"/>
              <a:buChar char="•"/>
              <a:tabLst>
                <a:tab pos="469900" algn="l"/>
              </a:tabLst>
            </a:pPr>
            <a:r>
              <a:rPr sz="900" spc="45" dirty="0">
                <a:latin typeface="Calibri"/>
                <a:cs typeface="Calibri"/>
              </a:rPr>
              <a:t>Ωστόσο,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όρος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εφαρμόζεται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επίσης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στην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κρυπτογράφηση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των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δεδομένων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(το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πακέτο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δεδομένων)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την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ασφαλή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αποστολή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πληροφοριών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μεταξύ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δύο 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κόμβων.</a:t>
            </a:r>
            <a:endParaRPr sz="900" dirty="0">
              <a:latin typeface="Calibri"/>
              <a:cs typeface="Calibri"/>
            </a:endParaRPr>
          </a:p>
          <a:p>
            <a:pPr lvl="2">
              <a:lnSpc>
                <a:spcPct val="100000"/>
              </a:lnSpc>
              <a:spcBef>
                <a:spcPts val="30"/>
              </a:spcBef>
              <a:buClr>
                <a:srgbClr val="FFBA00"/>
              </a:buClr>
              <a:buFont typeface="Arial"/>
              <a:buChar char="•"/>
            </a:pPr>
            <a:endParaRPr sz="900" dirty="0">
              <a:latin typeface="Calibri"/>
              <a:cs typeface="Calibri"/>
            </a:endParaRPr>
          </a:p>
          <a:p>
            <a:pPr marL="469265" lvl="2" indent="-91440">
              <a:lnSpc>
                <a:spcPct val="100000"/>
              </a:lnSpc>
              <a:buClr>
                <a:srgbClr val="FFBA00"/>
              </a:buClr>
              <a:buSzPct val="171428"/>
              <a:buFont typeface="Arial"/>
              <a:buChar char="•"/>
              <a:tabLst>
                <a:tab pos="469265" algn="l"/>
              </a:tabLst>
            </a:pPr>
            <a:r>
              <a:rPr sz="900" spc="45" dirty="0">
                <a:latin typeface="Calibri"/>
                <a:cs typeface="Calibri"/>
              </a:rPr>
              <a:t>Ο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όρος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συνδέεται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επίσης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με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το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VPN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Virtual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Private</a:t>
            </a:r>
            <a:r>
              <a:rPr sz="900" spc="20" dirty="0">
                <a:latin typeface="Calibri"/>
                <a:cs typeface="Calibri"/>
              </a:rPr>
              <a:t> Network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20" dirty="0">
                <a:latin typeface="Calibri"/>
                <a:cs typeface="Calibri"/>
              </a:rPr>
              <a:t>-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ασφαλής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20" dirty="0">
                <a:latin typeface="Calibri"/>
                <a:cs typeface="Calibri"/>
              </a:rPr>
              <a:t>απομακρυσμένη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πρόσβαση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σε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15" dirty="0">
                <a:latin typeface="Calibri"/>
                <a:cs typeface="Calibri"/>
              </a:rPr>
              <a:t>δίκτυα)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4394" y="4360545"/>
            <a:ext cx="6106795" cy="843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195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104139" algn="l"/>
              </a:tabLst>
            </a:pPr>
            <a:r>
              <a:rPr sz="1000" b="1" spc="55" dirty="0">
                <a:latin typeface="Calibri"/>
                <a:cs typeface="Calibri"/>
              </a:rPr>
              <a:t>Κύριες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αδυναμίες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ασφάλειας: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παρόλο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που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το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L2TP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επιτρέπει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τη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σύνδεση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διαφορετικών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τύπων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δικτύων,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σχεδιάστηκε</a:t>
            </a:r>
            <a:endParaRPr sz="1000" dirty="0">
              <a:latin typeface="Calibri"/>
              <a:cs typeface="Calibri"/>
            </a:endParaRPr>
          </a:p>
          <a:p>
            <a:pPr marL="104139">
              <a:lnSpc>
                <a:spcPts val="944"/>
              </a:lnSpc>
            </a:pPr>
            <a:r>
              <a:rPr sz="1000" spc="55" dirty="0">
                <a:latin typeface="Calibri"/>
                <a:cs typeface="Calibri"/>
              </a:rPr>
              <a:t>χωρίς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να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λαμβάνονται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υπόψη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μέτρα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ασφαλείας,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όπως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κρυπτογράφηση,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ταυτοποίηση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χρήστη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και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ακεραιότητα.</a:t>
            </a:r>
            <a:endParaRPr sz="1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 dirty="0">
              <a:latin typeface="Calibri"/>
              <a:cs typeface="Calibri"/>
            </a:endParaRPr>
          </a:p>
          <a:p>
            <a:pPr marL="286385" lvl="1" indent="-90805">
              <a:lnSpc>
                <a:spcPct val="100000"/>
              </a:lnSpc>
              <a:buClr>
                <a:srgbClr val="FFBA00"/>
              </a:buClr>
              <a:buSzPct val="171428"/>
              <a:buFont typeface="Arial"/>
              <a:buChar char="•"/>
              <a:tabLst>
                <a:tab pos="286385" algn="l"/>
              </a:tabLst>
            </a:pPr>
            <a:r>
              <a:rPr sz="900" spc="35" dirty="0">
                <a:latin typeface="Calibri"/>
                <a:cs typeface="Calibri"/>
              </a:rPr>
              <a:t>Ως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εκ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τούτου,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το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L2TP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είναι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ευάλωτο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σε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πολλαπλούς</a:t>
            </a:r>
            <a:r>
              <a:rPr sz="900" spc="20" dirty="0">
                <a:latin typeface="Calibri"/>
                <a:cs typeface="Calibri"/>
              </a:rPr>
              <a:t> επιθέσεων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12830" y="5042217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2400" y="610139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579859" y="67627"/>
            <a:ext cx="304800" cy="29273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2200" spc="145" dirty="0">
                <a:solidFill>
                  <a:srgbClr val="D8D8D8"/>
                </a:solidFill>
                <a:latin typeface="Calibri"/>
                <a:cs typeface="Calibri"/>
              </a:rPr>
              <a:t>ΕΛΛΕΊΨΕΙΣ</a:t>
            </a:r>
            <a:r>
              <a:rPr sz="2200" spc="1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8D8D8"/>
                </a:solidFill>
                <a:latin typeface="Calibri"/>
                <a:cs typeface="Calibri"/>
              </a:rPr>
              <a:t>ΑΣΦΑΛΕΊΑΣ</a:t>
            </a:r>
            <a:endParaRPr sz="2200">
              <a:latin typeface="Calibri"/>
              <a:cs typeface="Calibri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10007282" y="87947"/>
          <a:ext cx="1143635" cy="14827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3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9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01320">
                        <a:lnSpc>
                          <a:spcPct val="100000"/>
                        </a:lnSpc>
                      </a:pPr>
                      <a:r>
                        <a:rPr sz="600" spc="20" dirty="0">
                          <a:latin typeface="Calibri"/>
                          <a:cs typeface="Calibri"/>
                        </a:rPr>
                        <a:t>Εφαρμογή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62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FF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79730">
                        <a:lnSpc>
                          <a:spcPct val="100000"/>
                        </a:lnSpc>
                      </a:pPr>
                      <a:r>
                        <a:rPr sz="600" spc="40" dirty="0">
                          <a:latin typeface="Calibri"/>
                          <a:cs typeface="Calibri"/>
                        </a:rPr>
                        <a:t>Μεταφορά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7C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7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412750">
                        <a:lnSpc>
                          <a:spcPct val="100000"/>
                        </a:lnSpc>
                      </a:pPr>
                      <a:r>
                        <a:rPr sz="600" spc="60" dirty="0">
                          <a:latin typeface="Calibri"/>
                          <a:cs typeface="Calibri"/>
                        </a:rPr>
                        <a:t>Ίντερνετ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9D4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411480">
                        <a:lnSpc>
                          <a:spcPct val="100000"/>
                        </a:lnSpc>
                      </a:pPr>
                      <a:r>
                        <a:rPr sz="600" b="1" spc="-2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Σύνδεσμος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7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4" name="object 14"/>
          <p:cNvGrpSpPr/>
          <p:nvPr/>
        </p:nvGrpSpPr>
        <p:grpSpPr>
          <a:xfrm>
            <a:off x="1755775" y="3076892"/>
            <a:ext cx="4096385" cy="1212850"/>
            <a:chOff x="1755775" y="3076892"/>
            <a:chExt cx="4096385" cy="1212850"/>
          </a:xfrm>
        </p:grpSpPr>
        <p:sp>
          <p:nvSpPr>
            <p:cNvPr id="15" name="object 15"/>
            <p:cNvSpPr/>
            <p:nvPr/>
          </p:nvSpPr>
          <p:spPr>
            <a:xfrm>
              <a:off x="3108325" y="4058919"/>
              <a:ext cx="1538605" cy="110489"/>
            </a:xfrm>
            <a:custGeom>
              <a:avLst/>
              <a:gdLst/>
              <a:ahLst/>
              <a:cxnLst/>
              <a:rect l="l" t="t" r="r" b="b"/>
              <a:pathLst>
                <a:path w="1538604" h="110489">
                  <a:moveTo>
                    <a:pt x="54927" y="0"/>
                  </a:moveTo>
                  <a:lnTo>
                    <a:pt x="0" y="54927"/>
                  </a:lnTo>
                  <a:lnTo>
                    <a:pt x="54927" y="110172"/>
                  </a:lnTo>
                  <a:lnTo>
                    <a:pt x="54927" y="82549"/>
                  </a:lnTo>
                  <a:lnTo>
                    <a:pt x="1510982" y="82549"/>
                  </a:lnTo>
                  <a:lnTo>
                    <a:pt x="1538604" y="54927"/>
                  </a:lnTo>
                  <a:lnTo>
                    <a:pt x="1511142" y="27622"/>
                  </a:lnTo>
                  <a:lnTo>
                    <a:pt x="54927" y="27622"/>
                  </a:lnTo>
                  <a:lnTo>
                    <a:pt x="54927" y="0"/>
                  </a:lnTo>
                  <a:close/>
                </a:path>
                <a:path w="1538604" h="110489">
                  <a:moveTo>
                    <a:pt x="1510982" y="82549"/>
                  </a:moveTo>
                  <a:lnTo>
                    <a:pt x="1483360" y="82549"/>
                  </a:lnTo>
                  <a:lnTo>
                    <a:pt x="1483360" y="110172"/>
                  </a:lnTo>
                  <a:lnTo>
                    <a:pt x="1510982" y="82549"/>
                  </a:lnTo>
                  <a:close/>
                </a:path>
                <a:path w="1538604" h="110489">
                  <a:moveTo>
                    <a:pt x="1483360" y="0"/>
                  </a:moveTo>
                  <a:lnTo>
                    <a:pt x="1483360" y="27622"/>
                  </a:lnTo>
                  <a:lnTo>
                    <a:pt x="1511142" y="27622"/>
                  </a:lnTo>
                  <a:lnTo>
                    <a:pt x="148336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108325" y="4058919"/>
              <a:ext cx="1538605" cy="110489"/>
            </a:xfrm>
            <a:custGeom>
              <a:avLst/>
              <a:gdLst/>
              <a:ahLst/>
              <a:cxnLst/>
              <a:rect l="l" t="t" r="r" b="b"/>
              <a:pathLst>
                <a:path w="1538604" h="110489">
                  <a:moveTo>
                    <a:pt x="0" y="54927"/>
                  </a:moveTo>
                  <a:lnTo>
                    <a:pt x="54927" y="0"/>
                  </a:lnTo>
                  <a:lnTo>
                    <a:pt x="54927" y="27622"/>
                  </a:lnTo>
                  <a:lnTo>
                    <a:pt x="1483360" y="27622"/>
                  </a:lnTo>
                  <a:lnTo>
                    <a:pt x="1483360" y="0"/>
                  </a:lnTo>
                  <a:lnTo>
                    <a:pt x="1538604" y="54927"/>
                  </a:lnTo>
                  <a:lnTo>
                    <a:pt x="1483360" y="110172"/>
                  </a:lnTo>
                  <a:lnTo>
                    <a:pt x="1483360" y="82549"/>
                  </a:lnTo>
                  <a:lnTo>
                    <a:pt x="54927" y="82549"/>
                  </a:lnTo>
                  <a:lnTo>
                    <a:pt x="54927" y="110172"/>
                  </a:lnTo>
                  <a:lnTo>
                    <a:pt x="0" y="54927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5775" y="3486467"/>
              <a:ext cx="701675" cy="47371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32704" y="3451542"/>
              <a:ext cx="719137" cy="47371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351722" y="3591242"/>
              <a:ext cx="2828925" cy="194310"/>
            </a:xfrm>
            <a:custGeom>
              <a:avLst/>
              <a:gdLst/>
              <a:ahLst/>
              <a:cxnLst/>
              <a:rect l="l" t="t" r="r" b="b"/>
              <a:pathLst>
                <a:path w="2828925" h="194310">
                  <a:moveTo>
                    <a:pt x="2804160" y="0"/>
                  </a:moveTo>
                  <a:lnTo>
                    <a:pt x="0" y="0"/>
                  </a:lnTo>
                  <a:lnTo>
                    <a:pt x="9525" y="7620"/>
                  </a:lnTo>
                  <a:lnTo>
                    <a:pt x="17144" y="28257"/>
                  </a:lnTo>
                  <a:lnTo>
                    <a:pt x="22225" y="59372"/>
                  </a:lnTo>
                  <a:lnTo>
                    <a:pt x="24129" y="97155"/>
                  </a:lnTo>
                  <a:lnTo>
                    <a:pt x="22225" y="134620"/>
                  </a:lnTo>
                  <a:lnTo>
                    <a:pt x="17144" y="165735"/>
                  </a:lnTo>
                  <a:lnTo>
                    <a:pt x="9525" y="186372"/>
                  </a:lnTo>
                  <a:lnTo>
                    <a:pt x="0" y="193992"/>
                  </a:lnTo>
                  <a:lnTo>
                    <a:pt x="2804160" y="193992"/>
                  </a:lnTo>
                  <a:lnTo>
                    <a:pt x="2813685" y="186372"/>
                  </a:lnTo>
                  <a:lnTo>
                    <a:pt x="2821304" y="165735"/>
                  </a:lnTo>
                  <a:lnTo>
                    <a:pt x="2826702" y="134620"/>
                  </a:lnTo>
                  <a:lnTo>
                    <a:pt x="2828607" y="97155"/>
                  </a:lnTo>
                  <a:lnTo>
                    <a:pt x="2826702" y="59372"/>
                  </a:lnTo>
                  <a:lnTo>
                    <a:pt x="2821304" y="28257"/>
                  </a:lnTo>
                  <a:lnTo>
                    <a:pt x="2813685" y="7620"/>
                  </a:lnTo>
                  <a:lnTo>
                    <a:pt x="280416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27592" y="3591242"/>
              <a:ext cx="48895" cy="194310"/>
            </a:xfrm>
            <a:custGeom>
              <a:avLst/>
              <a:gdLst/>
              <a:ahLst/>
              <a:cxnLst/>
              <a:rect l="l" t="t" r="r" b="b"/>
              <a:pathLst>
                <a:path w="48894" h="194310">
                  <a:moveTo>
                    <a:pt x="24130" y="0"/>
                  </a:moveTo>
                  <a:lnTo>
                    <a:pt x="14922" y="7620"/>
                  </a:lnTo>
                  <a:lnTo>
                    <a:pt x="6984" y="28257"/>
                  </a:lnTo>
                  <a:lnTo>
                    <a:pt x="1905" y="59372"/>
                  </a:lnTo>
                  <a:lnTo>
                    <a:pt x="0" y="97155"/>
                  </a:lnTo>
                  <a:lnTo>
                    <a:pt x="1905" y="134620"/>
                  </a:lnTo>
                  <a:lnTo>
                    <a:pt x="6984" y="165735"/>
                  </a:lnTo>
                  <a:lnTo>
                    <a:pt x="14922" y="186372"/>
                  </a:lnTo>
                  <a:lnTo>
                    <a:pt x="24130" y="193992"/>
                  </a:lnTo>
                  <a:lnTo>
                    <a:pt x="33655" y="186372"/>
                  </a:lnTo>
                  <a:lnTo>
                    <a:pt x="41275" y="165735"/>
                  </a:lnTo>
                  <a:lnTo>
                    <a:pt x="46672" y="134620"/>
                  </a:lnTo>
                  <a:lnTo>
                    <a:pt x="48577" y="97155"/>
                  </a:lnTo>
                  <a:lnTo>
                    <a:pt x="46672" y="59372"/>
                  </a:lnTo>
                  <a:lnTo>
                    <a:pt x="41275" y="28257"/>
                  </a:lnTo>
                  <a:lnTo>
                    <a:pt x="33655" y="7620"/>
                  </a:lnTo>
                  <a:lnTo>
                    <a:pt x="24130" y="0"/>
                  </a:lnTo>
                  <a:close/>
                </a:path>
              </a:pathLst>
            </a:custGeom>
            <a:solidFill>
              <a:srgbClr val="FFD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327592" y="3591242"/>
              <a:ext cx="2853055" cy="194310"/>
            </a:xfrm>
            <a:custGeom>
              <a:avLst/>
              <a:gdLst/>
              <a:ahLst/>
              <a:cxnLst/>
              <a:rect l="l" t="t" r="r" b="b"/>
              <a:pathLst>
                <a:path w="2853054" h="194310">
                  <a:moveTo>
                    <a:pt x="24130" y="0"/>
                  </a:moveTo>
                  <a:lnTo>
                    <a:pt x="46672" y="59372"/>
                  </a:lnTo>
                  <a:lnTo>
                    <a:pt x="46672" y="134620"/>
                  </a:lnTo>
                  <a:lnTo>
                    <a:pt x="33655" y="186372"/>
                  </a:lnTo>
                  <a:lnTo>
                    <a:pt x="24130" y="193992"/>
                  </a:lnTo>
                  <a:lnTo>
                    <a:pt x="14922" y="186372"/>
                  </a:lnTo>
                  <a:lnTo>
                    <a:pt x="6984" y="165735"/>
                  </a:lnTo>
                  <a:lnTo>
                    <a:pt x="1905" y="134620"/>
                  </a:lnTo>
                  <a:lnTo>
                    <a:pt x="0" y="97155"/>
                  </a:lnTo>
                  <a:lnTo>
                    <a:pt x="1905" y="59372"/>
                  </a:lnTo>
                  <a:lnTo>
                    <a:pt x="6984" y="28257"/>
                  </a:lnTo>
                  <a:lnTo>
                    <a:pt x="14922" y="7620"/>
                  </a:lnTo>
                  <a:lnTo>
                    <a:pt x="24130" y="0"/>
                  </a:lnTo>
                  <a:lnTo>
                    <a:pt x="2828607" y="0"/>
                  </a:lnTo>
                  <a:lnTo>
                    <a:pt x="2837815" y="7620"/>
                  </a:lnTo>
                  <a:lnTo>
                    <a:pt x="2845752" y="28257"/>
                  </a:lnTo>
                  <a:lnTo>
                    <a:pt x="2850832" y="59372"/>
                  </a:lnTo>
                  <a:lnTo>
                    <a:pt x="2852737" y="97155"/>
                  </a:lnTo>
                  <a:lnTo>
                    <a:pt x="2850832" y="134620"/>
                  </a:lnTo>
                  <a:lnTo>
                    <a:pt x="2845752" y="165735"/>
                  </a:lnTo>
                  <a:lnTo>
                    <a:pt x="2837815" y="186372"/>
                  </a:lnTo>
                  <a:lnTo>
                    <a:pt x="2828607" y="193992"/>
                  </a:lnTo>
                  <a:lnTo>
                    <a:pt x="24130" y="193992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62200" y="3227069"/>
              <a:ext cx="701675" cy="55816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13237" y="3223259"/>
              <a:ext cx="701675" cy="55816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74327" y="3344544"/>
              <a:ext cx="466407" cy="4784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43462" y="3311207"/>
              <a:ext cx="466407" cy="47561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22319" y="3076892"/>
              <a:ext cx="1188720" cy="12125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10902" y="3186112"/>
              <a:ext cx="862647" cy="88074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00069" y="3133724"/>
              <a:ext cx="449262" cy="54324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59250" y="3559809"/>
              <a:ext cx="449262" cy="5432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9942" y="0"/>
              <a:ext cx="503205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3" y="0"/>
              <a:ext cx="4307205" cy="6858000"/>
            </a:xfrm>
            <a:custGeom>
              <a:avLst/>
              <a:gdLst/>
              <a:ahLst/>
              <a:cxnLst/>
              <a:rect l="l" t="t" r="r" b="b"/>
              <a:pathLst>
                <a:path w="4307205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6" y="1561782"/>
                  </a:lnTo>
                  <a:lnTo>
                    <a:pt x="1757680" y="2837180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681797" y="1600200"/>
                  </a:lnTo>
                  <a:lnTo>
                    <a:pt x="1637347" y="1563687"/>
                  </a:lnTo>
                  <a:lnTo>
                    <a:pt x="1590675" y="1543685"/>
                  </a:lnTo>
                  <a:lnTo>
                    <a:pt x="1541780" y="1537017"/>
                  </a:ln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30" y="1563687"/>
                  </a:lnTo>
                  <a:lnTo>
                    <a:pt x="1585595" y="1569085"/>
                  </a:lnTo>
                  <a:lnTo>
                    <a:pt x="1614805" y="1580197"/>
                  </a:lnTo>
                  <a:lnTo>
                    <a:pt x="1663382" y="1617345"/>
                  </a:lnTo>
                  <a:lnTo>
                    <a:pt x="1694180" y="1671320"/>
                  </a:lnTo>
                  <a:lnTo>
                    <a:pt x="1702117" y="1732280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5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80" y="2944495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5"/>
                  </a:lnTo>
                  <a:lnTo>
                    <a:pt x="2555240" y="0"/>
                  </a:lnTo>
                  <a:close/>
                </a:path>
                <a:path w="4307205" h="6858000">
                  <a:moveTo>
                    <a:pt x="4307205" y="934085"/>
                  </a:moveTo>
                  <a:lnTo>
                    <a:pt x="4033837" y="934085"/>
                  </a:lnTo>
                  <a:lnTo>
                    <a:pt x="4033837" y="826135"/>
                  </a:lnTo>
                  <a:lnTo>
                    <a:pt x="3818255" y="1041717"/>
                  </a:lnTo>
                  <a:lnTo>
                    <a:pt x="4033837" y="1257300"/>
                  </a:lnTo>
                  <a:lnTo>
                    <a:pt x="4033837" y="1149667"/>
                  </a:lnTo>
                  <a:lnTo>
                    <a:pt x="4307205" y="1149667"/>
                  </a:lnTo>
                  <a:lnTo>
                    <a:pt x="4307205" y="934085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195367" y="826135"/>
              <a:ext cx="488950" cy="431165"/>
            </a:xfrm>
            <a:custGeom>
              <a:avLst/>
              <a:gdLst/>
              <a:ahLst/>
              <a:cxnLst/>
              <a:rect l="l" t="t" r="r" b="b"/>
              <a:pathLst>
                <a:path w="488950" h="431165">
                  <a:moveTo>
                    <a:pt x="0" y="215582"/>
                  </a:moveTo>
                  <a:lnTo>
                    <a:pt x="215582" y="0"/>
                  </a:lnTo>
                  <a:lnTo>
                    <a:pt x="215582" y="107950"/>
                  </a:lnTo>
                  <a:lnTo>
                    <a:pt x="488950" y="107950"/>
                  </a:lnTo>
                  <a:lnTo>
                    <a:pt x="488950" y="323532"/>
                  </a:lnTo>
                  <a:lnTo>
                    <a:pt x="215582" y="323532"/>
                  </a:lnTo>
                  <a:lnTo>
                    <a:pt x="215582" y="431164"/>
                  </a:lnTo>
                  <a:lnTo>
                    <a:pt x="0" y="215582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34185" y="2249168"/>
            <a:ext cx="536575" cy="557847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422593" y="2006374"/>
            <a:ext cx="1447800" cy="893444"/>
            <a:chOff x="1996439" y="3368040"/>
            <a:chExt cx="1447800" cy="893444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6439" y="3429000"/>
              <a:ext cx="795655" cy="8321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45727" y="3368040"/>
              <a:ext cx="798512" cy="832167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2307035" y="1979263"/>
            <a:ext cx="1958339" cy="1167765"/>
            <a:chOff x="3756977" y="3311525"/>
            <a:chExt cx="1958339" cy="1167765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67592" y="3429000"/>
              <a:ext cx="847407" cy="83216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767137" y="3543300"/>
              <a:ext cx="1102360" cy="341630"/>
            </a:xfrm>
            <a:custGeom>
              <a:avLst/>
              <a:gdLst/>
              <a:ahLst/>
              <a:cxnLst/>
              <a:rect l="l" t="t" r="r" b="b"/>
              <a:pathLst>
                <a:path w="1102360" h="341629">
                  <a:moveTo>
                    <a:pt x="931227" y="0"/>
                  </a:moveTo>
                  <a:lnTo>
                    <a:pt x="931227" y="85407"/>
                  </a:lnTo>
                  <a:lnTo>
                    <a:pt x="0" y="85407"/>
                  </a:lnTo>
                  <a:lnTo>
                    <a:pt x="0" y="256222"/>
                  </a:lnTo>
                  <a:lnTo>
                    <a:pt x="931227" y="256222"/>
                  </a:lnTo>
                  <a:lnTo>
                    <a:pt x="931227" y="341630"/>
                  </a:lnTo>
                  <a:lnTo>
                    <a:pt x="1102042" y="170814"/>
                  </a:lnTo>
                  <a:lnTo>
                    <a:pt x="93122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 sz="4400"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64597" y="3311525"/>
              <a:ext cx="701675" cy="55816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756977" y="3865244"/>
              <a:ext cx="1072515" cy="341630"/>
            </a:xfrm>
            <a:custGeom>
              <a:avLst/>
              <a:gdLst/>
              <a:ahLst/>
              <a:cxnLst/>
              <a:rect l="l" t="t" r="r" b="b"/>
              <a:pathLst>
                <a:path w="1072514" h="341629">
                  <a:moveTo>
                    <a:pt x="170814" y="0"/>
                  </a:moveTo>
                  <a:lnTo>
                    <a:pt x="0" y="170814"/>
                  </a:lnTo>
                  <a:lnTo>
                    <a:pt x="170814" y="341629"/>
                  </a:lnTo>
                  <a:lnTo>
                    <a:pt x="170814" y="256222"/>
                  </a:lnTo>
                  <a:lnTo>
                    <a:pt x="1072514" y="256222"/>
                  </a:lnTo>
                  <a:lnTo>
                    <a:pt x="1072514" y="85407"/>
                  </a:lnTo>
                  <a:lnTo>
                    <a:pt x="170814" y="85407"/>
                  </a:lnTo>
                  <a:lnTo>
                    <a:pt x="170814" y="0"/>
                  </a:lnTo>
                  <a:close/>
                </a:path>
              </a:pathLst>
            </a:custGeom>
            <a:solidFill>
              <a:srgbClr val="FFD666"/>
            </a:solidFill>
          </p:spPr>
          <p:txBody>
            <a:bodyPr wrap="square" lIns="0" tIns="0" rIns="0" bIns="0" rtlCol="0"/>
            <a:lstStyle/>
            <a:p>
              <a:endParaRPr sz="4400"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08780" y="3920807"/>
              <a:ext cx="701357" cy="558164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3596322" y="5169534"/>
            <a:ext cx="4114165" cy="1097280"/>
            <a:chOff x="3596322" y="5169534"/>
            <a:chExt cx="4114165" cy="1097280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03127" y="5434647"/>
              <a:ext cx="847407" cy="83216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601402" y="5549264"/>
              <a:ext cx="1102360" cy="341630"/>
            </a:xfrm>
            <a:custGeom>
              <a:avLst/>
              <a:gdLst/>
              <a:ahLst/>
              <a:cxnLst/>
              <a:rect l="l" t="t" r="r" b="b"/>
              <a:pathLst>
                <a:path w="1102360" h="341629">
                  <a:moveTo>
                    <a:pt x="931227" y="0"/>
                  </a:moveTo>
                  <a:lnTo>
                    <a:pt x="931227" y="85407"/>
                  </a:lnTo>
                  <a:lnTo>
                    <a:pt x="0" y="85407"/>
                  </a:lnTo>
                  <a:lnTo>
                    <a:pt x="0" y="256222"/>
                  </a:lnTo>
                  <a:lnTo>
                    <a:pt x="931227" y="256222"/>
                  </a:lnTo>
                  <a:lnTo>
                    <a:pt x="931227" y="341630"/>
                  </a:lnTo>
                  <a:lnTo>
                    <a:pt x="1102042" y="170815"/>
                  </a:lnTo>
                  <a:lnTo>
                    <a:pt x="93122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98862" y="5317807"/>
              <a:ext cx="701675" cy="55816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596322" y="5812472"/>
              <a:ext cx="749300" cy="408305"/>
            </a:xfrm>
            <a:custGeom>
              <a:avLst/>
              <a:gdLst/>
              <a:ahLst/>
              <a:cxnLst/>
              <a:rect l="l" t="t" r="r" b="b"/>
              <a:pathLst>
                <a:path w="749300" h="408304">
                  <a:moveTo>
                    <a:pt x="673100" y="0"/>
                  </a:moveTo>
                  <a:lnTo>
                    <a:pt x="673100" y="38099"/>
                  </a:lnTo>
                  <a:lnTo>
                    <a:pt x="0" y="38099"/>
                  </a:lnTo>
                  <a:lnTo>
                    <a:pt x="0" y="114299"/>
                  </a:lnTo>
                  <a:lnTo>
                    <a:pt x="673100" y="114299"/>
                  </a:lnTo>
                  <a:lnTo>
                    <a:pt x="673100" y="169544"/>
                  </a:lnTo>
                  <a:lnTo>
                    <a:pt x="0" y="169544"/>
                  </a:lnTo>
                  <a:lnTo>
                    <a:pt x="0" y="245744"/>
                  </a:lnTo>
                  <a:lnTo>
                    <a:pt x="673100" y="245744"/>
                  </a:lnTo>
                  <a:lnTo>
                    <a:pt x="673100" y="293687"/>
                  </a:lnTo>
                  <a:lnTo>
                    <a:pt x="0" y="293687"/>
                  </a:lnTo>
                  <a:lnTo>
                    <a:pt x="0" y="369887"/>
                  </a:lnTo>
                  <a:lnTo>
                    <a:pt x="673100" y="369887"/>
                  </a:lnTo>
                  <a:lnTo>
                    <a:pt x="673100" y="407987"/>
                  </a:lnTo>
                  <a:lnTo>
                    <a:pt x="749300" y="331787"/>
                  </a:lnTo>
                  <a:lnTo>
                    <a:pt x="687387" y="269557"/>
                  </a:lnTo>
                  <a:lnTo>
                    <a:pt x="749300" y="207644"/>
                  </a:lnTo>
                  <a:lnTo>
                    <a:pt x="683577" y="141922"/>
                  </a:lnTo>
                  <a:lnTo>
                    <a:pt x="749300" y="76199"/>
                  </a:lnTo>
                  <a:lnTo>
                    <a:pt x="67310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347017" y="5836919"/>
              <a:ext cx="2350770" cy="174625"/>
            </a:xfrm>
            <a:custGeom>
              <a:avLst/>
              <a:gdLst/>
              <a:ahLst/>
              <a:cxnLst/>
              <a:rect l="l" t="t" r="r" b="b"/>
              <a:pathLst>
                <a:path w="2350770" h="174625">
                  <a:moveTo>
                    <a:pt x="2350452" y="0"/>
                  </a:moveTo>
                  <a:lnTo>
                    <a:pt x="0" y="0"/>
                  </a:lnTo>
                  <a:lnTo>
                    <a:pt x="0" y="174624"/>
                  </a:lnTo>
                  <a:lnTo>
                    <a:pt x="2350452" y="174624"/>
                  </a:lnTo>
                  <a:lnTo>
                    <a:pt x="2350452" y="0"/>
                  </a:lnTo>
                  <a:close/>
                </a:path>
              </a:pathLst>
            </a:custGeom>
            <a:solidFill>
              <a:srgbClr val="EB7B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347017" y="5836919"/>
              <a:ext cx="2350770" cy="174625"/>
            </a:xfrm>
            <a:custGeom>
              <a:avLst/>
              <a:gdLst/>
              <a:ahLst/>
              <a:cxnLst/>
              <a:rect l="l" t="t" r="r" b="b"/>
              <a:pathLst>
                <a:path w="2350770" h="174625">
                  <a:moveTo>
                    <a:pt x="0" y="0"/>
                  </a:moveTo>
                  <a:lnTo>
                    <a:pt x="2350452" y="0"/>
                  </a:lnTo>
                  <a:lnTo>
                    <a:pt x="2350452" y="174624"/>
                  </a:lnTo>
                  <a:lnTo>
                    <a:pt x="0" y="174624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47614" y="5169534"/>
              <a:ext cx="1085214" cy="804544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660775" y="5360987"/>
            <a:ext cx="210502" cy="200025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450373" y="5445759"/>
            <a:ext cx="3066415" cy="890269"/>
            <a:chOff x="423544" y="4085272"/>
            <a:chExt cx="3066415" cy="890269"/>
          </a:xfrm>
        </p:grpSpPr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91447" y="4143374"/>
              <a:ext cx="798512" cy="83216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32952" y="4091622"/>
              <a:ext cx="795655" cy="83216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3544" y="4085272"/>
              <a:ext cx="1808480" cy="568007"/>
            </a:xfrm>
            <a:prstGeom prst="rect">
              <a:avLst/>
            </a:prstGeom>
          </p:spPr>
        </p:pic>
      </p:grp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855344" y="409892"/>
            <a:ext cx="487299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Αδυναμίες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ασφαλείας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TCP/IP: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Πολυεπίπεδο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Ίντερνετ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24804" y="763745"/>
            <a:ext cx="7007859" cy="11464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505" indent="-90805">
              <a:lnSpc>
                <a:spcPts val="1655"/>
              </a:lnSpc>
              <a:buClr>
                <a:srgbClr val="FFBA00"/>
              </a:buClr>
              <a:buSzPct val="178947"/>
              <a:buFont typeface="Arial"/>
              <a:buChar char="•"/>
              <a:tabLst>
                <a:tab pos="103505" algn="l"/>
              </a:tabLst>
            </a:pPr>
            <a:r>
              <a:rPr sz="950" b="1" spc="65" dirty="0">
                <a:latin typeface="Calibri"/>
                <a:cs typeface="Calibri"/>
              </a:rPr>
              <a:t>Διάγνωση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δικτύου</a:t>
            </a:r>
            <a:r>
              <a:rPr sz="950" b="1" spc="5" dirty="0">
                <a:latin typeface="Calibri"/>
                <a:cs typeface="Calibri"/>
              </a:rPr>
              <a:t> </a:t>
            </a:r>
            <a:r>
              <a:rPr sz="950" b="1" spc="60" dirty="0">
                <a:latin typeface="Calibri"/>
                <a:cs typeface="Calibri"/>
              </a:rPr>
              <a:t>και</a:t>
            </a:r>
            <a:r>
              <a:rPr sz="950" b="1" spc="5" dirty="0">
                <a:latin typeface="Calibri"/>
                <a:cs typeface="Calibri"/>
              </a:rPr>
              <a:t> </a:t>
            </a:r>
            <a:r>
              <a:rPr sz="950" b="1" spc="75" dirty="0">
                <a:latin typeface="Calibri"/>
                <a:cs typeface="Calibri"/>
              </a:rPr>
              <a:t>συσκευών/πόρων</a:t>
            </a:r>
            <a:endParaRPr sz="950" dirty="0">
              <a:latin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900" b="1" dirty="0"/>
              <a:t>Κύριο πρωτόκολλο</a:t>
            </a:r>
            <a:r>
              <a:rPr lang="el-GR" sz="900" dirty="0"/>
              <a:t>: ICMP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900" b="1" dirty="0"/>
              <a:t>Σκοπός</a:t>
            </a:r>
            <a:r>
              <a:rPr lang="el-GR" sz="900" dirty="0"/>
              <a:t>: Έλεγχος της </a:t>
            </a:r>
            <a:r>
              <a:rPr lang="el-GR" sz="900" b="1" dirty="0"/>
              <a:t>κατάστασης λειτουργίας (υγείας)</a:t>
            </a:r>
            <a:r>
              <a:rPr lang="el-GR" sz="900" dirty="0"/>
              <a:t> ενός κόμβου ή ενός δικτύου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900" b="1" dirty="0"/>
              <a:t>Σημείωση</a:t>
            </a:r>
            <a:r>
              <a:rPr lang="el-GR" sz="900" dirty="0"/>
              <a:t>: Το </a:t>
            </a:r>
            <a:r>
              <a:rPr lang="el-GR" sz="900" b="1" dirty="0"/>
              <a:t>ICMP</a:t>
            </a:r>
            <a:r>
              <a:rPr lang="el-GR" sz="900" dirty="0"/>
              <a:t> χρησιμοποιείται μέσω της εντολής </a:t>
            </a:r>
            <a:r>
              <a:rPr lang="el-GR" sz="900" b="1" dirty="0" err="1"/>
              <a:t>ping</a:t>
            </a:r>
            <a:r>
              <a:rPr lang="el-GR" sz="900" dirty="0"/>
              <a:t>, η οποία στέλνει </a:t>
            </a:r>
            <a:r>
              <a:rPr lang="el-GR" sz="900" b="1" dirty="0"/>
              <a:t>πακέτα </a:t>
            </a:r>
            <a:r>
              <a:rPr lang="el-GR" sz="900" b="1" dirty="0" err="1"/>
              <a:t>echo</a:t>
            </a:r>
            <a:r>
              <a:rPr lang="el-GR" sz="900" b="1" dirty="0"/>
              <a:t> </a:t>
            </a:r>
            <a:r>
              <a:rPr lang="el-GR" sz="900" b="1" dirty="0" err="1"/>
              <a:t>request</a:t>
            </a:r>
            <a:r>
              <a:rPr lang="el-GR" sz="900" dirty="0"/>
              <a:t> προς τον κόμβο προορισμού και λαμβάνει </a:t>
            </a:r>
            <a:r>
              <a:rPr lang="el-GR" sz="900" b="1" dirty="0"/>
              <a:t>ICMP πακέτα </a:t>
            </a:r>
            <a:r>
              <a:rPr lang="el-GR" sz="900" b="1" dirty="0" err="1"/>
              <a:t>echo</a:t>
            </a:r>
            <a:r>
              <a:rPr lang="el-GR" sz="900" b="1" dirty="0"/>
              <a:t> </a:t>
            </a:r>
            <a:r>
              <a:rPr lang="el-GR" sz="900" b="1" dirty="0" err="1"/>
              <a:t>reply</a:t>
            </a:r>
            <a:endParaRPr lang="el-GR" sz="900" dirty="0"/>
          </a:p>
          <a:p>
            <a:r>
              <a:rPr lang="el-GR" sz="900" dirty="0"/>
              <a:t>➤ Παράδειγμα εντολής:</a:t>
            </a:r>
            <a:br>
              <a:rPr lang="el-GR" sz="900" dirty="0"/>
            </a:br>
            <a:r>
              <a:rPr lang="el-GR" sz="900" dirty="0" err="1"/>
              <a:t>ping</a:t>
            </a:r>
            <a:r>
              <a:rPr lang="el-GR" sz="900" dirty="0"/>
              <a:t> 187.81.1.3</a:t>
            </a:r>
          </a:p>
          <a:p>
            <a:pPr marR="196850" algn="ctr">
              <a:lnSpc>
                <a:spcPct val="100000"/>
              </a:lnSpc>
              <a:spcBef>
                <a:spcPts val="355"/>
              </a:spcBef>
            </a:pPr>
            <a:endParaRPr sz="3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07682" y="2249168"/>
            <a:ext cx="77978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solidFill>
                  <a:srgbClr val="BF0000"/>
                </a:solidFill>
                <a:latin typeface="Calibri"/>
                <a:cs typeface="Calibri"/>
              </a:rPr>
              <a:t>p</a:t>
            </a:r>
            <a:r>
              <a:rPr sz="1000" b="1" spc="-10" dirty="0">
                <a:solidFill>
                  <a:srgbClr val="BF0000"/>
                </a:solidFill>
                <a:latin typeface="Calibri"/>
                <a:cs typeface="Calibri"/>
              </a:rPr>
              <a:t>i</a:t>
            </a:r>
            <a:r>
              <a:rPr sz="1000" b="1" spc="-5" dirty="0">
                <a:solidFill>
                  <a:srgbClr val="BF0000"/>
                </a:solidFill>
                <a:latin typeface="Calibri"/>
                <a:cs typeface="Calibri"/>
              </a:rPr>
              <a:t>n</a:t>
            </a:r>
            <a:r>
              <a:rPr sz="1000" b="1" spc="20" dirty="0">
                <a:solidFill>
                  <a:srgbClr val="BF0000"/>
                </a:solidFill>
                <a:latin typeface="Calibri"/>
                <a:cs typeface="Calibri"/>
              </a:rPr>
              <a:t>g</a:t>
            </a:r>
            <a:r>
              <a:rPr sz="1000" b="1" spc="-3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F0000"/>
                </a:solidFill>
                <a:latin typeface="Calibri"/>
                <a:cs typeface="Calibri"/>
              </a:rPr>
              <a:t>187</a:t>
            </a:r>
            <a:r>
              <a:rPr sz="1000" b="1" spc="-10" dirty="0">
                <a:solidFill>
                  <a:srgbClr val="BF0000"/>
                </a:solidFill>
                <a:latin typeface="Calibri"/>
                <a:cs typeface="Calibri"/>
              </a:rPr>
              <a:t>.</a:t>
            </a:r>
            <a:r>
              <a:rPr sz="1000" b="1" dirty="0">
                <a:solidFill>
                  <a:srgbClr val="BF0000"/>
                </a:solidFill>
                <a:latin typeface="Calibri"/>
                <a:cs typeface="Calibri"/>
              </a:rPr>
              <a:t>81</a:t>
            </a:r>
            <a:r>
              <a:rPr sz="1000" b="1" spc="-10" dirty="0">
                <a:solidFill>
                  <a:srgbClr val="BF0000"/>
                </a:solidFill>
                <a:latin typeface="Calibri"/>
                <a:cs typeface="Calibri"/>
              </a:rPr>
              <a:t>.</a:t>
            </a:r>
            <a:r>
              <a:rPr sz="1000" b="1" dirty="0">
                <a:solidFill>
                  <a:srgbClr val="BF0000"/>
                </a:solidFill>
                <a:latin typeface="Calibri"/>
                <a:cs typeface="Calibri"/>
              </a:rPr>
              <a:t>1</a:t>
            </a:r>
            <a:r>
              <a:rPr sz="1000" b="1" spc="-10" dirty="0">
                <a:solidFill>
                  <a:srgbClr val="BF0000"/>
                </a:solidFill>
                <a:latin typeface="Calibri"/>
                <a:cs typeface="Calibri"/>
              </a:rPr>
              <a:t>.</a:t>
            </a:r>
            <a:r>
              <a:rPr sz="1000" b="1" spc="15" dirty="0">
                <a:solidFill>
                  <a:srgbClr val="BF0000"/>
                </a:solidFill>
                <a:latin typeface="Calibri"/>
                <a:cs typeface="Calibri"/>
              </a:rPr>
              <a:t>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782252" y="2858024"/>
            <a:ext cx="10471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0" dirty="0">
                <a:latin typeface="Calibri"/>
                <a:cs typeface="Calibri"/>
              </a:rPr>
              <a:t>Echo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00" b="1" dirty="0">
                <a:latin typeface="Calibri"/>
                <a:cs typeface="Calibri"/>
              </a:rPr>
              <a:t>α</a:t>
            </a:r>
            <a:r>
              <a:rPr sz="1000" b="1" spc="-10" dirty="0" err="1">
                <a:latin typeface="Calibri"/>
                <a:cs typeface="Calibri"/>
              </a:rPr>
              <a:t>ί</a:t>
            </a:r>
            <a:r>
              <a:rPr sz="1000" b="1" spc="-5" dirty="0" err="1">
                <a:latin typeface="Calibri"/>
                <a:cs typeface="Calibri"/>
              </a:rPr>
              <a:t>τ</a:t>
            </a:r>
            <a:r>
              <a:rPr sz="1000" b="1" spc="5" dirty="0" err="1">
                <a:latin typeface="Calibri"/>
                <a:cs typeface="Calibri"/>
              </a:rPr>
              <a:t>η</a:t>
            </a:r>
            <a:r>
              <a:rPr sz="1000" b="1" dirty="0" err="1">
                <a:latin typeface="Calibri"/>
                <a:cs typeface="Calibri"/>
              </a:rPr>
              <a:t>μ</a:t>
            </a:r>
            <a:r>
              <a:rPr sz="1000" b="1" spc="15" dirty="0">
                <a:latin typeface="Calibri"/>
                <a:cs typeface="Calibri"/>
              </a:rPr>
              <a:t>α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62121" y="2840279"/>
            <a:ext cx="86518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latin typeface="Calibri"/>
                <a:cs typeface="Calibri"/>
              </a:rPr>
              <a:t>187.81.1.4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528807" y="1930026"/>
            <a:ext cx="50688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Calibri"/>
                <a:cs typeface="Calibri"/>
              </a:rPr>
              <a:t>Ec</a:t>
            </a:r>
            <a:r>
              <a:rPr sz="1000" b="1" spc="5" dirty="0">
                <a:latin typeface="Calibri"/>
                <a:cs typeface="Calibri"/>
              </a:rPr>
              <a:t>h</a:t>
            </a:r>
            <a:r>
              <a:rPr sz="1000" b="1" spc="30" dirty="0">
                <a:latin typeface="Calibri"/>
                <a:cs typeface="Calibri"/>
              </a:rPr>
              <a:t>o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528807" y="2174989"/>
            <a:ext cx="701674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0" dirty="0">
                <a:latin typeface="Calibri"/>
                <a:cs typeface="Calibri"/>
              </a:rPr>
              <a:t>απάντηση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76487" y="2740649"/>
            <a:ext cx="64809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Calibri"/>
                <a:cs typeface="Calibri"/>
              </a:rPr>
              <a:t>187.81.1.3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780185" y="3212539"/>
            <a:ext cx="93630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Calibri"/>
                <a:cs typeface="Calibri"/>
              </a:rPr>
              <a:t>187.81.1.4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827654" y="5686964"/>
            <a:ext cx="77247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solidFill>
                  <a:srgbClr val="BF0000"/>
                </a:solidFill>
                <a:latin typeface="Calibri"/>
                <a:cs typeface="Calibri"/>
              </a:rPr>
              <a:t>p</a:t>
            </a:r>
            <a:r>
              <a:rPr sz="1000" b="1" spc="-10" dirty="0">
                <a:solidFill>
                  <a:srgbClr val="BF0000"/>
                </a:solidFill>
                <a:latin typeface="Calibri"/>
                <a:cs typeface="Calibri"/>
              </a:rPr>
              <a:t>i</a:t>
            </a:r>
            <a:r>
              <a:rPr sz="1000" b="1" spc="-5" dirty="0">
                <a:solidFill>
                  <a:srgbClr val="BF0000"/>
                </a:solidFill>
                <a:latin typeface="Calibri"/>
                <a:cs typeface="Calibri"/>
              </a:rPr>
              <a:t>n</a:t>
            </a:r>
            <a:r>
              <a:rPr sz="1000" b="1" spc="20" dirty="0">
                <a:solidFill>
                  <a:srgbClr val="BF0000"/>
                </a:solidFill>
                <a:latin typeface="Calibri"/>
                <a:cs typeface="Calibri"/>
              </a:rPr>
              <a:t>g</a:t>
            </a:r>
            <a:r>
              <a:rPr sz="1000" b="1" spc="-3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F0000"/>
                </a:solidFill>
                <a:latin typeface="Calibri"/>
                <a:cs typeface="Calibri"/>
              </a:rPr>
              <a:t>187</a:t>
            </a:r>
            <a:r>
              <a:rPr sz="1000" b="1" spc="-10" dirty="0">
                <a:solidFill>
                  <a:srgbClr val="BF0000"/>
                </a:solidFill>
                <a:latin typeface="Calibri"/>
                <a:cs typeface="Calibri"/>
              </a:rPr>
              <a:t>.</a:t>
            </a:r>
            <a:r>
              <a:rPr sz="1000" b="1" dirty="0">
                <a:solidFill>
                  <a:srgbClr val="BF0000"/>
                </a:solidFill>
                <a:latin typeface="Calibri"/>
                <a:cs typeface="Calibri"/>
              </a:rPr>
              <a:t>81</a:t>
            </a:r>
            <a:r>
              <a:rPr sz="1000" b="1" spc="-10" dirty="0">
                <a:solidFill>
                  <a:srgbClr val="BF0000"/>
                </a:solidFill>
                <a:latin typeface="Calibri"/>
                <a:cs typeface="Calibri"/>
              </a:rPr>
              <a:t>.</a:t>
            </a:r>
            <a:r>
              <a:rPr sz="1000" b="1" dirty="0">
                <a:solidFill>
                  <a:srgbClr val="BF0000"/>
                </a:solidFill>
                <a:latin typeface="Calibri"/>
                <a:cs typeface="Calibri"/>
              </a:rPr>
              <a:t>1</a:t>
            </a:r>
            <a:r>
              <a:rPr sz="1000" b="1" spc="-10" dirty="0">
                <a:solidFill>
                  <a:srgbClr val="BF0000"/>
                </a:solidFill>
                <a:latin typeface="Calibri"/>
                <a:cs typeface="Calibri"/>
              </a:rPr>
              <a:t>.</a:t>
            </a:r>
            <a:r>
              <a:rPr sz="1000" b="1" spc="15" dirty="0">
                <a:solidFill>
                  <a:srgbClr val="BF0000"/>
                </a:solidFill>
                <a:latin typeface="Calibri"/>
                <a:cs typeface="Calibri"/>
              </a:rPr>
              <a:t>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469433" y="1788079"/>
            <a:ext cx="64809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Calibri"/>
                <a:cs typeface="Calibri"/>
              </a:rPr>
              <a:t>187.81.1.3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783488" y="5749289"/>
            <a:ext cx="58356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Calibri"/>
                <a:cs typeface="Calibri"/>
              </a:rPr>
              <a:t>Α</a:t>
            </a:r>
            <a:r>
              <a:rPr sz="1000" b="1" spc="-10" dirty="0">
                <a:latin typeface="Calibri"/>
                <a:cs typeface="Calibri"/>
              </a:rPr>
              <a:t>ί</a:t>
            </a:r>
            <a:r>
              <a:rPr sz="1000" b="1" spc="-5" dirty="0">
                <a:latin typeface="Calibri"/>
                <a:cs typeface="Calibri"/>
              </a:rPr>
              <a:t>τ</a:t>
            </a:r>
            <a:r>
              <a:rPr sz="1000" b="1" dirty="0">
                <a:latin typeface="Calibri"/>
                <a:cs typeface="Calibri"/>
              </a:rPr>
              <a:t>ημ</a:t>
            </a:r>
            <a:r>
              <a:rPr sz="1000" b="1" spc="15" dirty="0">
                <a:latin typeface="Calibri"/>
                <a:cs typeface="Calibri"/>
              </a:rPr>
              <a:t>α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E</a:t>
            </a:r>
            <a:r>
              <a:rPr sz="1000" b="1" spc="-10" dirty="0">
                <a:latin typeface="Calibri"/>
                <a:cs typeface="Calibri"/>
              </a:rPr>
              <a:t>c</a:t>
            </a:r>
            <a:r>
              <a:rPr sz="1000" b="1" spc="-5" dirty="0">
                <a:latin typeface="Calibri"/>
                <a:cs typeface="Calibri"/>
              </a:rPr>
              <a:t>h</a:t>
            </a:r>
            <a:r>
              <a:rPr sz="1000" b="1" spc="20" dirty="0">
                <a:latin typeface="Calibri"/>
                <a:cs typeface="Calibri"/>
              </a:rPr>
              <a:t>o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108877" y="6220777"/>
            <a:ext cx="6654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0" dirty="0">
                <a:latin typeface="Calibri"/>
                <a:cs typeface="Calibri"/>
              </a:rPr>
              <a:t>18</a:t>
            </a:r>
            <a:r>
              <a:rPr sz="1000" b="1" spc="5" dirty="0">
                <a:latin typeface="Calibri"/>
                <a:cs typeface="Calibri"/>
              </a:rPr>
              <a:t>7</a:t>
            </a:r>
            <a:r>
              <a:rPr sz="1000" b="1" dirty="0">
                <a:latin typeface="Calibri"/>
                <a:cs typeface="Calibri"/>
              </a:rPr>
              <a:t>.</a:t>
            </a:r>
            <a:r>
              <a:rPr sz="1000" b="1" spc="10" dirty="0">
                <a:latin typeface="Calibri"/>
                <a:cs typeface="Calibri"/>
              </a:rPr>
              <a:t>81</a:t>
            </a:r>
            <a:r>
              <a:rPr sz="1000" b="1" dirty="0">
                <a:latin typeface="Calibri"/>
                <a:cs typeface="Calibri"/>
              </a:rPr>
              <a:t>.</a:t>
            </a:r>
            <a:r>
              <a:rPr sz="1000" b="1" spc="10" dirty="0">
                <a:latin typeface="Calibri"/>
                <a:cs typeface="Calibri"/>
              </a:rPr>
              <a:t>1</a:t>
            </a:r>
            <a:r>
              <a:rPr sz="1000" b="1" dirty="0">
                <a:latin typeface="Calibri"/>
                <a:cs typeface="Calibri"/>
              </a:rPr>
              <a:t>.</a:t>
            </a:r>
            <a:r>
              <a:rPr sz="1000" b="1" spc="20" dirty="0">
                <a:latin typeface="Calibri"/>
                <a:cs typeface="Calibri"/>
              </a:rPr>
              <a:t>4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432572" y="6076010"/>
            <a:ext cx="145462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latin typeface="Calibri"/>
                <a:cs typeface="Calibri"/>
              </a:rPr>
              <a:t>1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20" dirty="0">
                <a:latin typeface="Calibri"/>
                <a:cs typeface="Calibri"/>
              </a:rPr>
              <a:t>εκατομμύριο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000" b="1" spc="20" dirty="0">
                <a:latin typeface="Calibri"/>
                <a:cs typeface="Calibri"/>
              </a:rPr>
              <a:t>μηνύματα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000" b="1" spc="20" dirty="0">
                <a:latin typeface="Calibri"/>
                <a:cs typeface="Calibri"/>
              </a:rPr>
              <a:t>σε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20" dirty="0">
                <a:latin typeface="Calibri"/>
                <a:cs typeface="Calibri"/>
              </a:rPr>
              <a:t>σύντομο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15" dirty="0">
                <a:latin typeface="Calibri"/>
                <a:cs typeface="Calibri"/>
              </a:rPr>
              <a:t>χρονικό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20" dirty="0">
                <a:latin typeface="Calibri"/>
                <a:cs typeface="Calibri"/>
              </a:rPr>
              <a:t>διάστημα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575049" y="6536648"/>
            <a:ext cx="749300" cy="152400"/>
          </a:xfrm>
          <a:custGeom>
            <a:avLst/>
            <a:gdLst/>
            <a:ahLst/>
            <a:cxnLst/>
            <a:rect l="l" t="t" r="r" b="b"/>
            <a:pathLst>
              <a:path w="749300" h="152400">
                <a:moveTo>
                  <a:pt x="673100" y="0"/>
                </a:moveTo>
                <a:lnTo>
                  <a:pt x="673100" y="38100"/>
                </a:lnTo>
                <a:lnTo>
                  <a:pt x="0" y="38100"/>
                </a:lnTo>
                <a:lnTo>
                  <a:pt x="0" y="114300"/>
                </a:lnTo>
                <a:lnTo>
                  <a:pt x="673100" y="114300"/>
                </a:lnTo>
                <a:lnTo>
                  <a:pt x="673100" y="152400"/>
                </a:lnTo>
                <a:lnTo>
                  <a:pt x="749300" y="76200"/>
                </a:lnTo>
                <a:lnTo>
                  <a:pt x="67310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 sz="4400"/>
          </a:p>
        </p:txBody>
      </p:sp>
      <p:sp>
        <p:nvSpPr>
          <p:cNvPr id="50" name="object 50"/>
          <p:cNvSpPr txBox="1"/>
          <p:nvPr/>
        </p:nvSpPr>
        <p:spPr>
          <a:xfrm>
            <a:off x="3676531" y="5233393"/>
            <a:ext cx="847804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Calibri"/>
                <a:cs typeface="Calibri"/>
              </a:rPr>
              <a:t>187.81.1.3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212830" y="4904422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9378" y="6609712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579859" y="67627"/>
            <a:ext cx="304800" cy="29273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2200" spc="145" dirty="0">
                <a:solidFill>
                  <a:srgbClr val="D8D8D8"/>
                </a:solidFill>
                <a:latin typeface="Calibri"/>
                <a:cs typeface="Calibri"/>
              </a:rPr>
              <a:t>ΕΛΛΕΊΨΕΙΣ</a:t>
            </a:r>
            <a:r>
              <a:rPr sz="2200" spc="1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8D8D8"/>
                </a:solidFill>
                <a:latin typeface="Calibri"/>
                <a:cs typeface="Calibri"/>
              </a:rPr>
              <a:t>ΑΣΦΑΛΕΊΑΣ</a:t>
            </a:r>
            <a:endParaRPr sz="2200">
              <a:latin typeface="Calibri"/>
              <a:cs typeface="Calibri"/>
            </a:endParaRPr>
          </a:p>
        </p:txBody>
      </p:sp>
      <p:graphicFrame>
        <p:nvGraphicFramePr>
          <p:cNvPr id="54" name="object 54"/>
          <p:cNvGraphicFramePr>
            <a:graphicFrameLocks noGrp="1"/>
          </p:cNvGraphicFramePr>
          <p:nvPr/>
        </p:nvGraphicFramePr>
        <p:xfrm>
          <a:off x="10007282" y="87947"/>
          <a:ext cx="1143635" cy="14827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3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9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01320">
                        <a:lnSpc>
                          <a:spcPct val="100000"/>
                        </a:lnSpc>
                      </a:pPr>
                      <a:r>
                        <a:rPr sz="600" spc="20" dirty="0">
                          <a:latin typeface="Calibri"/>
                          <a:cs typeface="Calibri"/>
                        </a:rPr>
                        <a:t>Εφαρμογή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62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FF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79730">
                        <a:lnSpc>
                          <a:spcPct val="100000"/>
                        </a:lnSpc>
                      </a:pPr>
                      <a:r>
                        <a:rPr sz="600" spc="40" dirty="0">
                          <a:latin typeface="Calibri"/>
                          <a:cs typeface="Calibri"/>
                        </a:rPr>
                        <a:t>Μεταφορά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7C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7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21005">
                        <a:lnSpc>
                          <a:spcPct val="100000"/>
                        </a:lnSpc>
                      </a:pPr>
                      <a:r>
                        <a:rPr sz="600" b="1" spc="40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Ίντερνετ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9D4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407034">
                        <a:lnSpc>
                          <a:spcPct val="100000"/>
                        </a:lnSpc>
                      </a:pPr>
                      <a:r>
                        <a:rPr sz="600" spc="-10" dirty="0">
                          <a:latin typeface="Calibri"/>
                          <a:cs typeface="Calibri"/>
                        </a:rPr>
                        <a:t>Σύνδεσμος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7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49E40DAB-124C-62A5-6C26-414DCCF5FBF4}"/>
              </a:ext>
            </a:extLst>
          </p:cNvPr>
          <p:cNvSpPr txBox="1"/>
          <p:nvPr/>
        </p:nvSpPr>
        <p:spPr>
          <a:xfrm>
            <a:off x="384572" y="3671232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Κύριες αδυναμίες ασφάλειας:</a:t>
            </a:r>
            <a:br>
              <a:rPr lang="el-GR" dirty="0"/>
            </a:br>
            <a:r>
              <a:rPr lang="el-GR" dirty="0"/>
              <a:t>Πολλές επιθέσεις </a:t>
            </a:r>
            <a:r>
              <a:rPr lang="el-GR" b="1" dirty="0" err="1"/>
              <a:t>DoS</a:t>
            </a:r>
            <a:r>
              <a:rPr lang="el-GR" b="1" dirty="0"/>
              <a:t> (</a:t>
            </a:r>
            <a:r>
              <a:rPr lang="el-GR" b="1" dirty="0" err="1"/>
              <a:t>Denial</a:t>
            </a:r>
            <a:r>
              <a:rPr lang="el-GR" b="1" dirty="0"/>
              <a:t> of </a:t>
            </a:r>
            <a:r>
              <a:rPr lang="el-GR" b="1" dirty="0" err="1"/>
              <a:t>Service</a:t>
            </a:r>
            <a:r>
              <a:rPr lang="el-GR" b="1" dirty="0"/>
              <a:t>)</a:t>
            </a:r>
            <a:r>
              <a:rPr lang="el-GR" dirty="0"/>
              <a:t> προέρχονται από το </a:t>
            </a:r>
            <a:r>
              <a:rPr lang="el-GR" b="1" dirty="0"/>
              <a:t>πρωτόκολλο ICMP</a:t>
            </a:r>
            <a:r>
              <a:rPr lang="el-GR" dirty="0"/>
              <a:t>, καθώς αυτό </a:t>
            </a:r>
            <a:r>
              <a:rPr lang="el-GR" b="1" dirty="0"/>
              <a:t>σχεδιάστηκε χωρίς να ενσωματώνει μηχανισμούς ασφάλειας</a:t>
            </a:r>
            <a:r>
              <a:rPr lang="el-GR" dirty="0"/>
              <a:t>.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9942" y="0"/>
              <a:ext cx="503205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3" y="0"/>
              <a:ext cx="4333240" cy="6858000"/>
            </a:xfrm>
            <a:custGeom>
              <a:avLst/>
              <a:gdLst/>
              <a:ahLst/>
              <a:cxnLst/>
              <a:rect l="l" t="t" r="r" b="b"/>
              <a:pathLst>
                <a:path w="4333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6" y="1561782"/>
                  </a:lnTo>
                  <a:lnTo>
                    <a:pt x="1757680" y="2837180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681797" y="1600200"/>
                  </a:lnTo>
                  <a:lnTo>
                    <a:pt x="1637347" y="1563687"/>
                  </a:lnTo>
                  <a:lnTo>
                    <a:pt x="1590675" y="1543685"/>
                  </a:lnTo>
                  <a:lnTo>
                    <a:pt x="1541780" y="1537017"/>
                  </a:ln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30" y="1563687"/>
                  </a:lnTo>
                  <a:lnTo>
                    <a:pt x="1585595" y="1569085"/>
                  </a:lnTo>
                  <a:lnTo>
                    <a:pt x="1614805" y="1580197"/>
                  </a:lnTo>
                  <a:lnTo>
                    <a:pt x="1663382" y="1617345"/>
                  </a:lnTo>
                  <a:lnTo>
                    <a:pt x="1694180" y="1671320"/>
                  </a:lnTo>
                  <a:lnTo>
                    <a:pt x="1702117" y="1732280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5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80" y="2944495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5"/>
                  </a:lnTo>
                  <a:lnTo>
                    <a:pt x="2555240" y="0"/>
                  </a:lnTo>
                  <a:close/>
                </a:path>
                <a:path w="4333240" h="6858000">
                  <a:moveTo>
                    <a:pt x="4332922" y="562927"/>
                  </a:moveTo>
                  <a:lnTo>
                    <a:pt x="4059555" y="562927"/>
                  </a:lnTo>
                  <a:lnTo>
                    <a:pt x="4059555" y="454977"/>
                  </a:lnTo>
                  <a:lnTo>
                    <a:pt x="3843972" y="670560"/>
                  </a:lnTo>
                  <a:lnTo>
                    <a:pt x="4059555" y="886142"/>
                  </a:lnTo>
                  <a:lnTo>
                    <a:pt x="4059555" y="778510"/>
                  </a:lnTo>
                  <a:lnTo>
                    <a:pt x="4332922" y="778510"/>
                  </a:lnTo>
                  <a:lnTo>
                    <a:pt x="4332922" y="562927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221085" y="454977"/>
              <a:ext cx="488950" cy="431165"/>
            </a:xfrm>
            <a:custGeom>
              <a:avLst/>
              <a:gdLst/>
              <a:ahLst/>
              <a:cxnLst/>
              <a:rect l="l" t="t" r="r" b="b"/>
              <a:pathLst>
                <a:path w="488950" h="431165">
                  <a:moveTo>
                    <a:pt x="0" y="215582"/>
                  </a:moveTo>
                  <a:lnTo>
                    <a:pt x="215582" y="0"/>
                  </a:lnTo>
                  <a:lnTo>
                    <a:pt x="215582" y="107950"/>
                  </a:lnTo>
                  <a:lnTo>
                    <a:pt x="488950" y="107950"/>
                  </a:lnTo>
                  <a:lnTo>
                    <a:pt x="488950" y="323532"/>
                  </a:lnTo>
                  <a:lnTo>
                    <a:pt x="215582" y="323532"/>
                  </a:lnTo>
                  <a:lnTo>
                    <a:pt x="215582" y="431164"/>
                  </a:lnTo>
                  <a:lnTo>
                    <a:pt x="0" y="215582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55344" y="409575"/>
            <a:ext cx="459041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Αδυναμίες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ασφάλειας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TCP/IP:</a:t>
            </a:r>
            <a:r>
              <a:rPr sz="1450" spc="21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επίπεδο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μεταφοράς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084421"/>
            <a:ext cx="6743700" cy="3374963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75260" indent="-162560">
              <a:lnSpc>
                <a:spcPct val="100000"/>
              </a:lnSpc>
              <a:spcBef>
                <a:spcPts val="385"/>
              </a:spcBef>
              <a:buClr>
                <a:srgbClr val="FFBA00"/>
              </a:buClr>
              <a:buSzPct val="190476"/>
              <a:buFont typeface="Arial"/>
              <a:buChar char="•"/>
              <a:tabLst>
                <a:tab pos="175260" algn="l"/>
              </a:tabLst>
            </a:pPr>
            <a:r>
              <a:rPr b="1" spc="70" dirty="0">
                <a:latin typeface="Calibri"/>
                <a:cs typeface="Calibri"/>
              </a:rPr>
              <a:t>Διάγνωση</a:t>
            </a:r>
            <a:r>
              <a:rPr b="1" spc="15" dirty="0">
                <a:latin typeface="Calibri"/>
                <a:cs typeface="Calibri"/>
              </a:rPr>
              <a:t> </a:t>
            </a:r>
            <a:r>
              <a:rPr b="1" spc="70" dirty="0">
                <a:latin typeface="Calibri"/>
                <a:cs typeface="Calibri"/>
              </a:rPr>
              <a:t>δικτύου</a:t>
            </a:r>
            <a:r>
              <a:rPr b="1" spc="35" dirty="0">
                <a:latin typeface="Calibri"/>
                <a:cs typeface="Calibri"/>
              </a:rPr>
              <a:t> </a:t>
            </a:r>
            <a:r>
              <a:rPr b="1" spc="70" dirty="0">
                <a:latin typeface="Calibri"/>
                <a:cs typeface="Calibri"/>
              </a:rPr>
              <a:t>και</a:t>
            </a:r>
            <a:r>
              <a:rPr b="1" spc="35" dirty="0">
                <a:latin typeface="Calibri"/>
                <a:cs typeface="Calibri"/>
              </a:rPr>
              <a:t> </a:t>
            </a:r>
            <a:r>
              <a:rPr b="1" spc="80" dirty="0">
                <a:latin typeface="Calibri"/>
                <a:cs typeface="Calibri"/>
              </a:rPr>
              <a:t>συσκευών/πόρων</a:t>
            </a:r>
            <a:endParaRPr dirty="0">
              <a:latin typeface="Calibri"/>
              <a:cs typeface="Calibri"/>
            </a:endParaRPr>
          </a:p>
          <a:p>
            <a:pPr marL="349885" lvl="1" indent="-154940">
              <a:lnSpc>
                <a:spcPct val="100000"/>
              </a:lnSpc>
              <a:spcBef>
                <a:spcPts val="1345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349885" algn="l"/>
              </a:tabLst>
            </a:pPr>
            <a:r>
              <a:rPr sz="1400" b="1" spc="65" dirty="0">
                <a:latin typeface="Calibri"/>
                <a:cs typeface="Calibri"/>
              </a:rPr>
              <a:t>Κύρια</a:t>
            </a:r>
            <a:r>
              <a:rPr sz="1400" b="1" spc="35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πρωτόκολλα:</a:t>
            </a:r>
            <a:r>
              <a:rPr sz="1400" b="1" spc="3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TCP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40" dirty="0">
                <a:latin typeface="Calibri"/>
                <a:cs typeface="Calibri"/>
              </a:rPr>
              <a:t>(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Protocol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40" dirty="0">
                <a:latin typeface="Calibri"/>
                <a:cs typeface="Calibri"/>
              </a:rPr>
              <a:t>- </a:t>
            </a:r>
            <a:r>
              <a:rPr sz="1400" spc="45" dirty="0">
                <a:latin typeface="Calibri"/>
                <a:cs typeface="Calibri"/>
              </a:rPr>
              <a:t>πρωτόκολλο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35" dirty="0">
                <a:latin typeface="Calibri"/>
                <a:cs typeface="Calibri"/>
              </a:rPr>
              <a:t>επικοινωνίας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40" dirty="0">
                <a:latin typeface="Calibri"/>
                <a:cs typeface="Calibri"/>
              </a:rPr>
              <a:t>δικτύου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που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35" dirty="0">
                <a:latin typeface="Calibri"/>
                <a:cs typeface="Calibri"/>
              </a:rPr>
              <a:t>χρησιμοποιείται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45" dirty="0">
                <a:latin typeface="Calibri"/>
                <a:cs typeface="Calibri"/>
              </a:rPr>
              <a:t>στο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35" dirty="0">
                <a:latin typeface="Calibri"/>
                <a:cs typeface="Calibri"/>
              </a:rPr>
              <a:t>διαδίκτυο)</a:t>
            </a:r>
            <a:endParaRPr sz="1400" dirty="0">
              <a:latin typeface="Calibri"/>
              <a:cs typeface="Calibri"/>
            </a:endParaRPr>
          </a:p>
          <a:p>
            <a:pPr marL="286385" marR="248285" lvl="1" indent="-91440">
              <a:lnSpc>
                <a:spcPct val="100000"/>
              </a:lnSpc>
              <a:spcBef>
                <a:spcPts val="132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349885" algn="l"/>
              </a:tabLst>
            </a:pPr>
            <a:r>
              <a:rPr sz="1400" b="1" spc="80" dirty="0">
                <a:latin typeface="Calibri"/>
                <a:cs typeface="Calibri"/>
              </a:rPr>
              <a:t>Στόχος:</a:t>
            </a:r>
            <a:r>
              <a:rPr sz="1400" b="1" spc="4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και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τα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δύο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πρωτόκολλα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είναι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υπεύθυνα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για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τον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κατακερματισμό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και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την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επανασυναρμολόγηση </a:t>
            </a:r>
            <a:r>
              <a:rPr sz="1400" spc="-2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των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δεδομενόγραμμα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στο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πλαίσιο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μιας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σύνδεσης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προσανατολισμένης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στην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υπηρεσία.</a:t>
            </a:r>
            <a:endParaRPr sz="14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Clr>
                <a:srgbClr val="FFBA00"/>
              </a:buClr>
              <a:buFont typeface="Arial"/>
              <a:buChar char="•"/>
            </a:pPr>
            <a:endParaRPr sz="1100" dirty="0">
              <a:latin typeface="Calibri"/>
              <a:cs typeface="Calibri"/>
            </a:endParaRPr>
          </a:p>
          <a:p>
            <a:pPr marL="469900" marR="5080" lvl="2" indent="-91440">
              <a:lnSpc>
                <a:spcPct val="103400"/>
              </a:lnSpc>
              <a:buClr>
                <a:srgbClr val="FFBA00"/>
              </a:buClr>
              <a:buSzPct val="141176"/>
              <a:buFont typeface="Arial"/>
              <a:buChar char="•"/>
              <a:tabLst>
                <a:tab pos="532765" algn="l"/>
              </a:tabLst>
            </a:pPr>
            <a:r>
              <a:rPr sz="3600" dirty="0"/>
              <a:t>	</a:t>
            </a:r>
            <a:r>
              <a:rPr sz="1200" spc="55" dirty="0">
                <a:latin typeface="Calibri"/>
                <a:cs typeface="Calibri"/>
              </a:rPr>
              <a:t>Υπηρεσιακός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προσανατολισμός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σημαίνει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ότι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όλα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τα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θραύσματα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φθάνουν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στον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προορισμό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τους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με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τρόπο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οργανωμένο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και </a:t>
            </a:r>
            <a:r>
              <a:rPr sz="1200" spc="60" dirty="0">
                <a:latin typeface="Calibri"/>
                <a:cs typeface="Calibri"/>
              </a:rPr>
              <a:t> ολοκληρωμένο</a:t>
            </a:r>
            <a:endParaRPr sz="1200" dirty="0">
              <a:latin typeface="Calibri"/>
              <a:cs typeface="Calibri"/>
            </a:endParaRPr>
          </a:p>
          <a:p>
            <a:pPr lvl="2">
              <a:lnSpc>
                <a:spcPct val="100000"/>
              </a:lnSpc>
              <a:spcBef>
                <a:spcPts val="30"/>
              </a:spcBef>
              <a:buClr>
                <a:srgbClr val="FFBA00"/>
              </a:buClr>
              <a:buFont typeface="Arial"/>
              <a:buChar char="•"/>
            </a:pPr>
            <a:endParaRPr dirty="0">
              <a:latin typeface="Calibri"/>
              <a:cs typeface="Calibri"/>
            </a:endParaRPr>
          </a:p>
          <a:p>
            <a:pPr marL="349885" lvl="1" indent="-154940">
              <a:lnSpc>
                <a:spcPct val="100000"/>
              </a:lnSpc>
              <a:buClr>
                <a:srgbClr val="FFBA00"/>
              </a:buClr>
              <a:buSzPct val="189473"/>
              <a:buFont typeface="Arial"/>
              <a:buChar char="•"/>
              <a:tabLst>
                <a:tab pos="349885" algn="l"/>
              </a:tabLst>
            </a:pPr>
            <a:r>
              <a:rPr sz="1400" b="1" spc="60" dirty="0">
                <a:latin typeface="Calibri"/>
                <a:cs typeface="Calibri"/>
              </a:rPr>
              <a:t>Κύριες</a:t>
            </a:r>
            <a:r>
              <a:rPr sz="1400" b="1" spc="40" dirty="0">
                <a:latin typeface="Calibri"/>
                <a:cs typeface="Calibri"/>
              </a:rPr>
              <a:t> </a:t>
            </a:r>
            <a:r>
              <a:rPr sz="1400" b="1" spc="65" dirty="0">
                <a:latin typeface="Calibri"/>
                <a:cs typeface="Calibri"/>
              </a:rPr>
              <a:t>αδυναμίες</a:t>
            </a:r>
            <a:r>
              <a:rPr sz="1400" b="1" spc="35" dirty="0">
                <a:latin typeface="Calibri"/>
                <a:cs typeface="Calibri"/>
              </a:rPr>
              <a:t> </a:t>
            </a:r>
            <a:r>
              <a:rPr sz="1400" b="1" spc="65" dirty="0">
                <a:latin typeface="Calibri"/>
                <a:cs typeface="Calibri"/>
              </a:rPr>
              <a:t>ασφαλείας:</a:t>
            </a:r>
            <a:r>
              <a:rPr sz="1400" b="1" spc="3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και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τα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δύο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πρωτόκολλα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σχεδιάστηκαν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χωρίς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να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λαμβάνονται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μέτρα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ασφαλείας.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12830" y="4741862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6364" y="4872990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79859" y="67627"/>
            <a:ext cx="304800" cy="29273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2200" spc="145" dirty="0">
                <a:solidFill>
                  <a:srgbClr val="D8D8D8"/>
                </a:solidFill>
                <a:latin typeface="Calibri"/>
                <a:cs typeface="Calibri"/>
              </a:rPr>
              <a:t>ΕΛΛΕΊΨΕΙΣ</a:t>
            </a:r>
            <a:r>
              <a:rPr sz="2200" spc="1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8D8D8"/>
                </a:solidFill>
                <a:latin typeface="Calibri"/>
                <a:cs typeface="Calibri"/>
              </a:rPr>
              <a:t>ΑΣΦΑΛΕΊΑΣ</a:t>
            </a:r>
            <a:endParaRPr sz="2200">
              <a:latin typeface="Calibri"/>
              <a:cs typeface="Calibr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10007282" y="87947"/>
          <a:ext cx="1143635" cy="14827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3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9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01320">
                        <a:lnSpc>
                          <a:spcPct val="100000"/>
                        </a:lnSpc>
                      </a:pPr>
                      <a:r>
                        <a:rPr sz="600" spc="20" dirty="0">
                          <a:latin typeface="Calibri"/>
                          <a:cs typeface="Calibri"/>
                        </a:rPr>
                        <a:t>Εφαρμογή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62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FF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382905">
                        <a:lnSpc>
                          <a:spcPct val="100000"/>
                        </a:lnSpc>
                      </a:pPr>
                      <a:r>
                        <a:rPr sz="600" b="1" spc="20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Μεταφορά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7C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7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412750">
                        <a:lnSpc>
                          <a:spcPct val="100000"/>
                        </a:lnSpc>
                      </a:pPr>
                      <a:r>
                        <a:rPr sz="600" spc="60" dirty="0">
                          <a:latin typeface="Calibri"/>
                          <a:cs typeface="Calibri"/>
                        </a:rPr>
                        <a:t>Ίντερνετ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9D4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407034">
                        <a:lnSpc>
                          <a:spcPct val="100000"/>
                        </a:lnSpc>
                      </a:pPr>
                      <a:r>
                        <a:rPr sz="600" spc="-10" dirty="0">
                          <a:latin typeface="Calibri"/>
                          <a:cs typeface="Calibri"/>
                        </a:rPr>
                        <a:t>Σύνδεσμος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7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91400" y="4455159"/>
            <a:ext cx="36830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0"/>
              </a:lnSpc>
            </a:pPr>
            <a:r>
              <a:rPr sz="850" dirty="0">
                <a:latin typeface="Calibri"/>
                <a:cs typeface="Calibri"/>
              </a:rPr>
              <a:t>t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4" name="object 4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9942" y="0"/>
              <a:ext cx="5032057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77113" y="0"/>
              <a:ext cx="4321810" cy="6858000"/>
            </a:xfrm>
            <a:custGeom>
              <a:avLst/>
              <a:gdLst/>
              <a:ahLst/>
              <a:cxnLst/>
              <a:rect l="l" t="t" r="r" b="b"/>
              <a:pathLst>
                <a:path w="4321809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6" y="1561782"/>
                  </a:lnTo>
                  <a:lnTo>
                    <a:pt x="1757680" y="2837180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681797" y="1600200"/>
                  </a:lnTo>
                  <a:lnTo>
                    <a:pt x="1637347" y="1563687"/>
                  </a:lnTo>
                  <a:lnTo>
                    <a:pt x="1590675" y="1543685"/>
                  </a:lnTo>
                  <a:lnTo>
                    <a:pt x="1541780" y="1537017"/>
                  </a:ln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30" y="1563687"/>
                  </a:lnTo>
                  <a:lnTo>
                    <a:pt x="1585595" y="1569085"/>
                  </a:lnTo>
                  <a:lnTo>
                    <a:pt x="1614805" y="1580197"/>
                  </a:lnTo>
                  <a:lnTo>
                    <a:pt x="1663382" y="1617345"/>
                  </a:lnTo>
                  <a:lnTo>
                    <a:pt x="1694180" y="1671320"/>
                  </a:lnTo>
                  <a:lnTo>
                    <a:pt x="1702117" y="1732280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5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80" y="2944495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5"/>
                  </a:lnTo>
                  <a:lnTo>
                    <a:pt x="2555240" y="0"/>
                  </a:lnTo>
                  <a:close/>
                </a:path>
                <a:path w="4321809" h="6858000">
                  <a:moveTo>
                    <a:pt x="4321492" y="214947"/>
                  </a:moveTo>
                  <a:lnTo>
                    <a:pt x="4048125" y="214947"/>
                  </a:lnTo>
                  <a:lnTo>
                    <a:pt x="4048125" y="106997"/>
                  </a:lnTo>
                  <a:lnTo>
                    <a:pt x="3832542" y="322580"/>
                  </a:lnTo>
                  <a:lnTo>
                    <a:pt x="4048125" y="538162"/>
                  </a:lnTo>
                  <a:lnTo>
                    <a:pt x="4048125" y="430530"/>
                  </a:lnTo>
                  <a:lnTo>
                    <a:pt x="4321492" y="430530"/>
                  </a:lnTo>
                  <a:lnTo>
                    <a:pt x="4321492" y="214947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209655" y="106997"/>
              <a:ext cx="488950" cy="431165"/>
            </a:xfrm>
            <a:custGeom>
              <a:avLst/>
              <a:gdLst/>
              <a:ahLst/>
              <a:cxnLst/>
              <a:rect l="l" t="t" r="r" b="b"/>
              <a:pathLst>
                <a:path w="488950" h="431165">
                  <a:moveTo>
                    <a:pt x="0" y="215582"/>
                  </a:moveTo>
                  <a:lnTo>
                    <a:pt x="215582" y="0"/>
                  </a:lnTo>
                  <a:lnTo>
                    <a:pt x="215582" y="107950"/>
                  </a:lnTo>
                  <a:lnTo>
                    <a:pt x="488950" y="107950"/>
                  </a:lnTo>
                  <a:lnTo>
                    <a:pt x="488950" y="323532"/>
                  </a:lnTo>
                  <a:lnTo>
                    <a:pt x="215582" y="323532"/>
                  </a:lnTo>
                  <a:lnTo>
                    <a:pt x="215582" y="431165"/>
                  </a:lnTo>
                  <a:lnTo>
                    <a:pt x="0" y="215582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96162" y="1658620"/>
              <a:ext cx="4188777" cy="216757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115810" y="2708275"/>
              <a:ext cx="409575" cy="464184"/>
            </a:xfrm>
            <a:custGeom>
              <a:avLst/>
              <a:gdLst/>
              <a:ahLst/>
              <a:cxnLst/>
              <a:rect l="l" t="t" r="r" b="b"/>
              <a:pathLst>
                <a:path w="409575" h="464185">
                  <a:moveTo>
                    <a:pt x="204787" y="0"/>
                  </a:moveTo>
                  <a:lnTo>
                    <a:pt x="204787" y="115887"/>
                  </a:lnTo>
                  <a:lnTo>
                    <a:pt x="0" y="115887"/>
                  </a:lnTo>
                  <a:lnTo>
                    <a:pt x="0" y="347979"/>
                  </a:lnTo>
                  <a:lnTo>
                    <a:pt x="204787" y="347979"/>
                  </a:lnTo>
                  <a:lnTo>
                    <a:pt x="204787" y="463867"/>
                  </a:lnTo>
                  <a:lnTo>
                    <a:pt x="409575" y="231775"/>
                  </a:lnTo>
                  <a:lnTo>
                    <a:pt x="204787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15810" y="2708275"/>
              <a:ext cx="409575" cy="464184"/>
            </a:xfrm>
            <a:custGeom>
              <a:avLst/>
              <a:gdLst/>
              <a:ahLst/>
              <a:cxnLst/>
              <a:rect l="l" t="t" r="r" b="b"/>
              <a:pathLst>
                <a:path w="409575" h="464185">
                  <a:moveTo>
                    <a:pt x="204787" y="463867"/>
                  </a:moveTo>
                  <a:lnTo>
                    <a:pt x="204787" y="347979"/>
                  </a:lnTo>
                  <a:lnTo>
                    <a:pt x="0" y="347979"/>
                  </a:lnTo>
                  <a:lnTo>
                    <a:pt x="0" y="115887"/>
                  </a:lnTo>
                  <a:lnTo>
                    <a:pt x="204787" y="115887"/>
                  </a:lnTo>
                  <a:lnTo>
                    <a:pt x="204787" y="0"/>
                  </a:lnTo>
                  <a:lnTo>
                    <a:pt x="409575" y="231775"/>
                  </a:lnTo>
                  <a:lnTo>
                    <a:pt x="204787" y="463867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01877" y="3857625"/>
              <a:ext cx="4188777" cy="259873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115810" y="4034472"/>
              <a:ext cx="386080" cy="464184"/>
            </a:xfrm>
            <a:custGeom>
              <a:avLst/>
              <a:gdLst/>
              <a:ahLst/>
              <a:cxnLst/>
              <a:rect l="l" t="t" r="r" b="b"/>
              <a:pathLst>
                <a:path w="386079" h="464185">
                  <a:moveTo>
                    <a:pt x="193040" y="0"/>
                  </a:moveTo>
                  <a:lnTo>
                    <a:pt x="193040" y="115887"/>
                  </a:lnTo>
                  <a:lnTo>
                    <a:pt x="0" y="115887"/>
                  </a:lnTo>
                  <a:lnTo>
                    <a:pt x="0" y="347979"/>
                  </a:lnTo>
                  <a:lnTo>
                    <a:pt x="193040" y="347979"/>
                  </a:lnTo>
                  <a:lnTo>
                    <a:pt x="193040" y="463867"/>
                  </a:lnTo>
                  <a:lnTo>
                    <a:pt x="386080" y="231775"/>
                  </a:lnTo>
                  <a:lnTo>
                    <a:pt x="193040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15810" y="4034472"/>
              <a:ext cx="386080" cy="464184"/>
            </a:xfrm>
            <a:custGeom>
              <a:avLst/>
              <a:gdLst/>
              <a:ahLst/>
              <a:cxnLst/>
              <a:rect l="l" t="t" r="r" b="b"/>
              <a:pathLst>
                <a:path w="386079" h="464185">
                  <a:moveTo>
                    <a:pt x="193040" y="463867"/>
                  </a:moveTo>
                  <a:lnTo>
                    <a:pt x="193040" y="347979"/>
                  </a:lnTo>
                  <a:lnTo>
                    <a:pt x="0" y="347979"/>
                  </a:lnTo>
                  <a:lnTo>
                    <a:pt x="0" y="115887"/>
                  </a:lnTo>
                  <a:lnTo>
                    <a:pt x="193040" y="115887"/>
                  </a:lnTo>
                  <a:lnTo>
                    <a:pt x="193040" y="0"/>
                  </a:lnTo>
                  <a:lnTo>
                    <a:pt x="386080" y="231775"/>
                  </a:lnTo>
                  <a:lnTo>
                    <a:pt x="193040" y="463867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870190" y="2231707"/>
              <a:ext cx="605790" cy="197485"/>
            </a:xfrm>
            <a:custGeom>
              <a:avLst/>
              <a:gdLst/>
              <a:ahLst/>
              <a:cxnLst/>
              <a:rect l="l" t="t" r="r" b="b"/>
              <a:pathLst>
                <a:path w="605790" h="197485">
                  <a:moveTo>
                    <a:pt x="507047" y="0"/>
                  </a:moveTo>
                  <a:lnTo>
                    <a:pt x="507047" y="49212"/>
                  </a:lnTo>
                  <a:lnTo>
                    <a:pt x="0" y="49212"/>
                  </a:lnTo>
                  <a:lnTo>
                    <a:pt x="0" y="147954"/>
                  </a:lnTo>
                  <a:lnTo>
                    <a:pt x="507047" y="147954"/>
                  </a:lnTo>
                  <a:lnTo>
                    <a:pt x="507047" y="197167"/>
                  </a:lnTo>
                  <a:lnTo>
                    <a:pt x="605789" y="98742"/>
                  </a:lnTo>
                  <a:lnTo>
                    <a:pt x="507047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870190" y="2231707"/>
              <a:ext cx="605790" cy="197485"/>
            </a:xfrm>
            <a:custGeom>
              <a:avLst/>
              <a:gdLst/>
              <a:ahLst/>
              <a:cxnLst/>
              <a:rect l="l" t="t" r="r" b="b"/>
              <a:pathLst>
                <a:path w="605790" h="197485">
                  <a:moveTo>
                    <a:pt x="507047" y="197167"/>
                  </a:moveTo>
                  <a:lnTo>
                    <a:pt x="507047" y="147954"/>
                  </a:lnTo>
                  <a:lnTo>
                    <a:pt x="0" y="147954"/>
                  </a:lnTo>
                  <a:lnTo>
                    <a:pt x="0" y="49212"/>
                  </a:lnTo>
                  <a:lnTo>
                    <a:pt x="507047" y="49212"/>
                  </a:lnTo>
                  <a:lnTo>
                    <a:pt x="507047" y="0"/>
                  </a:lnTo>
                  <a:lnTo>
                    <a:pt x="605789" y="98742"/>
                  </a:lnTo>
                  <a:lnTo>
                    <a:pt x="507047" y="197167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69872" y="4847590"/>
              <a:ext cx="605790" cy="197485"/>
            </a:xfrm>
            <a:custGeom>
              <a:avLst/>
              <a:gdLst/>
              <a:ahLst/>
              <a:cxnLst/>
              <a:rect l="l" t="t" r="r" b="b"/>
              <a:pathLst>
                <a:path w="605790" h="197485">
                  <a:moveTo>
                    <a:pt x="507047" y="0"/>
                  </a:moveTo>
                  <a:lnTo>
                    <a:pt x="507047" y="49212"/>
                  </a:lnTo>
                  <a:lnTo>
                    <a:pt x="0" y="49212"/>
                  </a:lnTo>
                  <a:lnTo>
                    <a:pt x="0" y="147955"/>
                  </a:lnTo>
                  <a:lnTo>
                    <a:pt x="507047" y="147955"/>
                  </a:lnTo>
                  <a:lnTo>
                    <a:pt x="507047" y="197167"/>
                  </a:lnTo>
                  <a:lnTo>
                    <a:pt x="605790" y="98742"/>
                  </a:lnTo>
                  <a:lnTo>
                    <a:pt x="507047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869872" y="4545647"/>
              <a:ext cx="2628265" cy="1155700"/>
            </a:xfrm>
            <a:custGeom>
              <a:avLst/>
              <a:gdLst/>
              <a:ahLst/>
              <a:cxnLst/>
              <a:rect l="l" t="t" r="r" b="b"/>
              <a:pathLst>
                <a:path w="2628265" h="1155700">
                  <a:moveTo>
                    <a:pt x="507047" y="499109"/>
                  </a:moveTo>
                  <a:lnTo>
                    <a:pt x="507047" y="449897"/>
                  </a:lnTo>
                  <a:lnTo>
                    <a:pt x="0" y="449897"/>
                  </a:lnTo>
                  <a:lnTo>
                    <a:pt x="0" y="351154"/>
                  </a:lnTo>
                  <a:lnTo>
                    <a:pt x="507047" y="351154"/>
                  </a:lnTo>
                  <a:lnTo>
                    <a:pt x="507047" y="301942"/>
                  </a:lnTo>
                  <a:lnTo>
                    <a:pt x="605790" y="400684"/>
                  </a:lnTo>
                  <a:lnTo>
                    <a:pt x="507047" y="499109"/>
                  </a:lnTo>
                </a:path>
                <a:path w="2628265" h="1155700">
                  <a:moveTo>
                    <a:pt x="630872" y="0"/>
                  </a:moveTo>
                  <a:lnTo>
                    <a:pt x="2628265" y="0"/>
                  </a:lnTo>
                  <a:lnTo>
                    <a:pt x="2628265" y="1155699"/>
                  </a:lnTo>
                  <a:lnTo>
                    <a:pt x="630872" y="1155699"/>
                  </a:lnTo>
                  <a:lnTo>
                    <a:pt x="630872" y="0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460946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Αδυναμίες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ασφαλείας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TCP/IP: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45" dirty="0">
                <a:latin typeface="Times New Roman"/>
                <a:cs typeface="Times New Roman"/>
              </a:rPr>
              <a:t>εφαρμογής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1515" y="1072495"/>
            <a:ext cx="4117340" cy="79756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37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b="1" spc="50" dirty="0">
                <a:latin typeface="Calibri"/>
                <a:cs typeface="Calibri"/>
              </a:rPr>
              <a:t>Μεταφορά</a:t>
            </a:r>
            <a:r>
              <a:rPr sz="950" b="1" spc="15" dirty="0">
                <a:latin typeface="Calibri"/>
                <a:cs typeface="Calibri"/>
              </a:rPr>
              <a:t> </a:t>
            </a:r>
            <a:r>
              <a:rPr sz="950" b="1" spc="40" dirty="0">
                <a:latin typeface="Calibri"/>
                <a:cs typeface="Calibri"/>
              </a:rPr>
              <a:t>και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30" dirty="0">
                <a:latin typeface="Calibri"/>
                <a:cs typeface="Calibri"/>
              </a:rPr>
              <a:t>επικοινωνία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πληροφοριών</a:t>
            </a:r>
            <a:endParaRPr sz="950">
              <a:latin typeface="Calibri"/>
              <a:cs typeface="Calibri"/>
            </a:endParaRPr>
          </a:p>
          <a:p>
            <a:pPr marL="343535" lvl="1" indent="-148590">
              <a:lnSpc>
                <a:spcPct val="100000"/>
              </a:lnSpc>
              <a:spcBef>
                <a:spcPts val="120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343535" algn="l"/>
              </a:tabLst>
            </a:pPr>
            <a:r>
              <a:rPr sz="850" b="1" spc="40" dirty="0">
                <a:latin typeface="Calibri"/>
                <a:cs typeface="Calibri"/>
              </a:rPr>
              <a:t>Κύρια</a:t>
            </a:r>
            <a:r>
              <a:rPr sz="850" b="1" spc="10" dirty="0">
                <a:latin typeface="Calibri"/>
                <a:cs typeface="Calibri"/>
              </a:rPr>
              <a:t> </a:t>
            </a:r>
            <a:r>
              <a:rPr sz="850" b="1" spc="40" dirty="0">
                <a:latin typeface="Calibri"/>
                <a:cs typeface="Calibri"/>
              </a:rPr>
              <a:t>πρωτόκολλα: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HTTP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και</a:t>
            </a:r>
            <a:r>
              <a:rPr sz="850" spc="20" dirty="0">
                <a:latin typeface="Calibri"/>
                <a:cs typeface="Calibri"/>
              </a:rPr>
              <a:t> FTP</a:t>
            </a:r>
            <a:r>
              <a:rPr sz="850" spc="-30" dirty="0">
                <a:latin typeface="Calibri"/>
                <a:cs typeface="Calibri"/>
              </a:rPr>
              <a:t> </a:t>
            </a:r>
            <a:r>
              <a:rPr sz="850" spc="10" dirty="0">
                <a:latin typeface="Calibri"/>
                <a:cs typeface="Calibri"/>
              </a:rPr>
              <a:t>(Protocol</a:t>
            </a:r>
            <a:r>
              <a:rPr sz="850" spc="-30" dirty="0">
                <a:latin typeface="Calibri"/>
                <a:cs typeface="Calibri"/>
              </a:rPr>
              <a:t> </a:t>
            </a:r>
            <a:r>
              <a:rPr sz="850" spc="15" dirty="0">
                <a:latin typeface="Calibri"/>
                <a:cs typeface="Calibri"/>
              </a:rPr>
              <a:t>μεταφοράς</a:t>
            </a:r>
            <a:r>
              <a:rPr sz="850" spc="-30" dirty="0">
                <a:latin typeface="Calibri"/>
                <a:cs typeface="Calibri"/>
              </a:rPr>
              <a:t> </a:t>
            </a:r>
            <a:r>
              <a:rPr sz="850" spc="15" dirty="0">
                <a:latin typeface="Calibri"/>
                <a:cs typeface="Calibri"/>
              </a:rPr>
              <a:t>αρχείων</a:t>
            </a:r>
            <a:r>
              <a:rPr sz="850" spc="-25" dirty="0">
                <a:latin typeface="Calibri"/>
                <a:cs typeface="Calibri"/>
              </a:rPr>
              <a:t> </a:t>
            </a:r>
            <a:r>
              <a:rPr sz="850" spc="15" dirty="0">
                <a:latin typeface="Calibri"/>
                <a:cs typeface="Calibri"/>
              </a:rPr>
              <a:t>μεταξύ</a:t>
            </a:r>
            <a:r>
              <a:rPr sz="850" spc="-25" dirty="0">
                <a:latin typeface="Calibri"/>
                <a:cs typeface="Calibri"/>
              </a:rPr>
              <a:t> </a:t>
            </a:r>
            <a:r>
              <a:rPr sz="850" spc="5" dirty="0">
                <a:latin typeface="Calibri"/>
                <a:cs typeface="Calibri"/>
              </a:rPr>
              <a:t>servers)</a:t>
            </a:r>
            <a:endParaRPr sz="850">
              <a:latin typeface="Calibri"/>
              <a:cs typeface="Calibri"/>
            </a:endParaRPr>
          </a:p>
          <a:p>
            <a:pPr marL="343535" lvl="1" indent="-148590">
              <a:lnSpc>
                <a:spcPct val="100000"/>
              </a:lnSpc>
              <a:spcBef>
                <a:spcPts val="127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343535" algn="l"/>
              </a:tabLst>
            </a:pPr>
            <a:r>
              <a:rPr sz="850" b="1" spc="60" dirty="0">
                <a:latin typeface="Calibri"/>
                <a:cs typeface="Calibri"/>
              </a:rPr>
              <a:t>Στόχος: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00744" y="2106295"/>
            <a:ext cx="1997710" cy="568960"/>
          </a:xfrm>
          <a:prstGeom prst="rect">
            <a:avLst/>
          </a:prstGeom>
          <a:ln w="15875">
            <a:solidFill>
              <a:srgbClr val="B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130300">
              <a:lnSpc>
                <a:spcPct val="100000"/>
              </a:lnSpc>
              <a:spcBef>
                <a:spcPts val="75"/>
              </a:spcBef>
            </a:pPr>
            <a:r>
              <a:rPr sz="550" b="1" spc="30" dirty="0">
                <a:solidFill>
                  <a:srgbClr val="BF0000"/>
                </a:solidFill>
                <a:latin typeface="Calibri"/>
                <a:cs typeface="Calibri"/>
              </a:rPr>
              <a:t>Δεδομένα</a:t>
            </a:r>
            <a:r>
              <a:rPr sz="550" b="1" spc="-1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550" b="1" spc="35" dirty="0">
                <a:solidFill>
                  <a:srgbClr val="BF0000"/>
                </a:solidFill>
                <a:latin typeface="Calibri"/>
                <a:cs typeface="Calibri"/>
              </a:rPr>
              <a:t>με</a:t>
            </a:r>
            <a:r>
              <a:rPr sz="550" b="1" spc="-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550" b="1" spc="20" dirty="0">
                <a:solidFill>
                  <a:srgbClr val="BF0000"/>
                </a:solidFill>
                <a:latin typeface="Calibri"/>
                <a:cs typeface="Calibri"/>
              </a:rPr>
              <a:t>σαφήνεια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74394" y="3804866"/>
            <a:ext cx="6090920" cy="65786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60655" indent="-147955">
              <a:lnSpc>
                <a:spcPct val="100000"/>
              </a:lnSpc>
              <a:spcBef>
                <a:spcPts val="47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160655" algn="l"/>
              </a:tabLst>
            </a:pPr>
            <a:r>
              <a:rPr sz="850" b="1" spc="55" dirty="0">
                <a:latin typeface="Calibri"/>
                <a:cs typeface="Calibri"/>
              </a:rPr>
              <a:t>Κύριες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αδυναμίες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ασφαλείας: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δύο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πρωτόκολλα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σχεδιάστηκαν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χωρίς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μέτρα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ασφαλείας.</a:t>
            </a:r>
            <a:endParaRPr sz="850">
              <a:latin typeface="Calibri"/>
              <a:cs typeface="Calibri"/>
            </a:endParaRPr>
          </a:p>
          <a:p>
            <a:pPr marL="287020" marR="5080" lvl="1" indent="-91440" algn="just">
              <a:lnSpc>
                <a:spcPct val="101800"/>
              </a:lnSpc>
              <a:spcBef>
                <a:spcPts val="1015"/>
              </a:spcBef>
              <a:buClr>
                <a:srgbClr val="FFBA00"/>
              </a:buClr>
              <a:buSzPct val="171428"/>
              <a:buFont typeface="Arial"/>
              <a:buChar char="•"/>
              <a:tabLst>
                <a:tab pos="287020" algn="l"/>
              </a:tabLst>
            </a:pPr>
            <a:r>
              <a:rPr sz="700" spc="65" dirty="0">
                <a:latin typeface="Calibri"/>
                <a:cs typeface="Calibri"/>
              </a:rPr>
              <a:t>Αυτό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σημαίνει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ότι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75" dirty="0">
                <a:latin typeface="Calibri"/>
                <a:cs typeface="Calibri"/>
              </a:rPr>
              <a:t>η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μετάδοση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70" dirty="0">
                <a:latin typeface="Calibri"/>
                <a:cs typeface="Calibri"/>
              </a:rPr>
              <a:t>των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70" dirty="0">
                <a:latin typeface="Calibri"/>
                <a:cs typeface="Calibri"/>
              </a:rPr>
              <a:t>δεδομένων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γίνεται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με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σαφήνεια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και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οποιοσδήποτε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με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ένα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εργαλείο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70" dirty="0">
                <a:latin typeface="Calibri"/>
                <a:cs typeface="Calibri"/>
              </a:rPr>
              <a:t>ανάλυσης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μπορεί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70" dirty="0">
                <a:latin typeface="Calibri"/>
                <a:cs typeface="Calibri"/>
              </a:rPr>
              <a:t>να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είναι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σε </a:t>
            </a:r>
            <a:r>
              <a:rPr sz="700" spc="70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θέση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70" dirty="0">
                <a:latin typeface="Calibri"/>
                <a:cs typeface="Calibri"/>
              </a:rPr>
              <a:t>να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υποκλέψει</a:t>
            </a:r>
            <a:r>
              <a:rPr sz="700" spc="45" dirty="0">
                <a:latin typeface="Calibri"/>
                <a:cs typeface="Calibri"/>
              </a:rPr>
              <a:t> τις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επικοινωνίες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και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70" dirty="0">
                <a:latin typeface="Calibri"/>
                <a:cs typeface="Calibri"/>
              </a:rPr>
              <a:t>να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διαβάσει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την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κίνηση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του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δικτύου</a:t>
            </a:r>
            <a:r>
              <a:rPr sz="700" spc="40" dirty="0">
                <a:latin typeface="Calibri"/>
                <a:cs typeface="Calibri"/>
              </a:rPr>
              <a:t> -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spc="75" dirty="0">
                <a:latin typeface="Calibri"/>
                <a:cs typeface="Calibri"/>
              </a:rPr>
              <a:t>όπως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επίσης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εκτιμάται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στις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70" dirty="0">
                <a:latin typeface="Calibri"/>
                <a:cs typeface="Calibri"/>
              </a:rPr>
              <a:t>δύο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αποτυπώσεις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70" dirty="0">
                <a:latin typeface="Calibri"/>
                <a:cs typeface="Calibri"/>
              </a:rPr>
              <a:t>των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70" dirty="0">
                <a:latin typeface="Calibri"/>
                <a:cs typeface="Calibri"/>
              </a:rPr>
              <a:t>δύο </a:t>
            </a:r>
            <a:r>
              <a:rPr sz="700" spc="-145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σχημάτων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640569" y="3696652"/>
            <a:ext cx="78676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30" dirty="0">
                <a:solidFill>
                  <a:srgbClr val="BF0000"/>
                </a:solidFill>
                <a:latin typeface="Calibri"/>
                <a:cs typeface="Calibri"/>
              </a:rPr>
              <a:t>Δεδομένα</a:t>
            </a:r>
            <a:r>
              <a:rPr sz="550" b="1" spc="-1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550" b="1" spc="35" dirty="0">
                <a:solidFill>
                  <a:srgbClr val="BF0000"/>
                </a:solidFill>
                <a:latin typeface="Calibri"/>
                <a:cs typeface="Calibri"/>
              </a:rPr>
              <a:t>με</a:t>
            </a:r>
            <a:r>
              <a:rPr sz="550" b="1" spc="-1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550" b="1" spc="20" dirty="0">
                <a:solidFill>
                  <a:srgbClr val="BF0000"/>
                </a:solidFill>
                <a:latin typeface="Calibri"/>
                <a:cs typeface="Calibri"/>
              </a:rPr>
              <a:t>σαφήνεια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2560" y="4728845"/>
            <a:ext cx="3427729" cy="15557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350" spc="25" dirty="0">
                <a:latin typeface="Calibri"/>
                <a:cs typeface="Calibri"/>
              </a:rPr>
              <a:t>Πηγή</a:t>
            </a:r>
            <a:r>
              <a:rPr sz="350" spc="-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και</a:t>
            </a:r>
            <a:r>
              <a:rPr sz="350" spc="5" dirty="0">
                <a:latin typeface="Calibri"/>
                <a:cs typeface="Calibri"/>
              </a:rPr>
              <a:t> </a:t>
            </a:r>
            <a:r>
              <a:rPr sz="350" spc="25" dirty="0">
                <a:latin typeface="Calibri"/>
                <a:cs typeface="Calibri"/>
              </a:rPr>
              <a:t>πηγή</a:t>
            </a:r>
            <a:r>
              <a:rPr sz="350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σχήματος:</a:t>
            </a:r>
            <a:r>
              <a:rPr sz="350" spc="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pcapng",</a:t>
            </a:r>
            <a:r>
              <a:rPr sz="350" spc="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2024</a:t>
            </a:r>
            <a:r>
              <a:rPr sz="350" spc="5" dirty="0">
                <a:latin typeface="Calibri"/>
                <a:cs typeface="Calibri"/>
              </a:rPr>
              <a:t> </a:t>
            </a:r>
            <a:r>
              <a:rPr sz="350" spc="15" dirty="0">
                <a:latin typeface="Calibri"/>
                <a:cs typeface="Calibri"/>
              </a:rPr>
              <a:t>https://</a:t>
            </a:r>
            <a:r>
              <a:rPr sz="3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www.cloudshark.org/captures/8339091</a:t>
            </a:r>
            <a:r>
              <a:rPr sz="3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6ab6</a:t>
            </a:r>
            <a:r>
              <a:rPr sz="350" spc="15" dirty="0">
                <a:solidFill>
                  <a:srgbClr val="87872D"/>
                </a:solidFill>
                <a:latin typeface="Calibri"/>
                <a:cs typeface="Calibri"/>
              </a:rPr>
              <a:t>2</a:t>
            </a:r>
            <a:endParaRPr sz="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" spc="25" dirty="0">
                <a:latin typeface="Calibri"/>
                <a:cs typeface="Calibri"/>
              </a:rPr>
              <a:t>Πηγή</a:t>
            </a:r>
            <a:r>
              <a:rPr sz="350" spc="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και</a:t>
            </a:r>
            <a:r>
              <a:rPr sz="350" spc="15" dirty="0">
                <a:latin typeface="Calibri"/>
                <a:cs typeface="Calibri"/>
              </a:rPr>
              <a:t> </a:t>
            </a:r>
            <a:r>
              <a:rPr sz="350" spc="25" dirty="0">
                <a:latin typeface="Calibri"/>
                <a:cs typeface="Calibri"/>
              </a:rPr>
              <a:t>πηγή</a:t>
            </a:r>
            <a:r>
              <a:rPr sz="350" spc="10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σχήματος:</a:t>
            </a:r>
            <a:r>
              <a:rPr sz="350" spc="1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CloudShark, "FTP</a:t>
            </a:r>
            <a:r>
              <a:rPr sz="350" spc="10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(Packet</a:t>
            </a:r>
            <a:r>
              <a:rPr sz="350" spc="1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Capture </a:t>
            </a:r>
            <a:r>
              <a:rPr sz="350" spc="15" dirty="0">
                <a:latin typeface="Calibri"/>
                <a:cs typeface="Calibri"/>
              </a:rPr>
              <a:t>- </a:t>
            </a:r>
            <a:r>
              <a:rPr sz="350" spc="20" dirty="0">
                <a:latin typeface="Calibri"/>
                <a:cs typeface="Calibri"/>
              </a:rPr>
              <a:t>αρχείο</a:t>
            </a:r>
            <a:r>
              <a:rPr sz="350" spc="1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καταγραφής</a:t>
            </a:r>
            <a:r>
              <a:rPr sz="350" spc="10" dirty="0">
                <a:latin typeface="Calibri"/>
                <a:cs typeface="Calibri"/>
              </a:rPr>
              <a:t> </a:t>
            </a:r>
            <a:r>
              <a:rPr sz="350" spc="25" dirty="0">
                <a:latin typeface="Calibri"/>
                <a:cs typeface="Calibri"/>
              </a:rPr>
              <a:t>πακέτων</a:t>
            </a:r>
            <a:r>
              <a:rPr sz="350" spc="1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δικτύου)",</a:t>
            </a:r>
            <a:r>
              <a:rPr sz="350" spc="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2024</a:t>
            </a:r>
            <a:r>
              <a:rPr sz="350" spc="15" dirty="0">
                <a:latin typeface="Calibri"/>
                <a:cs typeface="Calibri"/>
              </a:rPr>
              <a:t> URL:https://</a:t>
            </a:r>
            <a:r>
              <a:rPr sz="3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www.cloudshark.org/captures/abdc874</a:t>
            </a:r>
            <a:r>
              <a:rPr sz="3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2488</a:t>
            </a:r>
            <a:r>
              <a:rPr sz="350" spc="15" dirty="0">
                <a:solidFill>
                  <a:srgbClr val="87872D"/>
                </a:solidFill>
                <a:latin typeface="Calibri"/>
                <a:cs typeface="Calibri"/>
              </a:rPr>
              <a:t>f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6364" y="4909184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07427" y="3474402"/>
            <a:ext cx="6093460" cy="252729"/>
          </a:xfrm>
          <a:custGeom>
            <a:avLst/>
            <a:gdLst/>
            <a:ahLst/>
            <a:cxnLst/>
            <a:rect l="l" t="t" r="r" b="b"/>
            <a:pathLst>
              <a:path w="6093459" h="252729">
                <a:moveTo>
                  <a:pt x="0" y="0"/>
                </a:moveTo>
                <a:lnTo>
                  <a:pt x="6093460" y="0"/>
                </a:lnTo>
                <a:lnTo>
                  <a:pt x="6093460" y="252730"/>
                </a:lnTo>
                <a:lnTo>
                  <a:pt x="0" y="252730"/>
                </a:lnTo>
                <a:lnTo>
                  <a:pt x="0" y="0"/>
                </a:lnTo>
              </a:path>
            </a:pathLst>
          </a:custGeom>
          <a:ln w="41275">
            <a:solidFill>
              <a:srgbClr val="B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028064" y="3522345"/>
            <a:ext cx="605218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005" indent="-14668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167640" algn="l"/>
              </a:tabLst>
            </a:pPr>
            <a:r>
              <a:rPr sz="850" spc="60" dirty="0">
                <a:latin typeface="Calibri"/>
                <a:cs typeface="Calibri"/>
              </a:rPr>
              <a:t>FTP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(File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Transfer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Protocol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-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πρωτόκολλο</a:t>
            </a:r>
            <a:r>
              <a:rPr sz="850" spc="-2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μεταφοράς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αρχείων</a:t>
            </a:r>
            <a:r>
              <a:rPr sz="850" spc="-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μεταξύ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servers)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07427" y="1903412"/>
            <a:ext cx="6093460" cy="1506855"/>
          </a:xfrm>
          <a:custGeom>
            <a:avLst/>
            <a:gdLst/>
            <a:ahLst/>
            <a:cxnLst/>
            <a:rect l="l" t="t" r="r" b="b"/>
            <a:pathLst>
              <a:path w="6093459" h="1506854">
                <a:moveTo>
                  <a:pt x="0" y="0"/>
                </a:moveTo>
                <a:lnTo>
                  <a:pt x="6093460" y="0"/>
                </a:lnTo>
                <a:lnTo>
                  <a:pt x="6093460" y="1506854"/>
                </a:lnTo>
                <a:lnTo>
                  <a:pt x="0" y="1506854"/>
                </a:lnTo>
                <a:lnTo>
                  <a:pt x="0" y="0"/>
                </a:lnTo>
              </a:path>
            </a:pathLst>
          </a:custGeom>
          <a:ln w="41275">
            <a:solidFill>
              <a:srgbClr val="B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28064" y="2003742"/>
            <a:ext cx="6052185" cy="74549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12395" marR="89535" indent="-91440">
              <a:lnSpc>
                <a:spcPts val="1000"/>
              </a:lnSpc>
              <a:spcBef>
                <a:spcPts val="15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167640" algn="l"/>
              </a:tabLst>
            </a:pPr>
            <a:r>
              <a:rPr sz="850" spc="65" dirty="0">
                <a:latin typeface="Calibri"/>
                <a:cs typeface="Calibri"/>
              </a:rPr>
              <a:t>Το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HTTP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θεωρείται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πρωτόκολλο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του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Ίντερνετ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αποτελεί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βάση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του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110" dirty="0">
                <a:latin typeface="Calibri"/>
                <a:cs typeface="Calibri"/>
              </a:rPr>
              <a:t>WWW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(World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Wide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Web),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στο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οποίο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τα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έγγραφα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υπερκειμένου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(κείμενα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που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ερμηνεύονται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από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συσκευές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δικτύου)</a:t>
            </a:r>
            <a:endParaRPr sz="850">
              <a:latin typeface="Calibri"/>
              <a:cs typeface="Calibri"/>
            </a:endParaRPr>
          </a:p>
          <a:p>
            <a:pPr marL="112395">
              <a:lnSpc>
                <a:spcPts val="985"/>
              </a:lnSpc>
            </a:pPr>
            <a:r>
              <a:rPr sz="850" spc="75" dirty="0">
                <a:latin typeface="Calibri"/>
                <a:cs typeface="Calibri"/>
              </a:rPr>
              <a:t>μπορεί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να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περιλαμβάνει</a:t>
            </a:r>
            <a:r>
              <a:rPr sz="850" spc="5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συνδέσμους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προς</a:t>
            </a:r>
            <a:r>
              <a:rPr sz="850" spc="5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άλλους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δικτυακούς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πόρους,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συνδέσεις</a:t>
            </a:r>
            <a:r>
              <a:rPr sz="850" spc="5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παγκοσμιοποίησης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και</a:t>
            </a:r>
            <a:endParaRPr sz="850">
              <a:latin typeface="Calibri"/>
              <a:cs typeface="Calibri"/>
            </a:endParaRPr>
          </a:p>
          <a:p>
            <a:pPr marL="112395">
              <a:lnSpc>
                <a:spcPts val="1019"/>
              </a:lnSpc>
            </a:pPr>
            <a:r>
              <a:rPr sz="850" spc="85" dirty="0">
                <a:latin typeface="Calibri"/>
                <a:cs typeface="Calibri"/>
              </a:rPr>
              <a:t>πλοήγηση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σε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σελίδες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και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πόρους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στο</a:t>
            </a:r>
            <a:endParaRPr sz="850">
              <a:latin typeface="Calibri"/>
              <a:cs typeface="Calibri"/>
            </a:endParaRPr>
          </a:p>
          <a:p>
            <a:pPr marL="112395">
              <a:lnSpc>
                <a:spcPct val="100000"/>
              </a:lnSpc>
              <a:spcBef>
                <a:spcPts val="600"/>
              </a:spcBef>
            </a:pP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-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Ίντερνετ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579859" y="67627"/>
            <a:ext cx="304800" cy="29273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2200" spc="145" dirty="0">
                <a:solidFill>
                  <a:srgbClr val="D8D8D8"/>
                </a:solidFill>
                <a:latin typeface="Calibri"/>
                <a:cs typeface="Calibri"/>
              </a:rPr>
              <a:t>ΕΛΛΕΊΨΕΙΣ</a:t>
            </a:r>
            <a:r>
              <a:rPr sz="2200" spc="1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8D8D8"/>
                </a:solidFill>
                <a:latin typeface="Calibri"/>
                <a:cs typeface="Calibri"/>
              </a:rPr>
              <a:t>ΑΣΦΑΛΕΊΑΣ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652702" y="2827313"/>
            <a:ext cx="184150" cy="13900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90"/>
              </a:lnSpc>
            </a:pPr>
            <a:r>
              <a:rPr sz="1250" b="1" spc="35" dirty="0">
                <a:solidFill>
                  <a:srgbClr val="BF0000"/>
                </a:solidFill>
                <a:latin typeface="Calibri"/>
                <a:cs typeface="Calibri"/>
              </a:rPr>
              <a:t>ΌΛΑ</a:t>
            </a:r>
            <a:r>
              <a:rPr sz="1250" b="1" spc="-1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1250" b="1" spc="25" dirty="0">
                <a:solidFill>
                  <a:srgbClr val="BF0000"/>
                </a:solidFill>
                <a:latin typeface="Calibri"/>
                <a:cs typeface="Calibri"/>
              </a:rPr>
              <a:t>ΕΊΝΑΙ</a:t>
            </a:r>
            <a:r>
              <a:rPr sz="1250" b="1" spc="-2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1250" b="1" spc="30" dirty="0">
                <a:solidFill>
                  <a:srgbClr val="BF0000"/>
                </a:solidFill>
                <a:latin typeface="Calibri"/>
                <a:cs typeface="Calibri"/>
              </a:rPr>
              <a:t>ΚΑΘΑΡΆ</a:t>
            </a:r>
            <a:endParaRPr sz="1250">
              <a:latin typeface="Calibri"/>
              <a:cs typeface="Calibri"/>
            </a:endParaRPr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10007282" y="87947"/>
          <a:ext cx="1143635" cy="14827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3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9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10845">
                        <a:lnSpc>
                          <a:spcPct val="100000"/>
                        </a:lnSpc>
                      </a:pPr>
                      <a:r>
                        <a:rPr sz="600" b="1" spc="-1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Εφαρμογή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762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FF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79730">
                        <a:lnSpc>
                          <a:spcPct val="100000"/>
                        </a:lnSpc>
                      </a:pPr>
                      <a:r>
                        <a:rPr sz="600" spc="40" dirty="0">
                          <a:latin typeface="Calibri"/>
                          <a:cs typeface="Calibri"/>
                        </a:rPr>
                        <a:t>Μεταφορά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7C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7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412750">
                        <a:lnSpc>
                          <a:spcPct val="100000"/>
                        </a:lnSpc>
                      </a:pPr>
                      <a:r>
                        <a:rPr sz="600" spc="60" dirty="0">
                          <a:latin typeface="Calibri"/>
                          <a:cs typeface="Calibri"/>
                        </a:rPr>
                        <a:t>Ίντερνετ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9D4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407034">
                        <a:lnSpc>
                          <a:spcPct val="100000"/>
                        </a:lnSpc>
                      </a:pPr>
                      <a:r>
                        <a:rPr sz="600" spc="-10" dirty="0">
                          <a:latin typeface="Calibri"/>
                          <a:cs typeface="Calibri"/>
                        </a:rPr>
                        <a:t>Σύνδεσμος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7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9942" y="0"/>
              <a:ext cx="503205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3" y="0"/>
              <a:ext cx="4321810" cy="6858000"/>
            </a:xfrm>
            <a:custGeom>
              <a:avLst/>
              <a:gdLst/>
              <a:ahLst/>
              <a:cxnLst/>
              <a:rect l="l" t="t" r="r" b="b"/>
              <a:pathLst>
                <a:path w="4321809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6" y="1561782"/>
                  </a:lnTo>
                  <a:lnTo>
                    <a:pt x="1757680" y="2837180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681797" y="1600200"/>
                  </a:lnTo>
                  <a:lnTo>
                    <a:pt x="1637347" y="1563687"/>
                  </a:lnTo>
                  <a:lnTo>
                    <a:pt x="1590675" y="1543685"/>
                  </a:lnTo>
                  <a:lnTo>
                    <a:pt x="1541780" y="1537017"/>
                  </a:ln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30" y="1563687"/>
                  </a:lnTo>
                  <a:lnTo>
                    <a:pt x="1585595" y="1569085"/>
                  </a:lnTo>
                  <a:lnTo>
                    <a:pt x="1614805" y="1580197"/>
                  </a:lnTo>
                  <a:lnTo>
                    <a:pt x="1663382" y="1617345"/>
                  </a:lnTo>
                  <a:lnTo>
                    <a:pt x="1694180" y="1671320"/>
                  </a:lnTo>
                  <a:lnTo>
                    <a:pt x="1702117" y="1732280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5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80" y="2944495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5"/>
                  </a:lnTo>
                  <a:lnTo>
                    <a:pt x="2555240" y="0"/>
                  </a:lnTo>
                  <a:close/>
                </a:path>
                <a:path w="4321809" h="6858000">
                  <a:moveTo>
                    <a:pt x="4321492" y="214947"/>
                  </a:moveTo>
                  <a:lnTo>
                    <a:pt x="4048125" y="214947"/>
                  </a:lnTo>
                  <a:lnTo>
                    <a:pt x="4048125" y="106997"/>
                  </a:lnTo>
                  <a:lnTo>
                    <a:pt x="3832542" y="322580"/>
                  </a:lnTo>
                  <a:lnTo>
                    <a:pt x="4048125" y="538162"/>
                  </a:lnTo>
                  <a:lnTo>
                    <a:pt x="4048125" y="430530"/>
                  </a:lnTo>
                  <a:lnTo>
                    <a:pt x="4321492" y="430530"/>
                  </a:lnTo>
                  <a:lnTo>
                    <a:pt x="4321492" y="214947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209655" y="106997"/>
              <a:ext cx="488950" cy="431165"/>
            </a:xfrm>
            <a:custGeom>
              <a:avLst/>
              <a:gdLst/>
              <a:ahLst/>
              <a:cxnLst/>
              <a:rect l="l" t="t" r="r" b="b"/>
              <a:pathLst>
                <a:path w="488950" h="431165">
                  <a:moveTo>
                    <a:pt x="0" y="215582"/>
                  </a:moveTo>
                  <a:lnTo>
                    <a:pt x="215582" y="0"/>
                  </a:lnTo>
                  <a:lnTo>
                    <a:pt x="215582" y="107950"/>
                  </a:lnTo>
                  <a:lnTo>
                    <a:pt x="488950" y="107950"/>
                  </a:lnTo>
                  <a:lnTo>
                    <a:pt x="488950" y="323532"/>
                  </a:lnTo>
                  <a:lnTo>
                    <a:pt x="215582" y="323532"/>
                  </a:lnTo>
                  <a:lnTo>
                    <a:pt x="215582" y="431165"/>
                  </a:lnTo>
                  <a:lnTo>
                    <a:pt x="0" y="215582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1900" y="3483339"/>
            <a:ext cx="5033645" cy="1540827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804352" y="1770697"/>
            <a:ext cx="2745105" cy="875665"/>
            <a:chOff x="1804352" y="1770697"/>
            <a:chExt cx="2745105" cy="87566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4352" y="1770697"/>
              <a:ext cx="752792" cy="78041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0927" y="1904682"/>
              <a:ext cx="502919" cy="52419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771139" y="2158365"/>
              <a:ext cx="1088390" cy="173355"/>
            </a:xfrm>
            <a:custGeom>
              <a:avLst/>
              <a:gdLst/>
              <a:ahLst/>
              <a:cxnLst/>
              <a:rect l="l" t="t" r="r" b="b"/>
              <a:pathLst>
                <a:path w="1088389" h="173355">
                  <a:moveTo>
                    <a:pt x="1001712" y="0"/>
                  </a:moveTo>
                  <a:lnTo>
                    <a:pt x="1001712" y="43180"/>
                  </a:lnTo>
                  <a:lnTo>
                    <a:pt x="0" y="43180"/>
                  </a:lnTo>
                  <a:lnTo>
                    <a:pt x="0" y="129857"/>
                  </a:lnTo>
                  <a:lnTo>
                    <a:pt x="1001712" y="129857"/>
                  </a:lnTo>
                  <a:lnTo>
                    <a:pt x="1001712" y="173037"/>
                  </a:lnTo>
                  <a:lnTo>
                    <a:pt x="1088389" y="86677"/>
                  </a:lnTo>
                  <a:lnTo>
                    <a:pt x="100171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11462" y="1815465"/>
              <a:ext cx="661987" cy="52292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91585" y="1871345"/>
              <a:ext cx="630872" cy="6156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42322" y="1871662"/>
              <a:ext cx="220027" cy="1873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29429" y="2243455"/>
              <a:ext cx="220027" cy="18732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780347" y="2326005"/>
              <a:ext cx="1012190" cy="320040"/>
            </a:xfrm>
            <a:custGeom>
              <a:avLst/>
              <a:gdLst/>
              <a:ahLst/>
              <a:cxnLst/>
              <a:rect l="l" t="t" r="r" b="b"/>
              <a:pathLst>
                <a:path w="1012189" h="320039">
                  <a:moveTo>
                    <a:pt x="160019" y="0"/>
                  </a:moveTo>
                  <a:lnTo>
                    <a:pt x="0" y="160020"/>
                  </a:lnTo>
                  <a:lnTo>
                    <a:pt x="160019" y="320040"/>
                  </a:lnTo>
                  <a:lnTo>
                    <a:pt x="160019" y="240030"/>
                  </a:lnTo>
                  <a:lnTo>
                    <a:pt x="1011872" y="240030"/>
                  </a:lnTo>
                  <a:lnTo>
                    <a:pt x="1011872" y="80010"/>
                  </a:lnTo>
                  <a:lnTo>
                    <a:pt x="160019" y="80010"/>
                  </a:lnTo>
                  <a:lnTo>
                    <a:pt x="160019" y="0"/>
                  </a:lnTo>
                  <a:close/>
                </a:path>
              </a:pathLst>
            </a:custGeom>
            <a:solidFill>
              <a:srgbClr val="FFD66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041332" y="2040890"/>
            <a:ext cx="21399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b="1" spc="10" dirty="0">
                <a:latin typeface="Calibri"/>
                <a:cs typeface="Calibri"/>
              </a:rPr>
              <a:t>C</a:t>
            </a:r>
            <a:r>
              <a:rPr sz="400" b="1" spc="20" dirty="0">
                <a:latin typeface="Calibri"/>
                <a:cs typeface="Calibri"/>
              </a:rPr>
              <a:t>&amp;</a:t>
            </a:r>
            <a:r>
              <a:rPr sz="400" b="1" spc="15" dirty="0">
                <a:latin typeface="Calibri"/>
                <a:cs typeface="Calibri"/>
              </a:rPr>
              <a:t>C</a:t>
            </a:r>
            <a:r>
              <a:rPr sz="400" b="1" dirty="0">
                <a:latin typeface="Calibri"/>
                <a:cs typeface="Calibri"/>
              </a:rPr>
              <a:t> </a:t>
            </a:r>
            <a:r>
              <a:rPr sz="400" b="1" spc="15" dirty="0">
                <a:latin typeface="Calibri"/>
                <a:cs typeface="Calibri"/>
              </a:rPr>
              <a:t>σ</a:t>
            </a:r>
            <a:r>
              <a:rPr sz="400" b="1" spc="10" dirty="0">
                <a:latin typeface="Calibri"/>
                <a:cs typeface="Calibri"/>
              </a:rPr>
              <a:t>ε</a:t>
            </a:r>
            <a:r>
              <a:rPr sz="400" b="1" spc="5" dirty="0">
                <a:latin typeface="Calibri"/>
                <a:cs typeface="Calibri"/>
              </a:rPr>
              <a:t> </a:t>
            </a:r>
            <a:r>
              <a:rPr sz="400" b="1" spc="15" dirty="0">
                <a:latin typeface="Calibri"/>
                <a:cs typeface="Calibri"/>
              </a:rPr>
              <a:t>M</a:t>
            </a:r>
            <a:r>
              <a:rPr sz="400" b="1" spc="5" dirty="0">
                <a:latin typeface="Calibri"/>
                <a:cs typeface="Calibri"/>
              </a:rPr>
              <a:t>odbu</a:t>
            </a:r>
            <a:r>
              <a:rPr sz="400" b="1" spc="10" dirty="0">
                <a:latin typeface="Calibri"/>
                <a:cs typeface="Calibri"/>
              </a:rPr>
              <a:t>s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34840" y="2252027"/>
            <a:ext cx="6096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43772" y="2073275"/>
            <a:ext cx="395605" cy="212879"/>
          </a:xfrm>
          <a:prstGeom prst="rect">
            <a:avLst/>
          </a:prstGeom>
          <a:solidFill>
            <a:srgbClr val="FFBA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 marL="105410">
              <a:lnSpc>
                <a:spcPct val="100000"/>
              </a:lnSpc>
              <a:spcBef>
                <a:spcPts val="120"/>
              </a:spcBef>
            </a:pPr>
            <a:r>
              <a:rPr sz="500" b="1" spc="-5" dirty="0">
                <a:solidFill>
                  <a:srgbClr val="BF0000"/>
                </a:solidFill>
                <a:latin typeface="Calibri"/>
                <a:cs typeface="Calibri"/>
              </a:rPr>
              <a:t>TELNET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607559" y="1917700"/>
            <a:ext cx="1001394" cy="681355"/>
            <a:chOff x="4607559" y="1917700"/>
            <a:chExt cx="1001394" cy="681355"/>
          </a:xfrm>
        </p:grpSpPr>
        <p:sp>
          <p:nvSpPr>
            <p:cNvPr id="22" name="object 22"/>
            <p:cNvSpPr/>
            <p:nvPr/>
          </p:nvSpPr>
          <p:spPr>
            <a:xfrm>
              <a:off x="4607559" y="2224087"/>
              <a:ext cx="377190" cy="187325"/>
            </a:xfrm>
            <a:custGeom>
              <a:avLst/>
              <a:gdLst/>
              <a:ahLst/>
              <a:cxnLst/>
              <a:rect l="l" t="t" r="r" b="b"/>
              <a:pathLst>
                <a:path w="377189" h="187325">
                  <a:moveTo>
                    <a:pt x="283210" y="0"/>
                  </a:moveTo>
                  <a:lnTo>
                    <a:pt x="283210" y="46989"/>
                  </a:lnTo>
                  <a:lnTo>
                    <a:pt x="0" y="46989"/>
                  </a:lnTo>
                  <a:lnTo>
                    <a:pt x="0" y="140652"/>
                  </a:lnTo>
                  <a:lnTo>
                    <a:pt x="283210" y="140652"/>
                  </a:lnTo>
                  <a:lnTo>
                    <a:pt x="283210" y="187325"/>
                  </a:lnTo>
                  <a:lnTo>
                    <a:pt x="376872" y="93662"/>
                  </a:lnTo>
                  <a:lnTo>
                    <a:pt x="28321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22519" y="1917700"/>
              <a:ext cx="686117" cy="681354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540384" y="875207"/>
            <a:ext cx="8361045" cy="12161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60655" indent="-147955">
              <a:lnSpc>
                <a:spcPct val="100000"/>
              </a:lnSpc>
              <a:spcBef>
                <a:spcPts val="409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160655" algn="l"/>
              </a:tabLst>
            </a:pPr>
            <a:r>
              <a:rPr sz="1000" b="1" spc="25" dirty="0">
                <a:latin typeface="Calibri"/>
                <a:cs typeface="Calibri"/>
              </a:rPr>
              <a:t>Τηλεχειριστήριο</a:t>
            </a:r>
            <a:endParaRPr sz="1000" dirty="0">
              <a:latin typeface="Calibri"/>
              <a:cs typeface="Calibri"/>
            </a:endParaRPr>
          </a:p>
          <a:p>
            <a:pPr marL="335280" lvl="1" indent="-140335">
              <a:lnSpc>
                <a:spcPct val="100000"/>
              </a:lnSpc>
              <a:spcBef>
                <a:spcPts val="121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335280" algn="l"/>
              </a:tabLst>
            </a:pPr>
            <a:r>
              <a:rPr sz="900" b="1" spc="30" dirty="0">
                <a:latin typeface="Calibri"/>
                <a:cs typeface="Calibri"/>
              </a:rPr>
              <a:t>Κύριο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πρωτόκολλο: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spc="20" dirty="0">
                <a:latin typeface="Calibri"/>
                <a:cs typeface="Calibri"/>
              </a:rPr>
              <a:t>TELNET</a:t>
            </a:r>
            <a:endParaRPr sz="900" dirty="0">
              <a:latin typeface="Calibri"/>
              <a:cs typeface="Calibri"/>
            </a:endParaRPr>
          </a:p>
          <a:p>
            <a:pPr marL="335280" lvl="1" indent="-140335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335280" algn="l"/>
              </a:tabLst>
            </a:pPr>
            <a:r>
              <a:rPr sz="900" b="1" spc="45" dirty="0">
                <a:latin typeface="Calibri"/>
                <a:cs typeface="Calibri"/>
              </a:rPr>
              <a:t>Στόχος: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αυτό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πρωτόκολλο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εγκαθιστά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απομακρυσμένη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σύνδεση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μέσω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της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θύρας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TCP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(Transmission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Control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Protocol</a:t>
            </a:r>
            <a:r>
              <a:rPr sz="900" spc="30" dirty="0">
                <a:latin typeface="Calibri"/>
                <a:cs typeface="Calibri"/>
              </a:rPr>
              <a:t> - </a:t>
            </a:r>
            <a:r>
              <a:rPr sz="900" spc="50" dirty="0">
                <a:latin typeface="Calibri"/>
                <a:cs typeface="Calibri"/>
              </a:rPr>
              <a:t>πρωτόκολλο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επικοινωνίας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δικτύου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που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χρησιμοποιείται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στο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διαδίκτυο)</a:t>
            </a:r>
            <a:endParaRPr sz="900" dirty="0">
              <a:latin typeface="Calibri"/>
              <a:cs typeface="Calibri"/>
            </a:endParaRPr>
          </a:p>
          <a:p>
            <a:pPr marL="1703070" algn="ctr">
              <a:lnSpc>
                <a:spcPts val="590"/>
              </a:lnSpc>
              <a:spcBef>
                <a:spcPts val="950"/>
              </a:spcBef>
            </a:pPr>
            <a:r>
              <a:rPr sz="800" spc="25" dirty="0">
                <a:latin typeface="Calibri"/>
                <a:cs typeface="Calibri"/>
              </a:rPr>
              <a:t>Γεννήτρια</a:t>
            </a:r>
            <a:endParaRPr sz="800" dirty="0">
              <a:latin typeface="Calibri"/>
              <a:cs typeface="Calibri"/>
            </a:endParaRPr>
          </a:p>
          <a:p>
            <a:pPr marR="2866390" algn="ctr">
              <a:lnSpc>
                <a:spcPts val="530"/>
              </a:lnSpc>
            </a:pPr>
            <a:r>
              <a:rPr sz="700" b="1" spc="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5795" y="2381238"/>
            <a:ext cx="6650990" cy="759823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600" dirty="0">
              <a:latin typeface="Times New Roman"/>
              <a:cs typeface="Times New Roman"/>
            </a:endParaRPr>
          </a:p>
          <a:p>
            <a:pPr marL="279400" algn="ctr">
              <a:lnSpc>
                <a:spcPct val="100000"/>
              </a:lnSpc>
            </a:pPr>
            <a:r>
              <a:rPr sz="800" spc="10" dirty="0">
                <a:latin typeface="Calibri"/>
                <a:cs typeface="Calibri"/>
              </a:rPr>
              <a:t>Ελεγκτής</a:t>
            </a:r>
            <a:endParaRPr sz="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 dirty="0">
              <a:latin typeface="Calibri"/>
              <a:cs typeface="Calibri"/>
            </a:endParaRPr>
          </a:p>
          <a:p>
            <a:pPr marL="152400" indent="-139700">
              <a:lnSpc>
                <a:spcPct val="100000"/>
              </a:lnSpc>
              <a:spcBef>
                <a:spcPts val="409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52400" algn="l"/>
              </a:tabLst>
            </a:pPr>
            <a:r>
              <a:rPr sz="900" b="1" spc="25" dirty="0">
                <a:latin typeface="Calibri"/>
                <a:cs typeface="Calibri"/>
              </a:rPr>
              <a:t>Κύριες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αδυναμίες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ασφαλείας: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το TELNET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παρουσιάζει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ομοιότητες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με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το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FTP </a:t>
            </a:r>
            <a:r>
              <a:rPr sz="900" spc="20" dirty="0">
                <a:latin typeface="Calibri"/>
                <a:cs typeface="Calibri"/>
              </a:rPr>
              <a:t>(File </a:t>
            </a:r>
            <a:r>
              <a:rPr sz="900" spc="25" dirty="0">
                <a:latin typeface="Calibri"/>
                <a:cs typeface="Calibri"/>
              </a:rPr>
              <a:t>Transfer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Protocol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20" dirty="0">
                <a:latin typeface="Calibri"/>
                <a:cs typeface="Calibri"/>
              </a:rPr>
              <a:t>-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πρωτόκολλο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μεταφοράς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αρχείων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μεταξύ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servers) και</a:t>
            </a:r>
            <a:r>
              <a:rPr sz="900" spc="30" dirty="0">
                <a:latin typeface="Calibri"/>
                <a:cs typeface="Calibri"/>
              </a:rPr>
              <a:t> το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HTTP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460946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Αδυναμίες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ασφάλειας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TCP/IP: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45" dirty="0">
                <a:latin typeface="Times New Roman"/>
                <a:cs typeface="Times New Roman"/>
              </a:rPr>
              <a:t>εφαρμογής</a:t>
            </a:r>
            <a:endParaRPr sz="1450">
              <a:latin typeface="Times New Roman"/>
              <a:cs typeface="Times New Roman"/>
            </a:endParaRPr>
          </a:p>
        </p:txBody>
      </p:sp>
      <p:graphicFrame>
        <p:nvGraphicFramePr>
          <p:cNvPr id="27" name="object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932800"/>
              </p:ext>
            </p:extLst>
          </p:nvPr>
        </p:nvGraphicFramePr>
        <p:xfrm>
          <a:off x="1241900" y="3483339"/>
          <a:ext cx="5043804" cy="15449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6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7117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F0000"/>
                      </a:solidFill>
                      <a:prstDash val="solid"/>
                    </a:lnL>
                    <a:lnR w="19050">
                      <a:solidFill>
                        <a:srgbClr val="BF0000"/>
                      </a:solidFill>
                      <a:prstDash val="solid"/>
                    </a:lnR>
                    <a:lnT w="19050">
                      <a:solidFill>
                        <a:srgbClr val="BF0000"/>
                      </a:solidFill>
                      <a:prstDash val="solid"/>
                    </a:lnT>
                    <a:lnB w="19050">
                      <a:solidFill>
                        <a:srgbClr val="B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180" marR="1244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550" b="1" spc="-2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Δ</a:t>
                      </a:r>
                      <a:r>
                        <a:rPr sz="550" b="1" spc="-20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ε</a:t>
                      </a:r>
                      <a:r>
                        <a:rPr sz="550" b="1" spc="-2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δομέν</a:t>
                      </a:r>
                      <a:r>
                        <a:rPr sz="550" b="1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α</a:t>
                      </a:r>
                      <a:r>
                        <a:rPr sz="550" b="1" spc="-20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550" b="1" spc="-2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μ</a:t>
                      </a:r>
                      <a:r>
                        <a:rPr sz="550" b="1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ε  </a:t>
                      </a:r>
                      <a:r>
                        <a:rPr sz="550" b="1" spc="30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σαφήνεια</a:t>
                      </a:r>
                      <a:endParaRPr sz="550" dirty="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BF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object 28"/>
          <p:cNvSpPr txBox="1"/>
          <p:nvPr/>
        </p:nvSpPr>
        <p:spPr>
          <a:xfrm>
            <a:off x="986471" y="5321663"/>
            <a:ext cx="5746115" cy="553998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34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03505" algn="l"/>
              </a:tabLst>
            </a:pPr>
            <a:r>
              <a:rPr sz="800" spc="25" dirty="0">
                <a:latin typeface="Calibri"/>
                <a:cs typeface="Calibri"/>
              </a:rPr>
              <a:t>Δυστυχώς,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25" dirty="0">
                <a:latin typeface="Calibri"/>
                <a:cs typeface="Calibri"/>
              </a:rPr>
              <a:t>τα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25" dirty="0">
                <a:latin typeface="Calibri"/>
                <a:cs typeface="Calibri"/>
              </a:rPr>
              <a:t>παρωχημένα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25" dirty="0">
                <a:latin typeface="Calibri"/>
                <a:cs typeface="Calibri"/>
              </a:rPr>
              <a:t>συστήματα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25" dirty="0">
                <a:latin typeface="Calibri"/>
                <a:cs typeface="Calibri"/>
              </a:rPr>
              <a:t>μπορεί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να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25" dirty="0">
                <a:latin typeface="Calibri"/>
                <a:cs typeface="Calibri"/>
              </a:rPr>
              <a:t>βασίζονται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σε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25" dirty="0">
                <a:latin typeface="Calibri"/>
                <a:cs typeface="Calibri"/>
              </a:rPr>
              <a:t>τους πρωτοκόλλων</a:t>
            </a:r>
            <a:r>
              <a:rPr sz="800" spc="20" dirty="0">
                <a:latin typeface="Calibri"/>
                <a:cs typeface="Calibri"/>
              </a:rPr>
              <a:t> !</a:t>
            </a:r>
            <a:endParaRPr sz="800" dirty="0">
              <a:latin typeface="Calibri"/>
              <a:cs typeface="Calibri"/>
            </a:endParaRPr>
          </a:p>
          <a:p>
            <a:pPr marL="104139" indent="-91440">
              <a:lnSpc>
                <a:spcPct val="100000"/>
              </a:lnSpc>
              <a:spcBef>
                <a:spcPts val="109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04139" algn="l"/>
              </a:tabLst>
            </a:pPr>
            <a:r>
              <a:rPr sz="800" spc="40" dirty="0">
                <a:latin typeface="Calibri"/>
                <a:cs typeface="Calibri"/>
              </a:rPr>
              <a:t>Οι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επιτιθέμενοι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μπορούν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να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εκμεταλλευτούν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τη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μη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ασφαλή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φύση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των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πρωτοκόλλων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θύρες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23,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21,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80)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για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να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οδηγήσουν</a:t>
            </a:r>
            <a:r>
              <a:rPr sz="800" spc="35" dirty="0">
                <a:latin typeface="Calibri"/>
                <a:cs typeface="Calibri"/>
              </a:rPr>
              <a:t> σε: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υποκλοπές,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DoS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τροποποιήσεις.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639" y="6256020"/>
            <a:ext cx="2823845" cy="384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100"/>
              </a:spcBef>
            </a:pPr>
            <a:r>
              <a:rPr sz="400" spc="5" dirty="0">
                <a:latin typeface="Calibri"/>
                <a:cs typeface="Calibri"/>
              </a:rPr>
              <a:t>Πηγή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και πηγή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σχήματος: </a:t>
            </a:r>
            <a:r>
              <a:rPr sz="400" spc="5" dirty="0">
                <a:solidFill>
                  <a:srgbClr val="151515"/>
                </a:solidFill>
                <a:latin typeface="Arial"/>
                <a:cs typeface="Arial"/>
              </a:rPr>
              <a:t>pcapng", προσπελάστηκε</a:t>
            </a:r>
            <a:r>
              <a:rPr sz="40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400" spc="5" dirty="0">
                <a:solidFill>
                  <a:srgbClr val="151515"/>
                </a:solidFill>
                <a:latin typeface="Arial"/>
                <a:cs typeface="Arial"/>
              </a:rPr>
              <a:t>το 2024</a:t>
            </a:r>
            <a:endParaRPr sz="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 marL="34925">
              <a:lnSpc>
                <a:spcPct val="100000"/>
              </a:lnSpc>
              <a:tabLst>
                <a:tab pos="358140" algn="l"/>
              </a:tabLst>
            </a:pPr>
            <a:r>
              <a:rPr sz="400" spc="15" dirty="0">
                <a:latin typeface="Calibri"/>
                <a:cs typeface="Calibri"/>
              </a:rPr>
              <a:t>URL:	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11"/>
              </a:rPr>
              <a:t>www.cloudshark.org/captures/818ceaef07b8?filter=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telne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t</a:t>
            </a:r>
            <a:endParaRPr sz="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213672" y="5416867"/>
            <a:ext cx="9906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1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579859" y="67627"/>
            <a:ext cx="304800" cy="29273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2200" spc="145" dirty="0">
                <a:solidFill>
                  <a:srgbClr val="D8D8D8"/>
                </a:solidFill>
                <a:latin typeface="Calibri"/>
                <a:cs typeface="Calibri"/>
              </a:rPr>
              <a:t>ΕΛΛΕΊΨΕΙΣ</a:t>
            </a:r>
            <a:r>
              <a:rPr sz="2200" spc="1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8D8D8"/>
                </a:solidFill>
                <a:latin typeface="Calibri"/>
                <a:cs typeface="Calibri"/>
              </a:rPr>
              <a:t>ΑΣΦΑΛΕΊΑΣ</a:t>
            </a:r>
            <a:endParaRPr sz="2200">
              <a:latin typeface="Calibri"/>
              <a:cs typeface="Calibri"/>
            </a:endParaRPr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10007282" y="87947"/>
          <a:ext cx="1143635" cy="14827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3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9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10845">
                        <a:lnSpc>
                          <a:spcPct val="100000"/>
                        </a:lnSpc>
                      </a:pPr>
                      <a:r>
                        <a:rPr sz="600" b="1" spc="-1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Εφαρμογή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762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FF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79730">
                        <a:lnSpc>
                          <a:spcPct val="100000"/>
                        </a:lnSpc>
                      </a:pPr>
                      <a:r>
                        <a:rPr sz="600" spc="40" dirty="0">
                          <a:latin typeface="Calibri"/>
                          <a:cs typeface="Calibri"/>
                        </a:rPr>
                        <a:t>Μεταφορά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7C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7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412750">
                        <a:lnSpc>
                          <a:spcPct val="100000"/>
                        </a:lnSpc>
                      </a:pPr>
                      <a:r>
                        <a:rPr sz="600" spc="60" dirty="0">
                          <a:latin typeface="Calibri"/>
                          <a:cs typeface="Calibri"/>
                        </a:rPr>
                        <a:t>Ίντερνετ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9D4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407034">
                        <a:lnSpc>
                          <a:spcPct val="100000"/>
                        </a:lnSpc>
                      </a:pPr>
                      <a:r>
                        <a:rPr sz="600" spc="-10" dirty="0">
                          <a:latin typeface="Calibri"/>
                          <a:cs typeface="Calibri"/>
                        </a:rPr>
                        <a:t>Σύνδεσμος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7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9942" y="0"/>
              <a:ext cx="503205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3" y="0"/>
              <a:ext cx="4321810" cy="6858000"/>
            </a:xfrm>
            <a:custGeom>
              <a:avLst/>
              <a:gdLst/>
              <a:ahLst/>
              <a:cxnLst/>
              <a:rect l="l" t="t" r="r" b="b"/>
              <a:pathLst>
                <a:path w="4321809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6" y="1561782"/>
                  </a:lnTo>
                  <a:lnTo>
                    <a:pt x="1757680" y="2837180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681797" y="1600200"/>
                  </a:lnTo>
                  <a:lnTo>
                    <a:pt x="1637347" y="1563687"/>
                  </a:lnTo>
                  <a:lnTo>
                    <a:pt x="1590675" y="1543685"/>
                  </a:lnTo>
                  <a:lnTo>
                    <a:pt x="1541780" y="1537017"/>
                  </a:ln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30" y="1563687"/>
                  </a:lnTo>
                  <a:lnTo>
                    <a:pt x="1585595" y="1569085"/>
                  </a:lnTo>
                  <a:lnTo>
                    <a:pt x="1614805" y="1580197"/>
                  </a:lnTo>
                  <a:lnTo>
                    <a:pt x="1663382" y="1617345"/>
                  </a:lnTo>
                  <a:lnTo>
                    <a:pt x="1694180" y="1671320"/>
                  </a:lnTo>
                  <a:lnTo>
                    <a:pt x="1702117" y="1732280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5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80" y="2944495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5"/>
                  </a:lnTo>
                  <a:lnTo>
                    <a:pt x="2555240" y="0"/>
                  </a:lnTo>
                  <a:close/>
                </a:path>
                <a:path w="4321809" h="6858000">
                  <a:moveTo>
                    <a:pt x="4321492" y="214947"/>
                  </a:moveTo>
                  <a:lnTo>
                    <a:pt x="4048125" y="214947"/>
                  </a:lnTo>
                  <a:lnTo>
                    <a:pt x="4048125" y="106997"/>
                  </a:lnTo>
                  <a:lnTo>
                    <a:pt x="3832542" y="322580"/>
                  </a:lnTo>
                  <a:lnTo>
                    <a:pt x="4048125" y="538162"/>
                  </a:lnTo>
                  <a:lnTo>
                    <a:pt x="4048125" y="430530"/>
                  </a:lnTo>
                  <a:lnTo>
                    <a:pt x="4321492" y="430530"/>
                  </a:lnTo>
                  <a:lnTo>
                    <a:pt x="4321492" y="214947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209655" y="106997"/>
              <a:ext cx="488950" cy="431165"/>
            </a:xfrm>
            <a:custGeom>
              <a:avLst/>
              <a:gdLst/>
              <a:ahLst/>
              <a:cxnLst/>
              <a:rect l="l" t="t" r="r" b="b"/>
              <a:pathLst>
                <a:path w="488950" h="431165">
                  <a:moveTo>
                    <a:pt x="0" y="215582"/>
                  </a:moveTo>
                  <a:lnTo>
                    <a:pt x="215582" y="0"/>
                  </a:lnTo>
                  <a:lnTo>
                    <a:pt x="215582" y="107950"/>
                  </a:lnTo>
                  <a:lnTo>
                    <a:pt x="488950" y="107950"/>
                  </a:lnTo>
                  <a:lnTo>
                    <a:pt x="488950" y="323532"/>
                  </a:lnTo>
                  <a:lnTo>
                    <a:pt x="215582" y="323532"/>
                  </a:lnTo>
                  <a:lnTo>
                    <a:pt x="215582" y="431165"/>
                  </a:lnTo>
                  <a:lnTo>
                    <a:pt x="0" y="215582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1125" y="3302316"/>
            <a:ext cx="533400" cy="560704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380965" y="3128644"/>
            <a:ext cx="1447800" cy="893444"/>
            <a:chOff x="1792287" y="2219325"/>
            <a:chExt cx="1447800" cy="893444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2287" y="2280285"/>
              <a:ext cx="798512" cy="8321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41575" y="2219325"/>
              <a:ext cx="798512" cy="835025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2150585" y="2909569"/>
            <a:ext cx="3220085" cy="1804035"/>
            <a:chOff x="2561907" y="2000250"/>
            <a:chExt cx="3220085" cy="1804035"/>
          </a:xfrm>
        </p:grpSpPr>
        <p:sp>
          <p:nvSpPr>
            <p:cNvPr id="13" name="object 13"/>
            <p:cNvSpPr/>
            <p:nvPr/>
          </p:nvSpPr>
          <p:spPr>
            <a:xfrm>
              <a:off x="3564572" y="2394902"/>
              <a:ext cx="1102360" cy="341630"/>
            </a:xfrm>
            <a:custGeom>
              <a:avLst/>
              <a:gdLst/>
              <a:ahLst/>
              <a:cxnLst/>
              <a:rect l="l" t="t" r="r" b="b"/>
              <a:pathLst>
                <a:path w="1102360" h="341630">
                  <a:moveTo>
                    <a:pt x="931227" y="0"/>
                  </a:moveTo>
                  <a:lnTo>
                    <a:pt x="931227" y="85407"/>
                  </a:lnTo>
                  <a:lnTo>
                    <a:pt x="0" y="85407"/>
                  </a:lnTo>
                  <a:lnTo>
                    <a:pt x="0" y="256222"/>
                  </a:lnTo>
                  <a:lnTo>
                    <a:pt x="931227" y="256222"/>
                  </a:lnTo>
                  <a:lnTo>
                    <a:pt x="931227" y="341630"/>
                  </a:lnTo>
                  <a:lnTo>
                    <a:pt x="1102042" y="170814"/>
                  </a:lnTo>
                  <a:lnTo>
                    <a:pt x="93122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77895" y="2000250"/>
              <a:ext cx="925512" cy="73628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81855" y="2103437"/>
              <a:ext cx="941704" cy="85026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536632" y="2666365"/>
              <a:ext cx="1072515" cy="341630"/>
            </a:xfrm>
            <a:custGeom>
              <a:avLst/>
              <a:gdLst/>
              <a:ahLst/>
              <a:cxnLst/>
              <a:rect l="l" t="t" r="r" b="b"/>
              <a:pathLst>
                <a:path w="1072514" h="341630">
                  <a:moveTo>
                    <a:pt x="170814" y="0"/>
                  </a:moveTo>
                  <a:lnTo>
                    <a:pt x="0" y="170814"/>
                  </a:lnTo>
                  <a:lnTo>
                    <a:pt x="170814" y="341630"/>
                  </a:lnTo>
                  <a:lnTo>
                    <a:pt x="170814" y="256222"/>
                  </a:lnTo>
                  <a:lnTo>
                    <a:pt x="1072514" y="256222"/>
                  </a:lnTo>
                  <a:lnTo>
                    <a:pt x="1072514" y="85407"/>
                  </a:lnTo>
                  <a:lnTo>
                    <a:pt x="170814" y="85407"/>
                  </a:lnTo>
                  <a:lnTo>
                    <a:pt x="170814" y="0"/>
                  </a:lnTo>
                  <a:close/>
                </a:path>
              </a:pathLst>
            </a:custGeom>
            <a:solidFill>
              <a:srgbClr val="FFD666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88435" y="2721927"/>
              <a:ext cx="701357" cy="5581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26572" y="2912427"/>
              <a:ext cx="233362" cy="20002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28782" y="2093277"/>
              <a:ext cx="233362" cy="20002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620962" y="3315017"/>
              <a:ext cx="2162810" cy="341630"/>
            </a:xfrm>
            <a:custGeom>
              <a:avLst/>
              <a:gdLst/>
              <a:ahLst/>
              <a:cxnLst/>
              <a:rect l="l" t="t" r="r" b="b"/>
              <a:pathLst>
                <a:path w="2162810" h="341629">
                  <a:moveTo>
                    <a:pt x="1991677" y="0"/>
                  </a:moveTo>
                  <a:lnTo>
                    <a:pt x="1991677" y="85407"/>
                  </a:lnTo>
                  <a:lnTo>
                    <a:pt x="0" y="85407"/>
                  </a:lnTo>
                  <a:lnTo>
                    <a:pt x="0" y="256222"/>
                  </a:lnTo>
                  <a:lnTo>
                    <a:pt x="1991677" y="256222"/>
                  </a:lnTo>
                  <a:lnTo>
                    <a:pt x="1991677" y="341630"/>
                  </a:lnTo>
                  <a:lnTo>
                    <a:pt x="2162492" y="170815"/>
                  </a:lnTo>
                  <a:lnTo>
                    <a:pt x="199167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61907" y="2938780"/>
              <a:ext cx="925512" cy="73628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10255" y="3050539"/>
              <a:ext cx="233362" cy="20002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40287" y="2953702"/>
              <a:ext cx="941704" cy="850265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460946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Αδυναμίες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ασφάλειας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TCP/IP: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επίπεδο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45" dirty="0">
                <a:latin typeface="Times New Roman"/>
                <a:cs typeface="Times New Roman"/>
              </a:rPr>
              <a:t>εφαρμογής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91515" y="1058544"/>
            <a:ext cx="5834380" cy="1323439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48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1100" b="1" spc="50" dirty="0">
                <a:latin typeface="Calibri"/>
                <a:cs typeface="Calibri"/>
              </a:rPr>
              <a:t>Μετάφραση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35" dirty="0">
                <a:latin typeface="Calibri"/>
                <a:cs typeface="Calibri"/>
              </a:rPr>
              <a:t>διευθύνσεων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www</a:t>
            </a:r>
            <a:endParaRPr sz="1100" dirty="0">
              <a:latin typeface="Calibri"/>
              <a:cs typeface="Calibri"/>
            </a:endParaRPr>
          </a:p>
          <a:p>
            <a:pPr marL="329565" lvl="1" indent="-134620">
              <a:lnSpc>
                <a:spcPct val="100000"/>
              </a:lnSpc>
              <a:spcBef>
                <a:spcPts val="830"/>
              </a:spcBef>
              <a:buClr>
                <a:srgbClr val="FFBA00"/>
              </a:buClr>
              <a:buSzPct val="141176"/>
              <a:buFont typeface="Arial"/>
              <a:buChar char="•"/>
              <a:tabLst>
                <a:tab pos="329565" algn="l"/>
              </a:tabLst>
            </a:pPr>
            <a:r>
              <a:rPr sz="1050" b="1" spc="40" dirty="0">
                <a:latin typeface="Calibri"/>
                <a:cs typeface="Calibri"/>
              </a:rPr>
              <a:t>Κύρια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πρωτόκολλα: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spc="30" dirty="0">
                <a:latin typeface="Calibri"/>
                <a:cs typeface="Calibri"/>
              </a:rPr>
              <a:t>DNS</a:t>
            </a:r>
            <a:endParaRPr sz="105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Char char="•"/>
            </a:pPr>
            <a:endParaRPr sz="1200" dirty="0">
              <a:latin typeface="Calibri"/>
              <a:cs typeface="Calibri"/>
            </a:endParaRPr>
          </a:p>
          <a:p>
            <a:pPr marL="343535" lvl="1" indent="-148590">
              <a:lnSpc>
                <a:spcPct val="1000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343535" algn="l"/>
              </a:tabLst>
            </a:pPr>
            <a:r>
              <a:rPr sz="1050" b="1" spc="50" dirty="0">
                <a:latin typeface="Calibri"/>
                <a:cs typeface="Calibri"/>
              </a:rPr>
              <a:t>Στόχος: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να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επιτρέπει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τη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μετάφραση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των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διευθύνσεων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IP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σε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ευανάγνωστα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και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κατανοητά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από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τον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άνθρωπο:</a:t>
            </a:r>
            <a:endParaRPr sz="1050" dirty="0">
              <a:latin typeface="Calibri"/>
              <a:cs typeface="Calibri"/>
            </a:endParaRPr>
          </a:p>
          <a:p>
            <a:pPr marL="469265" lvl="2" indent="-91440">
              <a:lnSpc>
                <a:spcPct val="100000"/>
              </a:lnSpc>
              <a:spcBef>
                <a:spcPts val="1160"/>
              </a:spcBef>
              <a:buClr>
                <a:srgbClr val="FFBA00"/>
              </a:buClr>
              <a:buSzPct val="171428"/>
              <a:buFont typeface="Arial"/>
              <a:buChar char="•"/>
              <a:tabLst>
                <a:tab pos="469265" algn="l"/>
              </a:tabLst>
            </a:pPr>
            <a:r>
              <a:rPr sz="1000" spc="65" dirty="0">
                <a:latin typeface="Noto Sans Symbols2"/>
                <a:cs typeface="Noto Sans Symbols2"/>
              </a:rPr>
              <a:t></a:t>
            </a:r>
            <a:r>
              <a:rPr sz="1000" spc="65" dirty="0" err="1">
                <a:latin typeface="Calibri"/>
                <a:cs typeface="Calibri"/>
              </a:rPr>
              <a:t>Π.χ</a:t>
            </a:r>
            <a:r>
              <a:rPr lang="el-GR" sz="1000" spc="65" dirty="0">
                <a:latin typeface="Calibri"/>
                <a:cs typeface="Calibri"/>
              </a:rPr>
              <a:t> </a:t>
            </a:r>
            <a:r>
              <a:rPr lang="en-US" sz="1000" spc="65" dirty="0">
                <a:latin typeface="Calibri"/>
                <a:cs typeface="Calibri"/>
              </a:rPr>
              <a:t>www.pepeG.es</a:t>
            </a:r>
            <a:r>
              <a:rPr lang="el-GR" sz="1000" spc="65" dirty="0">
                <a:latin typeface="Calibri"/>
                <a:cs typeface="Calibri"/>
              </a:rPr>
              <a:t> -&gt;</a:t>
            </a:r>
            <a:r>
              <a:rPr sz="1000" spc="40" dirty="0">
                <a:latin typeface="Calibri"/>
                <a:cs typeface="Calibri"/>
              </a:rPr>
              <a:t>1.2.1.1.2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32110" y="3410510"/>
            <a:ext cx="249554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20" dirty="0">
                <a:latin typeface="Calibri"/>
                <a:cs typeface="Calibri"/>
                <a:hlinkClick r:id="rId12"/>
              </a:rPr>
              <a:t>w</a:t>
            </a:r>
            <a:r>
              <a:rPr sz="700" spc="25" dirty="0">
                <a:latin typeface="Calibri"/>
                <a:cs typeface="Calibri"/>
                <a:hlinkClick r:id="rId12"/>
              </a:rPr>
              <a:t>ww</a:t>
            </a:r>
            <a:r>
              <a:rPr sz="700" dirty="0">
                <a:latin typeface="Calibri"/>
                <a:cs typeface="Calibri"/>
                <a:hlinkClick r:id="rId12"/>
              </a:rPr>
              <a:t>.</a:t>
            </a:r>
            <a:r>
              <a:rPr sz="700" spc="10" dirty="0">
                <a:latin typeface="Calibri"/>
                <a:cs typeface="Calibri"/>
                <a:hlinkClick r:id="rId12"/>
              </a:rPr>
              <a:t>p</a:t>
            </a:r>
            <a:r>
              <a:rPr sz="700" spc="15" dirty="0">
                <a:latin typeface="Calibri"/>
                <a:cs typeface="Calibri"/>
                <a:hlinkClick r:id="rId12"/>
              </a:rPr>
              <a:t>ep</a:t>
            </a:r>
            <a:r>
              <a:rPr sz="700" spc="10" dirty="0">
                <a:latin typeface="Calibri"/>
                <a:cs typeface="Calibri"/>
                <a:hlinkClick r:id="rId12"/>
              </a:rPr>
              <a:t>e</a:t>
            </a:r>
            <a:r>
              <a:rPr sz="700" spc="20" dirty="0">
                <a:latin typeface="Calibri"/>
                <a:cs typeface="Calibri"/>
                <a:hlinkClick r:id="rId12"/>
              </a:rPr>
              <a:t>G</a:t>
            </a:r>
            <a:r>
              <a:rPr sz="700" dirty="0">
                <a:latin typeface="Calibri"/>
                <a:cs typeface="Calibri"/>
              </a:rPr>
              <a:t>.</a:t>
            </a:r>
            <a:r>
              <a:rPr sz="700" spc="10" dirty="0">
                <a:latin typeface="Calibri"/>
                <a:cs typeface="Calibri"/>
              </a:rPr>
              <a:t>e</a:t>
            </a:r>
            <a:r>
              <a:rPr sz="700" spc="15" dirty="0">
                <a:latin typeface="Calibri"/>
                <a:cs typeface="Calibri"/>
              </a:rPr>
              <a:t>s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30490" y="3000373"/>
            <a:ext cx="6476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390423" y="3143757"/>
            <a:ext cx="555625" cy="57451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700" b="1" dirty="0">
                <a:latin typeface="Calibri"/>
                <a:cs typeface="Calibri"/>
              </a:rPr>
              <a:t>Δ</a:t>
            </a:r>
            <a:r>
              <a:rPr sz="700" b="1" spc="-5" dirty="0">
                <a:latin typeface="Calibri"/>
                <a:cs typeface="Calibri"/>
                <a:hlinkClick r:id="rId12"/>
              </a:rPr>
              <a:t>ι</a:t>
            </a:r>
            <a:r>
              <a:rPr sz="700" b="1" dirty="0">
                <a:latin typeface="Calibri"/>
                <a:cs typeface="Calibri"/>
                <a:hlinkClick r:id="rId12"/>
              </a:rPr>
              <a:t>α</a:t>
            </a:r>
            <a:r>
              <a:rPr sz="700" b="1" spc="-5" dirty="0">
                <a:latin typeface="Calibri"/>
                <a:cs typeface="Calibri"/>
                <a:hlinkClick r:id="rId12"/>
              </a:rPr>
              <a:t>κ</a:t>
            </a:r>
            <a:r>
              <a:rPr sz="700" b="1" dirty="0">
                <a:latin typeface="Calibri"/>
                <a:cs typeface="Calibri"/>
                <a:hlinkClick r:id="rId12"/>
              </a:rPr>
              <a:t>ομ</a:t>
            </a:r>
            <a:r>
              <a:rPr sz="700" b="1" spc="-5" dirty="0">
                <a:latin typeface="Calibri"/>
                <a:cs typeface="Calibri"/>
                <a:hlinkClick r:id="rId12"/>
              </a:rPr>
              <a:t>ι</a:t>
            </a:r>
            <a:r>
              <a:rPr sz="700" b="1" dirty="0">
                <a:latin typeface="Calibri"/>
                <a:cs typeface="Calibri"/>
                <a:hlinkClick r:id="rId12"/>
              </a:rPr>
              <a:t>σ</a:t>
            </a:r>
            <a:r>
              <a:rPr sz="700" b="1" spc="-5" dirty="0">
                <a:latin typeface="Calibri"/>
                <a:cs typeface="Calibri"/>
                <a:hlinkClick r:id="rId12"/>
              </a:rPr>
              <a:t>τ</a:t>
            </a:r>
            <a:r>
              <a:rPr sz="700" b="1" dirty="0">
                <a:latin typeface="Calibri"/>
                <a:cs typeface="Calibri"/>
                <a:hlinkClick r:id="rId12"/>
              </a:rPr>
              <a:t>ή</a:t>
            </a:r>
            <a:r>
              <a:rPr sz="700" b="1" spc="-5" dirty="0">
                <a:latin typeface="Calibri"/>
                <a:cs typeface="Calibri"/>
                <a:hlinkClick r:id="rId12"/>
              </a:rPr>
              <a:t>ς</a:t>
            </a:r>
            <a:r>
              <a:rPr sz="700" b="1" spc="-5" dirty="0">
                <a:latin typeface="Calibri"/>
                <a:cs typeface="Calibri"/>
              </a:rPr>
              <a:t>/</a:t>
            </a:r>
            <a:r>
              <a:rPr sz="700" b="1" dirty="0">
                <a:latin typeface="Calibri"/>
                <a:cs typeface="Calibri"/>
              </a:rPr>
              <a:t>Ε</a:t>
            </a:r>
            <a:r>
              <a:rPr sz="700" b="1" spc="-5" dirty="0">
                <a:latin typeface="Calibri"/>
                <a:cs typeface="Calibri"/>
              </a:rPr>
              <a:t>ξ</a:t>
            </a:r>
            <a:r>
              <a:rPr sz="700" b="1" dirty="0">
                <a:latin typeface="Calibri"/>
                <a:cs typeface="Calibri"/>
              </a:rPr>
              <a:t>υ</a:t>
            </a:r>
            <a:r>
              <a:rPr sz="700" b="1" spc="5" dirty="0">
                <a:latin typeface="Calibri"/>
                <a:cs typeface="Calibri"/>
              </a:rPr>
              <a:t>π</a:t>
            </a:r>
            <a:r>
              <a:rPr sz="700" b="1" dirty="0">
                <a:latin typeface="Calibri"/>
                <a:cs typeface="Calibri"/>
              </a:rPr>
              <a:t>ηρ</a:t>
            </a:r>
            <a:r>
              <a:rPr sz="700" b="1" spc="-5" dirty="0">
                <a:latin typeface="Calibri"/>
                <a:cs typeface="Calibri"/>
              </a:rPr>
              <a:t>ε</a:t>
            </a:r>
            <a:r>
              <a:rPr sz="700" b="1" dirty="0">
                <a:latin typeface="Calibri"/>
                <a:cs typeface="Calibri"/>
              </a:rPr>
              <a:t>τη</a:t>
            </a:r>
            <a:r>
              <a:rPr sz="700" b="1" spc="-5" dirty="0">
                <a:latin typeface="Calibri"/>
                <a:cs typeface="Calibri"/>
              </a:rPr>
              <a:t>τ</a:t>
            </a:r>
            <a:r>
              <a:rPr sz="700" b="1" dirty="0">
                <a:latin typeface="Calibri"/>
                <a:cs typeface="Calibri"/>
              </a:rPr>
              <a:t>ή</a:t>
            </a:r>
            <a:r>
              <a:rPr sz="700" b="1" spc="10" dirty="0">
                <a:latin typeface="Calibri"/>
                <a:cs typeface="Calibri"/>
              </a:rPr>
              <a:t>ς</a:t>
            </a:r>
            <a:r>
              <a:rPr sz="700" b="1" spc="-5" dirty="0">
                <a:latin typeface="Calibri"/>
                <a:cs typeface="Calibri"/>
              </a:rPr>
              <a:t> </a:t>
            </a:r>
            <a:r>
              <a:rPr sz="700" b="1" spc="15" dirty="0">
                <a:latin typeface="Calibri"/>
                <a:cs typeface="Calibri"/>
              </a:rPr>
              <a:t>D</a:t>
            </a:r>
            <a:r>
              <a:rPr sz="700" b="1" spc="10" dirty="0">
                <a:latin typeface="Calibri"/>
                <a:cs typeface="Calibri"/>
              </a:rPr>
              <a:t>NS</a:t>
            </a:r>
            <a:endParaRPr sz="700">
              <a:latin typeface="Calibri"/>
              <a:cs typeface="Calibri"/>
            </a:endParaRPr>
          </a:p>
          <a:p>
            <a:pPr marL="29845">
              <a:lnSpc>
                <a:spcPct val="100000"/>
              </a:lnSpc>
              <a:spcBef>
                <a:spcPts val="65"/>
              </a:spcBef>
            </a:pPr>
            <a:r>
              <a:rPr sz="700" spc="15" dirty="0">
                <a:latin typeface="Calibri"/>
                <a:cs typeface="Calibri"/>
                <a:hlinkClick r:id="rId12"/>
              </a:rPr>
              <a:t>www.pepeG</a:t>
            </a:r>
            <a:r>
              <a:rPr sz="700" spc="15" dirty="0">
                <a:latin typeface="Calibri"/>
                <a:cs typeface="Calibri"/>
              </a:rPr>
              <a:t>.es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84945" y="3242004"/>
            <a:ext cx="100012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0" dirty="0">
                <a:latin typeface="Calibri"/>
                <a:cs typeface="Calibri"/>
              </a:rPr>
              <a:t>Διακομιστής/Εξυπηρετητής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25" dirty="0">
                <a:latin typeface="Calibri"/>
                <a:cs typeface="Calibri"/>
              </a:rPr>
              <a:t>DNS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011010" y="3953191"/>
            <a:ext cx="6476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63323" y="4076381"/>
            <a:ext cx="326390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5" dirty="0">
                <a:latin typeface="Calibri"/>
                <a:cs typeface="Calibri"/>
              </a:rPr>
              <a:t>Α</a:t>
            </a:r>
            <a:r>
              <a:rPr sz="700" b="1" spc="-5" dirty="0">
                <a:latin typeface="Calibri"/>
                <a:cs typeface="Calibri"/>
              </a:rPr>
              <a:t>ί</a:t>
            </a:r>
            <a:r>
              <a:rPr sz="700" b="1" dirty="0">
                <a:latin typeface="Calibri"/>
                <a:cs typeface="Calibri"/>
              </a:rPr>
              <a:t>τη</a:t>
            </a:r>
            <a:r>
              <a:rPr sz="700" b="1" spc="5" dirty="0">
                <a:latin typeface="Calibri"/>
                <a:cs typeface="Calibri"/>
              </a:rPr>
              <a:t>μα</a:t>
            </a:r>
            <a:r>
              <a:rPr sz="700" b="1" dirty="0">
                <a:latin typeface="Calibri"/>
                <a:cs typeface="Calibri"/>
              </a:rPr>
              <a:t> </a:t>
            </a:r>
            <a:r>
              <a:rPr sz="700" b="1" spc="5" dirty="0">
                <a:latin typeface="Calibri"/>
                <a:cs typeface="Calibri"/>
              </a:rPr>
              <a:t>H</a:t>
            </a:r>
            <a:r>
              <a:rPr sz="700" b="1" dirty="0">
                <a:latin typeface="Calibri"/>
                <a:cs typeface="Calibri"/>
              </a:rPr>
              <a:t>T</a:t>
            </a:r>
            <a:r>
              <a:rPr sz="700" b="1" spc="5" dirty="0">
                <a:latin typeface="Calibri"/>
                <a:cs typeface="Calibri"/>
              </a:rPr>
              <a:t>T</a:t>
            </a:r>
            <a:r>
              <a:rPr sz="700" b="1" dirty="0">
                <a:latin typeface="Calibri"/>
                <a:cs typeface="Calibri"/>
              </a:rPr>
              <a:t>P</a:t>
            </a:r>
            <a:r>
              <a:rPr sz="700" b="1" spc="-15" dirty="0">
                <a:latin typeface="Calibri"/>
                <a:cs typeface="Calibri"/>
              </a:rPr>
              <a:t>.</a:t>
            </a:r>
            <a:r>
              <a:rPr sz="700" b="1" spc="-10" dirty="0">
                <a:latin typeface="Calibri"/>
                <a:cs typeface="Calibri"/>
              </a:rPr>
              <a:t>2</a:t>
            </a:r>
            <a:r>
              <a:rPr sz="700" b="1" spc="-15" dirty="0">
                <a:latin typeface="Calibri"/>
                <a:cs typeface="Calibri"/>
              </a:rPr>
              <a:t>.</a:t>
            </a:r>
            <a:r>
              <a:rPr sz="700" b="1" spc="-10" dirty="0">
                <a:latin typeface="Calibri"/>
                <a:cs typeface="Calibri"/>
              </a:rPr>
              <a:t>1</a:t>
            </a:r>
            <a:r>
              <a:rPr sz="700" b="1" spc="-15" dirty="0">
                <a:latin typeface="Calibri"/>
                <a:cs typeface="Calibri"/>
              </a:rPr>
              <a:t>.</a:t>
            </a:r>
            <a:r>
              <a:rPr sz="700" b="1" spc="5" dirty="0">
                <a:latin typeface="Calibri"/>
                <a:cs typeface="Calibri"/>
              </a:rPr>
              <a:t>2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620293" y="3893184"/>
            <a:ext cx="361314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-5" dirty="0">
                <a:latin typeface="Calibri"/>
                <a:cs typeface="Calibri"/>
              </a:rPr>
              <a:t>1.2.1.2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981607" y="3816984"/>
            <a:ext cx="6476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408930" y="3953700"/>
            <a:ext cx="52451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5" dirty="0">
                <a:latin typeface="Calibri"/>
                <a:cs typeface="Calibri"/>
              </a:rPr>
              <a:t>Δ</a:t>
            </a:r>
            <a:r>
              <a:rPr sz="1000" spc="-10" dirty="0">
                <a:latin typeface="Calibri"/>
                <a:cs typeface="Calibri"/>
              </a:rPr>
              <a:t>ι</a:t>
            </a:r>
            <a:r>
              <a:rPr sz="1000" spc="-15" dirty="0">
                <a:latin typeface="Calibri"/>
                <a:cs typeface="Calibri"/>
              </a:rPr>
              <a:t>ακομ</a:t>
            </a:r>
            <a:r>
              <a:rPr sz="1000" spc="-10" dirty="0">
                <a:latin typeface="Calibri"/>
                <a:cs typeface="Calibri"/>
              </a:rPr>
              <a:t>ι</a:t>
            </a:r>
            <a:r>
              <a:rPr sz="1000" spc="-15" dirty="0">
                <a:latin typeface="Calibri"/>
                <a:cs typeface="Calibri"/>
              </a:rPr>
              <a:t>στή</a:t>
            </a:r>
            <a:r>
              <a:rPr sz="1000" dirty="0">
                <a:latin typeface="Calibri"/>
                <a:cs typeface="Calibri"/>
              </a:rPr>
              <a:t>ς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5" dirty="0">
                <a:latin typeface="Calibri"/>
                <a:cs typeface="Calibri"/>
              </a:rPr>
              <a:t>HTT</a:t>
            </a:r>
            <a:r>
              <a:rPr sz="1000" dirty="0">
                <a:latin typeface="Calibri"/>
                <a:cs typeface="Calibri"/>
              </a:rPr>
              <a:t>P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5364003" y="4411344"/>
            <a:ext cx="43688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-5" dirty="0">
                <a:latin typeface="Calibri"/>
                <a:cs typeface="Calibri"/>
              </a:rPr>
              <a:t>1.2.1.2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6586" y="4942457"/>
            <a:ext cx="6050280" cy="99738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04139" marR="5080" indent="-91440">
              <a:lnSpc>
                <a:spcPts val="1010"/>
              </a:lnSpc>
              <a:spcBef>
                <a:spcPts val="14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160655" algn="l"/>
              </a:tabLst>
            </a:pPr>
            <a:r>
              <a:rPr sz="1000" b="1" spc="55" dirty="0">
                <a:latin typeface="Calibri"/>
                <a:cs typeface="Calibri"/>
              </a:rPr>
              <a:t>Κύριες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αδυναμίες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ασφαλείας: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το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πρωτόκολλο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παρουσιάζει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ορισμένους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κινδύνους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ασφαλείας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όταν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οι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μεταφράσεις </a:t>
            </a:r>
            <a:r>
              <a:rPr sz="1000" spc="-18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μεταφέρονται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www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IP</a:t>
            </a:r>
            <a:r>
              <a:rPr sz="1000" spc="75" dirty="0">
                <a:latin typeface="Noto Sans Symbols2"/>
                <a:cs typeface="Noto Sans Symbols2"/>
              </a:rPr>
              <a:t></a:t>
            </a:r>
            <a:endParaRPr lang="el-GR" sz="1000" spc="75" dirty="0">
              <a:latin typeface="Noto Sans Symbols2"/>
              <a:cs typeface="Noto Sans Symbols2"/>
            </a:endParaRPr>
          </a:p>
          <a:p>
            <a:pPr marL="104139" marR="5080" indent="-91440">
              <a:lnSpc>
                <a:spcPts val="1010"/>
              </a:lnSpc>
              <a:spcBef>
                <a:spcPts val="14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160655" algn="l"/>
              </a:tabLst>
            </a:pPr>
            <a:r>
              <a:rPr sz="900" spc="50" dirty="0" err="1">
                <a:latin typeface="Calibri"/>
                <a:cs typeface="Calibri"/>
              </a:rPr>
              <a:t>Μετ</a:t>
            </a:r>
            <a:r>
              <a:rPr sz="900" spc="50" dirty="0">
                <a:latin typeface="Calibri"/>
                <a:cs typeface="Calibri"/>
              </a:rPr>
              <a:t>αφέρονται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σε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απλό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κείμενο,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χωρίς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καμία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εγγύηση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για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την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ταυτοποίηση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χρήστη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και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την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εγκυρότητα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των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καταγραφών.</a:t>
            </a:r>
            <a:endParaRPr sz="900" dirty="0">
              <a:latin typeface="Calibri"/>
              <a:cs typeface="Calibri"/>
            </a:endParaRPr>
          </a:p>
          <a:p>
            <a:pPr marL="287020" marR="224154" lvl="1" indent="-91440">
              <a:lnSpc>
                <a:spcPts val="819"/>
              </a:lnSpc>
              <a:spcBef>
                <a:spcPts val="1110"/>
              </a:spcBef>
              <a:buClr>
                <a:srgbClr val="FFBA00"/>
              </a:buClr>
              <a:buSzPct val="171428"/>
              <a:buFont typeface="Arial"/>
              <a:buChar char="•"/>
              <a:tabLst>
                <a:tab pos="287020" algn="l"/>
              </a:tabLst>
            </a:pPr>
            <a:r>
              <a:rPr sz="900" spc="50" dirty="0">
                <a:latin typeface="Calibri"/>
                <a:cs typeface="Calibri"/>
              </a:rPr>
              <a:t>Αυτή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η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έλλειψη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επαλήθευσης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χρήστη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παράγει/κάνει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το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πρωτόκολλο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ευάλωτο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σε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επιθέσεις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MITM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και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spoofing,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στις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οποίες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ψεύτικοι 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εξυπηρετητές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μπορούν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να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υποδυθούν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νόμιμους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εξυπηρετητές,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παρέχοντας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ψεύτικες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IPS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(π.χ.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μεταγενέστερη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προώθηση).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212830" y="4604384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00818" y="6425565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579859" y="67627"/>
            <a:ext cx="304800" cy="29273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2200" spc="145" dirty="0">
                <a:solidFill>
                  <a:srgbClr val="D8D8D8"/>
                </a:solidFill>
                <a:latin typeface="Calibri"/>
                <a:cs typeface="Calibri"/>
              </a:rPr>
              <a:t>ΕΛΛΕΊΨΕΙΣ</a:t>
            </a:r>
            <a:r>
              <a:rPr sz="2200" spc="1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8D8D8"/>
                </a:solidFill>
                <a:latin typeface="Calibri"/>
                <a:cs typeface="Calibri"/>
              </a:rPr>
              <a:t>ΑΣΦΑΛΕΊΑΣ</a:t>
            </a:r>
            <a:endParaRPr sz="2200">
              <a:latin typeface="Calibri"/>
              <a:cs typeface="Calibri"/>
            </a:endParaRPr>
          </a:p>
        </p:txBody>
      </p:sp>
      <p:graphicFrame>
        <p:nvGraphicFramePr>
          <p:cNvPr id="40" name="object 40"/>
          <p:cNvGraphicFramePr>
            <a:graphicFrameLocks noGrp="1"/>
          </p:cNvGraphicFramePr>
          <p:nvPr/>
        </p:nvGraphicFramePr>
        <p:xfrm>
          <a:off x="10007282" y="87947"/>
          <a:ext cx="1143635" cy="14827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3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9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10845">
                        <a:lnSpc>
                          <a:spcPct val="100000"/>
                        </a:lnSpc>
                      </a:pPr>
                      <a:r>
                        <a:rPr sz="600" b="1" spc="-15" dirty="0">
                          <a:solidFill>
                            <a:srgbClr val="BF0000"/>
                          </a:solidFill>
                          <a:latin typeface="Calibri"/>
                          <a:cs typeface="Calibri"/>
                        </a:rPr>
                        <a:t>Εφαρμογή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762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FF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79730">
                        <a:lnSpc>
                          <a:spcPct val="100000"/>
                        </a:lnSpc>
                      </a:pPr>
                      <a:r>
                        <a:rPr sz="600" spc="40" dirty="0">
                          <a:latin typeface="Calibri"/>
                          <a:cs typeface="Calibri"/>
                        </a:rPr>
                        <a:t>Μεταφορά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7C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7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412750">
                        <a:lnSpc>
                          <a:spcPct val="100000"/>
                        </a:lnSpc>
                      </a:pPr>
                      <a:r>
                        <a:rPr sz="600" spc="60" dirty="0">
                          <a:latin typeface="Calibri"/>
                          <a:cs typeface="Calibri"/>
                        </a:rPr>
                        <a:t>Ίντερνετ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9D4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407034">
                        <a:lnSpc>
                          <a:spcPct val="100000"/>
                        </a:lnSpc>
                      </a:pPr>
                      <a:r>
                        <a:rPr sz="600" spc="-10" dirty="0">
                          <a:latin typeface="Calibri"/>
                          <a:cs typeface="Calibri"/>
                        </a:rPr>
                        <a:t>Σύνδεσμος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8100">
                      <a:solidFill>
                        <a:srgbClr val="7228D1"/>
                      </a:solidFill>
                      <a:prstDash val="solid"/>
                    </a:lnL>
                    <a:lnR w="38100">
                      <a:solidFill>
                        <a:srgbClr val="7228D1"/>
                      </a:solidFill>
                      <a:prstDash val="solid"/>
                    </a:lnR>
                    <a:lnT w="38100">
                      <a:solidFill>
                        <a:srgbClr val="7228D1"/>
                      </a:solidFill>
                      <a:prstDash val="solid"/>
                    </a:lnT>
                    <a:lnB w="38100">
                      <a:solidFill>
                        <a:srgbClr val="7228D1"/>
                      </a:solidFill>
                      <a:prstDash val="solid"/>
                    </a:lnB>
                    <a:solidFill>
                      <a:srgbClr val="F7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51152" y="2569527"/>
              <a:ext cx="662305" cy="262890"/>
            </a:xfrm>
            <a:custGeom>
              <a:avLst/>
              <a:gdLst/>
              <a:ahLst/>
              <a:cxnLst/>
              <a:rect l="l" t="t" r="r" b="b"/>
              <a:pathLst>
                <a:path w="662304" h="262889">
                  <a:moveTo>
                    <a:pt x="0" y="262572"/>
                  </a:moveTo>
                  <a:lnTo>
                    <a:pt x="66230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3752" y="0"/>
              <a:ext cx="5024755" cy="6857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31350" y="0"/>
              <a:ext cx="2173287" cy="215011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55344" y="409575"/>
            <a:ext cx="4986020" cy="64008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40" dirty="0">
                <a:latin typeface="Times New Roman"/>
                <a:cs typeface="Times New Roman"/>
              </a:rPr>
              <a:t>Εργασία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για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05" dirty="0">
                <a:latin typeface="Times New Roman"/>
                <a:cs typeface="Times New Roman"/>
              </a:rPr>
              <a:t>το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σπίτι: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80" dirty="0">
                <a:latin typeface="Times New Roman"/>
                <a:cs typeface="Times New Roman"/>
              </a:rPr>
              <a:t>+</a:t>
            </a:r>
            <a:r>
              <a:rPr sz="1450" spc="30" dirty="0">
                <a:latin typeface="Times New Roman"/>
                <a:cs typeface="Times New Roman"/>
              </a:rPr>
              <a:t> </a:t>
            </a:r>
            <a:r>
              <a:rPr sz="1450" spc="150" dirty="0">
                <a:latin typeface="Times New Roman"/>
                <a:cs typeface="Times New Roman"/>
              </a:rPr>
              <a:t>TELNET</a:t>
            </a:r>
            <a:r>
              <a:rPr sz="1450" spc="17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50" dirty="0">
                <a:latin typeface="Times New Roman"/>
                <a:cs typeface="Times New Roman"/>
              </a:rPr>
              <a:t>XML</a:t>
            </a:r>
            <a:r>
              <a:rPr sz="1450" spc="17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(Extensible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Markup Language </a:t>
            </a:r>
            <a:r>
              <a:rPr sz="1450" spc="45" dirty="0">
                <a:latin typeface="Times New Roman"/>
                <a:cs typeface="Times New Roman"/>
              </a:rPr>
              <a:t>-</a:t>
            </a:r>
            <a:r>
              <a:rPr sz="1450" spc="5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δομημένη </a:t>
            </a:r>
            <a:r>
              <a:rPr sz="1450" spc="125" dirty="0">
                <a:latin typeface="Times New Roman"/>
                <a:cs typeface="Times New Roman"/>
              </a:rPr>
              <a:t>μορφή ανταλλαγής </a:t>
            </a:r>
            <a:r>
              <a:rPr sz="1450" spc="130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δεδομένωνn)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7690" y="1488757"/>
            <a:ext cx="6768465" cy="316984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227329" marR="5080" indent="-91440">
              <a:lnSpc>
                <a:spcPts val="1000"/>
              </a:lnSpc>
              <a:spcBef>
                <a:spcPts val="15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284480" algn="l"/>
              </a:tabLst>
            </a:pPr>
            <a:r>
              <a:rPr sz="1000" b="1" spc="55" dirty="0">
                <a:latin typeface="Calibri"/>
                <a:cs typeface="Calibri"/>
              </a:rPr>
              <a:t>Εργασία: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εξετάζοντας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την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εγκατάσταση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δύο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εικονικών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μηχανών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ή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δύο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υπολογιστών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που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διαρθρώνονται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στο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ίδιο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τοπικό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δίκτυο </a:t>
            </a:r>
            <a:r>
              <a:rPr sz="1000" spc="6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(π.χοικιακό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τοπικό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δίκτυο):</a:t>
            </a:r>
            <a:endParaRPr sz="1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BA00"/>
              </a:buClr>
              <a:buFont typeface="Arial"/>
              <a:buChar char="•"/>
            </a:pPr>
            <a:endParaRPr sz="800" dirty="0">
              <a:latin typeface="Calibri"/>
              <a:cs typeface="Calibri"/>
            </a:endParaRPr>
          </a:p>
          <a:p>
            <a:pPr marL="547370" marR="375285" lvl="1" indent="-228600">
              <a:lnSpc>
                <a:spcPct val="87200"/>
              </a:lnSpc>
              <a:buClr>
                <a:srgbClr val="FFBA00"/>
              </a:buClr>
              <a:buSzPct val="200000"/>
              <a:buAutoNum type="arabicPeriod"/>
              <a:tabLst>
                <a:tab pos="546735" algn="l"/>
              </a:tabLst>
            </a:pPr>
            <a:r>
              <a:rPr sz="900" spc="45" dirty="0">
                <a:latin typeface="Calibri"/>
                <a:cs typeface="Calibri"/>
              </a:rPr>
              <a:t>Εγκατεστημένο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λογισμικό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TELNET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(σύστημα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55" dirty="0">
                <a:latin typeface="Calibri"/>
                <a:cs typeface="Calibri"/>
              </a:rPr>
              <a:t>ή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55" dirty="0">
                <a:latin typeface="Calibri"/>
                <a:cs typeface="Calibri"/>
              </a:rPr>
              <a:t>πρόγραμμα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55" dirty="0">
                <a:latin typeface="Calibri"/>
                <a:cs typeface="Calibri"/>
              </a:rPr>
              <a:t>που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επικοινωνεί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με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εξυπηρετητή)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για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να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αναλύσετε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την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κίνηση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μεταξύ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των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δύο </a:t>
            </a:r>
            <a:r>
              <a:rPr sz="900" spc="55" dirty="0">
                <a:latin typeface="Calibri"/>
                <a:cs typeface="Calibri"/>
              </a:rPr>
              <a:t> κόμβων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χρησιμοποιώντας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το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Wireshark</a:t>
            </a:r>
            <a:endParaRPr sz="9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Clr>
                <a:srgbClr val="FFBA00"/>
              </a:buClr>
              <a:buFont typeface="Calibri"/>
              <a:buAutoNum type="arabicPeriod"/>
            </a:pPr>
            <a:endParaRPr sz="1100" dirty="0">
              <a:latin typeface="Calibri"/>
              <a:cs typeface="Calibri"/>
            </a:endParaRPr>
          </a:p>
          <a:p>
            <a:pPr marL="788035" lvl="2" indent="-285750">
              <a:lnSpc>
                <a:spcPct val="100000"/>
              </a:lnSpc>
              <a:buClr>
                <a:srgbClr val="FFBA00"/>
              </a:buClr>
              <a:buSzPct val="200000"/>
              <a:buFont typeface="Arial"/>
              <a:buChar char="•"/>
              <a:tabLst>
                <a:tab pos="787400" algn="l"/>
                <a:tab pos="788035" algn="l"/>
              </a:tabLst>
            </a:pPr>
            <a:r>
              <a:rPr sz="900" spc="25" dirty="0">
                <a:latin typeface="Calibri"/>
                <a:cs typeface="Calibri"/>
              </a:rPr>
              <a:t>Για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να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γίνει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αυτό,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συνιστάται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να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ενεργοποιήσετε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το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Wireshark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πριν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από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τη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20" dirty="0">
                <a:latin typeface="Calibri"/>
                <a:cs typeface="Calibri"/>
              </a:rPr>
              <a:t>σύνδεση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TELNET.</a:t>
            </a:r>
            <a:endParaRPr sz="900" dirty="0">
              <a:latin typeface="Calibri"/>
              <a:cs typeface="Calibri"/>
            </a:endParaRPr>
          </a:p>
          <a:p>
            <a:pPr marL="788035" marR="238760" lvl="2" indent="-285750">
              <a:lnSpc>
                <a:spcPct val="101800"/>
              </a:lnSpc>
              <a:spcBef>
                <a:spcPts val="124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787400" algn="l"/>
                <a:tab pos="788035" algn="l"/>
              </a:tabLst>
            </a:pPr>
            <a:r>
              <a:rPr sz="900" spc="45" dirty="0">
                <a:latin typeface="Calibri"/>
                <a:cs typeface="Calibri"/>
              </a:rPr>
              <a:t>Στη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συνέχεια,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μεταφέρετε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εντολές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μέσω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TELNET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και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αναλύστε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τις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καταγραφές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του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Wireshark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για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να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επαληθεύσετε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ότι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οι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μεταφερόμενες 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εντολές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αποστέλλονται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καθαρά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(ή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χωρίς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κρυπτογράφηση)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μεταξύ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των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δύο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κόμβων.</a:t>
            </a:r>
            <a:endParaRPr sz="900" dirty="0">
              <a:latin typeface="Calibri"/>
              <a:cs typeface="Calibri"/>
            </a:endParaRPr>
          </a:p>
          <a:p>
            <a:pPr marL="240029" lvl="1" indent="-227329">
              <a:lnSpc>
                <a:spcPct val="100000"/>
              </a:lnSpc>
              <a:spcBef>
                <a:spcPts val="550"/>
              </a:spcBef>
              <a:buClr>
                <a:srgbClr val="FFBA00"/>
              </a:buClr>
              <a:buSzPct val="200000"/>
              <a:buAutoNum type="arabicPeriod"/>
              <a:tabLst>
                <a:tab pos="240029" algn="l"/>
              </a:tabLst>
            </a:pPr>
            <a:r>
              <a:rPr sz="900" spc="45" dirty="0">
                <a:latin typeface="Calibri"/>
                <a:cs typeface="Calibri"/>
              </a:rPr>
              <a:t>Αποδίδει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την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ίδια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επίδοση,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αλλά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αυτή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φορά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με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εγκατεστημένο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ένα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FTP</a:t>
            </a:r>
            <a:r>
              <a:rPr sz="900" spc="30" dirty="0">
                <a:latin typeface="Calibri"/>
                <a:cs typeface="Calibri"/>
              </a:rPr>
              <a:t> (</a:t>
            </a:r>
            <a:r>
              <a:rPr sz="900" b="1" spc="30" dirty="0">
                <a:latin typeface="Calibri"/>
                <a:cs typeface="Calibri"/>
              </a:rPr>
              <a:t>File </a:t>
            </a:r>
            <a:r>
              <a:rPr sz="900" b="1" spc="40" dirty="0">
                <a:latin typeface="Calibri"/>
                <a:cs typeface="Calibri"/>
              </a:rPr>
              <a:t>Transfer</a:t>
            </a:r>
            <a:r>
              <a:rPr sz="900" b="1" spc="35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Protocol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- </a:t>
            </a:r>
            <a:r>
              <a:rPr sz="900" b="1" spc="45" dirty="0">
                <a:latin typeface="Calibri"/>
                <a:cs typeface="Calibri"/>
              </a:rPr>
              <a:t>πρωτόκολλο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μεταφοράς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αρχείων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μεταξύ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servers)</a:t>
            </a:r>
            <a:endParaRPr sz="900" dirty="0">
              <a:latin typeface="Calibri"/>
              <a:cs typeface="Calibri"/>
            </a:endParaRPr>
          </a:p>
          <a:p>
            <a:pPr marL="3500120">
              <a:lnSpc>
                <a:spcPct val="100000"/>
              </a:lnSpc>
              <a:spcBef>
                <a:spcPts val="665"/>
              </a:spcBef>
            </a:pPr>
            <a:r>
              <a:rPr sz="900" spc="35" dirty="0">
                <a:latin typeface="Calibri"/>
                <a:cs typeface="Calibri"/>
              </a:rPr>
              <a:t>(Linux)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να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αναλύσει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την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κίνηση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μεταξύ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των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δύο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χρησιμοποιώντας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 dirty="0">
              <a:latin typeface="Calibri"/>
              <a:cs typeface="Calibri"/>
            </a:endParaRPr>
          </a:p>
          <a:p>
            <a:pPr marL="788035" marR="126364" lvl="2" indent="-285750">
              <a:lnSpc>
                <a:spcPct val="101800"/>
              </a:lnSpc>
              <a:spcBef>
                <a:spcPts val="52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787400" algn="l"/>
                <a:tab pos="788035" algn="l"/>
              </a:tabLst>
            </a:pPr>
            <a:r>
              <a:rPr sz="900" spc="40" dirty="0">
                <a:latin typeface="Calibri"/>
                <a:cs typeface="Calibri"/>
              </a:rPr>
              <a:t>Για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να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γίνει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αυτό,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συνιστάται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εγκατάσταση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του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εργαλείου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VSFTPD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(</a:t>
            </a:r>
            <a:r>
              <a:rPr sz="900" spc="40" dirty="0">
                <a:latin typeface="Calibri"/>
                <a:cs typeface="Calibri"/>
              </a:rPr>
              <a:t>Very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Secure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FTP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Daemon</a:t>
            </a:r>
            <a:r>
              <a:rPr sz="900" spc="30" dirty="0">
                <a:latin typeface="Calibri"/>
                <a:cs typeface="Calibri"/>
              </a:rPr>
              <a:t> -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ασφαλής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FTP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server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μεταφορά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αρχείων 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με </a:t>
            </a:r>
            <a:r>
              <a:rPr sz="900" spc="45" dirty="0">
                <a:latin typeface="Calibri"/>
                <a:cs typeface="Calibri"/>
              </a:rPr>
              <a:t>TLS </a:t>
            </a:r>
            <a:r>
              <a:rPr sz="900" spc="40" dirty="0">
                <a:latin typeface="Calibri"/>
                <a:cs typeface="Calibri"/>
              </a:rPr>
              <a:t>encryption) </a:t>
            </a:r>
            <a:r>
              <a:rPr sz="900" spc="45" dirty="0">
                <a:latin typeface="Calibri"/>
                <a:cs typeface="Calibri"/>
              </a:rPr>
              <a:t>στο </a:t>
            </a:r>
            <a:r>
              <a:rPr sz="900" spc="40" dirty="0">
                <a:latin typeface="Calibri"/>
                <a:cs typeface="Calibri"/>
              </a:rPr>
              <a:t>Linux (λειτουργικό </a:t>
            </a:r>
            <a:r>
              <a:rPr sz="900" spc="50" dirty="0">
                <a:latin typeface="Calibri"/>
                <a:cs typeface="Calibri"/>
              </a:rPr>
              <a:t>σύστημα </a:t>
            </a:r>
            <a:r>
              <a:rPr sz="900" spc="45" dirty="0">
                <a:latin typeface="Calibri"/>
                <a:cs typeface="Calibri"/>
              </a:rPr>
              <a:t>ανοιχτού </a:t>
            </a:r>
            <a:r>
              <a:rPr sz="900" spc="50" dirty="0">
                <a:latin typeface="Calibri"/>
                <a:cs typeface="Calibri"/>
              </a:rPr>
              <a:t>κώδικα βασισμένο </a:t>
            </a:r>
            <a:r>
              <a:rPr sz="900" spc="45" dirty="0">
                <a:latin typeface="Calibri"/>
                <a:cs typeface="Calibri"/>
              </a:rPr>
              <a:t>στο </a:t>
            </a:r>
            <a:r>
              <a:rPr sz="900" spc="40" dirty="0">
                <a:latin typeface="Calibri"/>
                <a:cs typeface="Calibri"/>
              </a:rPr>
              <a:t>Unix) και </a:t>
            </a:r>
            <a:r>
              <a:rPr sz="900" spc="55" dirty="0">
                <a:latin typeface="Calibri"/>
                <a:cs typeface="Calibri"/>
              </a:rPr>
              <a:t>η </a:t>
            </a:r>
            <a:r>
              <a:rPr sz="900" spc="50" dirty="0">
                <a:latin typeface="Calibri"/>
                <a:cs typeface="Calibri"/>
              </a:rPr>
              <a:t>μεταφορά εντολών FTP </a:t>
            </a:r>
            <a:r>
              <a:rPr sz="900" spc="55" dirty="0">
                <a:latin typeface="Calibri"/>
                <a:cs typeface="Calibri"/>
              </a:rPr>
              <a:t>που </a:t>
            </a:r>
            <a:r>
              <a:rPr sz="900" spc="50" dirty="0">
                <a:latin typeface="Calibri"/>
                <a:cs typeface="Calibri"/>
              </a:rPr>
              <a:t>θα 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καταγραφούν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στο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Wireshark.</a:t>
            </a:r>
            <a:endParaRPr sz="900" dirty="0">
              <a:latin typeface="Calibri"/>
              <a:cs typeface="Calibri"/>
            </a:endParaRPr>
          </a:p>
          <a:p>
            <a:pPr lvl="2">
              <a:lnSpc>
                <a:spcPct val="100000"/>
              </a:lnSpc>
              <a:spcBef>
                <a:spcPts val="30"/>
              </a:spcBef>
              <a:buClr>
                <a:srgbClr val="FFBA00"/>
              </a:buClr>
              <a:buFont typeface="Arial"/>
              <a:buChar char="•"/>
            </a:pPr>
            <a:endParaRPr sz="1100" dirty="0">
              <a:latin typeface="Calibri"/>
              <a:cs typeface="Calibri"/>
            </a:endParaRPr>
          </a:p>
          <a:p>
            <a:pPr marL="788035" lvl="2" indent="-285750">
              <a:lnSpc>
                <a:spcPct val="100000"/>
              </a:lnSpc>
              <a:buClr>
                <a:srgbClr val="FFBA00"/>
              </a:buClr>
              <a:buSzPct val="200000"/>
              <a:buFont typeface="Arial"/>
              <a:buChar char="•"/>
              <a:tabLst>
                <a:tab pos="787400" algn="l"/>
                <a:tab pos="788035" algn="l"/>
              </a:tabLst>
            </a:pPr>
            <a:r>
              <a:rPr sz="900" spc="50" dirty="0">
                <a:latin typeface="Calibri"/>
                <a:cs typeface="Calibri"/>
              </a:rPr>
              <a:t>Αναλύστε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τις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καταγραφές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για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να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επαληθεύσετε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ότι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οι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εντολές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αυτές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αποστέλλονται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και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σε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καθαρή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μορφή.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0036" y="6125573"/>
            <a:ext cx="3872865" cy="15367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350" spc="25" dirty="0">
                <a:latin typeface="Calibri"/>
                <a:cs typeface="Calibri"/>
              </a:rPr>
              <a:t>Πηγή</a:t>
            </a:r>
            <a:r>
              <a:rPr sz="350" spc="20" dirty="0">
                <a:latin typeface="Calibri"/>
                <a:cs typeface="Calibri"/>
              </a:rPr>
              <a:t> για το</a:t>
            </a:r>
            <a:r>
              <a:rPr sz="350" spc="30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TELNET (κατευθυντήριες</a:t>
            </a:r>
            <a:r>
              <a:rPr sz="350" spc="30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γραμμές): </a:t>
            </a:r>
            <a:r>
              <a:rPr sz="400" spc="20" dirty="0">
                <a:latin typeface="Calibri"/>
                <a:cs typeface="Calibri"/>
              </a:rPr>
              <a:t>Linux,</a:t>
            </a:r>
            <a:r>
              <a:rPr sz="400" spc="3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Linuxconfig.cong,</a:t>
            </a:r>
            <a:r>
              <a:rPr sz="400" spc="25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2021.</a:t>
            </a:r>
            <a:r>
              <a:rPr sz="400" spc="30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URL:</a:t>
            </a:r>
            <a:r>
              <a:rPr sz="400" spc="30" dirty="0">
                <a:latin typeface="Calibri"/>
                <a:cs typeface="Calibri"/>
              </a:rPr>
              <a:t> </a:t>
            </a:r>
            <a:r>
              <a:rPr sz="40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https://linuxconfig.org/how-to-install-and-use-TELNET-on-kali-linu</a:t>
            </a:r>
            <a:r>
              <a:rPr sz="400" spc="20" dirty="0">
                <a:solidFill>
                  <a:srgbClr val="87872D"/>
                </a:solidFill>
                <a:latin typeface="Calibri"/>
                <a:cs typeface="Calibri"/>
              </a:rPr>
              <a:t>x</a:t>
            </a:r>
            <a:endParaRPr sz="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350" spc="25" dirty="0">
                <a:latin typeface="Calibri"/>
                <a:cs typeface="Calibri"/>
              </a:rPr>
              <a:t>Πηγή</a:t>
            </a:r>
            <a:r>
              <a:rPr sz="350" spc="10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για</a:t>
            </a:r>
            <a:r>
              <a:rPr sz="350" spc="1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το FTP</a:t>
            </a:r>
            <a:r>
              <a:rPr sz="350" spc="15" dirty="0">
                <a:latin typeface="Calibri"/>
                <a:cs typeface="Calibri"/>
              </a:rPr>
              <a:t> File </a:t>
            </a:r>
            <a:r>
              <a:rPr sz="350" spc="20" dirty="0">
                <a:latin typeface="Calibri"/>
                <a:cs typeface="Calibri"/>
              </a:rPr>
              <a:t>Transfer</a:t>
            </a:r>
            <a:r>
              <a:rPr sz="350" spc="2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Protocol </a:t>
            </a:r>
            <a:r>
              <a:rPr sz="350" spc="15" dirty="0">
                <a:latin typeface="Calibri"/>
                <a:cs typeface="Calibri"/>
              </a:rPr>
              <a:t>-</a:t>
            </a:r>
            <a:r>
              <a:rPr sz="350" spc="20" dirty="0">
                <a:latin typeface="Calibri"/>
                <a:cs typeface="Calibri"/>
              </a:rPr>
              <a:t> </a:t>
            </a:r>
            <a:r>
              <a:rPr sz="350" spc="25" dirty="0">
                <a:latin typeface="Calibri"/>
                <a:cs typeface="Calibri"/>
              </a:rPr>
              <a:t>πρωτόκολλο </a:t>
            </a:r>
            <a:r>
              <a:rPr sz="350" spc="20" dirty="0">
                <a:latin typeface="Calibri"/>
                <a:cs typeface="Calibri"/>
              </a:rPr>
              <a:t>μεταφοράς αρχείων μεταξύ servers)</a:t>
            </a:r>
            <a:r>
              <a:rPr sz="350" spc="1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VSFTPD,</a:t>
            </a:r>
            <a:r>
              <a:rPr sz="350" spc="1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2024. URL: </a:t>
            </a:r>
            <a:r>
              <a:rPr sz="350" spc="20" dirty="0">
                <a:solidFill>
                  <a:srgbClr val="87872D"/>
                </a:solidFill>
                <a:latin typeface="Calibri"/>
                <a:cs typeface="Calibri"/>
              </a:rPr>
              <a:t>https://phoenixnap.com/kb/εγκατεστημένο</a:t>
            </a:r>
            <a:r>
              <a:rPr sz="350" spc="3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350" spc="20" dirty="0">
                <a:solidFill>
                  <a:srgbClr val="87872D"/>
                </a:solidFill>
                <a:latin typeface="Calibri"/>
                <a:cs typeface="Calibri"/>
              </a:rPr>
              <a:t>FTP</a:t>
            </a:r>
            <a:r>
              <a:rPr sz="350" spc="1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350" spc="20" dirty="0">
                <a:solidFill>
                  <a:srgbClr val="87872D"/>
                </a:solidFill>
                <a:latin typeface="Calibri"/>
                <a:cs typeface="Calibri"/>
              </a:rPr>
              <a:t>server</a:t>
            </a:r>
            <a:r>
              <a:rPr sz="350" spc="2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350" spc="20" dirty="0">
                <a:solidFill>
                  <a:srgbClr val="87872D"/>
                </a:solidFill>
                <a:latin typeface="Calibri"/>
                <a:cs typeface="Calibri"/>
              </a:rPr>
              <a:t>για</a:t>
            </a:r>
            <a:r>
              <a:rPr sz="350" spc="1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350" spc="20" dirty="0">
                <a:solidFill>
                  <a:srgbClr val="87872D"/>
                </a:solidFill>
                <a:latin typeface="Calibri"/>
                <a:cs typeface="Calibri"/>
              </a:rPr>
              <a:t>Ubuntu</a:t>
            </a:r>
            <a:r>
              <a:rPr sz="350" spc="25" dirty="0">
                <a:solidFill>
                  <a:srgbClr val="87872D"/>
                </a:solidFill>
                <a:latin typeface="Calibri"/>
                <a:cs typeface="Calibri"/>
              </a:rPr>
              <a:t> VSFTPD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78418" y="6266180"/>
            <a:ext cx="1560830" cy="0"/>
          </a:xfrm>
          <a:custGeom>
            <a:avLst/>
            <a:gdLst/>
            <a:ahLst/>
            <a:cxnLst/>
            <a:rect l="l" t="t" r="r" b="b"/>
            <a:pathLst>
              <a:path w="1560829">
                <a:moveTo>
                  <a:pt x="0" y="0"/>
                </a:moveTo>
                <a:lnTo>
                  <a:pt x="1560830" y="0"/>
                </a:lnTo>
              </a:path>
            </a:pathLst>
          </a:custGeom>
          <a:ln w="3175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28600" y="6316345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35092" y="62864"/>
            <a:ext cx="285750" cy="42786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45"/>
              </a:lnSpc>
            </a:pPr>
            <a:r>
              <a:rPr sz="2050" spc="145" dirty="0">
                <a:solidFill>
                  <a:srgbClr val="D8D8D8"/>
                </a:solidFill>
                <a:latin typeface="Calibri"/>
                <a:cs typeface="Calibri"/>
              </a:rPr>
              <a:t>ΠΡΟΑΙΡΕΤΙΚΈΣ</a:t>
            </a:r>
            <a:r>
              <a:rPr sz="20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150" dirty="0">
                <a:solidFill>
                  <a:srgbClr val="D8D8D8"/>
                </a:solidFill>
                <a:latin typeface="Calibri"/>
                <a:cs typeface="Calibri"/>
              </a:rPr>
              <a:t>ΠΡΑΚΤΙΚΈΣ</a:t>
            </a:r>
            <a:r>
              <a:rPr sz="20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80" dirty="0">
                <a:solidFill>
                  <a:srgbClr val="D8D8D8"/>
                </a:solidFill>
                <a:latin typeface="Calibri"/>
                <a:cs typeface="Calibri"/>
              </a:rPr>
              <a:t>ΕΡΓΑΣΊΕΣ</a:t>
            </a:r>
            <a:endParaRPr sz="2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6290" y="0"/>
            <a:ext cx="11392535" cy="6883400"/>
            <a:chOff x="796290" y="0"/>
            <a:chExt cx="1139253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9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3977" y="60960"/>
              <a:ext cx="7034847" cy="6797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7652" y="255587"/>
              <a:ext cx="6557644" cy="6346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290" y="4458970"/>
              <a:ext cx="4201477" cy="214344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75030" y="330517"/>
            <a:ext cx="4215765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-5" dirty="0">
                <a:solidFill>
                  <a:srgbClr val="FFBA00"/>
                </a:solidFill>
                <a:latin typeface="Times New Roman"/>
                <a:cs typeface="Times New Roman"/>
              </a:rPr>
              <a:t>Συνδεθείτε με το CyberSecPro: Πώς </a:t>
            </a:r>
            <a:r>
              <a:rPr sz="1450" spc="65" dirty="0">
                <a:latin typeface="Times New Roman"/>
                <a:cs typeface="Times New Roman"/>
              </a:rPr>
              <a:t>να </a:t>
            </a:r>
            <a:r>
              <a:rPr sz="1450" spc="60" dirty="0">
                <a:latin typeface="Times New Roman"/>
                <a:cs typeface="Times New Roman"/>
              </a:rPr>
              <a:t>εγγραφείτε </a:t>
            </a:r>
            <a:r>
              <a:rPr sz="1450" spc="55" dirty="0">
                <a:latin typeface="Times New Roman"/>
                <a:cs typeface="Times New Roman"/>
              </a:rPr>
              <a:t>και </a:t>
            </a:r>
            <a:r>
              <a:rPr sz="1450" spc="-350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άλλες</a:t>
            </a:r>
            <a:r>
              <a:rPr sz="1450" spc="25" dirty="0">
                <a:latin typeface="Times New Roman"/>
                <a:cs typeface="Times New Roman"/>
              </a:rPr>
              <a:t> </a:t>
            </a:r>
            <a:r>
              <a:rPr sz="1450" spc="60" dirty="0">
                <a:latin typeface="Times New Roman"/>
                <a:cs typeface="Times New Roman"/>
              </a:rPr>
              <a:t>πρακτικές</a:t>
            </a:r>
            <a:r>
              <a:rPr sz="1450" spc="35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πληροφορίες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5030" y="1511617"/>
            <a:ext cx="3489325" cy="118173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32740" marR="1642745" indent="-320675">
              <a:lnSpc>
                <a:spcPct val="101400"/>
              </a:lnSpc>
              <a:spcBef>
                <a:spcPts val="70"/>
              </a:spcBef>
              <a:buClr>
                <a:srgbClr val="FFBA00"/>
              </a:buClr>
              <a:buSzPct val="188235"/>
              <a:buAutoNum type="arabicPeriod"/>
              <a:tabLst>
                <a:tab pos="354330" algn="l"/>
                <a:tab pos="354965" algn="l"/>
              </a:tabLst>
            </a:pPr>
            <a:r>
              <a:rPr sz="850" spc="20" dirty="0">
                <a:latin typeface="Calibri"/>
                <a:cs typeface="Calibri"/>
              </a:rPr>
              <a:t>Ιστοσελίδα: </a:t>
            </a:r>
            <a:r>
              <a:rPr sz="850" spc="2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10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www</a:t>
            </a:r>
            <a:r>
              <a:rPr sz="8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.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cy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be</a:t>
            </a:r>
            <a:r>
              <a:rPr sz="8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r</a:t>
            </a:r>
            <a:r>
              <a:rPr sz="8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s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e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c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p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r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o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-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p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r</a:t>
            </a:r>
            <a:r>
              <a:rPr sz="85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o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j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e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c</a:t>
            </a:r>
            <a:r>
              <a:rPr sz="8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.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</a:t>
            </a:r>
            <a:r>
              <a:rPr sz="850" u="sng" spc="8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u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A00"/>
              </a:buClr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FFBA00"/>
              </a:buClr>
              <a:buSzPct val="188235"/>
              <a:buAutoNum type="arabicPeriod"/>
              <a:tabLst>
                <a:tab pos="354965" algn="l"/>
                <a:tab pos="355600" algn="l"/>
              </a:tabLst>
            </a:pPr>
            <a:r>
              <a:rPr sz="850" spc="65" dirty="0">
                <a:latin typeface="Calibri"/>
                <a:cs typeface="Calibri"/>
              </a:rPr>
              <a:t>X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(Twitter):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https://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twitter.com/CyberSecPro_eu</a:t>
            </a:r>
            <a:endParaRPr sz="8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990"/>
              </a:spcBef>
              <a:buClr>
                <a:srgbClr val="FFBA00"/>
              </a:buClr>
              <a:buSzPct val="188235"/>
              <a:buAutoNum type="arabicPeriod"/>
              <a:tabLst>
                <a:tab pos="354965" algn="l"/>
                <a:tab pos="355600" algn="l"/>
              </a:tabLst>
            </a:pPr>
            <a:r>
              <a:rPr sz="850" spc="40" dirty="0">
                <a:latin typeface="Calibri"/>
                <a:cs typeface="Calibri"/>
              </a:rPr>
              <a:t>LinkedIn:</a:t>
            </a:r>
            <a:r>
              <a:rPr sz="850" spc="5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www.linkedin.com/compan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y/cybersecpro-euproject/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88825" cy="6880225"/>
            <a:chOff x="0" y="0"/>
            <a:chExt cx="1218882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8545" y="0"/>
              <a:ext cx="605028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720" y="5059679"/>
              <a:ext cx="932814" cy="1798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784022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443729" y="5079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0897"/>
                  </a:lnTo>
                  <a:lnTo>
                    <a:pt x="1547495" y="3546157"/>
                  </a:lnTo>
                  <a:lnTo>
                    <a:pt x="1526540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90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63365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48500" y="2199322"/>
            <a:ext cx="28206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04" dirty="0">
                <a:solidFill>
                  <a:srgbClr val="FFBA00"/>
                </a:solidFill>
                <a:latin typeface="Times New Roman"/>
                <a:cs typeface="Times New Roman"/>
              </a:rPr>
              <a:t>Σας</a:t>
            </a:r>
            <a:r>
              <a:rPr sz="3200" spc="130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3200" spc="215" dirty="0">
                <a:solidFill>
                  <a:srgbClr val="FFBA00"/>
                </a:solidFill>
                <a:latin typeface="Times New Roman"/>
                <a:cs typeface="Times New Roman"/>
              </a:rPr>
              <a:t>ευχαριστώ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48500" y="3173412"/>
            <a:ext cx="4041775" cy="868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Εάν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έχετε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οποιεσδήποτε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ερωτήσεις,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μη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διστάσετε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επικοινωνήσετε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μαζί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μας: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 marL="298450" marR="1744345" indent="-285750">
              <a:lnSpc>
                <a:spcPct val="100000"/>
              </a:lnSpc>
              <a:spcBef>
                <a:spcPts val="59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spc="45" dirty="0">
                <a:solidFill>
                  <a:srgbClr val="FFFFFF"/>
                </a:solidFill>
                <a:latin typeface="Calibri"/>
                <a:cs typeface="Calibri"/>
              </a:rPr>
              <a:t>Cristina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Alcaraz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Αναπληρώτρια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καθηγήτρια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FFFFFF"/>
                </a:solidFill>
                <a:latin typeface="Calibri"/>
                <a:cs typeface="Calibri"/>
              </a:rPr>
              <a:t>Μάλαγα </a:t>
            </a:r>
            <a:r>
              <a:rPr sz="850" spc="-17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alcaraz@uma.</a:t>
            </a:r>
            <a:r>
              <a:rPr sz="8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455" y="5158422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63633" y="6146659"/>
            <a:ext cx="7810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75" dirty="0">
                <a:latin typeface="Calibri"/>
                <a:cs typeface="Calibri"/>
              </a:rPr>
              <a:t>g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23656" y="4531677"/>
            <a:ext cx="8128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700" spc="55" dirty="0">
                <a:latin typeface="Calibri"/>
                <a:cs typeface="Calibri"/>
              </a:rPr>
              <a:t>a,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21275" y="0"/>
            <a:ext cx="7070725" cy="6880225"/>
            <a:chOff x="5121275" y="0"/>
            <a:chExt cx="7070725" cy="6880225"/>
          </a:xfrm>
        </p:grpSpPr>
        <p:sp>
          <p:nvSpPr>
            <p:cNvPr id="5" name="object 5"/>
            <p:cNvSpPr/>
            <p:nvPr/>
          </p:nvSpPr>
          <p:spPr>
            <a:xfrm>
              <a:off x="6893560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5" y="0"/>
              <a:ext cx="5012055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377429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129134" y="3507422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27625" y="3276282"/>
              <a:ext cx="7001509" cy="3395979"/>
            </a:xfrm>
            <a:custGeom>
              <a:avLst/>
              <a:gdLst/>
              <a:ahLst/>
              <a:cxnLst/>
              <a:rect l="l" t="t" r="r" b="b"/>
              <a:pathLst>
                <a:path w="7001509" h="3395979">
                  <a:moveTo>
                    <a:pt x="6998334" y="0"/>
                  </a:moveTo>
                  <a:lnTo>
                    <a:pt x="6998334" y="556894"/>
                  </a:lnTo>
                </a:path>
                <a:path w="7001509" h="3395979">
                  <a:moveTo>
                    <a:pt x="6998334" y="556894"/>
                  </a:moveTo>
                  <a:lnTo>
                    <a:pt x="6998334" y="3395979"/>
                  </a:lnTo>
                </a:path>
                <a:path w="7001509" h="3395979">
                  <a:moveTo>
                    <a:pt x="7001509" y="0"/>
                  </a:moveTo>
                  <a:lnTo>
                    <a:pt x="7001509" y="12700"/>
                  </a:lnTo>
                </a:path>
                <a:path w="7001509" h="3395979">
                  <a:moveTo>
                    <a:pt x="0" y="0"/>
                  </a:moveTo>
                  <a:lnTo>
                    <a:pt x="0" y="556894"/>
                  </a:lnTo>
                </a:path>
                <a:path w="7001509" h="3395979">
                  <a:moveTo>
                    <a:pt x="0" y="556894"/>
                  </a:moveTo>
                  <a:lnTo>
                    <a:pt x="0" y="339597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6405" y="970530"/>
            <a:ext cx="6727190" cy="280128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03505" marR="5080" indent="-91440">
              <a:lnSpc>
                <a:spcPts val="1000"/>
              </a:lnSpc>
              <a:spcBef>
                <a:spcPts val="150"/>
              </a:spcBef>
              <a:buClr>
                <a:srgbClr val="FFBA00"/>
              </a:buClr>
              <a:buSzPct val="164705"/>
              <a:buFont typeface="Arial"/>
              <a:buChar char="•"/>
              <a:tabLst>
                <a:tab pos="152400" algn="l"/>
              </a:tabLst>
            </a:pPr>
            <a:r>
              <a:rPr dirty="0"/>
              <a:t>	</a:t>
            </a:r>
            <a:r>
              <a:rPr sz="850" spc="65" dirty="0">
                <a:latin typeface="Calibri"/>
                <a:cs typeface="Calibri"/>
              </a:rPr>
              <a:t>Όλα </a:t>
            </a:r>
            <a:r>
              <a:rPr sz="850" spc="60" dirty="0">
                <a:latin typeface="Calibri"/>
                <a:cs typeface="Calibri"/>
              </a:rPr>
              <a:t>τα </a:t>
            </a:r>
            <a:r>
              <a:rPr sz="850" spc="50" dirty="0">
                <a:latin typeface="Calibri"/>
                <a:cs typeface="Calibri"/>
              </a:rPr>
              <a:t>τείχη (ηλεκτρονικής) </a:t>
            </a:r>
            <a:r>
              <a:rPr sz="850" spc="55" dirty="0">
                <a:latin typeface="Calibri"/>
                <a:cs typeface="Calibri"/>
              </a:rPr>
              <a:t>προστασίας βασίζονται </a:t>
            </a:r>
            <a:r>
              <a:rPr sz="850" spc="60" dirty="0">
                <a:latin typeface="Calibri"/>
                <a:cs typeface="Calibri"/>
              </a:rPr>
              <a:t>σε </a:t>
            </a:r>
            <a:r>
              <a:rPr sz="850" b="1" spc="50" dirty="0">
                <a:latin typeface="Calibri"/>
                <a:cs typeface="Calibri"/>
              </a:rPr>
              <a:t>"πολιτικές </a:t>
            </a:r>
            <a:r>
              <a:rPr sz="850" b="1" spc="55" dirty="0">
                <a:latin typeface="Calibri"/>
                <a:cs typeface="Calibri"/>
              </a:rPr>
              <a:t>τείχους </a:t>
            </a:r>
            <a:r>
              <a:rPr sz="850" b="1" spc="50" dirty="0">
                <a:latin typeface="Calibri"/>
                <a:cs typeface="Calibri"/>
              </a:rPr>
              <a:t>(ηλεκτρονικής) </a:t>
            </a:r>
            <a:r>
              <a:rPr sz="850" b="1" spc="60" dirty="0">
                <a:latin typeface="Calibri"/>
                <a:cs typeface="Calibri"/>
              </a:rPr>
              <a:t>προστασίας" </a:t>
            </a:r>
            <a:r>
              <a:rPr sz="850" spc="55" dirty="0">
                <a:latin typeface="Calibri"/>
                <a:cs typeface="Calibri"/>
              </a:rPr>
              <a:t>και ορισμένες συστάσεις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τις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προδιαγραφές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τους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μπορούν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βρεθούν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στο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NIST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SP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800-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41-rev1.</a:t>
            </a:r>
            <a:endParaRPr sz="8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har char="•"/>
            </a:pPr>
            <a:endParaRPr sz="6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buSzPct val="200000"/>
              <a:buFont typeface="Arial"/>
              <a:buChar char="•"/>
              <a:tabLst>
                <a:tab pos="396240" algn="l"/>
              </a:tabLst>
            </a:pPr>
            <a:r>
              <a:rPr sz="700" spc="45" dirty="0">
                <a:latin typeface="Calibri"/>
                <a:cs typeface="Calibri"/>
              </a:rPr>
              <a:t>Οι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πολιτικές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τείχους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(ηλεκτρονικής)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προστασίας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πρέπει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να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είναι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απαγορευτικές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και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όχι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χαλαροί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έλεγχοι</a:t>
            </a:r>
            <a:endParaRPr sz="700" dirty="0">
              <a:latin typeface="Calibri"/>
              <a:cs typeface="Calibri"/>
            </a:endParaRPr>
          </a:p>
          <a:p>
            <a:pPr marL="396875" marR="332740" lvl="1" indent="-182880">
              <a:lnSpc>
                <a:spcPct val="101800"/>
              </a:lnSpc>
              <a:spcBef>
                <a:spcPts val="1240"/>
              </a:spcBef>
              <a:buSzPct val="200000"/>
              <a:buFont typeface="Arial"/>
              <a:buChar char="•"/>
              <a:tabLst>
                <a:tab pos="396875" algn="l"/>
              </a:tabLst>
            </a:pPr>
            <a:r>
              <a:rPr sz="700" spc="45" dirty="0">
                <a:latin typeface="Calibri"/>
                <a:cs typeface="Calibri"/>
              </a:rPr>
              <a:t>Οι </a:t>
            </a:r>
            <a:r>
              <a:rPr sz="700" spc="40" dirty="0">
                <a:latin typeface="Calibri"/>
                <a:cs typeface="Calibri"/>
              </a:rPr>
              <a:t>πολιτικές τείχους (ηλεκτρονικής) </a:t>
            </a:r>
            <a:r>
              <a:rPr sz="700" spc="45" dirty="0">
                <a:latin typeface="Calibri"/>
                <a:cs typeface="Calibri"/>
              </a:rPr>
              <a:t>προστασίας </a:t>
            </a:r>
            <a:r>
              <a:rPr sz="700" spc="55" dirty="0">
                <a:latin typeface="Calibri"/>
                <a:cs typeface="Calibri"/>
              </a:rPr>
              <a:t>θα </a:t>
            </a:r>
            <a:r>
              <a:rPr sz="700" spc="45" dirty="0">
                <a:latin typeface="Calibri"/>
                <a:cs typeface="Calibri"/>
              </a:rPr>
              <a:t>πρέπει </a:t>
            </a:r>
            <a:r>
              <a:rPr sz="700" spc="50" dirty="0">
                <a:latin typeface="Calibri"/>
                <a:cs typeface="Calibri"/>
              </a:rPr>
              <a:t>να προβλέπουν ένα σύνολο συνθηκών </a:t>
            </a:r>
            <a:r>
              <a:rPr sz="700" spc="45" dirty="0">
                <a:latin typeface="Calibri"/>
                <a:cs typeface="Calibri"/>
              </a:rPr>
              <a:t>προστασίας </a:t>
            </a:r>
            <a:r>
              <a:rPr sz="700" spc="40" dirty="0">
                <a:latin typeface="Calibri"/>
                <a:cs typeface="Calibri"/>
              </a:rPr>
              <a:t>για </a:t>
            </a:r>
            <a:r>
              <a:rPr sz="700" spc="45" dirty="0">
                <a:latin typeface="Calibri"/>
                <a:cs typeface="Calibri"/>
              </a:rPr>
              <a:t>την </a:t>
            </a:r>
            <a:r>
              <a:rPr sz="700" spc="50" dirty="0">
                <a:latin typeface="Calibri"/>
                <a:cs typeface="Calibri"/>
              </a:rPr>
              <a:t>αποδοχή </a:t>
            </a:r>
            <a:r>
              <a:rPr sz="700" spc="40" dirty="0">
                <a:latin typeface="Calibri"/>
                <a:cs typeface="Calibri"/>
              </a:rPr>
              <a:t>/ </a:t>
            </a:r>
            <a:r>
              <a:rPr sz="700" spc="50" dirty="0">
                <a:latin typeface="Calibri"/>
                <a:cs typeface="Calibri"/>
              </a:rPr>
              <a:t>απόρριψη </a:t>
            </a:r>
            <a:r>
              <a:rPr sz="700" spc="45" dirty="0">
                <a:latin typeface="Calibri"/>
                <a:cs typeface="Calibri"/>
              </a:rPr>
              <a:t>της </a:t>
            </a:r>
            <a:r>
              <a:rPr sz="700" spc="-14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κίνησης,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όπως: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b="1" spc="55" dirty="0">
                <a:latin typeface="Calibri"/>
                <a:cs typeface="Calibri"/>
              </a:rPr>
              <a:t>ή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τον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50" dirty="0">
                <a:latin typeface="Calibri"/>
                <a:cs typeface="Calibri"/>
              </a:rPr>
              <a:t>τύπο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του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50" dirty="0">
                <a:latin typeface="Calibri"/>
                <a:cs typeface="Calibri"/>
              </a:rPr>
              <a:t>πρωτοκόλλου</a:t>
            </a:r>
            <a:r>
              <a:rPr sz="700" b="1" spc="15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και</a:t>
            </a:r>
            <a:r>
              <a:rPr sz="700" b="1" spc="15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την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55" dirty="0">
                <a:latin typeface="Calibri"/>
                <a:cs typeface="Calibri"/>
              </a:rPr>
              <a:t>εφαρμογή</a:t>
            </a:r>
            <a:r>
              <a:rPr sz="700" b="1" spc="15" dirty="0">
                <a:latin typeface="Calibri"/>
                <a:cs typeface="Calibri"/>
              </a:rPr>
              <a:t> </a:t>
            </a:r>
            <a:r>
              <a:rPr sz="700" b="1" spc="40" dirty="0">
                <a:latin typeface="Calibri"/>
                <a:cs typeface="Calibri"/>
              </a:rPr>
              <a:t>του.</a:t>
            </a:r>
            <a:endParaRPr sz="7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lang="el-GR" sz="55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lang="el-GR" sz="55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lang="el-GR" sz="550" dirty="0">
              <a:latin typeface="Calibri"/>
              <a:cs typeface="Calibri"/>
            </a:endParaRPr>
          </a:p>
          <a:p>
            <a:pPr>
              <a:buNone/>
            </a:pPr>
            <a:r>
              <a:rPr lang="el-GR" sz="800" b="1" dirty="0"/>
              <a:t>Πολιτικές </a:t>
            </a:r>
            <a:r>
              <a:rPr lang="el-GR" sz="800" b="1" dirty="0" err="1"/>
              <a:t>Firewall</a:t>
            </a:r>
            <a:r>
              <a:rPr lang="el-GR" sz="800" b="1" dirty="0"/>
              <a:t> και Κριτήρια Αποδοχής ή Απόρριψης Κίνησης</a:t>
            </a:r>
          </a:p>
          <a:p>
            <a:pPr>
              <a:buNone/>
            </a:pPr>
            <a:r>
              <a:rPr lang="el-GR" sz="800" dirty="0"/>
              <a:t>Οι </a:t>
            </a:r>
            <a:r>
              <a:rPr lang="el-GR" sz="800" b="1" dirty="0"/>
              <a:t>πολιτικές ενός τείχους προστασίας (</a:t>
            </a:r>
            <a:r>
              <a:rPr lang="el-GR" sz="800" b="1" dirty="0" err="1"/>
              <a:t>firewall</a:t>
            </a:r>
            <a:r>
              <a:rPr lang="el-GR" sz="800" b="1" dirty="0"/>
              <a:t>)</a:t>
            </a:r>
            <a:r>
              <a:rPr lang="el-GR" sz="800" dirty="0"/>
              <a:t> πρέπει να βασίζονται σε ένα </a:t>
            </a:r>
            <a:r>
              <a:rPr lang="el-GR" sz="800" b="1" dirty="0"/>
              <a:t>σύνολο συνθηκών προστασίας</a:t>
            </a:r>
            <a:r>
              <a:rPr lang="el-GR" sz="800" dirty="0"/>
              <a:t> που καθορίζουν </a:t>
            </a:r>
            <a:r>
              <a:rPr lang="el-GR" sz="800" b="1" dirty="0"/>
              <a:t>πότε η κίνηση ACCEPT ή DROP</a:t>
            </a:r>
            <a:r>
              <a:rPr lang="el-GR" sz="800" dirty="0"/>
              <a:t> εφαρμόζεται, όπως: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800" b="1" dirty="0"/>
              <a:t>Διευθύνσεις IP (IPv4 και IPv6)</a:t>
            </a:r>
            <a:endParaRPr lang="el-GR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800" b="1" dirty="0"/>
              <a:t>Τύποι πρωτοκόλλων</a:t>
            </a:r>
            <a:endParaRPr lang="el-GR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800" b="1" dirty="0"/>
              <a:t>Είδος δικτυακής δραστηριότητας</a:t>
            </a:r>
            <a:endParaRPr lang="el-GR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800" b="1" dirty="0"/>
              <a:t>Τύπος </a:t>
            </a:r>
            <a:r>
              <a:rPr lang="el-GR" sz="800" b="1" dirty="0" err="1"/>
              <a:t>firewall</a:t>
            </a:r>
            <a:r>
              <a:rPr lang="el-GR" sz="800" b="1" dirty="0"/>
              <a:t> και πλαίσιο χρήσης του</a:t>
            </a:r>
          </a:p>
          <a:p>
            <a:pPr>
              <a:buFont typeface="Arial" panose="020B0604020202020204" pitchFamily="34" charset="0"/>
              <a:buChar char="•"/>
            </a:pPr>
            <a:endParaRPr lang="el-GR" sz="800" b="1" dirty="0"/>
          </a:p>
          <a:p>
            <a:pPr>
              <a:buFont typeface="Arial" panose="020B0604020202020204" pitchFamily="34" charset="0"/>
              <a:buChar char="•"/>
            </a:pPr>
            <a:endParaRPr lang="el-GR" sz="800" b="1" dirty="0"/>
          </a:p>
          <a:p>
            <a:pPr>
              <a:buFont typeface="Arial" panose="020B0604020202020204" pitchFamily="34" charset="0"/>
              <a:buChar char="•"/>
            </a:pPr>
            <a:endParaRPr lang="el-GR" sz="800" b="1" dirty="0"/>
          </a:p>
          <a:p>
            <a:pPr>
              <a:buNone/>
            </a:pPr>
            <a:r>
              <a:rPr lang="el-GR" sz="800" b="1" dirty="0"/>
              <a:t>Παράδειγμα πολιτικής με IP διευθύνσεις: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800" dirty="0"/>
              <a:t>Το </a:t>
            </a:r>
            <a:r>
              <a:rPr lang="el-GR" sz="800" dirty="0" err="1"/>
              <a:t>firewall</a:t>
            </a:r>
            <a:r>
              <a:rPr lang="el-GR" sz="800" dirty="0"/>
              <a:t> πρέπει να </a:t>
            </a:r>
            <a:r>
              <a:rPr lang="el-GR" sz="800" b="1" dirty="0"/>
              <a:t>μπλοκάρει όλη την εξερχόμενη κίνηση</a:t>
            </a:r>
            <a:r>
              <a:rPr lang="el-GR" sz="800" dirty="0"/>
              <a:t> προς συγκεκριμένο </a:t>
            </a:r>
            <a:r>
              <a:rPr lang="el-GR" sz="800" b="1" dirty="0"/>
              <a:t>δίκτυο ή εύρος IP διευθύνσεων</a:t>
            </a:r>
            <a:r>
              <a:rPr lang="el-GR" sz="800" dirty="0"/>
              <a:t>, ανεξαρτήτως IPv4 ή IPv6.</a:t>
            </a:r>
          </a:p>
          <a:p>
            <a:pPr>
              <a:buFont typeface="Arial" panose="020B0604020202020204" pitchFamily="34" charset="0"/>
              <a:buChar char="•"/>
            </a:pPr>
            <a:endParaRPr lang="el-GR" sz="800" dirty="0"/>
          </a:p>
          <a:p>
            <a:pPr lvl="1"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lang="el-GR" sz="55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0540" y="3647892"/>
            <a:ext cx="399859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95580" marR="5080" indent="-182880">
              <a:lnSpc>
                <a:spcPts val="830"/>
              </a:lnSpc>
              <a:spcBef>
                <a:spcPts val="135"/>
              </a:spcBef>
              <a:buSzPct val="200000"/>
              <a:buFont typeface="Arial"/>
              <a:buChar char="•"/>
              <a:tabLst>
                <a:tab pos="195580" algn="l"/>
              </a:tabLst>
            </a:pPr>
            <a:r>
              <a:rPr sz="700" spc="45" dirty="0">
                <a:latin typeface="Calibri"/>
                <a:cs typeface="Calibri"/>
              </a:rPr>
              <a:t>Ωστόσο,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η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απόφαση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διευθύνσεις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θα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πρέπει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να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μπλοκαριστούν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μπορεί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να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είναι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ένα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από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τα </a:t>
            </a:r>
            <a:r>
              <a:rPr sz="700" spc="-14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πιο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σύνθετα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καθήκοντα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για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έναν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διαχειριστή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ΤΠ/ΔΤ.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2760" y="3979659"/>
            <a:ext cx="4034154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marR="5080" indent="-182880">
              <a:lnSpc>
                <a:spcPct val="100000"/>
              </a:lnSpc>
              <a:spcBef>
                <a:spcPts val="100"/>
              </a:spcBef>
              <a:buSzPct val="200000"/>
              <a:buFont typeface="Arial"/>
              <a:buChar char="•"/>
              <a:tabLst>
                <a:tab pos="195580" algn="l"/>
              </a:tabLst>
            </a:pPr>
            <a:r>
              <a:rPr sz="700" spc="45" dirty="0">
                <a:latin typeface="Calibri"/>
                <a:cs typeface="Calibri"/>
              </a:rPr>
              <a:t>Ταυτόχρονα,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είναι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επίσης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ένα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κρίσιμο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έργο,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καθώς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μια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κακή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75" dirty="0">
                <a:latin typeface="Calibri"/>
                <a:cs typeface="Calibri"/>
              </a:rPr>
              <a:t>απόφαση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μπορεί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να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οδηγήσει </a:t>
            </a:r>
            <a:r>
              <a:rPr sz="700" spc="-14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σε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πολλαπλούς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κινδύνους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για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την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ασφάλεια.</a:t>
            </a:r>
            <a:endParaRPr sz="7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1000" dirty="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5"/>
              </a:spcBef>
              <a:buSzPct val="200000"/>
              <a:buFont typeface="Arial"/>
              <a:buChar char="•"/>
              <a:tabLst>
                <a:tab pos="195580" algn="l"/>
              </a:tabLst>
            </a:pPr>
            <a:r>
              <a:rPr sz="700" spc="50" dirty="0">
                <a:latin typeface="Calibri"/>
                <a:cs typeface="Calibri"/>
              </a:rPr>
              <a:t>Το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NIST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SP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800-41-rev1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παρέχει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σειρά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συστάσεων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σχετικά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με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αυτό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το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θέμα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836" y="6328410"/>
            <a:ext cx="2543175" cy="24002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229"/>
              </a:spcBef>
            </a:pPr>
            <a:r>
              <a:rPr sz="400" spc="15" dirty="0">
                <a:latin typeface="Calibri"/>
                <a:cs typeface="Calibri"/>
              </a:rPr>
              <a:t>Πηγή:</a:t>
            </a:r>
            <a:r>
              <a:rPr sz="400" spc="10" dirty="0">
                <a:latin typeface="Calibri"/>
                <a:cs typeface="Calibri"/>
              </a:rPr>
              <a:t> K.</a:t>
            </a:r>
            <a:r>
              <a:rPr sz="400" spc="15" dirty="0">
                <a:latin typeface="Calibri"/>
                <a:cs typeface="Calibri"/>
              </a:rPr>
              <a:t> Scarfone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and </a:t>
            </a:r>
            <a:r>
              <a:rPr sz="400" spc="10" dirty="0">
                <a:latin typeface="Calibri"/>
                <a:cs typeface="Calibri"/>
              </a:rPr>
              <a:t>.</a:t>
            </a:r>
            <a:r>
              <a:rPr sz="400" spc="15" dirty="0">
                <a:latin typeface="Calibri"/>
                <a:cs typeface="Calibri"/>
              </a:rPr>
              <a:t> Hoffman,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on </a:t>
            </a:r>
            <a:r>
              <a:rPr sz="400" spc="10" dirty="0">
                <a:latin typeface="Calibri"/>
                <a:cs typeface="Calibri"/>
              </a:rPr>
              <a:t>Firewalls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and Tightness</a:t>
            </a:r>
            <a:r>
              <a:rPr sz="400" spc="2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(Electronical)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",</a:t>
            </a:r>
            <a:r>
              <a:rPr sz="400" spc="15" dirty="0">
                <a:latin typeface="Calibri"/>
                <a:cs typeface="Calibri"/>
              </a:rPr>
              <a:t> SP</a:t>
            </a:r>
            <a:r>
              <a:rPr sz="400" spc="10" dirty="0">
                <a:latin typeface="Calibri"/>
                <a:cs typeface="Calibri"/>
              </a:rPr>
              <a:t> 800-41-rev1,</a:t>
            </a:r>
            <a:r>
              <a:rPr sz="400" spc="15" dirty="0">
                <a:latin typeface="Calibri"/>
                <a:cs typeface="Calibri"/>
              </a:rPr>
              <a:t> NIST, </a:t>
            </a:r>
            <a:r>
              <a:rPr sz="400" spc="10" dirty="0">
                <a:latin typeface="Calibri"/>
                <a:cs typeface="Calibri"/>
              </a:rPr>
              <a:t>Sept.</a:t>
            </a:r>
            <a:r>
              <a:rPr sz="400" spc="15" dirty="0">
                <a:latin typeface="Calibri"/>
                <a:cs typeface="Calibri"/>
              </a:rPr>
              <a:t> 2009</a:t>
            </a:r>
            <a:endParaRPr sz="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04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endParaRPr sz="7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891655" y="5381307"/>
            <a:ext cx="5240655" cy="256540"/>
            <a:chOff x="6891655" y="5381307"/>
            <a:chExt cx="5240655" cy="256540"/>
          </a:xfrm>
        </p:grpSpPr>
        <p:sp>
          <p:nvSpPr>
            <p:cNvPr id="18" name="object 18"/>
            <p:cNvSpPr/>
            <p:nvPr/>
          </p:nvSpPr>
          <p:spPr>
            <a:xfrm>
              <a:off x="6898005" y="5387657"/>
              <a:ext cx="5227955" cy="243840"/>
            </a:xfrm>
            <a:custGeom>
              <a:avLst/>
              <a:gdLst/>
              <a:ahLst/>
              <a:cxnLst/>
              <a:rect l="l" t="t" r="r" b="b"/>
              <a:pathLst>
                <a:path w="5227955" h="243839">
                  <a:moveTo>
                    <a:pt x="5227955" y="0"/>
                  </a:moveTo>
                  <a:lnTo>
                    <a:pt x="0" y="0"/>
                  </a:lnTo>
                  <a:lnTo>
                    <a:pt x="0" y="243839"/>
                  </a:lnTo>
                  <a:lnTo>
                    <a:pt x="5227955" y="243839"/>
                  </a:lnTo>
                  <a:lnTo>
                    <a:pt x="5227955" y="0"/>
                  </a:lnTo>
                  <a:close/>
                </a:path>
              </a:pathLst>
            </a:custGeom>
            <a:solidFill>
              <a:srgbClr val="FFF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898005" y="5387657"/>
              <a:ext cx="5227955" cy="243840"/>
            </a:xfrm>
            <a:custGeom>
              <a:avLst/>
              <a:gdLst/>
              <a:ahLst/>
              <a:cxnLst/>
              <a:rect l="l" t="t" r="r" b="b"/>
              <a:pathLst>
                <a:path w="5227955" h="243839">
                  <a:moveTo>
                    <a:pt x="0" y="0"/>
                  </a:moveTo>
                  <a:lnTo>
                    <a:pt x="5227955" y="0"/>
                  </a:lnTo>
                  <a:lnTo>
                    <a:pt x="5227955" y="243839"/>
                  </a:lnTo>
                  <a:lnTo>
                    <a:pt x="0" y="24383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983094" y="5418137"/>
            <a:ext cx="136461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spc="40" dirty="0">
                <a:latin typeface="Calibri"/>
                <a:cs typeface="Calibri"/>
              </a:rPr>
              <a:t>Θα</a:t>
            </a:r>
            <a:r>
              <a:rPr sz="500" spc="1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πρέπει</a:t>
            </a:r>
            <a:r>
              <a:rPr sz="500" spc="1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να</a:t>
            </a:r>
            <a:r>
              <a:rPr sz="500" spc="1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επιτρέπεται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κάθε</a:t>
            </a:r>
            <a:r>
              <a:rPr sz="500" spc="1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ICMPv6</a:t>
            </a:r>
            <a:r>
              <a:rPr sz="500" spc="110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4890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121275" y="5381307"/>
            <a:ext cx="1783714" cy="256540"/>
            <a:chOff x="5121275" y="5381307"/>
            <a:chExt cx="1783714" cy="256540"/>
          </a:xfrm>
        </p:grpSpPr>
        <p:sp>
          <p:nvSpPr>
            <p:cNvPr id="22" name="object 22"/>
            <p:cNvSpPr/>
            <p:nvPr/>
          </p:nvSpPr>
          <p:spPr>
            <a:xfrm>
              <a:off x="5127625" y="5387657"/>
              <a:ext cx="1771014" cy="243840"/>
            </a:xfrm>
            <a:custGeom>
              <a:avLst/>
              <a:gdLst/>
              <a:ahLst/>
              <a:cxnLst/>
              <a:rect l="l" t="t" r="r" b="b"/>
              <a:pathLst>
                <a:path w="1771015" h="243839">
                  <a:moveTo>
                    <a:pt x="1771015" y="0"/>
                  </a:moveTo>
                  <a:lnTo>
                    <a:pt x="0" y="0"/>
                  </a:lnTo>
                  <a:lnTo>
                    <a:pt x="0" y="243839"/>
                  </a:lnTo>
                  <a:lnTo>
                    <a:pt x="1771015" y="243839"/>
                  </a:lnTo>
                  <a:lnTo>
                    <a:pt x="1771015" y="0"/>
                  </a:lnTo>
                  <a:close/>
                </a:path>
              </a:pathLst>
            </a:custGeom>
            <a:solidFill>
              <a:srgbClr val="FFF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127625" y="5387657"/>
              <a:ext cx="1771014" cy="243840"/>
            </a:xfrm>
            <a:custGeom>
              <a:avLst/>
              <a:gdLst/>
              <a:ahLst/>
              <a:cxnLst/>
              <a:rect l="l" t="t" r="r" b="b"/>
              <a:pathLst>
                <a:path w="1771015" h="243839">
                  <a:moveTo>
                    <a:pt x="0" y="0"/>
                  </a:moveTo>
                  <a:lnTo>
                    <a:pt x="1771015" y="0"/>
                  </a:lnTo>
                  <a:lnTo>
                    <a:pt x="1771015" y="243839"/>
                  </a:lnTo>
                  <a:lnTo>
                    <a:pt x="0" y="24383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415915" y="5418137"/>
            <a:ext cx="112268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b="1" spc="50" dirty="0">
                <a:latin typeface="Calibri"/>
                <a:cs typeface="Calibri"/>
              </a:rPr>
              <a:t>ΑΠΟΔΕΚΤΟΣ</a:t>
            </a:r>
            <a:r>
              <a:rPr sz="500" b="1" dirty="0">
                <a:latin typeface="Calibri"/>
                <a:cs typeface="Calibri"/>
              </a:rPr>
              <a:t> </a:t>
            </a:r>
            <a:r>
              <a:rPr sz="500" spc="40" dirty="0">
                <a:latin typeface="Calibri"/>
                <a:cs typeface="Calibri"/>
              </a:rPr>
              <a:t>και</a:t>
            </a:r>
            <a:r>
              <a:rPr sz="500" spc="10" dirty="0">
                <a:latin typeface="Calibri"/>
                <a:cs typeface="Calibri"/>
              </a:rPr>
              <a:t> </a:t>
            </a:r>
            <a:r>
              <a:rPr sz="500" spc="45" dirty="0">
                <a:latin typeface="Calibri"/>
                <a:cs typeface="Calibri"/>
              </a:rPr>
              <a:t>καταγεγραμμένος)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891655" y="4985067"/>
            <a:ext cx="5240655" cy="408940"/>
            <a:chOff x="6891655" y="4985067"/>
            <a:chExt cx="5240655" cy="408940"/>
          </a:xfrm>
        </p:grpSpPr>
        <p:sp>
          <p:nvSpPr>
            <p:cNvPr id="26" name="object 26"/>
            <p:cNvSpPr/>
            <p:nvPr/>
          </p:nvSpPr>
          <p:spPr>
            <a:xfrm>
              <a:off x="6898005" y="4991417"/>
              <a:ext cx="5227955" cy="396240"/>
            </a:xfrm>
            <a:custGeom>
              <a:avLst/>
              <a:gdLst/>
              <a:ahLst/>
              <a:cxnLst/>
              <a:rect l="l" t="t" r="r" b="b"/>
              <a:pathLst>
                <a:path w="5227955" h="396239">
                  <a:moveTo>
                    <a:pt x="5227955" y="0"/>
                  </a:moveTo>
                  <a:lnTo>
                    <a:pt x="0" y="0"/>
                  </a:lnTo>
                  <a:lnTo>
                    <a:pt x="0" y="396240"/>
                  </a:lnTo>
                  <a:lnTo>
                    <a:pt x="5227955" y="396240"/>
                  </a:lnTo>
                  <a:lnTo>
                    <a:pt x="5227955" y="0"/>
                  </a:lnTo>
                  <a:close/>
                </a:path>
              </a:pathLst>
            </a:custGeom>
            <a:solidFill>
              <a:srgbClr val="FFE6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898005" y="4991417"/>
              <a:ext cx="5227955" cy="396240"/>
            </a:xfrm>
            <a:custGeom>
              <a:avLst/>
              <a:gdLst/>
              <a:ahLst/>
              <a:cxnLst/>
              <a:rect l="l" t="t" r="r" b="b"/>
              <a:pathLst>
                <a:path w="5227955" h="396239">
                  <a:moveTo>
                    <a:pt x="0" y="0"/>
                  </a:moveTo>
                  <a:lnTo>
                    <a:pt x="5227955" y="0"/>
                  </a:lnTo>
                  <a:lnTo>
                    <a:pt x="5227955" y="396240"/>
                  </a:lnTo>
                  <a:lnTo>
                    <a:pt x="0" y="396240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983094" y="5023167"/>
            <a:ext cx="49841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500" spc="45" dirty="0">
                <a:latin typeface="Calibri"/>
                <a:cs typeface="Calibri"/>
              </a:rPr>
              <a:t>Οποιαδήποτε </a:t>
            </a:r>
            <a:r>
              <a:rPr sz="500" spc="40" dirty="0">
                <a:latin typeface="Calibri"/>
                <a:cs typeface="Calibri"/>
              </a:rPr>
              <a:t>κίνηση εξωτερικού </a:t>
            </a:r>
            <a:r>
              <a:rPr sz="500" spc="45" dirty="0">
                <a:latin typeface="Calibri"/>
                <a:cs typeface="Calibri"/>
              </a:rPr>
              <a:t>δικτύου </a:t>
            </a:r>
            <a:r>
              <a:rPr sz="500" spc="50" dirty="0">
                <a:latin typeface="Calibri"/>
                <a:cs typeface="Calibri"/>
              </a:rPr>
              <a:t>που </a:t>
            </a:r>
            <a:r>
              <a:rPr sz="500" spc="40" dirty="0">
                <a:latin typeface="Calibri"/>
                <a:cs typeface="Calibri"/>
              </a:rPr>
              <a:t>περιέχει "broadcast/multicast" και κατευθύνεται </a:t>
            </a:r>
            <a:r>
              <a:rPr sz="500" spc="45" dirty="0">
                <a:latin typeface="Calibri"/>
                <a:cs typeface="Calibri"/>
              </a:rPr>
              <a:t>στο εσωτερικό του </a:t>
            </a:r>
            <a:r>
              <a:rPr sz="500" spc="40" dirty="0">
                <a:latin typeface="Calibri"/>
                <a:cs typeface="Calibri"/>
              </a:rPr>
              <a:t>δικτύου. </a:t>
            </a:r>
            <a:r>
              <a:rPr sz="500" spc="50" dirty="0">
                <a:latin typeface="Calibri"/>
                <a:cs typeface="Calibri"/>
              </a:rPr>
              <a:t>Αυτό </a:t>
            </a:r>
            <a:r>
              <a:rPr sz="500" spc="45" dirty="0">
                <a:latin typeface="Calibri"/>
                <a:cs typeface="Calibri"/>
              </a:rPr>
              <a:t>μπορεί </a:t>
            </a:r>
            <a:r>
              <a:rPr sz="500" spc="50" dirty="0">
                <a:latin typeface="Calibri"/>
                <a:cs typeface="Calibri"/>
              </a:rPr>
              <a:t>να </a:t>
            </a:r>
            <a:r>
              <a:rPr sz="500" spc="45" dirty="0">
                <a:latin typeface="Calibri"/>
                <a:cs typeface="Calibri"/>
              </a:rPr>
              <a:t>προκαλέσει </a:t>
            </a:r>
            <a:r>
              <a:rPr sz="500" spc="50" dirty="0">
                <a:latin typeface="Calibri"/>
                <a:cs typeface="Calibri"/>
              </a:rPr>
              <a:t>πολλά </a:t>
            </a:r>
            <a:r>
              <a:rPr sz="500" spc="55" dirty="0">
                <a:latin typeface="Calibri"/>
                <a:cs typeface="Calibri"/>
              </a:rPr>
              <a:t> </a:t>
            </a:r>
            <a:r>
              <a:rPr sz="500" spc="50" dirty="0">
                <a:latin typeface="Calibri"/>
                <a:cs typeface="Calibri"/>
              </a:rPr>
              <a:t>DoS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121275" y="4985067"/>
            <a:ext cx="1783714" cy="408940"/>
            <a:chOff x="5121275" y="4985067"/>
            <a:chExt cx="1783714" cy="408940"/>
          </a:xfrm>
        </p:grpSpPr>
        <p:sp>
          <p:nvSpPr>
            <p:cNvPr id="30" name="object 30"/>
            <p:cNvSpPr/>
            <p:nvPr/>
          </p:nvSpPr>
          <p:spPr>
            <a:xfrm>
              <a:off x="5127625" y="4991417"/>
              <a:ext cx="1771014" cy="396240"/>
            </a:xfrm>
            <a:custGeom>
              <a:avLst/>
              <a:gdLst/>
              <a:ahLst/>
              <a:cxnLst/>
              <a:rect l="l" t="t" r="r" b="b"/>
              <a:pathLst>
                <a:path w="1771015" h="396239">
                  <a:moveTo>
                    <a:pt x="1771015" y="0"/>
                  </a:moveTo>
                  <a:lnTo>
                    <a:pt x="0" y="0"/>
                  </a:lnTo>
                  <a:lnTo>
                    <a:pt x="0" y="396240"/>
                  </a:lnTo>
                  <a:lnTo>
                    <a:pt x="1771015" y="396240"/>
                  </a:lnTo>
                  <a:lnTo>
                    <a:pt x="1771015" y="0"/>
                  </a:lnTo>
                  <a:close/>
                </a:path>
              </a:pathLst>
            </a:custGeom>
            <a:solidFill>
              <a:srgbClr val="FFE6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127625" y="4991417"/>
              <a:ext cx="1771014" cy="396240"/>
            </a:xfrm>
            <a:custGeom>
              <a:avLst/>
              <a:gdLst/>
              <a:ahLst/>
              <a:cxnLst/>
              <a:rect l="l" t="t" r="r" b="b"/>
              <a:pathLst>
                <a:path w="1771015" h="396239">
                  <a:moveTo>
                    <a:pt x="0" y="0"/>
                  </a:moveTo>
                  <a:lnTo>
                    <a:pt x="1771015" y="0"/>
                  </a:lnTo>
                  <a:lnTo>
                    <a:pt x="1771015" y="396240"/>
                  </a:lnTo>
                  <a:lnTo>
                    <a:pt x="0" y="39624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477509" y="5009832"/>
            <a:ext cx="73342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spc="70" dirty="0">
                <a:latin typeface="Calibri"/>
                <a:cs typeface="Calibri"/>
              </a:rPr>
              <a:t>DROP</a:t>
            </a:r>
            <a:r>
              <a:rPr sz="500" spc="-5" dirty="0">
                <a:latin typeface="Calibri"/>
                <a:cs typeface="Calibri"/>
              </a:rPr>
              <a:t> </a:t>
            </a:r>
            <a:r>
              <a:rPr sz="500" spc="50" dirty="0">
                <a:latin typeface="Calibri"/>
                <a:cs typeface="Calibri"/>
              </a:rPr>
              <a:t>και</a:t>
            </a:r>
            <a:r>
              <a:rPr sz="500" dirty="0">
                <a:latin typeface="Calibri"/>
                <a:cs typeface="Calibri"/>
              </a:rPr>
              <a:t> </a:t>
            </a:r>
            <a:r>
              <a:rPr sz="500" spc="60" dirty="0">
                <a:latin typeface="Calibri"/>
                <a:cs typeface="Calibri"/>
              </a:rPr>
              <a:t>καταγραφή)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6891655" y="3826827"/>
            <a:ext cx="5240655" cy="1170940"/>
            <a:chOff x="6891655" y="3826827"/>
            <a:chExt cx="5240655" cy="1170940"/>
          </a:xfrm>
        </p:grpSpPr>
        <p:sp>
          <p:nvSpPr>
            <p:cNvPr id="34" name="object 34"/>
            <p:cNvSpPr/>
            <p:nvPr/>
          </p:nvSpPr>
          <p:spPr>
            <a:xfrm>
              <a:off x="6898005" y="3833177"/>
              <a:ext cx="5227955" cy="1158240"/>
            </a:xfrm>
            <a:custGeom>
              <a:avLst/>
              <a:gdLst/>
              <a:ahLst/>
              <a:cxnLst/>
              <a:rect l="l" t="t" r="r" b="b"/>
              <a:pathLst>
                <a:path w="5227955" h="1158239">
                  <a:moveTo>
                    <a:pt x="5227955" y="0"/>
                  </a:moveTo>
                  <a:lnTo>
                    <a:pt x="0" y="0"/>
                  </a:lnTo>
                  <a:lnTo>
                    <a:pt x="0" y="1158240"/>
                  </a:lnTo>
                  <a:lnTo>
                    <a:pt x="5227955" y="1158240"/>
                  </a:lnTo>
                  <a:lnTo>
                    <a:pt x="5227955" y="0"/>
                  </a:lnTo>
                  <a:close/>
                </a:path>
              </a:pathLst>
            </a:custGeom>
            <a:solidFill>
              <a:srgbClr val="FFF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898005" y="3833177"/>
              <a:ext cx="5227955" cy="1158240"/>
            </a:xfrm>
            <a:custGeom>
              <a:avLst/>
              <a:gdLst/>
              <a:ahLst/>
              <a:cxnLst/>
              <a:rect l="l" t="t" r="r" b="b"/>
              <a:pathLst>
                <a:path w="5227955" h="1158239">
                  <a:moveTo>
                    <a:pt x="0" y="0"/>
                  </a:moveTo>
                  <a:lnTo>
                    <a:pt x="5227955" y="0"/>
                  </a:lnTo>
                  <a:lnTo>
                    <a:pt x="5227955" y="1158240"/>
                  </a:lnTo>
                  <a:lnTo>
                    <a:pt x="0" y="115824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6983094" y="3864927"/>
            <a:ext cx="49936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spc="35" dirty="0">
                <a:latin typeface="Calibri"/>
                <a:cs typeface="Calibri"/>
              </a:rPr>
              <a:t>Οποιαδήποτε</a:t>
            </a:r>
            <a:r>
              <a:rPr sz="500" spc="3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μη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έγκυρη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εξωτερική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διεύθυνση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που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εφαρμόζει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ένα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προκαθορισμένο</a:t>
            </a:r>
            <a:r>
              <a:rPr sz="500" spc="30" dirty="0">
                <a:latin typeface="Calibri"/>
                <a:cs typeface="Calibri"/>
              </a:rPr>
              <a:t> ιδιωτικό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δίκτυο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40" dirty="0">
                <a:latin typeface="Calibri"/>
                <a:cs typeface="Calibri"/>
              </a:rPr>
              <a:t>σύμφωνα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με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το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RFC1918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"Address</a:t>
            </a:r>
            <a:r>
              <a:rPr sz="500" spc="25" dirty="0">
                <a:latin typeface="Calibri"/>
                <a:cs typeface="Calibri"/>
              </a:rPr>
              <a:t> Allocation</a:t>
            </a:r>
            <a:r>
              <a:rPr sz="500" spc="30" dirty="0">
                <a:latin typeface="Calibri"/>
                <a:cs typeface="Calibri"/>
              </a:rPr>
              <a:t> </a:t>
            </a:r>
            <a:r>
              <a:rPr sz="500" spc="25" dirty="0">
                <a:latin typeface="Calibri"/>
                <a:cs typeface="Calibri"/>
              </a:rPr>
              <a:t>for Private Ίντερνετ".</a:t>
            </a: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500" spc="35" dirty="0">
                <a:latin typeface="Calibri"/>
                <a:cs typeface="Calibri"/>
              </a:rPr>
              <a:t>Υπάρχουν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ιδιωτικά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δίκτυα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που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δεν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πρέπει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να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έχουν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εφαρμοσιμότητα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για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εξωτερικές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διευθύνσεις: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983094" y="4301490"/>
            <a:ext cx="1598930" cy="42672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284480" indent="-284480">
              <a:lnSpc>
                <a:spcPct val="100000"/>
              </a:lnSpc>
              <a:spcBef>
                <a:spcPts val="150"/>
              </a:spcBef>
              <a:buSzPct val="200000"/>
              <a:buFont typeface="Arial"/>
              <a:buChar char="•"/>
              <a:tabLst>
                <a:tab pos="284480" algn="l"/>
                <a:tab pos="285115" algn="l"/>
              </a:tabLst>
            </a:pPr>
            <a:r>
              <a:rPr sz="500" spc="15" dirty="0">
                <a:latin typeface="Calibri"/>
                <a:cs typeface="Calibri"/>
              </a:rPr>
              <a:t>10.0.0.0</a:t>
            </a:r>
            <a:r>
              <a:rPr sz="500" spc="-10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έως</a:t>
            </a:r>
            <a:r>
              <a:rPr sz="500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10.255.255.255.255</a:t>
            </a:r>
            <a:r>
              <a:rPr sz="500" spc="-20" dirty="0">
                <a:latin typeface="Calibri"/>
                <a:cs typeface="Calibri"/>
              </a:rPr>
              <a:t> </a:t>
            </a:r>
            <a:r>
              <a:rPr sz="500" spc="15" dirty="0">
                <a:latin typeface="Calibri"/>
                <a:cs typeface="Calibri"/>
              </a:rPr>
              <a:t>(10.0..0.0/8)</a:t>
            </a: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000" dirty="0"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268209" y="4460240"/>
            <a:ext cx="1438275" cy="255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spc="15" dirty="0">
                <a:latin typeface="Calibri"/>
                <a:cs typeface="Calibri"/>
              </a:rPr>
              <a:t>172.16.0.0</a:t>
            </a:r>
            <a:r>
              <a:rPr sz="500" spc="-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έως</a:t>
            </a:r>
            <a:r>
              <a:rPr sz="500" spc="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172.31.255.255</a:t>
            </a:r>
            <a:r>
              <a:rPr sz="500" spc="-5" dirty="0">
                <a:latin typeface="Calibri"/>
                <a:cs typeface="Calibri"/>
              </a:rPr>
              <a:t> </a:t>
            </a:r>
            <a:r>
              <a:rPr sz="500" spc="15" dirty="0">
                <a:latin typeface="Calibri"/>
                <a:cs typeface="Calibri"/>
              </a:rPr>
              <a:t>(172..00/12)</a:t>
            </a: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500" spc="15" dirty="0">
                <a:latin typeface="Calibri"/>
                <a:cs typeface="Calibri"/>
              </a:rPr>
              <a:t>192.168.0.0</a:t>
            </a:r>
            <a:r>
              <a:rPr sz="500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έως 192.168.255.255</a:t>
            </a:r>
            <a:r>
              <a:rPr sz="500" spc="-5" dirty="0">
                <a:latin typeface="Calibri"/>
                <a:cs typeface="Calibri"/>
              </a:rPr>
              <a:t> </a:t>
            </a:r>
            <a:r>
              <a:rPr sz="500" spc="15" dirty="0">
                <a:latin typeface="Calibri"/>
                <a:cs typeface="Calibri"/>
              </a:rPr>
              <a:t>(192.1680.0/16)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121275" y="3826827"/>
            <a:ext cx="1783714" cy="1170940"/>
            <a:chOff x="5121275" y="3826827"/>
            <a:chExt cx="1783714" cy="1170940"/>
          </a:xfrm>
        </p:grpSpPr>
        <p:sp>
          <p:nvSpPr>
            <p:cNvPr id="40" name="object 40"/>
            <p:cNvSpPr/>
            <p:nvPr/>
          </p:nvSpPr>
          <p:spPr>
            <a:xfrm>
              <a:off x="5127625" y="3833177"/>
              <a:ext cx="1771014" cy="1158240"/>
            </a:xfrm>
            <a:custGeom>
              <a:avLst/>
              <a:gdLst/>
              <a:ahLst/>
              <a:cxnLst/>
              <a:rect l="l" t="t" r="r" b="b"/>
              <a:pathLst>
                <a:path w="1771015" h="1158239">
                  <a:moveTo>
                    <a:pt x="1771015" y="0"/>
                  </a:moveTo>
                  <a:lnTo>
                    <a:pt x="0" y="0"/>
                  </a:lnTo>
                  <a:lnTo>
                    <a:pt x="0" y="1158240"/>
                  </a:lnTo>
                  <a:lnTo>
                    <a:pt x="1771015" y="1158240"/>
                  </a:lnTo>
                  <a:lnTo>
                    <a:pt x="1771015" y="0"/>
                  </a:lnTo>
                  <a:close/>
                </a:path>
              </a:pathLst>
            </a:custGeom>
            <a:solidFill>
              <a:srgbClr val="FFF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127625" y="3833177"/>
              <a:ext cx="1771014" cy="1158240"/>
            </a:xfrm>
            <a:custGeom>
              <a:avLst/>
              <a:gdLst/>
              <a:ahLst/>
              <a:cxnLst/>
              <a:rect l="l" t="t" r="r" b="b"/>
              <a:pathLst>
                <a:path w="1771015" h="1158239">
                  <a:moveTo>
                    <a:pt x="0" y="0"/>
                  </a:moveTo>
                  <a:lnTo>
                    <a:pt x="1771015" y="0"/>
                  </a:lnTo>
                  <a:lnTo>
                    <a:pt x="1771015" y="1158240"/>
                  </a:lnTo>
                  <a:lnTo>
                    <a:pt x="0" y="115824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5477509" y="3851592"/>
            <a:ext cx="73342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spc="70" dirty="0">
                <a:latin typeface="Calibri"/>
                <a:cs typeface="Calibri"/>
              </a:rPr>
              <a:t>DROP</a:t>
            </a:r>
            <a:r>
              <a:rPr sz="500" spc="-5" dirty="0">
                <a:latin typeface="Calibri"/>
                <a:cs typeface="Calibri"/>
              </a:rPr>
              <a:t> </a:t>
            </a:r>
            <a:r>
              <a:rPr sz="500" spc="50" dirty="0">
                <a:latin typeface="Calibri"/>
                <a:cs typeface="Calibri"/>
              </a:rPr>
              <a:t>και</a:t>
            </a:r>
            <a:r>
              <a:rPr sz="500" dirty="0">
                <a:latin typeface="Calibri"/>
                <a:cs typeface="Calibri"/>
              </a:rPr>
              <a:t> </a:t>
            </a:r>
            <a:r>
              <a:rPr sz="500" spc="60" dirty="0">
                <a:latin typeface="Calibri"/>
                <a:cs typeface="Calibri"/>
              </a:rPr>
              <a:t>καταγραφή)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6891655" y="3125787"/>
            <a:ext cx="5240655" cy="713740"/>
            <a:chOff x="6891655" y="3125787"/>
            <a:chExt cx="5240655" cy="713740"/>
          </a:xfrm>
        </p:grpSpPr>
        <p:sp>
          <p:nvSpPr>
            <p:cNvPr id="44" name="object 44"/>
            <p:cNvSpPr/>
            <p:nvPr/>
          </p:nvSpPr>
          <p:spPr>
            <a:xfrm>
              <a:off x="6898005" y="3132137"/>
              <a:ext cx="5227955" cy="701040"/>
            </a:xfrm>
            <a:custGeom>
              <a:avLst/>
              <a:gdLst/>
              <a:ahLst/>
              <a:cxnLst/>
              <a:rect l="l" t="t" r="r" b="b"/>
              <a:pathLst>
                <a:path w="5227955" h="701039">
                  <a:moveTo>
                    <a:pt x="5227955" y="0"/>
                  </a:moveTo>
                  <a:lnTo>
                    <a:pt x="0" y="0"/>
                  </a:lnTo>
                  <a:lnTo>
                    <a:pt x="0" y="701039"/>
                  </a:lnTo>
                  <a:lnTo>
                    <a:pt x="5227955" y="701039"/>
                  </a:lnTo>
                  <a:lnTo>
                    <a:pt x="5227955" y="0"/>
                  </a:lnTo>
                  <a:close/>
                </a:path>
              </a:pathLst>
            </a:custGeom>
            <a:solidFill>
              <a:srgbClr val="FFE6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898005" y="3132137"/>
              <a:ext cx="5227955" cy="701040"/>
            </a:xfrm>
            <a:custGeom>
              <a:avLst/>
              <a:gdLst/>
              <a:ahLst/>
              <a:cxnLst/>
              <a:rect l="l" t="t" r="r" b="b"/>
              <a:pathLst>
                <a:path w="5227955" h="701039">
                  <a:moveTo>
                    <a:pt x="0" y="0"/>
                  </a:moveTo>
                  <a:lnTo>
                    <a:pt x="5227955" y="0"/>
                  </a:lnTo>
                  <a:lnTo>
                    <a:pt x="5227955" y="701039"/>
                  </a:lnTo>
                  <a:lnTo>
                    <a:pt x="0" y="701039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6983094" y="3225165"/>
            <a:ext cx="341820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spc="40" dirty="0">
                <a:latin typeface="Calibri"/>
                <a:cs typeface="Calibri"/>
              </a:rPr>
              <a:t>Μόνο</a:t>
            </a:r>
            <a:r>
              <a:rPr sz="500" spc="30" dirty="0">
                <a:latin typeface="Calibri"/>
                <a:cs typeface="Calibri"/>
              </a:rPr>
              <a:t> οι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άκυρες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διευθύνσεις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25" dirty="0">
                <a:latin typeface="Calibri"/>
                <a:cs typeface="Calibri"/>
              </a:rPr>
              <a:t>IPS (Intrusion </a:t>
            </a:r>
            <a:r>
              <a:rPr sz="500" spc="30" dirty="0">
                <a:latin typeface="Calibri"/>
                <a:cs typeface="Calibri"/>
              </a:rPr>
              <a:t>Prevention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System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-</a:t>
            </a:r>
            <a:r>
              <a:rPr sz="500" spc="3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Σύστημα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πρόληψης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εισβολών)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που</a:t>
            </a:r>
            <a:r>
              <a:rPr sz="500" spc="30" dirty="0">
                <a:latin typeface="Calibri"/>
                <a:cs typeface="Calibri"/>
              </a:rPr>
              <a:t> </a:t>
            </a:r>
            <a:r>
              <a:rPr sz="500" spc="25" dirty="0">
                <a:latin typeface="Calibri"/>
                <a:cs typeface="Calibri"/>
              </a:rPr>
              <a:t>σχετίζονται </a:t>
            </a:r>
            <a:r>
              <a:rPr sz="500" spc="10" dirty="0">
                <a:latin typeface="Calibri"/>
                <a:cs typeface="Calibri"/>
              </a:rPr>
              <a:t>με: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983094" y="3371532"/>
            <a:ext cx="2325370" cy="42672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284480" indent="-284480">
              <a:lnSpc>
                <a:spcPct val="100000"/>
              </a:lnSpc>
              <a:spcBef>
                <a:spcPts val="150"/>
              </a:spcBef>
              <a:buSzPct val="200000"/>
              <a:buFont typeface="Arial"/>
              <a:buChar char="•"/>
              <a:tabLst>
                <a:tab pos="284480" algn="l"/>
                <a:tab pos="285115" algn="l"/>
              </a:tabLst>
            </a:pPr>
            <a:r>
              <a:rPr sz="500" spc="30" dirty="0">
                <a:latin typeface="Calibri"/>
                <a:cs typeface="Calibri"/>
              </a:rPr>
              <a:t>τη</a:t>
            </a:r>
            <a:r>
              <a:rPr sz="500" spc="1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διεύθυνση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25" dirty="0">
                <a:latin typeface="Calibri"/>
                <a:cs typeface="Calibri"/>
              </a:rPr>
              <a:t>localhost </a:t>
            </a:r>
            <a:r>
              <a:rPr sz="500" spc="35" dirty="0">
                <a:latin typeface="Calibri"/>
                <a:cs typeface="Calibri"/>
              </a:rPr>
              <a:t>ως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25" dirty="0">
                <a:latin typeface="Calibri"/>
                <a:cs typeface="Calibri"/>
              </a:rPr>
              <a:t>127.0.0.0</a:t>
            </a:r>
            <a:r>
              <a:rPr sz="500" spc="1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(έως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127.255.255.255.255.255)</a:t>
            </a: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000" dirty="0"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268209" y="3530282"/>
            <a:ext cx="1668780" cy="255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spc="30" dirty="0">
                <a:latin typeface="Calibri"/>
                <a:cs typeface="Calibri"/>
              </a:rPr>
              <a:t>τη</a:t>
            </a:r>
            <a:r>
              <a:rPr sz="50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διεύθυνση</a:t>
            </a:r>
            <a:r>
              <a:rPr sz="500" spc="5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εκπομπής</a:t>
            </a:r>
            <a:r>
              <a:rPr sz="500" spc="1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σε</a:t>
            </a:r>
            <a:r>
              <a:rPr sz="500" spc="5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όλα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τα</a:t>
            </a:r>
            <a:r>
              <a:rPr sz="500" spc="1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δίκτυα</a:t>
            </a:r>
            <a:r>
              <a:rPr sz="500" spc="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ως.0.0.0.0.0.0</a:t>
            </a: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500" spc="35" dirty="0">
                <a:latin typeface="Calibri"/>
                <a:cs typeface="Calibri"/>
              </a:rPr>
              <a:t>διεύθυνση</a:t>
            </a:r>
            <a:r>
              <a:rPr sz="50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συνδέσμου</a:t>
            </a:r>
            <a:r>
              <a:rPr sz="500" spc="5" dirty="0">
                <a:latin typeface="Calibri"/>
                <a:cs typeface="Calibri"/>
              </a:rPr>
              <a:t> </a:t>
            </a:r>
            <a:r>
              <a:rPr sz="500" spc="25" dirty="0">
                <a:latin typeface="Calibri"/>
                <a:cs typeface="Calibri"/>
              </a:rPr>
              <a:t>π.χ.</a:t>
            </a:r>
            <a:r>
              <a:rPr sz="500" spc="5" dirty="0">
                <a:latin typeface="Calibri"/>
                <a:cs typeface="Calibri"/>
              </a:rPr>
              <a:t> </a:t>
            </a:r>
            <a:r>
              <a:rPr sz="500" spc="25" dirty="0">
                <a:latin typeface="Calibri"/>
                <a:cs typeface="Calibri"/>
              </a:rPr>
              <a:t>180.254.0.0)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5121275" y="3125787"/>
            <a:ext cx="1783714" cy="713740"/>
            <a:chOff x="5121275" y="3125787"/>
            <a:chExt cx="1783714" cy="713740"/>
          </a:xfrm>
        </p:grpSpPr>
        <p:sp>
          <p:nvSpPr>
            <p:cNvPr id="50" name="object 50"/>
            <p:cNvSpPr/>
            <p:nvPr/>
          </p:nvSpPr>
          <p:spPr>
            <a:xfrm>
              <a:off x="5127625" y="3132137"/>
              <a:ext cx="1771014" cy="701040"/>
            </a:xfrm>
            <a:custGeom>
              <a:avLst/>
              <a:gdLst/>
              <a:ahLst/>
              <a:cxnLst/>
              <a:rect l="l" t="t" r="r" b="b"/>
              <a:pathLst>
                <a:path w="1771015" h="701039">
                  <a:moveTo>
                    <a:pt x="1771015" y="0"/>
                  </a:moveTo>
                  <a:lnTo>
                    <a:pt x="0" y="0"/>
                  </a:lnTo>
                  <a:lnTo>
                    <a:pt x="0" y="701039"/>
                  </a:lnTo>
                  <a:lnTo>
                    <a:pt x="1771015" y="701039"/>
                  </a:lnTo>
                  <a:lnTo>
                    <a:pt x="1771015" y="0"/>
                  </a:lnTo>
                  <a:close/>
                </a:path>
              </a:pathLst>
            </a:custGeom>
            <a:solidFill>
              <a:srgbClr val="FFE6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127625" y="3132137"/>
              <a:ext cx="1771014" cy="701040"/>
            </a:xfrm>
            <a:custGeom>
              <a:avLst/>
              <a:gdLst/>
              <a:ahLst/>
              <a:cxnLst/>
              <a:rect l="l" t="t" r="r" b="b"/>
              <a:pathLst>
                <a:path w="1771015" h="701039">
                  <a:moveTo>
                    <a:pt x="0" y="0"/>
                  </a:moveTo>
                  <a:lnTo>
                    <a:pt x="1771015" y="0"/>
                  </a:lnTo>
                  <a:lnTo>
                    <a:pt x="1771015" y="701039"/>
                  </a:lnTo>
                  <a:lnTo>
                    <a:pt x="0" y="70103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5477509" y="3150552"/>
            <a:ext cx="73342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spc="70" dirty="0">
                <a:latin typeface="Calibri"/>
                <a:cs typeface="Calibri"/>
              </a:rPr>
              <a:t>DROP</a:t>
            </a:r>
            <a:r>
              <a:rPr sz="500" spc="-5" dirty="0">
                <a:latin typeface="Calibri"/>
                <a:cs typeface="Calibri"/>
              </a:rPr>
              <a:t> </a:t>
            </a:r>
            <a:r>
              <a:rPr sz="500" spc="50" dirty="0">
                <a:latin typeface="Calibri"/>
                <a:cs typeface="Calibri"/>
              </a:rPr>
              <a:t>και</a:t>
            </a:r>
            <a:r>
              <a:rPr sz="500" dirty="0">
                <a:latin typeface="Calibri"/>
                <a:cs typeface="Calibri"/>
              </a:rPr>
              <a:t> </a:t>
            </a:r>
            <a:r>
              <a:rPr sz="500" spc="60" dirty="0">
                <a:latin typeface="Calibri"/>
                <a:cs typeface="Calibri"/>
              </a:rPr>
              <a:t>καταγραφή)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6891655" y="2881947"/>
            <a:ext cx="5240655" cy="256540"/>
            <a:chOff x="6891655" y="2881947"/>
            <a:chExt cx="5240655" cy="256540"/>
          </a:xfrm>
        </p:grpSpPr>
        <p:sp>
          <p:nvSpPr>
            <p:cNvPr id="54" name="object 54"/>
            <p:cNvSpPr/>
            <p:nvPr/>
          </p:nvSpPr>
          <p:spPr>
            <a:xfrm>
              <a:off x="6898005" y="3117850"/>
              <a:ext cx="5227955" cy="14604"/>
            </a:xfrm>
            <a:custGeom>
              <a:avLst/>
              <a:gdLst/>
              <a:ahLst/>
              <a:cxnLst/>
              <a:rect l="l" t="t" r="r" b="b"/>
              <a:pathLst>
                <a:path w="5227955" h="14605">
                  <a:moveTo>
                    <a:pt x="0" y="14287"/>
                  </a:moveTo>
                  <a:lnTo>
                    <a:pt x="5227955" y="14287"/>
                  </a:lnTo>
                  <a:lnTo>
                    <a:pt x="5227955" y="0"/>
                  </a:lnTo>
                  <a:lnTo>
                    <a:pt x="0" y="0"/>
                  </a:lnTo>
                  <a:lnTo>
                    <a:pt x="0" y="14287"/>
                  </a:lnTo>
                  <a:close/>
                </a:path>
              </a:pathLst>
            </a:custGeom>
            <a:solidFill>
              <a:srgbClr val="FFF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898005" y="2888297"/>
              <a:ext cx="5227955" cy="243840"/>
            </a:xfrm>
            <a:custGeom>
              <a:avLst/>
              <a:gdLst/>
              <a:ahLst/>
              <a:cxnLst/>
              <a:rect l="l" t="t" r="r" b="b"/>
              <a:pathLst>
                <a:path w="5227955" h="243839">
                  <a:moveTo>
                    <a:pt x="0" y="0"/>
                  </a:moveTo>
                  <a:lnTo>
                    <a:pt x="5227955" y="0"/>
                  </a:lnTo>
                  <a:lnTo>
                    <a:pt x="5227955" y="243839"/>
                  </a:lnTo>
                  <a:lnTo>
                    <a:pt x="0" y="24383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6983094" y="2947352"/>
            <a:ext cx="3073400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5"/>
              </a:lnSpc>
            </a:pPr>
            <a:r>
              <a:rPr sz="500" spc="35" dirty="0">
                <a:latin typeface="Calibri"/>
                <a:cs typeface="Calibri"/>
              </a:rPr>
              <a:t>Οποιαδήποτε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κίνηση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που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δεν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25" dirty="0">
                <a:latin typeface="Calibri"/>
                <a:cs typeface="Calibri"/>
              </a:rPr>
              <a:t>έχει</a:t>
            </a:r>
            <a:r>
              <a:rPr sz="500" spc="1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επιτραπεί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ρητά</a:t>
            </a:r>
            <a:r>
              <a:rPr sz="500" spc="10" dirty="0">
                <a:latin typeface="Calibri"/>
                <a:cs typeface="Calibri"/>
              </a:rPr>
              <a:t> </a:t>
            </a:r>
            <a:r>
              <a:rPr sz="500" spc="40" dirty="0">
                <a:latin typeface="Calibri"/>
                <a:cs typeface="Calibri"/>
              </a:rPr>
              <a:t>από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την</a:t>
            </a:r>
            <a:r>
              <a:rPr sz="500" spc="10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πολιτική</a:t>
            </a:r>
            <a:r>
              <a:rPr sz="500" spc="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τείχους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(ηλεκτρονικής)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προστασίας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5121275" y="2881947"/>
            <a:ext cx="1783714" cy="256540"/>
            <a:chOff x="5121275" y="2881947"/>
            <a:chExt cx="1783714" cy="256540"/>
          </a:xfrm>
        </p:grpSpPr>
        <p:sp>
          <p:nvSpPr>
            <p:cNvPr id="58" name="object 58"/>
            <p:cNvSpPr/>
            <p:nvPr/>
          </p:nvSpPr>
          <p:spPr>
            <a:xfrm>
              <a:off x="5127625" y="3117850"/>
              <a:ext cx="1771014" cy="14604"/>
            </a:xfrm>
            <a:custGeom>
              <a:avLst/>
              <a:gdLst/>
              <a:ahLst/>
              <a:cxnLst/>
              <a:rect l="l" t="t" r="r" b="b"/>
              <a:pathLst>
                <a:path w="1771015" h="14605">
                  <a:moveTo>
                    <a:pt x="0" y="14287"/>
                  </a:moveTo>
                  <a:lnTo>
                    <a:pt x="1771015" y="14287"/>
                  </a:lnTo>
                  <a:lnTo>
                    <a:pt x="1771015" y="0"/>
                  </a:lnTo>
                  <a:lnTo>
                    <a:pt x="0" y="0"/>
                  </a:lnTo>
                  <a:lnTo>
                    <a:pt x="0" y="14287"/>
                  </a:lnTo>
                  <a:close/>
                </a:path>
              </a:pathLst>
            </a:custGeom>
            <a:solidFill>
              <a:srgbClr val="FFF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127625" y="2888297"/>
              <a:ext cx="1771014" cy="243840"/>
            </a:xfrm>
            <a:custGeom>
              <a:avLst/>
              <a:gdLst/>
              <a:ahLst/>
              <a:cxnLst/>
              <a:rect l="l" t="t" r="r" b="b"/>
              <a:pathLst>
                <a:path w="1771015" h="243839">
                  <a:moveTo>
                    <a:pt x="0" y="0"/>
                  </a:moveTo>
                  <a:lnTo>
                    <a:pt x="1771015" y="0"/>
                  </a:lnTo>
                  <a:lnTo>
                    <a:pt x="1771015" y="243839"/>
                  </a:lnTo>
                  <a:lnTo>
                    <a:pt x="0" y="24383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5477509" y="2947352"/>
            <a:ext cx="720725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5"/>
              </a:lnSpc>
            </a:pPr>
            <a:r>
              <a:rPr sz="500" spc="70" dirty="0">
                <a:latin typeface="Calibri"/>
                <a:cs typeface="Calibri"/>
              </a:rPr>
              <a:t>DROP</a:t>
            </a:r>
            <a:r>
              <a:rPr sz="500" dirty="0">
                <a:latin typeface="Calibri"/>
                <a:cs typeface="Calibri"/>
              </a:rPr>
              <a:t> </a:t>
            </a:r>
            <a:r>
              <a:rPr sz="500" spc="50" dirty="0">
                <a:latin typeface="Calibri"/>
                <a:cs typeface="Calibri"/>
              </a:rPr>
              <a:t>και</a:t>
            </a:r>
            <a:r>
              <a:rPr sz="500" spc="5" dirty="0">
                <a:latin typeface="Calibri"/>
                <a:cs typeface="Calibri"/>
              </a:rPr>
              <a:t> </a:t>
            </a:r>
            <a:r>
              <a:rPr sz="500" spc="60" dirty="0">
                <a:latin typeface="Calibri"/>
                <a:cs typeface="Calibri"/>
              </a:rPr>
              <a:t>καταγραφή)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904355" y="2747010"/>
            <a:ext cx="5215255" cy="370840"/>
          </a:xfrm>
          <a:custGeom>
            <a:avLst/>
            <a:gdLst/>
            <a:ahLst/>
            <a:cxnLst/>
            <a:rect l="l" t="t" r="r" b="b"/>
            <a:pathLst>
              <a:path w="5215255" h="370839">
                <a:moveTo>
                  <a:pt x="5215255" y="0"/>
                </a:moveTo>
                <a:lnTo>
                  <a:pt x="0" y="0"/>
                </a:lnTo>
                <a:lnTo>
                  <a:pt x="0" y="370839"/>
                </a:lnTo>
                <a:lnTo>
                  <a:pt x="5215255" y="370839"/>
                </a:lnTo>
                <a:lnTo>
                  <a:pt x="5215255" y="0"/>
                </a:lnTo>
                <a:close/>
              </a:path>
            </a:pathLst>
          </a:custGeom>
          <a:solidFill>
            <a:srgbClr val="FFE6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6989444" y="2766059"/>
            <a:ext cx="291465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spc="55" dirty="0">
                <a:latin typeface="Calibri"/>
                <a:cs typeface="Calibri"/>
              </a:rPr>
              <a:t>Μόνο</a:t>
            </a:r>
            <a:r>
              <a:rPr sz="500" spc="30" dirty="0">
                <a:latin typeface="Calibri"/>
                <a:cs typeface="Calibri"/>
              </a:rPr>
              <a:t> </a:t>
            </a:r>
            <a:r>
              <a:rPr sz="500" spc="40" dirty="0">
                <a:latin typeface="Calibri"/>
                <a:cs typeface="Calibri"/>
              </a:rPr>
              <a:t>οι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40" dirty="0">
                <a:latin typeface="Calibri"/>
                <a:cs typeface="Calibri"/>
              </a:rPr>
              <a:t>έγκυρες</a:t>
            </a:r>
            <a:r>
              <a:rPr sz="500" spc="30" dirty="0">
                <a:latin typeface="Calibri"/>
                <a:cs typeface="Calibri"/>
              </a:rPr>
              <a:t> </a:t>
            </a:r>
            <a:r>
              <a:rPr sz="500" spc="40" dirty="0">
                <a:latin typeface="Calibri"/>
                <a:cs typeface="Calibri"/>
              </a:rPr>
              <a:t>και</a:t>
            </a:r>
            <a:r>
              <a:rPr sz="500" spc="30" dirty="0">
                <a:latin typeface="Calibri"/>
                <a:cs typeface="Calibri"/>
              </a:rPr>
              <a:t> </a:t>
            </a:r>
            <a:r>
              <a:rPr sz="500" spc="45" dirty="0">
                <a:latin typeface="Calibri"/>
                <a:cs typeface="Calibri"/>
              </a:rPr>
              <a:t>γνωστές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40" dirty="0">
                <a:latin typeface="Calibri"/>
                <a:cs typeface="Calibri"/>
              </a:rPr>
              <a:t>εισερχόμενες/εξερχόμενες</a:t>
            </a:r>
            <a:r>
              <a:rPr sz="500" spc="30" dirty="0">
                <a:latin typeface="Calibri"/>
                <a:cs typeface="Calibri"/>
              </a:rPr>
              <a:t> </a:t>
            </a:r>
            <a:r>
              <a:rPr sz="500" spc="40" dirty="0">
                <a:latin typeface="Calibri"/>
                <a:cs typeface="Calibri"/>
              </a:rPr>
              <a:t>διευθύνσεις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IP,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50" dirty="0">
                <a:latin typeface="Calibri"/>
                <a:cs typeface="Calibri"/>
              </a:rPr>
              <a:t>καθώς</a:t>
            </a:r>
            <a:r>
              <a:rPr sz="500" spc="30" dirty="0">
                <a:latin typeface="Calibri"/>
                <a:cs typeface="Calibri"/>
              </a:rPr>
              <a:t> </a:t>
            </a:r>
            <a:r>
              <a:rPr sz="500" spc="40" dirty="0">
                <a:latin typeface="Calibri"/>
                <a:cs typeface="Calibri"/>
              </a:rPr>
              <a:t>και</a:t>
            </a:r>
            <a:r>
              <a:rPr sz="500" spc="30" dirty="0">
                <a:latin typeface="Calibri"/>
                <a:cs typeface="Calibri"/>
              </a:rPr>
              <a:t> </a:t>
            </a:r>
            <a:r>
              <a:rPr sz="500" spc="40" dirty="0">
                <a:latin typeface="Calibri"/>
                <a:cs typeface="Calibri"/>
              </a:rPr>
              <a:t>τα</a:t>
            </a:r>
            <a:r>
              <a:rPr sz="500" spc="5" dirty="0">
                <a:latin typeface="Calibri"/>
                <a:cs typeface="Calibri"/>
              </a:rPr>
              <a:t> </a:t>
            </a:r>
            <a:r>
              <a:rPr sz="500" spc="35" dirty="0">
                <a:latin typeface="Calibri"/>
                <a:cs typeface="Calibri"/>
              </a:rPr>
              <a:t>δίκτυα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133975" y="2747010"/>
            <a:ext cx="1758314" cy="370840"/>
          </a:xfrm>
          <a:custGeom>
            <a:avLst/>
            <a:gdLst/>
            <a:ahLst/>
            <a:cxnLst/>
            <a:rect l="l" t="t" r="r" b="b"/>
            <a:pathLst>
              <a:path w="1758315" h="370839">
                <a:moveTo>
                  <a:pt x="1758315" y="0"/>
                </a:moveTo>
                <a:lnTo>
                  <a:pt x="0" y="0"/>
                </a:lnTo>
                <a:lnTo>
                  <a:pt x="0" y="370839"/>
                </a:lnTo>
                <a:lnTo>
                  <a:pt x="1758315" y="370839"/>
                </a:lnTo>
                <a:lnTo>
                  <a:pt x="1758315" y="0"/>
                </a:lnTo>
                <a:close/>
              </a:path>
            </a:pathLst>
          </a:custGeom>
          <a:solidFill>
            <a:srgbClr val="FFE6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5422265" y="2764790"/>
            <a:ext cx="97155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b="1" spc="50" dirty="0">
                <a:latin typeface="Calibri"/>
                <a:cs typeface="Calibri"/>
              </a:rPr>
              <a:t>ACCEPT</a:t>
            </a:r>
            <a:r>
              <a:rPr sz="500" b="1" spc="-10" dirty="0">
                <a:latin typeface="Calibri"/>
                <a:cs typeface="Calibri"/>
              </a:rPr>
              <a:t> </a:t>
            </a:r>
            <a:r>
              <a:rPr sz="500" spc="40" dirty="0">
                <a:latin typeface="Calibri"/>
                <a:cs typeface="Calibri"/>
              </a:rPr>
              <a:t>και</a:t>
            </a:r>
            <a:r>
              <a:rPr sz="500" dirty="0">
                <a:latin typeface="Calibri"/>
                <a:cs typeface="Calibri"/>
              </a:rPr>
              <a:t> </a:t>
            </a:r>
            <a:r>
              <a:rPr sz="500" spc="45" dirty="0">
                <a:latin typeface="Calibri"/>
                <a:cs typeface="Calibri"/>
              </a:rPr>
              <a:t>καταγεγραμμένος)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ΑΚΡΑΪΟΥ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127625" y="2490470"/>
            <a:ext cx="1764664" cy="218440"/>
          </a:xfrm>
          <a:prstGeom prst="rect">
            <a:avLst/>
          </a:prstGeom>
          <a:solidFill>
            <a:srgbClr val="FFBA00"/>
          </a:solidFill>
        </p:spPr>
        <p:txBody>
          <a:bodyPr vert="horz" wrap="square" lIns="0" tIns="43180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340"/>
              </a:spcBef>
            </a:pPr>
            <a:r>
              <a:rPr sz="500" b="1" spc="30" dirty="0">
                <a:solidFill>
                  <a:srgbClr val="FFFFFF"/>
                </a:solidFill>
                <a:latin typeface="Calibri"/>
                <a:cs typeface="Calibri"/>
              </a:rPr>
              <a:t>ΔΡΑΣΗ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904355" y="2490470"/>
            <a:ext cx="5215255" cy="218440"/>
          </a:xfrm>
          <a:custGeom>
            <a:avLst/>
            <a:gdLst/>
            <a:ahLst/>
            <a:cxnLst/>
            <a:rect l="l" t="t" r="r" b="b"/>
            <a:pathLst>
              <a:path w="5215255" h="218439">
                <a:moveTo>
                  <a:pt x="5215255" y="0"/>
                </a:moveTo>
                <a:lnTo>
                  <a:pt x="0" y="0"/>
                </a:lnTo>
                <a:lnTo>
                  <a:pt x="0" y="218439"/>
                </a:lnTo>
                <a:lnTo>
                  <a:pt x="5215255" y="218439"/>
                </a:lnTo>
                <a:lnTo>
                  <a:pt x="5215255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6904355" y="2520950"/>
            <a:ext cx="522160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100"/>
              </a:spcBef>
            </a:pPr>
            <a:r>
              <a:rPr sz="500" b="1" spc="20" dirty="0">
                <a:solidFill>
                  <a:srgbClr val="FFFFFF"/>
                </a:solidFill>
                <a:latin typeface="Calibri"/>
                <a:cs typeface="Calibri"/>
              </a:rPr>
              <a:t>ΣΥΣΤΑΣΕΙΣ</a:t>
            </a:r>
            <a:r>
              <a:rPr sz="5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20" dirty="0">
                <a:solidFill>
                  <a:srgbClr val="FFFFFF"/>
                </a:solidFill>
                <a:latin typeface="Calibri"/>
                <a:cs typeface="Calibri"/>
              </a:rPr>
              <a:t>NIST</a:t>
            </a:r>
            <a:r>
              <a:rPr sz="5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spc="25" dirty="0">
                <a:solidFill>
                  <a:srgbClr val="FFFFFF"/>
                </a:solidFill>
                <a:latin typeface="Calibri"/>
                <a:cs typeface="Calibri"/>
              </a:rPr>
              <a:t>SP</a:t>
            </a:r>
            <a:r>
              <a:rPr sz="5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b="1" dirty="0">
                <a:solidFill>
                  <a:srgbClr val="FFFFFF"/>
                </a:solidFill>
                <a:latin typeface="Calibri"/>
                <a:cs typeface="Calibri"/>
              </a:rPr>
              <a:t>800-41-rev1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5634990" marR="5080">
              <a:lnSpc>
                <a:spcPts val="2920"/>
              </a:lnSpc>
              <a:spcBef>
                <a:spcPts val="310"/>
              </a:spcBef>
            </a:pPr>
            <a:r>
              <a:rPr spc="125" dirty="0"/>
              <a:t>Προστασία</a:t>
            </a:r>
            <a:r>
              <a:rPr spc="85" dirty="0"/>
              <a:t> </a:t>
            </a:r>
            <a:r>
              <a:rPr spc="105" dirty="0"/>
              <a:t>δικτύου</a:t>
            </a:r>
            <a:r>
              <a:rPr spc="75" dirty="0"/>
              <a:t> </a:t>
            </a:r>
            <a:r>
              <a:rPr spc="105" dirty="0"/>
              <a:t>για </a:t>
            </a:r>
            <a:r>
              <a:rPr spc="-560" dirty="0"/>
              <a:t> </a:t>
            </a:r>
            <a:r>
              <a:rPr spc="114" dirty="0"/>
              <a:t>συστήματα </a:t>
            </a:r>
            <a:r>
              <a:rPr spc="90" dirty="0"/>
              <a:t>ελέγχου </a:t>
            </a:r>
            <a:r>
              <a:rPr spc="95" dirty="0"/>
              <a:t> </a:t>
            </a:r>
            <a:r>
              <a:rPr spc="80" dirty="0"/>
              <a:t>ενέργειας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97725" y="2355215"/>
            <a:ext cx="2125345" cy="1057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1" spc="204" dirty="0">
                <a:solidFill>
                  <a:srgbClr val="D8791A"/>
                </a:solidFill>
                <a:latin typeface="Calibri"/>
                <a:cs typeface="Calibri"/>
              </a:rPr>
              <a:t>CSP004_C_E</a:t>
            </a:r>
            <a:endParaRPr sz="28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35"/>
              </a:spcBef>
            </a:pPr>
            <a:r>
              <a:rPr sz="850" spc="120" dirty="0">
                <a:latin typeface="Calibri"/>
                <a:cs typeface="Calibri"/>
              </a:rPr>
              <a:t>ΠΑΡΟΥΣ</a:t>
            </a:r>
            <a:r>
              <a:rPr lang="el-GR" sz="850" spc="120" dirty="0">
                <a:latin typeface="Calibri"/>
                <a:cs typeface="Calibri"/>
              </a:rPr>
              <a:t>Ι</a:t>
            </a:r>
            <a:r>
              <a:rPr sz="850" spc="120" dirty="0">
                <a:latin typeface="Calibri"/>
                <a:cs typeface="Calibri"/>
              </a:rPr>
              <a:t>ΑΣΗ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95" dirty="0">
                <a:latin typeface="Calibri"/>
                <a:cs typeface="Calibri"/>
              </a:rPr>
              <a:t>:</a:t>
            </a:r>
            <a:endParaRPr sz="8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7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b="1" spc="135" dirty="0">
                <a:latin typeface="Calibri"/>
                <a:cs typeface="Calibri"/>
              </a:rPr>
              <a:t>CRISTINA</a:t>
            </a:r>
            <a:r>
              <a:rPr sz="850" b="1" spc="155" dirty="0">
                <a:latin typeface="Calibri"/>
                <a:cs typeface="Calibri"/>
              </a:rPr>
              <a:t> </a:t>
            </a:r>
            <a:r>
              <a:rPr sz="850" b="1" spc="140" dirty="0">
                <a:latin typeface="Calibri"/>
                <a:cs typeface="Calibri"/>
              </a:rPr>
              <a:t>ALCARAZ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83475" y="3476942"/>
            <a:ext cx="15233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130" dirty="0">
                <a:latin typeface="Calibri"/>
                <a:cs typeface="Calibri"/>
              </a:rPr>
              <a:t>ΠΑΝΕΠΙΣΤΉΜΙΟ</a:t>
            </a:r>
            <a:r>
              <a:rPr sz="700" spc="175" dirty="0">
                <a:latin typeface="Calibri"/>
                <a:cs typeface="Calibri"/>
              </a:rPr>
              <a:t> </a:t>
            </a:r>
            <a:r>
              <a:rPr sz="700" spc="80" dirty="0">
                <a:latin typeface="Calibri"/>
                <a:cs typeface="Calibri"/>
              </a:rPr>
              <a:t>ΤΗΣ</a:t>
            </a:r>
            <a:r>
              <a:rPr sz="700" spc="100" dirty="0">
                <a:latin typeface="Calibri"/>
                <a:cs typeface="Calibri"/>
              </a:rPr>
              <a:t> </a:t>
            </a:r>
            <a:r>
              <a:rPr sz="700" spc="125" dirty="0">
                <a:latin typeface="Calibri"/>
                <a:cs typeface="Calibri"/>
              </a:rPr>
              <a:t>ΜΆΛΑΓΑ,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827" y="6151562"/>
              <a:ext cx="2649537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60370">
              <a:lnSpc>
                <a:spcPct val="100000"/>
              </a:lnSpc>
              <a:spcBef>
                <a:spcPts val="100"/>
              </a:spcBef>
            </a:pPr>
            <a:r>
              <a:rPr spc="95" dirty="0"/>
              <a:t>Γ</a:t>
            </a:r>
            <a:r>
              <a:rPr spc="100" dirty="0"/>
              <a:t>ν</a:t>
            </a:r>
            <a:r>
              <a:rPr spc="160" dirty="0"/>
              <a:t>ω</a:t>
            </a:r>
            <a:r>
              <a:rPr spc="114" dirty="0"/>
              <a:t>σ</a:t>
            </a:r>
            <a:r>
              <a:rPr spc="85" dirty="0"/>
              <a:t>τ</a:t>
            </a:r>
            <a:r>
              <a:rPr spc="120" dirty="0"/>
              <a:t>ο</a:t>
            </a:r>
            <a:r>
              <a:rPr spc="125" dirty="0"/>
              <a:t>π</a:t>
            </a:r>
            <a:r>
              <a:rPr spc="120" dirty="0"/>
              <a:t>ο</a:t>
            </a:r>
            <a:r>
              <a:rPr spc="50" dirty="0"/>
              <a:t>ί</a:t>
            </a:r>
            <a:r>
              <a:rPr spc="120" dirty="0"/>
              <a:t>ησ</a:t>
            </a:r>
            <a:r>
              <a:rPr spc="135" dirty="0"/>
              <a:t>η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501765" y="1963102"/>
            <a:ext cx="5327650" cy="829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SzPct val="188235"/>
              <a:buFont typeface="Arial"/>
              <a:buChar char="•"/>
              <a:tabLst>
                <a:tab pos="355600" algn="l"/>
              </a:tabLst>
            </a:pPr>
            <a:r>
              <a:rPr sz="850" i="1" spc="55" dirty="0">
                <a:latin typeface="Calibri"/>
                <a:cs typeface="Calibri"/>
              </a:rPr>
              <a:t>Συγχρηματοδοτείται</a:t>
            </a:r>
            <a:r>
              <a:rPr sz="850" i="1" spc="60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από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την</a:t>
            </a:r>
            <a:r>
              <a:rPr sz="850" i="1" spc="60" dirty="0">
                <a:latin typeface="Calibri"/>
                <a:cs typeface="Calibri"/>
              </a:rPr>
              <a:t> Ευρωπαϊκή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Ένωση.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Ωστόσο,</a:t>
            </a:r>
            <a:r>
              <a:rPr sz="850" i="1" spc="60" dirty="0">
                <a:latin typeface="Calibri"/>
                <a:cs typeface="Calibri"/>
              </a:rPr>
              <a:t> </a:t>
            </a:r>
            <a:r>
              <a:rPr sz="850" i="1" spc="45" dirty="0">
                <a:latin typeface="Calibri"/>
                <a:cs typeface="Calibri"/>
              </a:rPr>
              <a:t>οι</a:t>
            </a:r>
            <a:r>
              <a:rPr sz="850" i="1" spc="5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απόψεις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και</a:t>
            </a:r>
            <a:r>
              <a:rPr sz="850" i="1" spc="55" dirty="0">
                <a:latin typeface="Calibri"/>
                <a:cs typeface="Calibri"/>
              </a:rPr>
              <a:t> </a:t>
            </a:r>
            <a:r>
              <a:rPr sz="850" i="1" spc="45" dirty="0">
                <a:latin typeface="Calibri"/>
                <a:cs typeface="Calibri"/>
              </a:rPr>
              <a:t>οι</a:t>
            </a:r>
            <a:r>
              <a:rPr sz="850" i="1" spc="5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γνώμες</a:t>
            </a:r>
            <a:r>
              <a:rPr sz="850" i="1" spc="65" dirty="0">
                <a:latin typeface="Calibri"/>
                <a:cs typeface="Calibri"/>
              </a:rPr>
              <a:t> που 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εκφράζονται </a:t>
            </a:r>
            <a:r>
              <a:rPr sz="850" i="1" spc="45" dirty="0">
                <a:latin typeface="Calibri"/>
                <a:cs typeface="Calibri"/>
              </a:rPr>
              <a:t>είναι </a:t>
            </a:r>
            <a:r>
              <a:rPr sz="850" i="1" spc="55" dirty="0">
                <a:latin typeface="Calibri"/>
                <a:cs typeface="Calibri"/>
              </a:rPr>
              <a:t>αποκλειστικά του/των </a:t>
            </a:r>
            <a:r>
              <a:rPr sz="850" i="1" spc="60" dirty="0">
                <a:latin typeface="Calibri"/>
                <a:cs typeface="Calibri"/>
              </a:rPr>
              <a:t>συγγραφέα/ων </a:t>
            </a:r>
            <a:r>
              <a:rPr sz="850" i="1" spc="50" dirty="0">
                <a:latin typeface="Calibri"/>
                <a:cs typeface="Calibri"/>
              </a:rPr>
              <a:t>και </a:t>
            </a:r>
            <a:r>
              <a:rPr sz="850" i="1" spc="60" dirty="0">
                <a:latin typeface="Calibri"/>
                <a:cs typeface="Calibri"/>
              </a:rPr>
              <a:t>δεν αντανακλούν </a:t>
            </a:r>
            <a:r>
              <a:rPr sz="850" i="1" spc="50" dirty="0">
                <a:latin typeface="Calibri"/>
                <a:cs typeface="Calibri"/>
              </a:rPr>
              <a:t>κατ' </a:t>
            </a:r>
            <a:r>
              <a:rPr sz="850" i="1" spc="60" dirty="0">
                <a:latin typeface="Calibri"/>
                <a:cs typeface="Calibri"/>
              </a:rPr>
              <a:t>ανάγκη </a:t>
            </a:r>
            <a:r>
              <a:rPr sz="850" i="1" spc="40" dirty="0">
                <a:latin typeface="Calibri"/>
                <a:cs typeface="Calibri"/>
              </a:rPr>
              <a:t>τις </a:t>
            </a:r>
            <a:r>
              <a:rPr sz="850" i="1" spc="4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απόψεις </a:t>
            </a:r>
            <a:r>
              <a:rPr sz="850" i="1" spc="50" dirty="0">
                <a:latin typeface="Calibri"/>
                <a:cs typeface="Calibri"/>
              </a:rPr>
              <a:t>και </a:t>
            </a:r>
            <a:r>
              <a:rPr sz="850" i="1" spc="40" dirty="0">
                <a:latin typeface="Calibri"/>
                <a:cs typeface="Calibri"/>
              </a:rPr>
              <a:t>τις </a:t>
            </a:r>
            <a:r>
              <a:rPr sz="850" i="1" spc="60" dirty="0">
                <a:latin typeface="Calibri"/>
                <a:cs typeface="Calibri"/>
              </a:rPr>
              <a:t>γνώμες </a:t>
            </a:r>
            <a:r>
              <a:rPr sz="850" i="1" spc="55" dirty="0">
                <a:latin typeface="Calibri"/>
                <a:cs typeface="Calibri"/>
              </a:rPr>
              <a:t>της </a:t>
            </a:r>
            <a:r>
              <a:rPr sz="850" i="1" spc="60" dirty="0">
                <a:latin typeface="Calibri"/>
                <a:cs typeface="Calibri"/>
              </a:rPr>
              <a:t>Ευρωπαϊκής Ένωσης </a:t>
            </a:r>
            <a:r>
              <a:rPr sz="850" i="1" spc="65" dirty="0">
                <a:latin typeface="Calibri"/>
                <a:cs typeface="Calibri"/>
              </a:rPr>
              <a:t>ή </a:t>
            </a:r>
            <a:r>
              <a:rPr sz="850" i="1" spc="55" dirty="0">
                <a:latin typeface="Calibri"/>
                <a:cs typeface="Calibri"/>
              </a:rPr>
              <a:t>της </a:t>
            </a:r>
            <a:r>
              <a:rPr sz="850" i="1" spc="60" dirty="0">
                <a:latin typeface="Calibri"/>
                <a:cs typeface="Calibri"/>
              </a:rPr>
              <a:t>HADEA. Ούτε </a:t>
            </a:r>
            <a:r>
              <a:rPr sz="850" i="1" spc="65" dirty="0">
                <a:latin typeface="Calibri"/>
                <a:cs typeface="Calibri"/>
              </a:rPr>
              <a:t>η </a:t>
            </a:r>
            <a:r>
              <a:rPr sz="850" i="1" spc="60" dirty="0">
                <a:latin typeface="Calibri"/>
                <a:cs typeface="Calibri"/>
              </a:rPr>
              <a:t>Ευρωπαϊκή </a:t>
            </a:r>
            <a:r>
              <a:rPr sz="850" i="1" spc="65" dirty="0">
                <a:latin typeface="Calibri"/>
                <a:cs typeface="Calibri"/>
              </a:rPr>
              <a:t>Ένωση </a:t>
            </a:r>
            <a:r>
              <a:rPr sz="850" i="1" spc="55" dirty="0">
                <a:latin typeface="Calibri"/>
                <a:cs typeface="Calibri"/>
              </a:rPr>
              <a:t>ούτε </a:t>
            </a:r>
            <a:r>
              <a:rPr sz="850" i="1" spc="65" dirty="0">
                <a:latin typeface="Calibri"/>
                <a:cs typeface="Calibri"/>
              </a:rPr>
              <a:t>η 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χορηγούσα</a:t>
            </a:r>
            <a:r>
              <a:rPr sz="850" i="1" spc="2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αρχή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μπορούν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να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θεωρηθούν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υπεύθυνοι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35" dirty="0">
                <a:latin typeface="Calibri"/>
                <a:cs typeface="Calibri"/>
              </a:rPr>
              <a:t>γι'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αυτές.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85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SzPct val="188235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850" i="1" spc="65" dirty="0">
                <a:latin typeface="Calibri"/>
                <a:cs typeface="Calibri"/>
              </a:rPr>
              <a:t>Συμφωνία</a:t>
            </a:r>
            <a:r>
              <a:rPr sz="850" i="1" spc="1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έργου</a:t>
            </a:r>
            <a:r>
              <a:rPr sz="850" i="1" spc="1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αριθ.</a:t>
            </a:r>
            <a:r>
              <a:rPr sz="850" i="1" spc="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101083594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80225"/>
            <a:chOff x="0" y="0"/>
            <a:chExt cx="584073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455" y="6432232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55409" y="1107757"/>
            <a:ext cx="4213225" cy="84963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Θέμα-2: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Κοινό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1970"/>
              </a:lnSpc>
              <a:spcBef>
                <a:spcPts val="345"/>
              </a:spcBef>
            </a:pPr>
            <a:r>
              <a:rPr sz="1700" spc="160" dirty="0">
                <a:solidFill>
                  <a:srgbClr val="FFFFFF"/>
                </a:solidFill>
              </a:rPr>
              <a:t>Αδυναμίες</a:t>
            </a:r>
            <a:r>
              <a:rPr sz="1700" spc="245" dirty="0">
                <a:solidFill>
                  <a:srgbClr val="FFFFFF"/>
                </a:solidFill>
              </a:rPr>
              <a:t> </a:t>
            </a:r>
            <a:r>
              <a:rPr sz="1700" spc="155" dirty="0">
                <a:solidFill>
                  <a:srgbClr val="FFFFFF"/>
                </a:solidFill>
              </a:rPr>
              <a:t>ασφαλείας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14" dirty="0">
                <a:solidFill>
                  <a:srgbClr val="FFFFFF"/>
                </a:solidFill>
              </a:rPr>
              <a:t>και</a:t>
            </a:r>
            <a:r>
              <a:rPr sz="1700" spc="204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επιθέσεις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05" dirty="0">
                <a:solidFill>
                  <a:srgbClr val="FFFFFF"/>
                </a:solidFill>
              </a:rPr>
              <a:t>σε </a:t>
            </a:r>
            <a:r>
              <a:rPr sz="1700" spc="-370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δίκτυα</a:t>
            </a:r>
            <a:r>
              <a:rPr sz="1700" spc="245" dirty="0">
                <a:solidFill>
                  <a:srgbClr val="FFFFFF"/>
                </a:solidFill>
              </a:rPr>
              <a:t> </a:t>
            </a:r>
            <a:r>
              <a:rPr sz="1700" spc="150" dirty="0">
                <a:solidFill>
                  <a:srgbClr val="FFFFFF"/>
                </a:solidFill>
              </a:rPr>
              <a:t>ελέγχου</a:t>
            </a:r>
            <a:r>
              <a:rPr sz="1700" spc="240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ενέργειας</a:t>
            </a:r>
            <a:endParaRPr sz="1700"/>
          </a:p>
        </p:txBody>
      </p:sp>
      <p:sp>
        <p:nvSpPr>
          <p:cNvPr id="9" name="object 9"/>
          <p:cNvSpPr txBox="1"/>
          <p:nvPr/>
        </p:nvSpPr>
        <p:spPr>
          <a:xfrm>
            <a:off x="6498590" y="2463800"/>
            <a:ext cx="92646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8429" y="2915602"/>
            <a:ext cx="4721225" cy="141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080"/>
              </a:lnSpc>
              <a:buClr>
                <a:srgbClr val="FFBA00"/>
              </a:buClr>
              <a:buSzPct val="20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Αδυναμίες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στα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λειτουργικά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πρωτόκολλα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ελλείψεις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πρωτοκόλλων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επικοινωνίας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TCP/IP</a:t>
            </a:r>
            <a:endParaRPr sz="7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87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Επιθετικά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εργαλεία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κατά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εμπιστευτικότητας,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ακεραιότητας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διαθεσιμότητας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50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Βέλτιστες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πρακτικές,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Calibri"/>
                <a:cs typeface="Calibri"/>
              </a:rPr>
              <a:t>συστάσεις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 κατευθυντήριες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Calibri"/>
                <a:cs typeface="Calibri"/>
              </a:rPr>
              <a:t>γραμμές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2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Τελικές</a:t>
            </a:r>
            <a:r>
              <a:rPr sz="7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παρατηρήσεις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2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70" dirty="0">
                <a:solidFill>
                  <a:srgbClr val="FFFFFF"/>
                </a:solidFill>
                <a:latin typeface="Calibri"/>
                <a:cs typeface="Calibri"/>
              </a:rPr>
              <a:t>Αναφορές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πηγές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98215" y="17779"/>
            <a:ext cx="2545080" cy="6837045"/>
          </a:xfrm>
          <a:custGeom>
            <a:avLst/>
            <a:gdLst/>
            <a:ahLst/>
            <a:cxnLst/>
            <a:rect l="l" t="t" r="r" b="b"/>
            <a:pathLst>
              <a:path w="2545079" h="6837045">
                <a:moveTo>
                  <a:pt x="1321435" y="2283142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192" y="2388870"/>
                </a:lnTo>
                <a:lnTo>
                  <a:pt x="1159192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70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5" y="2307590"/>
                </a:lnTo>
                <a:lnTo>
                  <a:pt x="1417637" y="2307590"/>
                </a:lnTo>
                <a:lnTo>
                  <a:pt x="1372870" y="2289175"/>
                </a:lnTo>
                <a:lnTo>
                  <a:pt x="1321435" y="2283142"/>
                </a:lnTo>
                <a:close/>
              </a:path>
              <a:path w="2545079" h="6837045">
                <a:moveTo>
                  <a:pt x="1418272" y="2307590"/>
                </a:moveTo>
                <a:lnTo>
                  <a:pt x="1322705" y="2307590"/>
                </a:lnTo>
                <a:lnTo>
                  <a:pt x="1366837" y="2313305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4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20152" y="3457892"/>
                </a:lnTo>
                <a:lnTo>
                  <a:pt x="1214120" y="3493135"/>
                </a:lnTo>
                <a:lnTo>
                  <a:pt x="1223010" y="3563302"/>
                </a:lnTo>
                <a:lnTo>
                  <a:pt x="1258570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625" y="3682682"/>
                </a:lnTo>
                <a:lnTo>
                  <a:pt x="1487805" y="3664585"/>
                </a:lnTo>
                <a:lnTo>
                  <a:pt x="1490662" y="3662680"/>
                </a:lnTo>
                <a:lnTo>
                  <a:pt x="1403985" y="3662680"/>
                </a:lnTo>
                <a:lnTo>
                  <a:pt x="1354137" y="3657282"/>
                </a:lnTo>
                <a:lnTo>
                  <a:pt x="1298892" y="3630295"/>
                </a:lnTo>
                <a:lnTo>
                  <a:pt x="1259205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4" y="3463925"/>
                </a:lnTo>
                <a:lnTo>
                  <a:pt x="1502092" y="2512695"/>
                </a:lnTo>
                <a:lnTo>
                  <a:pt x="1508442" y="2464117"/>
                </a:lnTo>
                <a:lnTo>
                  <a:pt x="1502092" y="2417127"/>
                </a:lnTo>
                <a:lnTo>
                  <a:pt x="1483995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>
                <a:moveTo>
                  <a:pt x="2545080" y="0"/>
                </a:moveTo>
                <a:lnTo>
                  <a:pt x="2518410" y="0"/>
                </a:lnTo>
                <a:lnTo>
                  <a:pt x="1939289" y="2100897"/>
                </a:lnTo>
                <a:lnTo>
                  <a:pt x="1547495" y="3546157"/>
                </a:lnTo>
                <a:lnTo>
                  <a:pt x="1526539" y="3591877"/>
                </a:lnTo>
                <a:lnTo>
                  <a:pt x="1493520" y="3627755"/>
                </a:lnTo>
                <a:lnTo>
                  <a:pt x="1451610" y="3652202"/>
                </a:lnTo>
                <a:lnTo>
                  <a:pt x="1403985" y="3662680"/>
                </a:lnTo>
                <a:lnTo>
                  <a:pt x="1490662" y="3662680"/>
                </a:lnTo>
                <a:lnTo>
                  <a:pt x="1525270" y="3636327"/>
                </a:lnTo>
                <a:lnTo>
                  <a:pt x="1554162" y="3598862"/>
                </a:lnTo>
                <a:lnTo>
                  <a:pt x="1572895" y="3553777"/>
                </a:lnTo>
                <a:lnTo>
                  <a:pt x="1964689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8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4496117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80225"/>
            <a:chOff x="0" y="0"/>
            <a:chExt cx="584073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455" y="6432232"/>
            <a:ext cx="23615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Shaaban,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Αυστριακό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Ινστιτούτο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Τεχνολογίας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55409" y="1107757"/>
            <a:ext cx="4213225" cy="84963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Θέμα-2: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Κοινό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1970"/>
              </a:lnSpc>
              <a:spcBef>
                <a:spcPts val="345"/>
              </a:spcBef>
            </a:pPr>
            <a:r>
              <a:rPr sz="1700" spc="160" dirty="0">
                <a:solidFill>
                  <a:srgbClr val="FFFFFF"/>
                </a:solidFill>
              </a:rPr>
              <a:t>Αδυναμίες</a:t>
            </a:r>
            <a:r>
              <a:rPr sz="1700" spc="245" dirty="0">
                <a:solidFill>
                  <a:srgbClr val="FFFFFF"/>
                </a:solidFill>
              </a:rPr>
              <a:t> </a:t>
            </a:r>
            <a:r>
              <a:rPr sz="1700" spc="155" dirty="0">
                <a:solidFill>
                  <a:srgbClr val="FFFFFF"/>
                </a:solidFill>
              </a:rPr>
              <a:t>ασφαλείας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14" dirty="0">
                <a:solidFill>
                  <a:srgbClr val="FFFFFF"/>
                </a:solidFill>
              </a:rPr>
              <a:t>και</a:t>
            </a:r>
            <a:r>
              <a:rPr sz="1700" spc="204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επιθέσεις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05" dirty="0">
                <a:solidFill>
                  <a:srgbClr val="FFFFFF"/>
                </a:solidFill>
              </a:rPr>
              <a:t>σε </a:t>
            </a:r>
            <a:r>
              <a:rPr sz="1700" spc="-370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δίκτυα</a:t>
            </a:r>
            <a:r>
              <a:rPr sz="1700" spc="245" dirty="0">
                <a:solidFill>
                  <a:srgbClr val="FFFFFF"/>
                </a:solidFill>
              </a:rPr>
              <a:t> </a:t>
            </a:r>
            <a:r>
              <a:rPr sz="1700" spc="150" dirty="0">
                <a:solidFill>
                  <a:srgbClr val="FFFFFF"/>
                </a:solidFill>
              </a:rPr>
              <a:t>ελέγχου</a:t>
            </a:r>
            <a:r>
              <a:rPr sz="1700" spc="240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ενέργειας</a:t>
            </a:r>
            <a:endParaRPr sz="1700"/>
          </a:p>
        </p:txBody>
      </p:sp>
      <p:sp>
        <p:nvSpPr>
          <p:cNvPr id="9" name="object 9"/>
          <p:cNvSpPr txBox="1"/>
          <p:nvPr/>
        </p:nvSpPr>
        <p:spPr>
          <a:xfrm>
            <a:off x="6498590" y="2463800"/>
            <a:ext cx="92646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8429" y="2915602"/>
            <a:ext cx="4721225" cy="141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080"/>
              </a:lnSpc>
              <a:buClr>
                <a:srgbClr val="FFBA00"/>
              </a:buClr>
              <a:buSzPct val="20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Αδυναμίες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στα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λειτουργικά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πρωτόκολλα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ελλείψεις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ασφάλειας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πρωτοκόλλων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επικοινωνίας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TCP/IP</a:t>
            </a:r>
            <a:endParaRPr sz="7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87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700" b="1" spc="30" dirty="0">
                <a:solidFill>
                  <a:srgbClr val="FFFFFF"/>
                </a:solidFill>
                <a:latin typeface="Calibri"/>
                <a:cs typeface="Calibri"/>
              </a:rPr>
              <a:t>Επιθετικά</a:t>
            </a:r>
            <a:r>
              <a:rPr sz="7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30" dirty="0">
                <a:solidFill>
                  <a:srgbClr val="FFFFFF"/>
                </a:solidFill>
                <a:latin typeface="Calibri"/>
                <a:cs typeface="Calibri"/>
              </a:rPr>
              <a:t>εργαλεία</a:t>
            </a:r>
            <a:r>
              <a:rPr sz="7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30" dirty="0">
                <a:solidFill>
                  <a:srgbClr val="FFFFFF"/>
                </a:solidFill>
                <a:latin typeface="Calibri"/>
                <a:cs typeface="Calibri"/>
              </a:rPr>
              <a:t>κατά</a:t>
            </a:r>
            <a:r>
              <a:rPr sz="7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2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25" dirty="0">
                <a:solidFill>
                  <a:srgbClr val="FFFFFF"/>
                </a:solidFill>
                <a:latin typeface="Calibri"/>
                <a:cs typeface="Calibri"/>
              </a:rPr>
              <a:t>εμπιστευτικότητας,</a:t>
            </a:r>
            <a:r>
              <a:rPr sz="7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2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30" dirty="0">
                <a:solidFill>
                  <a:srgbClr val="FFFFFF"/>
                </a:solidFill>
                <a:latin typeface="Calibri"/>
                <a:cs typeface="Calibri"/>
              </a:rPr>
              <a:t>ακεραιότητας</a:t>
            </a:r>
            <a:r>
              <a:rPr sz="7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3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7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2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20" dirty="0">
                <a:solidFill>
                  <a:srgbClr val="FFFFFF"/>
                </a:solidFill>
                <a:latin typeface="Calibri"/>
                <a:cs typeface="Calibri"/>
              </a:rPr>
              <a:t>διαθεσιμότητας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50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Βέλτιστες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πρακτικές,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60" dirty="0">
                <a:solidFill>
                  <a:srgbClr val="7E7E7E"/>
                </a:solidFill>
                <a:latin typeface="Calibri"/>
                <a:cs typeface="Calibri"/>
              </a:rPr>
              <a:t>συστάσεις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 κατευθυντήριες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60" dirty="0">
                <a:solidFill>
                  <a:srgbClr val="7E7E7E"/>
                </a:solidFill>
                <a:latin typeface="Calibri"/>
                <a:cs typeface="Calibri"/>
              </a:rPr>
              <a:t>γραμμές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2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Τελικές</a:t>
            </a:r>
            <a:r>
              <a:rPr sz="700" spc="-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20" dirty="0">
                <a:solidFill>
                  <a:srgbClr val="7E7E7E"/>
                </a:solidFill>
                <a:latin typeface="Calibri"/>
                <a:cs typeface="Calibri"/>
              </a:rPr>
              <a:t>παρατηρήσεις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2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70" dirty="0">
                <a:solidFill>
                  <a:srgbClr val="7E7E7E"/>
                </a:solidFill>
                <a:latin typeface="Calibri"/>
                <a:cs typeface="Calibri"/>
              </a:rPr>
              <a:t>Αναφορές</a:t>
            </a:r>
            <a:r>
              <a:rPr sz="7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7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πηγές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98215" y="17779"/>
            <a:ext cx="2545080" cy="6837045"/>
          </a:xfrm>
          <a:custGeom>
            <a:avLst/>
            <a:gdLst/>
            <a:ahLst/>
            <a:cxnLst/>
            <a:rect l="l" t="t" r="r" b="b"/>
            <a:pathLst>
              <a:path w="2545079" h="6837045">
                <a:moveTo>
                  <a:pt x="1321435" y="2283142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192" y="2388870"/>
                </a:lnTo>
                <a:lnTo>
                  <a:pt x="1159192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70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5" y="2307590"/>
                </a:lnTo>
                <a:lnTo>
                  <a:pt x="1417637" y="2307590"/>
                </a:lnTo>
                <a:lnTo>
                  <a:pt x="1372870" y="2289175"/>
                </a:lnTo>
                <a:lnTo>
                  <a:pt x="1321435" y="2283142"/>
                </a:lnTo>
                <a:close/>
              </a:path>
              <a:path w="2545079" h="6837045">
                <a:moveTo>
                  <a:pt x="1418272" y="2307590"/>
                </a:moveTo>
                <a:lnTo>
                  <a:pt x="1322705" y="2307590"/>
                </a:lnTo>
                <a:lnTo>
                  <a:pt x="1366837" y="2313305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4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20152" y="3457892"/>
                </a:lnTo>
                <a:lnTo>
                  <a:pt x="1214120" y="3493135"/>
                </a:lnTo>
                <a:lnTo>
                  <a:pt x="1223010" y="3563302"/>
                </a:lnTo>
                <a:lnTo>
                  <a:pt x="1258570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625" y="3682682"/>
                </a:lnTo>
                <a:lnTo>
                  <a:pt x="1487805" y="3664585"/>
                </a:lnTo>
                <a:lnTo>
                  <a:pt x="1490662" y="3662680"/>
                </a:lnTo>
                <a:lnTo>
                  <a:pt x="1403985" y="3662680"/>
                </a:lnTo>
                <a:lnTo>
                  <a:pt x="1354137" y="3657282"/>
                </a:lnTo>
                <a:lnTo>
                  <a:pt x="1298892" y="3630295"/>
                </a:lnTo>
                <a:lnTo>
                  <a:pt x="1259205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4" y="3463925"/>
                </a:lnTo>
                <a:lnTo>
                  <a:pt x="1502092" y="2512695"/>
                </a:lnTo>
                <a:lnTo>
                  <a:pt x="1508442" y="2464117"/>
                </a:lnTo>
                <a:lnTo>
                  <a:pt x="1502092" y="2417127"/>
                </a:lnTo>
                <a:lnTo>
                  <a:pt x="1483995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>
                <a:moveTo>
                  <a:pt x="2545080" y="0"/>
                </a:moveTo>
                <a:lnTo>
                  <a:pt x="2518410" y="0"/>
                </a:lnTo>
                <a:lnTo>
                  <a:pt x="1939289" y="2100897"/>
                </a:lnTo>
                <a:lnTo>
                  <a:pt x="1547495" y="3546157"/>
                </a:lnTo>
                <a:lnTo>
                  <a:pt x="1526539" y="3591877"/>
                </a:lnTo>
                <a:lnTo>
                  <a:pt x="1493520" y="3627755"/>
                </a:lnTo>
                <a:lnTo>
                  <a:pt x="1451610" y="3652202"/>
                </a:lnTo>
                <a:lnTo>
                  <a:pt x="1403985" y="3662680"/>
                </a:lnTo>
                <a:lnTo>
                  <a:pt x="1490662" y="3662680"/>
                </a:lnTo>
                <a:lnTo>
                  <a:pt x="1525270" y="3636327"/>
                </a:lnTo>
                <a:lnTo>
                  <a:pt x="1554162" y="3598862"/>
                </a:lnTo>
                <a:lnTo>
                  <a:pt x="1572895" y="3553777"/>
                </a:lnTo>
                <a:lnTo>
                  <a:pt x="1964689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8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4496117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5344" y="409575"/>
            <a:ext cx="473837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35" dirty="0">
                <a:latin typeface="Times New Roman"/>
                <a:cs typeface="Times New Roman"/>
              </a:rPr>
              <a:t>Επιθετικά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εργαλεία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που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spc="95" dirty="0">
                <a:latin typeface="Times New Roman"/>
                <a:cs typeface="Times New Roman"/>
              </a:rPr>
              <a:t>θα</a:t>
            </a:r>
            <a:r>
              <a:rPr sz="1450" spc="13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εφαρμοστούν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95" dirty="0">
                <a:latin typeface="Times New Roman"/>
                <a:cs typeface="Times New Roman"/>
              </a:rPr>
              <a:t>στα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δίκτυα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ελέγχου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ενέργειας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1515" y="1317942"/>
            <a:ext cx="6789420" cy="3264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 indent="-160655">
              <a:lnSpc>
                <a:spcPts val="1260"/>
              </a:lnSpc>
              <a:spcBef>
                <a:spcPts val="100"/>
              </a:spcBef>
              <a:buClr>
                <a:srgbClr val="FFBA00"/>
              </a:buClr>
              <a:buSzPct val="190476"/>
              <a:buFont typeface="Arial"/>
              <a:buChar char="•"/>
              <a:tabLst>
                <a:tab pos="173355" algn="l"/>
              </a:tabLst>
            </a:pPr>
            <a:r>
              <a:rPr sz="1050" spc="65" dirty="0">
                <a:latin typeface="Calibri"/>
                <a:cs typeface="Calibri"/>
              </a:rPr>
              <a:t>Για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αύξηση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των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"πρακτικών"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δεξιοτήτων,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ένα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εγχειρίδιο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σχετικά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με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b="1" i="1" spc="55" dirty="0">
                <a:latin typeface="Arial"/>
                <a:cs typeface="Arial"/>
              </a:rPr>
              <a:t>τα</a:t>
            </a:r>
            <a:r>
              <a:rPr sz="1050" b="1" i="1" spc="-25" dirty="0">
                <a:latin typeface="Arial"/>
                <a:cs typeface="Arial"/>
              </a:rPr>
              <a:t> </a:t>
            </a:r>
            <a:r>
              <a:rPr sz="1050" spc="40" dirty="0">
                <a:latin typeface="Calibri"/>
                <a:cs typeface="Calibri"/>
              </a:rPr>
              <a:t>"επιθετικά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b="1" i="1" spc="50" dirty="0">
                <a:latin typeface="Arial"/>
                <a:cs typeface="Arial"/>
              </a:rPr>
              <a:t>εργαλεία"</a:t>
            </a:r>
            <a:r>
              <a:rPr sz="1050" b="1" i="1" spc="40" dirty="0">
                <a:latin typeface="Arial"/>
                <a:cs typeface="Arial"/>
              </a:rPr>
              <a:t> είναι</a:t>
            </a:r>
            <a:endParaRPr sz="1050">
              <a:latin typeface="Arial"/>
              <a:cs typeface="Arial"/>
            </a:endParaRPr>
          </a:p>
          <a:p>
            <a:pPr marL="103505">
              <a:lnSpc>
                <a:spcPts val="1260"/>
              </a:lnSpc>
            </a:pPr>
            <a:r>
              <a:rPr sz="1050" spc="70" dirty="0">
                <a:latin typeface="Calibri"/>
                <a:cs typeface="Calibri"/>
              </a:rPr>
              <a:t>διαθέσιμο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στην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πλατφόρμα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DCM.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buSzPct val="189473"/>
              <a:buFont typeface="Arial"/>
              <a:buChar char="•"/>
              <a:tabLst>
                <a:tab pos="396240" algn="l"/>
              </a:tabLst>
            </a:pPr>
            <a:r>
              <a:rPr sz="950" spc="95" dirty="0">
                <a:latin typeface="Calibri"/>
                <a:cs typeface="Calibri"/>
              </a:rPr>
              <a:t>Ο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στόχος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είναι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γνωρίζουν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οι</a:t>
            </a:r>
            <a:r>
              <a:rPr sz="950" spc="-3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ενδιαφερόμενοι</a:t>
            </a:r>
            <a:endParaRPr sz="950">
              <a:latin typeface="Calibri"/>
              <a:cs typeface="Calibri"/>
            </a:endParaRPr>
          </a:p>
          <a:p>
            <a:pPr marL="739775" lvl="2" indent="-342900">
              <a:lnSpc>
                <a:spcPct val="100000"/>
              </a:lnSpc>
              <a:spcBef>
                <a:spcPts val="480"/>
              </a:spcBef>
              <a:buSzPct val="188235"/>
              <a:buAutoNum type="arabicPeriod"/>
              <a:tabLst>
                <a:tab pos="739140" algn="l"/>
                <a:tab pos="739775" algn="l"/>
              </a:tabLst>
            </a:pPr>
            <a:r>
              <a:rPr sz="850" spc="85" dirty="0">
                <a:latin typeface="Calibri"/>
                <a:cs typeface="Calibri"/>
              </a:rPr>
              <a:t>Ο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αριθμός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των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απειλών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στα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κανάλια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επικοινωνίας</a:t>
            </a:r>
            <a:endParaRPr sz="850">
              <a:latin typeface="Calibri"/>
              <a:cs typeface="Calibri"/>
            </a:endParaRPr>
          </a:p>
          <a:p>
            <a:pPr marL="739775" lvl="2" indent="-342900">
              <a:lnSpc>
                <a:spcPct val="100000"/>
              </a:lnSpc>
              <a:spcBef>
                <a:spcPts val="395"/>
              </a:spcBef>
              <a:buSzPct val="188235"/>
              <a:buAutoNum type="arabicPeriod"/>
              <a:tabLst>
                <a:tab pos="739140" algn="l"/>
                <a:tab pos="739775" algn="l"/>
              </a:tabLst>
            </a:pPr>
            <a:r>
              <a:rPr sz="850" spc="85" dirty="0">
                <a:latin typeface="Calibri"/>
                <a:cs typeface="Calibri"/>
              </a:rPr>
              <a:t>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αριθμός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των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εργαλείων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αλλοίωσης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των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διαύλων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επικοινωνίας</a:t>
            </a:r>
            <a:endParaRPr sz="850">
              <a:latin typeface="Calibri"/>
              <a:cs typeface="Calibri"/>
            </a:endParaRPr>
          </a:p>
          <a:p>
            <a:pPr marL="739775" lvl="2" indent="-342900">
              <a:lnSpc>
                <a:spcPts val="1835"/>
              </a:lnSpc>
              <a:spcBef>
                <a:spcPts val="464"/>
              </a:spcBef>
              <a:buSzPct val="188235"/>
              <a:buAutoNum type="arabicPeriod"/>
              <a:tabLst>
                <a:tab pos="739140" algn="l"/>
                <a:tab pos="739775" algn="l"/>
              </a:tabLst>
            </a:pP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ανάγκη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προστασίας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65" dirty="0">
                <a:latin typeface="Calibri"/>
                <a:cs typeface="Calibri"/>
              </a:rPr>
              <a:t>των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διαύλων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επικοινωνίας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και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65" dirty="0">
                <a:latin typeface="Calibri"/>
                <a:cs typeface="Calibri"/>
              </a:rPr>
              <a:t>των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65" dirty="0">
                <a:latin typeface="Calibri"/>
                <a:cs typeface="Calibri"/>
              </a:rPr>
              <a:t>συσκευών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διασύνδεσης,</a:t>
            </a:r>
            <a:endParaRPr sz="850">
              <a:latin typeface="Calibri"/>
              <a:cs typeface="Calibri"/>
            </a:endParaRPr>
          </a:p>
          <a:p>
            <a:pPr marL="739775">
              <a:lnSpc>
                <a:spcPts val="935"/>
              </a:lnSpc>
            </a:pPr>
            <a:r>
              <a:rPr sz="850" spc="60" dirty="0">
                <a:latin typeface="Calibri"/>
                <a:cs typeface="Calibri"/>
              </a:rPr>
              <a:t>συμπεριλαμβανομένων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των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HMI.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50">
              <a:latin typeface="Calibri"/>
              <a:cs typeface="Calibri"/>
            </a:endParaRPr>
          </a:p>
          <a:p>
            <a:pPr marL="103505" marR="5080" indent="-91440">
              <a:lnSpc>
                <a:spcPct val="100000"/>
              </a:lnSpc>
              <a:buClr>
                <a:srgbClr val="FFBA00"/>
              </a:buClr>
              <a:buSzPct val="190476"/>
              <a:buFont typeface="Arial"/>
              <a:buChar char="•"/>
              <a:tabLst>
                <a:tab pos="173355" algn="l"/>
              </a:tabLst>
            </a:pPr>
            <a:r>
              <a:rPr sz="1050" spc="70" dirty="0">
                <a:latin typeface="Calibri"/>
                <a:cs typeface="Calibri"/>
              </a:rPr>
              <a:t>ΣΗΜΕΙΩΣΕΙΣ: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αυτά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επιθετικά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εργαλεία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(μαζί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με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άλλα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αμυντικά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που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θα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συζητηθούν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αργότερα)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θα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είναι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ουσιώδη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για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τελική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εκχώρηση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αυτής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ενότητας.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BA00"/>
              </a:buClr>
              <a:buFont typeface="Arial"/>
              <a:buChar char="•"/>
            </a:pPr>
            <a:endParaRPr sz="11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5"/>
              </a:spcBef>
              <a:buSzPct val="189473"/>
              <a:buFont typeface="Arial"/>
              <a:buChar char="•"/>
              <a:tabLst>
                <a:tab pos="396240" algn="l"/>
              </a:tabLst>
            </a:pPr>
            <a:r>
              <a:rPr sz="950" spc="60" dirty="0">
                <a:latin typeface="Calibri"/>
                <a:cs typeface="Calibri"/>
              </a:rPr>
              <a:t>Ανατρέξτε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στην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πλατφόρμα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DCM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για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ξεκινήσετε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με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την</a:t>
            </a:r>
            <a:endParaRPr sz="950">
              <a:latin typeface="Calibri"/>
              <a:cs typeface="Calibri"/>
            </a:endParaRPr>
          </a:p>
          <a:p>
            <a:pPr marL="396875">
              <a:lnSpc>
                <a:spcPct val="100000"/>
              </a:lnSpc>
              <a:spcBef>
                <a:spcPts val="1050"/>
              </a:spcBef>
            </a:pPr>
            <a:r>
              <a:rPr sz="950" b="1" spc="40" dirty="0">
                <a:latin typeface="Calibri"/>
                <a:cs typeface="Calibri"/>
              </a:rPr>
              <a:t>τελική</a:t>
            </a:r>
            <a:r>
              <a:rPr sz="950" b="1" spc="-10" dirty="0">
                <a:latin typeface="Calibri"/>
                <a:cs typeface="Calibri"/>
              </a:rPr>
              <a:t> </a:t>
            </a:r>
            <a:r>
              <a:rPr sz="950" b="1" spc="35" dirty="0">
                <a:latin typeface="Calibri"/>
                <a:cs typeface="Calibri"/>
              </a:rPr>
              <a:t>εκχώρηση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Calibri"/>
              <a:cs typeface="Calibri"/>
            </a:endParaRPr>
          </a:p>
          <a:p>
            <a:pPr marL="396875" marR="1274445" lvl="1" indent="-182880">
              <a:lnSpc>
                <a:spcPct val="100000"/>
              </a:lnSpc>
              <a:spcBef>
                <a:spcPts val="5"/>
              </a:spcBef>
              <a:buSzPct val="189473"/>
              <a:buFont typeface="Arial"/>
              <a:buChar char="•"/>
              <a:tabLst>
                <a:tab pos="396875" algn="l"/>
              </a:tabLst>
            </a:pPr>
            <a:r>
              <a:rPr sz="950" spc="60" dirty="0">
                <a:latin typeface="Calibri"/>
                <a:cs typeface="Calibri"/>
              </a:rPr>
              <a:t>Η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εργασία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αυτή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αποσκοπεί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στην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b="1" spc="40" dirty="0">
                <a:latin typeface="Calibri"/>
                <a:cs typeface="Calibri"/>
              </a:rPr>
              <a:t>εντατικοποίηση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των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πρακτικών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40" dirty="0">
                <a:latin typeface="Calibri"/>
                <a:cs typeface="Calibri"/>
              </a:rPr>
              <a:t>δεξιοτήτων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40" dirty="0">
                <a:latin typeface="Calibri"/>
                <a:cs typeface="Calibri"/>
              </a:rPr>
              <a:t>και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50" dirty="0">
                <a:latin typeface="Calibri"/>
                <a:cs typeface="Calibri"/>
              </a:rPr>
              <a:t>γνώσεων</a:t>
            </a:r>
            <a:r>
              <a:rPr sz="950" b="1" spc="4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σε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θέματα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ασφάλειας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δικτύων.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6364" y="5145087"/>
            <a:ext cx="30257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Abdelkader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Shaaban,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Αυστριακό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Ινστιτούτο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Τεχνολογίας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72850" y="5049837"/>
            <a:ext cx="6667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75427" y="367029"/>
            <a:ext cx="260350" cy="56807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855"/>
              </a:lnSpc>
            </a:pPr>
            <a:r>
              <a:rPr sz="1850" spc="95" dirty="0">
                <a:solidFill>
                  <a:srgbClr val="D8D8D8"/>
                </a:solidFill>
                <a:latin typeface="Calibri"/>
                <a:cs typeface="Calibri"/>
              </a:rPr>
              <a:t>ΕΝΤΑΤΙΚΟΠΟΊΗΣΗ</a:t>
            </a:r>
            <a:r>
              <a:rPr sz="1850" spc="3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850" spc="100" dirty="0">
                <a:solidFill>
                  <a:srgbClr val="D8D8D8"/>
                </a:solidFill>
                <a:latin typeface="Calibri"/>
                <a:cs typeface="Calibri"/>
              </a:rPr>
              <a:t>ΤΩΝ</a:t>
            </a:r>
            <a:r>
              <a:rPr sz="1850" spc="1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850" spc="85" dirty="0">
                <a:solidFill>
                  <a:srgbClr val="D8D8D8"/>
                </a:solidFill>
                <a:latin typeface="Calibri"/>
                <a:cs typeface="Calibri"/>
              </a:rPr>
              <a:t>ΠΡΑΚΤΙΚΏΝ</a:t>
            </a:r>
            <a:r>
              <a:rPr sz="1850" spc="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850" spc="85" dirty="0">
                <a:solidFill>
                  <a:srgbClr val="D8D8D8"/>
                </a:solidFill>
                <a:latin typeface="Calibri"/>
                <a:cs typeface="Calibri"/>
              </a:rPr>
              <a:t>ΔΕΞΙΟΤΉΤΩΝ</a:t>
            </a:r>
            <a:r>
              <a:rPr sz="1850" spc="1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850" spc="100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6290" y="0"/>
            <a:ext cx="11392535" cy="6883400"/>
            <a:chOff x="796290" y="0"/>
            <a:chExt cx="1139253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9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3977" y="60960"/>
              <a:ext cx="7034847" cy="6797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7652" y="255587"/>
              <a:ext cx="6557644" cy="6346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290" y="4458970"/>
              <a:ext cx="4201477" cy="214344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75030" y="330517"/>
            <a:ext cx="4215765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-5" dirty="0">
                <a:solidFill>
                  <a:srgbClr val="FFBA00"/>
                </a:solidFill>
                <a:latin typeface="Times New Roman"/>
                <a:cs typeface="Times New Roman"/>
              </a:rPr>
              <a:t>Συνδεθείτε με το CyberSecPro: Πώς </a:t>
            </a:r>
            <a:r>
              <a:rPr sz="1450" spc="65" dirty="0">
                <a:latin typeface="Times New Roman"/>
                <a:cs typeface="Times New Roman"/>
              </a:rPr>
              <a:t>να </a:t>
            </a:r>
            <a:r>
              <a:rPr sz="1450" spc="60" dirty="0">
                <a:latin typeface="Times New Roman"/>
                <a:cs typeface="Times New Roman"/>
              </a:rPr>
              <a:t>εγγραφείτε </a:t>
            </a:r>
            <a:r>
              <a:rPr sz="1450" spc="55" dirty="0">
                <a:latin typeface="Times New Roman"/>
                <a:cs typeface="Times New Roman"/>
              </a:rPr>
              <a:t>και </a:t>
            </a:r>
            <a:r>
              <a:rPr sz="1450" spc="-350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άλλες</a:t>
            </a:r>
            <a:r>
              <a:rPr sz="1450" spc="25" dirty="0">
                <a:latin typeface="Times New Roman"/>
                <a:cs typeface="Times New Roman"/>
              </a:rPr>
              <a:t> </a:t>
            </a:r>
            <a:r>
              <a:rPr sz="1450" spc="60" dirty="0">
                <a:latin typeface="Times New Roman"/>
                <a:cs typeface="Times New Roman"/>
              </a:rPr>
              <a:t>πρακτικές</a:t>
            </a:r>
            <a:r>
              <a:rPr sz="1450" spc="35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πληροφορίες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5030" y="1511617"/>
            <a:ext cx="3489325" cy="118173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32740" marR="1642745" indent="-320675">
              <a:lnSpc>
                <a:spcPct val="101400"/>
              </a:lnSpc>
              <a:spcBef>
                <a:spcPts val="70"/>
              </a:spcBef>
              <a:buClr>
                <a:srgbClr val="FFBA00"/>
              </a:buClr>
              <a:buSzPct val="188235"/>
              <a:buAutoNum type="arabicPeriod"/>
              <a:tabLst>
                <a:tab pos="354330" algn="l"/>
                <a:tab pos="354965" algn="l"/>
              </a:tabLst>
            </a:pPr>
            <a:r>
              <a:rPr sz="850" spc="20" dirty="0">
                <a:latin typeface="Calibri"/>
                <a:cs typeface="Calibri"/>
              </a:rPr>
              <a:t>Ιστοσελίδα: </a:t>
            </a:r>
            <a:r>
              <a:rPr sz="850" spc="2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10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www</a:t>
            </a:r>
            <a:r>
              <a:rPr sz="8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.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cy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be</a:t>
            </a:r>
            <a:r>
              <a:rPr sz="8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r</a:t>
            </a:r>
            <a:r>
              <a:rPr sz="8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s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e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c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p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r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o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-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p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r</a:t>
            </a:r>
            <a:r>
              <a:rPr sz="85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o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j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e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c</a:t>
            </a:r>
            <a:r>
              <a:rPr sz="8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.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</a:t>
            </a:r>
            <a:r>
              <a:rPr sz="850" u="sng" spc="8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u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A00"/>
              </a:buClr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FFBA00"/>
              </a:buClr>
              <a:buSzPct val="188235"/>
              <a:buAutoNum type="arabicPeriod"/>
              <a:tabLst>
                <a:tab pos="354965" algn="l"/>
                <a:tab pos="355600" algn="l"/>
              </a:tabLst>
            </a:pPr>
            <a:r>
              <a:rPr sz="850" spc="65" dirty="0">
                <a:latin typeface="Calibri"/>
                <a:cs typeface="Calibri"/>
              </a:rPr>
              <a:t>X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(Twitter):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https://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twitter.com/CyberSecPro_eu</a:t>
            </a:r>
            <a:endParaRPr sz="8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990"/>
              </a:spcBef>
              <a:buClr>
                <a:srgbClr val="FFBA00"/>
              </a:buClr>
              <a:buSzPct val="188235"/>
              <a:buAutoNum type="arabicPeriod"/>
              <a:tabLst>
                <a:tab pos="354965" algn="l"/>
                <a:tab pos="355600" algn="l"/>
              </a:tabLst>
            </a:pPr>
            <a:r>
              <a:rPr sz="850" spc="40" dirty="0">
                <a:latin typeface="Calibri"/>
                <a:cs typeface="Calibri"/>
              </a:rPr>
              <a:t>LinkedIn:</a:t>
            </a:r>
            <a:r>
              <a:rPr sz="850" spc="5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www.linkedin.com/compan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y/cybersecpro-euproject/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88825" cy="6880225"/>
            <a:chOff x="0" y="0"/>
            <a:chExt cx="1218882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8545" y="0"/>
              <a:ext cx="605028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720" y="5059679"/>
              <a:ext cx="932814" cy="1798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784022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443729" y="5079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0897"/>
                  </a:lnTo>
                  <a:lnTo>
                    <a:pt x="1547495" y="3546157"/>
                  </a:lnTo>
                  <a:lnTo>
                    <a:pt x="1526540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90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63365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48500" y="2199322"/>
            <a:ext cx="28206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04" dirty="0">
                <a:solidFill>
                  <a:srgbClr val="FFBA00"/>
                </a:solidFill>
                <a:latin typeface="Times New Roman"/>
                <a:cs typeface="Times New Roman"/>
              </a:rPr>
              <a:t>Σας</a:t>
            </a:r>
            <a:r>
              <a:rPr sz="3200" spc="130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3200" spc="215" dirty="0">
                <a:solidFill>
                  <a:srgbClr val="FFBA00"/>
                </a:solidFill>
                <a:latin typeface="Times New Roman"/>
                <a:cs typeface="Times New Roman"/>
              </a:rPr>
              <a:t>ευχαριστώ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48500" y="3173412"/>
            <a:ext cx="4041775" cy="868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Εάν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έχετε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οποιεσδήποτε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ερωτήσεις,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μη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διστάσετε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επικοινωνήσετε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μαζί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μας: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 marL="298450" marR="1744345" indent="-285750">
              <a:lnSpc>
                <a:spcPct val="100000"/>
              </a:lnSpc>
              <a:spcBef>
                <a:spcPts val="59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spc="45" dirty="0">
                <a:solidFill>
                  <a:srgbClr val="FFFFFF"/>
                </a:solidFill>
                <a:latin typeface="Calibri"/>
                <a:cs typeface="Calibri"/>
              </a:rPr>
              <a:t>Cristina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Alcaraz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Αναπληρώτρια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καθηγήτρια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FFFFFF"/>
                </a:solidFill>
                <a:latin typeface="Calibri"/>
                <a:cs typeface="Calibri"/>
              </a:rPr>
              <a:t>Μάλαγα </a:t>
            </a:r>
            <a:r>
              <a:rPr sz="850" spc="-17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alcaraz@uma.</a:t>
            </a:r>
            <a:r>
              <a:rPr sz="8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455" y="5158422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5634990" marR="5080">
              <a:lnSpc>
                <a:spcPts val="2920"/>
              </a:lnSpc>
              <a:spcBef>
                <a:spcPts val="310"/>
              </a:spcBef>
            </a:pPr>
            <a:r>
              <a:rPr spc="125" dirty="0"/>
              <a:t>Προστασία</a:t>
            </a:r>
            <a:r>
              <a:rPr spc="85" dirty="0"/>
              <a:t> </a:t>
            </a:r>
            <a:r>
              <a:rPr spc="105" dirty="0"/>
              <a:t>δικτύου</a:t>
            </a:r>
            <a:r>
              <a:rPr spc="75" dirty="0"/>
              <a:t> </a:t>
            </a:r>
            <a:r>
              <a:rPr spc="105" dirty="0"/>
              <a:t>για </a:t>
            </a:r>
            <a:r>
              <a:rPr spc="-560" dirty="0"/>
              <a:t> </a:t>
            </a:r>
            <a:r>
              <a:rPr spc="114" dirty="0"/>
              <a:t>συστήματα </a:t>
            </a:r>
            <a:r>
              <a:rPr spc="90" dirty="0"/>
              <a:t>ελέγχου </a:t>
            </a:r>
            <a:r>
              <a:rPr spc="95" dirty="0"/>
              <a:t> </a:t>
            </a:r>
            <a:r>
              <a:rPr spc="80" dirty="0"/>
              <a:t>ενέργειας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97725" y="2355215"/>
            <a:ext cx="2125345" cy="1057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1" spc="204" dirty="0">
                <a:solidFill>
                  <a:srgbClr val="D8791A"/>
                </a:solidFill>
                <a:latin typeface="Calibri"/>
                <a:cs typeface="Calibri"/>
              </a:rPr>
              <a:t>CSP004_C_E</a:t>
            </a:r>
            <a:endParaRPr sz="2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35"/>
              </a:spcBef>
            </a:pPr>
            <a:r>
              <a:rPr sz="850" spc="120" dirty="0">
                <a:latin typeface="Calibri"/>
                <a:cs typeface="Calibri"/>
              </a:rPr>
              <a:t>ΠΑΡΟΥΣΊΑΣΗ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95" dirty="0">
                <a:latin typeface="Calibri"/>
                <a:cs typeface="Calibri"/>
              </a:rPr>
              <a:t>ΑΠΌ: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7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b="1" spc="135" dirty="0">
                <a:latin typeface="Calibri"/>
                <a:cs typeface="Calibri"/>
              </a:rPr>
              <a:t>CRISTINA</a:t>
            </a:r>
            <a:r>
              <a:rPr sz="850" b="1" spc="155" dirty="0">
                <a:latin typeface="Calibri"/>
                <a:cs typeface="Calibri"/>
              </a:rPr>
              <a:t> </a:t>
            </a:r>
            <a:r>
              <a:rPr sz="850" b="1" spc="140" dirty="0">
                <a:latin typeface="Calibri"/>
                <a:cs typeface="Calibri"/>
              </a:rPr>
              <a:t>ALCARAZ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83475" y="3476942"/>
            <a:ext cx="15233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130" dirty="0">
                <a:latin typeface="Calibri"/>
                <a:cs typeface="Calibri"/>
              </a:rPr>
              <a:t>ΠΑΝΕΠΙΣΤΉΜΙΟ</a:t>
            </a:r>
            <a:r>
              <a:rPr sz="700" spc="175" dirty="0">
                <a:latin typeface="Calibri"/>
                <a:cs typeface="Calibri"/>
              </a:rPr>
              <a:t> </a:t>
            </a:r>
            <a:r>
              <a:rPr sz="700" spc="80" dirty="0">
                <a:latin typeface="Calibri"/>
                <a:cs typeface="Calibri"/>
              </a:rPr>
              <a:t>ΤΗΣ</a:t>
            </a:r>
            <a:r>
              <a:rPr sz="700" spc="100" dirty="0">
                <a:latin typeface="Calibri"/>
                <a:cs typeface="Calibri"/>
              </a:rPr>
              <a:t> </a:t>
            </a:r>
            <a:r>
              <a:rPr sz="700" spc="125" dirty="0">
                <a:latin typeface="Calibri"/>
                <a:cs typeface="Calibri"/>
              </a:rPr>
              <a:t>ΜΆΛΑΓΑ,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827" y="6151562"/>
              <a:ext cx="2649537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60370">
              <a:lnSpc>
                <a:spcPct val="100000"/>
              </a:lnSpc>
              <a:spcBef>
                <a:spcPts val="100"/>
              </a:spcBef>
            </a:pPr>
            <a:r>
              <a:rPr spc="95" dirty="0"/>
              <a:t>Γ</a:t>
            </a:r>
            <a:r>
              <a:rPr spc="100" dirty="0"/>
              <a:t>ν</a:t>
            </a:r>
            <a:r>
              <a:rPr spc="160" dirty="0"/>
              <a:t>ω</a:t>
            </a:r>
            <a:r>
              <a:rPr spc="114" dirty="0"/>
              <a:t>σ</a:t>
            </a:r>
            <a:r>
              <a:rPr spc="85" dirty="0"/>
              <a:t>τ</a:t>
            </a:r>
            <a:r>
              <a:rPr spc="120" dirty="0"/>
              <a:t>ο</a:t>
            </a:r>
            <a:r>
              <a:rPr spc="125" dirty="0"/>
              <a:t>π</a:t>
            </a:r>
            <a:r>
              <a:rPr spc="120" dirty="0"/>
              <a:t>ο</a:t>
            </a:r>
            <a:r>
              <a:rPr spc="50" dirty="0"/>
              <a:t>ί</a:t>
            </a:r>
            <a:r>
              <a:rPr spc="120" dirty="0"/>
              <a:t>ησ</a:t>
            </a:r>
            <a:r>
              <a:rPr spc="135" dirty="0"/>
              <a:t>η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501765" y="1963102"/>
            <a:ext cx="5327650" cy="829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SzPct val="188235"/>
              <a:buFont typeface="Arial"/>
              <a:buChar char="•"/>
              <a:tabLst>
                <a:tab pos="355600" algn="l"/>
              </a:tabLst>
            </a:pPr>
            <a:r>
              <a:rPr sz="850" i="1" spc="55" dirty="0">
                <a:latin typeface="Calibri"/>
                <a:cs typeface="Calibri"/>
              </a:rPr>
              <a:t>Συγχρηματοδοτείται</a:t>
            </a:r>
            <a:r>
              <a:rPr sz="850" i="1" spc="60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από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την</a:t>
            </a:r>
            <a:r>
              <a:rPr sz="850" i="1" spc="60" dirty="0">
                <a:latin typeface="Calibri"/>
                <a:cs typeface="Calibri"/>
              </a:rPr>
              <a:t> Ευρωπαϊκή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Ένωση.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Ωστόσο,</a:t>
            </a:r>
            <a:r>
              <a:rPr sz="850" i="1" spc="60" dirty="0">
                <a:latin typeface="Calibri"/>
                <a:cs typeface="Calibri"/>
              </a:rPr>
              <a:t> </a:t>
            </a:r>
            <a:r>
              <a:rPr sz="850" i="1" spc="45" dirty="0">
                <a:latin typeface="Calibri"/>
                <a:cs typeface="Calibri"/>
              </a:rPr>
              <a:t>οι</a:t>
            </a:r>
            <a:r>
              <a:rPr sz="850" i="1" spc="5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απόψεις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και</a:t>
            </a:r>
            <a:r>
              <a:rPr sz="850" i="1" spc="55" dirty="0">
                <a:latin typeface="Calibri"/>
                <a:cs typeface="Calibri"/>
              </a:rPr>
              <a:t> </a:t>
            </a:r>
            <a:r>
              <a:rPr sz="850" i="1" spc="45" dirty="0">
                <a:latin typeface="Calibri"/>
                <a:cs typeface="Calibri"/>
              </a:rPr>
              <a:t>οι</a:t>
            </a:r>
            <a:r>
              <a:rPr sz="850" i="1" spc="5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γνώμες</a:t>
            </a:r>
            <a:r>
              <a:rPr sz="850" i="1" spc="65" dirty="0">
                <a:latin typeface="Calibri"/>
                <a:cs typeface="Calibri"/>
              </a:rPr>
              <a:t> που 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εκφράζονται </a:t>
            </a:r>
            <a:r>
              <a:rPr sz="850" i="1" spc="45" dirty="0">
                <a:latin typeface="Calibri"/>
                <a:cs typeface="Calibri"/>
              </a:rPr>
              <a:t>είναι </a:t>
            </a:r>
            <a:r>
              <a:rPr sz="850" i="1" spc="55" dirty="0">
                <a:latin typeface="Calibri"/>
                <a:cs typeface="Calibri"/>
              </a:rPr>
              <a:t>αποκλειστικά του/των </a:t>
            </a:r>
            <a:r>
              <a:rPr sz="850" i="1" spc="60" dirty="0">
                <a:latin typeface="Calibri"/>
                <a:cs typeface="Calibri"/>
              </a:rPr>
              <a:t>συγγραφέα/ων </a:t>
            </a:r>
            <a:r>
              <a:rPr sz="850" i="1" spc="50" dirty="0">
                <a:latin typeface="Calibri"/>
                <a:cs typeface="Calibri"/>
              </a:rPr>
              <a:t>και </a:t>
            </a:r>
            <a:r>
              <a:rPr sz="850" i="1" spc="60" dirty="0">
                <a:latin typeface="Calibri"/>
                <a:cs typeface="Calibri"/>
              </a:rPr>
              <a:t>δεν αντανακλούν </a:t>
            </a:r>
            <a:r>
              <a:rPr sz="850" i="1" spc="50" dirty="0">
                <a:latin typeface="Calibri"/>
                <a:cs typeface="Calibri"/>
              </a:rPr>
              <a:t>κατ' </a:t>
            </a:r>
            <a:r>
              <a:rPr sz="850" i="1" spc="60" dirty="0">
                <a:latin typeface="Calibri"/>
                <a:cs typeface="Calibri"/>
              </a:rPr>
              <a:t>ανάγκη </a:t>
            </a:r>
            <a:r>
              <a:rPr sz="850" i="1" spc="40" dirty="0">
                <a:latin typeface="Calibri"/>
                <a:cs typeface="Calibri"/>
              </a:rPr>
              <a:t>τις </a:t>
            </a:r>
            <a:r>
              <a:rPr sz="850" i="1" spc="4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απόψεις </a:t>
            </a:r>
            <a:r>
              <a:rPr sz="850" i="1" spc="50" dirty="0">
                <a:latin typeface="Calibri"/>
                <a:cs typeface="Calibri"/>
              </a:rPr>
              <a:t>και </a:t>
            </a:r>
            <a:r>
              <a:rPr sz="850" i="1" spc="40" dirty="0">
                <a:latin typeface="Calibri"/>
                <a:cs typeface="Calibri"/>
              </a:rPr>
              <a:t>τις </a:t>
            </a:r>
            <a:r>
              <a:rPr sz="850" i="1" spc="60" dirty="0">
                <a:latin typeface="Calibri"/>
                <a:cs typeface="Calibri"/>
              </a:rPr>
              <a:t>γνώμες </a:t>
            </a:r>
            <a:r>
              <a:rPr sz="850" i="1" spc="55" dirty="0">
                <a:latin typeface="Calibri"/>
                <a:cs typeface="Calibri"/>
              </a:rPr>
              <a:t>της </a:t>
            </a:r>
            <a:r>
              <a:rPr sz="850" i="1" spc="60" dirty="0">
                <a:latin typeface="Calibri"/>
                <a:cs typeface="Calibri"/>
              </a:rPr>
              <a:t>Ευρωπαϊκής Ένωσης </a:t>
            </a:r>
            <a:r>
              <a:rPr sz="850" i="1" spc="65" dirty="0">
                <a:latin typeface="Calibri"/>
                <a:cs typeface="Calibri"/>
              </a:rPr>
              <a:t>ή </a:t>
            </a:r>
            <a:r>
              <a:rPr sz="850" i="1" spc="55" dirty="0">
                <a:latin typeface="Calibri"/>
                <a:cs typeface="Calibri"/>
              </a:rPr>
              <a:t>της </a:t>
            </a:r>
            <a:r>
              <a:rPr sz="850" i="1" spc="60" dirty="0">
                <a:latin typeface="Calibri"/>
                <a:cs typeface="Calibri"/>
              </a:rPr>
              <a:t>HADEA. Ούτε </a:t>
            </a:r>
            <a:r>
              <a:rPr sz="850" i="1" spc="65" dirty="0">
                <a:latin typeface="Calibri"/>
                <a:cs typeface="Calibri"/>
              </a:rPr>
              <a:t>η </a:t>
            </a:r>
            <a:r>
              <a:rPr sz="850" i="1" spc="60" dirty="0">
                <a:latin typeface="Calibri"/>
                <a:cs typeface="Calibri"/>
              </a:rPr>
              <a:t>Ευρωπαϊκή </a:t>
            </a:r>
            <a:r>
              <a:rPr sz="850" i="1" spc="65" dirty="0">
                <a:latin typeface="Calibri"/>
                <a:cs typeface="Calibri"/>
              </a:rPr>
              <a:t>Ένωση </a:t>
            </a:r>
            <a:r>
              <a:rPr sz="850" i="1" spc="55" dirty="0">
                <a:latin typeface="Calibri"/>
                <a:cs typeface="Calibri"/>
              </a:rPr>
              <a:t>ούτε </a:t>
            </a:r>
            <a:r>
              <a:rPr sz="850" i="1" spc="65" dirty="0">
                <a:latin typeface="Calibri"/>
                <a:cs typeface="Calibri"/>
              </a:rPr>
              <a:t>η 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χορηγούσα</a:t>
            </a:r>
            <a:r>
              <a:rPr sz="850" i="1" spc="2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αρχή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μπορούν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να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θεωρηθούν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υπεύθυνοι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35" dirty="0">
                <a:latin typeface="Calibri"/>
                <a:cs typeface="Calibri"/>
              </a:rPr>
              <a:t>γι'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αυτές.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85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SzPct val="188235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850" i="1" spc="65" dirty="0">
                <a:latin typeface="Calibri"/>
                <a:cs typeface="Calibri"/>
              </a:rPr>
              <a:t>Συμφωνία</a:t>
            </a:r>
            <a:r>
              <a:rPr sz="850" i="1" spc="1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έργου</a:t>
            </a:r>
            <a:r>
              <a:rPr sz="850" i="1" spc="1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αριθ.</a:t>
            </a:r>
            <a:r>
              <a:rPr sz="850" i="1" spc="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101083594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80225"/>
            <a:chOff x="0" y="0"/>
            <a:chExt cx="584073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455" y="6432232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55409" y="1107757"/>
            <a:ext cx="4213225" cy="84963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Θέμα-2: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Κοινό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1970"/>
              </a:lnSpc>
              <a:spcBef>
                <a:spcPts val="345"/>
              </a:spcBef>
            </a:pPr>
            <a:r>
              <a:rPr sz="1700" spc="160" dirty="0">
                <a:solidFill>
                  <a:srgbClr val="FFFFFF"/>
                </a:solidFill>
              </a:rPr>
              <a:t>Αδυναμίες</a:t>
            </a:r>
            <a:r>
              <a:rPr sz="1700" spc="245" dirty="0">
                <a:solidFill>
                  <a:srgbClr val="FFFFFF"/>
                </a:solidFill>
              </a:rPr>
              <a:t> </a:t>
            </a:r>
            <a:r>
              <a:rPr sz="1700" spc="155" dirty="0">
                <a:solidFill>
                  <a:srgbClr val="FFFFFF"/>
                </a:solidFill>
              </a:rPr>
              <a:t>ασφαλείας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14" dirty="0">
                <a:solidFill>
                  <a:srgbClr val="FFFFFF"/>
                </a:solidFill>
              </a:rPr>
              <a:t>και</a:t>
            </a:r>
            <a:r>
              <a:rPr sz="1700" spc="204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επιθέσεις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05" dirty="0">
                <a:solidFill>
                  <a:srgbClr val="FFFFFF"/>
                </a:solidFill>
              </a:rPr>
              <a:t>σε </a:t>
            </a:r>
            <a:r>
              <a:rPr sz="1700" spc="-370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δίκτυα</a:t>
            </a:r>
            <a:r>
              <a:rPr sz="1700" spc="245" dirty="0">
                <a:solidFill>
                  <a:srgbClr val="FFFFFF"/>
                </a:solidFill>
              </a:rPr>
              <a:t> </a:t>
            </a:r>
            <a:r>
              <a:rPr sz="1700" spc="150" dirty="0">
                <a:solidFill>
                  <a:srgbClr val="FFFFFF"/>
                </a:solidFill>
              </a:rPr>
              <a:t>ελέγχου</a:t>
            </a:r>
            <a:r>
              <a:rPr sz="1700" spc="240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ενέργειας</a:t>
            </a:r>
            <a:endParaRPr sz="1700"/>
          </a:p>
        </p:txBody>
      </p:sp>
      <p:sp>
        <p:nvSpPr>
          <p:cNvPr id="9" name="object 9"/>
          <p:cNvSpPr txBox="1"/>
          <p:nvPr/>
        </p:nvSpPr>
        <p:spPr>
          <a:xfrm>
            <a:off x="6498590" y="2463800"/>
            <a:ext cx="92646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8429" y="2915602"/>
            <a:ext cx="4721225" cy="141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080"/>
              </a:lnSpc>
              <a:buClr>
                <a:srgbClr val="FFBA00"/>
              </a:buClr>
              <a:buSzPct val="20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Αδυναμίες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στα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λειτουργικά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πρωτόκολλα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ελλείψεις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πρωτοκόλλων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επικοινωνίας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TCP/IP</a:t>
            </a:r>
            <a:endParaRPr sz="7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87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Επιθετικά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εργαλεία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κατά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εμπιστευτικότητας,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ακεραιότητας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διαθεσιμότητας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50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Βέλτιστες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πρακτικές,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Calibri"/>
                <a:cs typeface="Calibri"/>
              </a:rPr>
              <a:t>συστάσεις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 κατευθυντήριες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Calibri"/>
                <a:cs typeface="Calibri"/>
              </a:rPr>
              <a:t>γραμμές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2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Τελικές</a:t>
            </a:r>
            <a:r>
              <a:rPr sz="7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παρατηρήσεις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2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70" dirty="0">
                <a:solidFill>
                  <a:srgbClr val="FFFFFF"/>
                </a:solidFill>
                <a:latin typeface="Calibri"/>
                <a:cs typeface="Calibri"/>
              </a:rPr>
              <a:t>Αναφορές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πηγές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98215" y="17779"/>
            <a:ext cx="2545080" cy="6837045"/>
          </a:xfrm>
          <a:custGeom>
            <a:avLst/>
            <a:gdLst/>
            <a:ahLst/>
            <a:cxnLst/>
            <a:rect l="l" t="t" r="r" b="b"/>
            <a:pathLst>
              <a:path w="2545079" h="6837045">
                <a:moveTo>
                  <a:pt x="1321435" y="2283142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192" y="2388870"/>
                </a:lnTo>
                <a:lnTo>
                  <a:pt x="1159192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70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5" y="2307590"/>
                </a:lnTo>
                <a:lnTo>
                  <a:pt x="1417637" y="2307590"/>
                </a:lnTo>
                <a:lnTo>
                  <a:pt x="1372870" y="2289175"/>
                </a:lnTo>
                <a:lnTo>
                  <a:pt x="1321435" y="2283142"/>
                </a:lnTo>
                <a:close/>
              </a:path>
              <a:path w="2545079" h="6837045">
                <a:moveTo>
                  <a:pt x="1418272" y="2307590"/>
                </a:moveTo>
                <a:lnTo>
                  <a:pt x="1322705" y="2307590"/>
                </a:lnTo>
                <a:lnTo>
                  <a:pt x="1366837" y="2313305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4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20152" y="3457892"/>
                </a:lnTo>
                <a:lnTo>
                  <a:pt x="1214120" y="3493135"/>
                </a:lnTo>
                <a:lnTo>
                  <a:pt x="1223010" y="3563302"/>
                </a:lnTo>
                <a:lnTo>
                  <a:pt x="1258570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625" y="3682682"/>
                </a:lnTo>
                <a:lnTo>
                  <a:pt x="1487805" y="3664585"/>
                </a:lnTo>
                <a:lnTo>
                  <a:pt x="1490662" y="3662680"/>
                </a:lnTo>
                <a:lnTo>
                  <a:pt x="1403985" y="3662680"/>
                </a:lnTo>
                <a:lnTo>
                  <a:pt x="1354137" y="3657282"/>
                </a:lnTo>
                <a:lnTo>
                  <a:pt x="1298892" y="3630295"/>
                </a:lnTo>
                <a:lnTo>
                  <a:pt x="1259205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4" y="3463925"/>
                </a:lnTo>
                <a:lnTo>
                  <a:pt x="1502092" y="2512695"/>
                </a:lnTo>
                <a:lnTo>
                  <a:pt x="1508442" y="2464117"/>
                </a:lnTo>
                <a:lnTo>
                  <a:pt x="1502092" y="2417127"/>
                </a:lnTo>
                <a:lnTo>
                  <a:pt x="1483995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>
                <a:moveTo>
                  <a:pt x="2545080" y="0"/>
                </a:moveTo>
                <a:lnTo>
                  <a:pt x="2518410" y="0"/>
                </a:lnTo>
                <a:lnTo>
                  <a:pt x="1939289" y="2100897"/>
                </a:lnTo>
                <a:lnTo>
                  <a:pt x="1547495" y="3546157"/>
                </a:lnTo>
                <a:lnTo>
                  <a:pt x="1526539" y="3591877"/>
                </a:lnTo>
                <a:lnTo>
                  <a:pt x="1493520" y="3627755"/>
                </a:lnTo>
                <a:lnTo>
                  <a:pt x="1451610" y="3652202"/>
                </a:lnTo>
                <a:lnTo>
                  <a:pt x="1403985" y="3662680"/>
                </a:lnTo>
                <a:lnTo>
                  <a:pt x="1490662" y="3662680"/>
                </a:lnTo>
                <a:lnTo>
                  <a:pt x="1525270" y="3636327"/>
                </a:lnTo>
                <a:lnTo>
                  <a:pt x="1554162" y="3598862"/>
                </a:lnTo>
                <a:lnTo>
                  <a:pt x="1572895" y="3553777"/>
                </a:lnTo>
                <a:lnTo>
                  <a:pt x="1964689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8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4496117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ΑΚΡΑΪΟΥ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 dirty="0">
              <a:latin typeface="Times New Roman"/>
              <a:cs typeface="Times New Roman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D7C6D12-0577-79BF-A0B7-AB6880A65849}"/>
              </a:ext>
            </a:extLst>
          </p:cNvPr>
          <p:cNvSpPr txBox="1"/>
          <p:nvPr/>
        </p:nvSpPr>
        <p:spPr>
          <a:xfrm>
            <a:off x="1066800" y="1600200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b="1" dirty="0"/>
              <a:t>✅ ACCEPT (και LOG):</a:t>
            </a:r>
            <a:br>
              <a:rPr lang="el-GR" dirty="0"/>
            </a:br>
            <a:r>
              <a:rPr lang="el-GR" dirty="0"/>
              <a:t>• Έγκυρη TCP/UDP κίνηση σε επιτρεπόμενες θύρες</a:t>
            </a:r>
            <a:br>
              <a:rPr lang="el-GR" dirty="0"/>
            </a:br>
            <a:r>
              <a:rPr lang="el-GR" dirty="0"/>
              <a:t>• ICMP μόνο αν απαιτείται (π.χ. </a:t>
            </a:r>
            <a:r>
              <a:rPr lang="el-GR" dirty="0" err="1"/>
              <a:t>ping</a:t>
            </a:r>
            <a:r>
              <a:rPr lang="el-GR" dirty="0"/>
              <a:t> – </a:t>
            </a:r>
            <a:r>
              <a:rPr lang="el-GR" dirty="0" err="1"/>
              <a:t>code</a:t>
            </a:r>
            <a:r>
              <a:rPr lang="el-GR" dirty="0"/>
              <a:t> 8)</a:t>
            </a:r>
            <a:br>
              <a:rPr lang="el-GR" dirty="0"/>
            </a:br>
            <a:r>
              <a:rPr lang="el-GR" dirty="0"/>
              <a:t>• Εγκεκριμένη VPN κίνηση μεταξύ ορισμένων </a:t>
            </a:r>
            <a:r>
              <a:rPr lang="el-GR" dirty="0" err="1"/>
              <a:t>peers</a:t>
            </a:r>
            <a:br>
              <a:rPr lang="el-GR" dirty="0"/>
            </a:br>
            <a:r>
              <a:rPr lang="el-GR" dirty="0"/>
              <a:t>• Κανονική δραστηριότητα εντός λογικού χρονικού πλαισίου</a:t>
            </a:r>
            <a:endParaRPr lang="en-US" dirty="0"/>
          </a:p>
          <a:p>
            <a:pPr>
              <a:buNone/>
            </a:pPr>
            <a:endParaRPr lang="el-GR" dirty="0"/>
          </a:p>
          <a:p>
            <a:r>
              <a:rPr lang="el-GR" b="1" dirty="0"/>
              <a:t>❌ DROP (και LOG):</a:t>
            </a:r>
            <a:br>
              <a:rPr lang="el-GR" dirty="0"/>
            </a:br>
            <a:r>
              <a:rPr lang="el-GR" dirty="0"/>
              <a:t>• Κίνηση σε ανασφαλείς ή μη απαραίτητες θύρες (π.χ. 23/</a:t>
            </a:r>
            <a:r>
              <a:rPr lang="el-GR" dirty="0" err="1"/>
              <a:t>telnet</a:t>
            </a:r>
            <a:r>
              <a:rPr lang="el-GR" dirty="0"/>
              <a:t>)</a:t>
            </a:r>
            <a:br>
              <a:rPr lang="el-GR" dirty="0"/>
            </a:br>
            <a:r>
              <a:rPr lang="el-GR" dirty="0"/>
              <a:t>• Παραμορφωμένη ή καταχρηστική TCP/UDP κίνηση</a:t>
            </a:r>
            <a:br>
              <a:rPr lang="el-GR" dirty="0"/>
            </a:br>
            <a:r>
              <a:rPr lang="el-GR" dirty="0"/>
              <a:t>• ICMP εάν δεν επιτρέπεται από την πολιτική του οργανισμού</a:t>
            </a:r>
            <a:br>
              <a:rPr lang="el-GR" dirty="0"/>
            </a:br>
            <a:r>
              <a:rPr lang="el-GR" dirty="0"/>
              <a:t>• Ανώμαλη ή υπερβολική δραστηριότητα (π.χ. </a:t>
            </a:r>
            <a:r>
              <a:rPr lang="el-GR" dirty="0" err="1"/>
              <a:t>DoS</a:t>
            </a:r>
            <a:r>
              <a:rPr lang="el-GR" dirty="0"/>
              <a:t> μέσω ICMP)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80225"/>
            <a:chOff x="0" y="0"/>
            <a:chExt cx="584073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455" y="6432232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55409" y="1107757"/>
            <a:ext cx="4213225" cy="84963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Θέμα-2: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Κοινό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1970"/>
              </a:lnSpc>
              <a:spcBef>
                <a:spcPts val="345"/>
              </a:spcBef>
            </a:pPr>
            <a:r>
              <a:rPr sz="1700" spc="160" dirty="0">
                <a:solidFill>
                  <a:srgbClr val="FFFFFF"/>
                </a:solidFill>
              </a:rPr>
              <a:t>Αδυναμίες</a:t>
            </a:r>
            <a:r>
              <a:rPr sz="1700" spc="245" dirty="0">
                <a:solidFill>
                  <a:srgbClr val="FFFFFF"/>
                </a:solidFill>
              </a:rPr>
              <a:t> </a:t>
            </a:r>
            <a:r>
              <a:rPr sz="1700" spc="155" dirty="0">
                <a:solidFill>
                  <a:srgbClr val="FFFFFF"/>
                </a:solidFill>
              </a:rPr>
              <a:t>ασφαλείας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14" dirty="0">
                <a:solidFill>
                  <a:srgbClr val="FFFFFF"/>
                </a:solidFill>
              </a:rPr>
              <a:t>και</a:t>
            </a:r>
            <a:r>
              <a:rPr sz="1700" spc="204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επιθέσεις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05" dirty="0">
                <a:solidFill>
                  <a:srgbClr val="FFFFFF"/>
                </a:solidFill>
              </a:rPr>
              <a:t>σε </a:t>
            </a:r>
            <a:r>
              <a:rPr sz="1700" spc="-370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δίκτυα</a:t>
            </a:r>
            <a:r>
              <a:rPr sz="1700" spc="245" dirty="0">
                <a:solidFill>
                  <a:srgbClr val="FFFFFF"/>
                </a:solidFill>
              </a:rPr>
              <a:t> </a:t>
            </a:r>
            <a:r>
              <a:rPr sz="1700" spc="150" dirty="0">
                <a:solidFill>
                  <a:srgbClr val="FFFFFF"/>
                </a:solidFill>
              </a:rPr>
              <a:t>ελέγχου</a:t>
            </a:r>
            <a:r>
              <a:rPr sz="1700" spc="240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ενέργειας</a:t>
            </a:r>
            <a:endParaRPr sz="1700"/>
          </a:p>
        </p:txBody>
      </p:sp>
      <p:sp>
        <p:nvSpPr>
          <p:cNvPr id="9" name="object 9"/>
          <p:cNvSpPr txBox="1"/>
          <p:nvPr/>
        </p:nvSpPr>
        <p:spPr>
          <a:xfrm>
            <a:off x="6498590" y="2463800"/>
            <a:ext cx="92646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8429" y="2915602"/>
            <a:ext cx="4721225" cy="141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080"/>
              </a:lnSpc>
              <a:buClr>
                <a:srgbClr val="FFBA00"/>
              </a:buClr>
              <a:buSzPct val="20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Αδυναμίες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στα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λειτουργικά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πρωτόκολλα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ελλείψεις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ασφάλειας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πρωτοκόλλων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επικοινωνίας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TCP/IP</a:t>
            </a:r>
            <a:endParaRPr sz="7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87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Επιθετικά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εργαλεία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7E7E7E"/>
                </a:solidFill>
                <a:latin typeface="Calibri"/>
                <a:cs typeface="Calibri"/>
              </a:rPr>
              <a:t>κατά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εμπιστευτικότητας,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7E7E7E"/>
                </a:solidFill>
                <a:latin typeface="Calibri"/>
                <a:cs typeface="Calibri"/>
              </a:rPr>
              <a:t>ακεραιότητας</a:t>
            </a:r>
            <a:r>
              <a:rPr sz="7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7E7E7E"/>
                </a:solidFill>
                <a:latin typeface="Calibri"/>
                <a:cs typeface="Calibri"/>
              </a:rPr>
              <a:t>και 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7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7E7E7E"/>
                </a:solidFill>
                <a:latin typeface="Calibri"/>
                <a:cs typeface="Calibri"/>
              </a:rPr>
              <a:t>διαθεσιμότητας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50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b="1" spc="40" dirty="0">
                <a:solidFill>
                  <a:srgbClr val="FFFFFF"/>
                </a:solidFill>
                <a:latin typeface="Calibri"/>
                <a:cs typeface="Calibri"/>
              </a:rPr>
              <a:t>Βέλτιστες</a:t>
            </a:r>
            <a:r>
              <a:rPr sz="7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40" dirty="0">
                <a:solidFill>
                  <a:srgbClr val="FFFFFF"/>
                </a:solidFill>
                <a:latin typeface="Calibri"/>
                <a:cs typeface="Calibri"/>
              </a:rPr>
              <a:t>πρακτικές,</a:t>
            </a:r>
            <a:r>
              <a:rPr sz="7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45" dirty="0">
                <a:solidFill>
                  <a:srgbClr val="FFFFFF"/>
                </a:solidFill>
                <a:latin typeface="Calibri"/>
                <a:cs typeface="Calibri"/>
              </a:rPr>
              <a:t>συστάσεις</a:t>
            </a:r>
            <a:r>
              <a:rPr sz="7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7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40" dirty="0">
                <a:solidFill>
                  <a:srgbClr val="FFFFFF"/>
                </a:solidFill>
                <a:latin typeface="Calibri"/>
                <a:cs typeface="Calibri"/>
              </a:rPr>
              <a:t>κατευθυντήριες</a:t>
            </a:r>
            <a:r>
              <a:rPr sz="7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40" dirty="0">
                <a:solidFill>
                  <a:srgbClr val="FFFFFF"/>
                </a:solidFill>
                <a:latin typeface="Calibri"/>
                <a:cs typeface="Calibri"/>
              </a:rPr>
              <a:t>γραμμές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82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25" dirty="0">
                <a:solidFill>
                  <a:srgbClr val="7E7E7E"/>
                </a:solidFill>
                <a:latin typeface="Calibri"/>
                <a:cs typeface="Calibri"/>
              </a:rPr>
              <a:t>Τελικές</a:t>
            </a:r>
            <a:r>
              <a:rPr sz="700" spc="-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20" dirty="0">
                <a:solidFill>
                  <a:srgbClr val="7E7E7E"/>
                </a:solidFill>
                <a:latin typeface="Calibri"/>
                <a:cs typeface="Calibri"/>
              </a:rPr>
              <a:t>παρατηρήσεις</a:t>
            </a: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25"/>
              </a:spcBef>
              <a:buClr>
                <a:srgbClr val="FFBA00"/>
              </a:buClr>
              <a:buSzPct val="200000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700" spc="70" dirty="0">
                <a:solidFill>
                  <a:srgbClr val="7E7E7E"/>
                </a:solidFill>
                <a:latin typeface="Calibri"/>
                <a:cs typeface="Calibri"/>
              </a:rPr>
              <a:t>Αναφορές</a:t>
            </a:r>
            <a:r>
              <a:rPr sz="7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7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7E7E7E"/>
                </a:solidFill>
                <a:latin typeface="Calibri"/>
                <a:cs typeface="Calibri"/>
              </a:rPr>
              <a:t>πηγές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98215" y="17779"/>
            <a:ext cx="2545080" cy="6837045"/>
          </a:xfrm>
          <a:custGeom>
            <a:avLst/>
            <a:gdLst/>
            <a:ahLst/>
            <a:cxnLst/>
            <a:rect l="l" t="t" r="r" b="b"/>
            <a:pathLst>
              <a:path w="2545079" h="6837045">
                <a:moveTo>
                  <a:pt x="1321435" y="2283142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192" y="2388870"/>
                </a:lnTo>
                <a:lnTo>
                  <a:pt x="1159192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70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5" y="2307590"/>
                </a:lnTo>
                <a:lnTo>
                  <a:pt x="1417637" y="2307590"/>
                </a:lnTo>
                <a:lnTo>
                  <a:pt x="1372870" y="2289175"/>
                </a:lnTo>
                <a:lnTo>
                  <a:pt x="1321435" y="2283142"/>
                </a:lnTo>
                <a:close/>
              </a:path>
              <a:path w="2545079" h="6837045">
                <a:moveTo>
                  <a:pt x="1418272" y="2307590"/>
                </a:moveTo>
                <a:lnTo>
                  <a:pt x="1322705" y="2307590"/>
                </a:lnTo>
                <a:lnTo>
                  <a:pt x="1366837" y="2313305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4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20152" y="3457892"/>
                </a:lnTo>
                <a:lnTo>
                  <a:pt x="1214120" y="3493135"/>
                </a:lnTo>
                <a:lnTo>
                  <a:pt x="1223010" y="3563302"/>
                </a:lnTo>
                <a:lnTo>
                  <a:pt x="1258570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625" y="3682682"/>
                </a:lnTo>
                <a:lnTo>
                  <a:pt x="1487805" y="3664585"/>
                </a:lnTo>
                <a:lnTo>
                  <a:pt x="1490662" y="3662680"/>
                </a:lnTo>
                <a:lnTo>
                  <a:pt x="1403985" y="3662680"/>
                </a:lnTo>
                <a:lnTo>
                  <a:pt x="1354137" y="3657282"/>
                </a:lnTo>
                <a:lnTo>
                  <a:pt x="1298892" y="3630295"/>
                </a:lnTo>
                <a:lnTo>
                  <a:pt x="1259205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4" y="3463925"/>
                </a:lnTo>
                <a:lnTo>
                  <a:pt x="1502092" y="2512695"/>
                </a:lnTo>
                <a:lnTo>
                  <a:pt x="1508442" y="2464117"/>
                </a:lnTo>
                <a:lnTo>
                  <a:pt x="1502092" y="2417127"/>
                </a:lnTo>
                <a:lnTo>
                  <a:pt x="1483995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>
                <a:moveTo>
                  <a:pt x="2545080" y="0"/>
                </a:moveTo>
                <a:lnTo>
                  <a:pt x="2518410" y="0"/>
                </a:lnTo>
                <a:lnTo>
                  <a:pt x="1939289" y="2100897"/>
                </a:lnTo>
                <a:lnTo>
                  <a:pt x="1547495" y="3546157"/>
                </a:lnTo>
                <a:lnTo>
                  <a:pt x="1526539" y="3591877"/>
                </a:lnTo>
                <a:lnTo>
                  <a:pt x="1493520" y="3627755"/>
                </a:lnTo>
                <a:lnTo>
                  <a:pt x="1451610" y="3652202"/>
                </a:lnTo>
                <a:lnTo>
                  <a:pt x="1403985" y="3662680"/>
                </a:lnTo>
                <a:lnTo>
                  <a:pt x="1490662" y="3662680"/>
                </a:lnTo>
                <a:lnTo>
                  <a:pt x="1525270" y="3636327"/>
                </a:lnTo>
                <a:lnTo>
                  <a:pt x="1554162" y="3598862"/>
                </a:lnTo>
                <a:lnTo>
                  <a:pt x="1572895" y="3553777"/>
                </a:lnTo>
                <a:lnTo>
                  <a:pt x="1964689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8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4496117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9942" y="0"/>
              <a:ext cx="503205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5344" y="782320"/>
            <a:ext cx="10723880" cy="45847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178435">
              <a:lnSpc>
                <a:spcPts val="1670"/>
              </a:lnSpc>
              <a:spcBef>
                <a:spcPts val="210"/>
              </a:spcBef>
            </a:pPr>
            <a:r>
              <a:rPr sz="1450" spc="60" dirty="0">
                <a:latin typeface="Times New Roman"/>
                <a:cs typeface="Times New Roman"/>
              </a:rPr>
              <a:t>Άμυνα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25" dirty="0">
                <a:latin typeface="Times New Roman"/>
                <a:cs typeface="Times New Roman"/>
              </a:rPr>
              <a:t>XML</a:t>
            </a:r>
            <a:r>
              <a:rPr sz="1450" spc="150" dirty="0">
                <a:latin typeface="Times New Roman"/>
                <a:cs typeface="Times New Roman"/>
              </a:rPr>
              <a:t> </a:t>
            </a:r>
            <a:r>
              <a:rPr sz="1450" spc="40" dirty="0">
                <a:latin typeface="Times New Roman"/>
                <a:cs typeface="Times New Roman"/>
              </a:rPr>
              <a:t>(Extensible</a:t>
            </a:r>
            <a:r>
              <a:rPr sz="1450" spc="90" dirty="0">
                <a:latin typeface="Times New Roman"/>
                <a:cs typeface="Times New Roman"/>
              </a:rPr>
              <a:t> </a:t>
            </a:r>
            <a:r>
              <a:rPr sz="1450" spc="30" dirty="0">
                <a:latin typeface="Times New Roman"/>
                <a:cs typeface="Times New Roman"/>
              </a:rPr>
              <a:t>Markup</a:t>
            </a:r>
            <a:r>
              <a:rPr sz="1450" spc="95" dirty="0">
                <a:latin typeface="Times New Roman"/>
                <a:cs typeface="Times New Roman"/>
              </a:rPr>
              <a:t> </a:t>
            </a:r>
            <a:r>
              <a:rPr sz="1450" spc="35" dirty="0">
                <a:latin typeface="Times New Roman"/>
                <a:cs typeface="Times New Roman"/>
              </a:rPr>
              <a:t>Language</a:t>
            </a:r>
            <a:r>
              <a:rPr sz="1450" spc="9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-</a:t>
            </a:r>
            <a:r>
              <a:rPr sz="1450" spc="95" dirty="0">
                <a:latin typeface="Times New Roman"/>
                <a:cs typeface="Times New Roman"/>
              </a:rPr>
              <a:t> </a:t>
            </a:r>
            <a:r>
              <a:rPr sz="1450" spc="35" dirty="0">
                <a:latin typeface="Times New Roman"/>
                <a:cs typeface="Times New Roman"/>
              </a:rPr>
              <a:t>δομημένη</a:t>
            </a:r>
            <a:r>
              <a:rPr sz="1450" spc="100" dirty="0">
                <a:latin typeface="Times New Roman"/>
                <a:cs typeface="Times New Roman"/>
              </a:rPr>
              <a:t> </a:t>
            </a:r>
            <a:r>
              <a:rPr sz="1450" spc="30" dirty="0">
                <a:latin typeface="Times New Roman"/>
                <a:cs typeface="Times New Roman"/>
              </a:rPr>
              <a:t>μορφή</a:t>
            </a:r>
            <a:r>
              <a:rPr sz="1450" spc="95" dirty="0">
                <a:latin typeface="Times New Roman"/>
                <a:cs typeface="Times New Roman"/>
              </a:rPr>
              <a:t> </a:t>
            </a:r>
            <a:r>
              <a:rPr sz="1450" spc="35" dirty="0">
                <a:latin typeface="Times New Roman"/>
                <a:cs typeface="Times New Roman"/>
              </a:rPr>
              <a:t>ανταλλαγής</a:t>
            </a:r>
            <a:r>
              <a:rPr sz="1450" spc="95" dirty="0">
                <a:latin typeface="Times New Roman"/>
                <a:cs typeface="Times New Roman"/>
              </a:rPr>
              <a:t> </a:t>
            </a:r>
            <a:r>
              <a:rPr sz="1450" spc="80" dirty="0">
                <a:latin typeface="Times New Roman"/>
                <a:cs typeface="Times New Roman"/>
              </a:rPr>
              <a:t>δεδομένωνn)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30" dirty="0">
                <a:latin typeface="Times New Roman"/>
                <a:cs typeface="Times New Roman"/>
              </a:rPr>
              <a:t>DeepL</a:t>
            </a:r>
            <a:r>
              <a:rPr sz="1450" spc="95" dirty="0">
                <a:latin typeface="Times New Roman"/>
                <a:cs typeface="Times New Roman"/>
              </a:rPr>
              <a:t> </a:t>
            </a:r>
            <a:r>
              <a:rPr sz="1450" spc="35" dirty="0">
                <a:latin typeface="Times New Roman"/>
                <a:cs typeface="Times New Roman"/>
              </a:rPr>
              <a:t>(λογισμικό</a:t>
            </a:r>
            <a:r>
              <a:rPr sz="1450" spc="100" dirty="0">
                <a:latin typeface="Times New Roman"/>
                <a:cs typeface="Times New Roman"/>
              </a:rPr>
              <a:t> </a:t>
            </a:r>
            <a:r>
              <a:rPr sz="1450" spc="35" dirty="0">
                <a:latin typeface="Times New Roman"/>
                <a:cs typeface="Times New Roman"/>
              </a:rPr>
              <a:t>μηχανικής</a:t>
            </a:r>
            <a:r>
              <a:rPr sz="1450" spc="95" dirty="0">
                <a:latin typeface="Times New Roman"/>
                <a:cs typeface="Times New Roman"/>
              </a:rPr>
              <a:t> </a:t>
            </a:r>
            <a:r>
              <a:rPr sz="1450" spc="35" dirty="0">
                <a:latin typeface="Times New Roman"/>
                <a:cs typeface="Times New Roman"/>
              </a:rPr>
              <a:t>μετάφρασης </a:t>
            </a:r>
            <a:r>
              <a:rPr sz="1450" spc="-350" dirty="0">
                <a:latin typeface="Times New Roman"/>
                <a:cs typeface="Times New Roman"/>
              </a:rPr>
              <a:t> </a:t>
            </a:r>
            <a:r>
              <a:rPr sz="1450" spc="35" dirty="0">
                <a:latin typeface="Times New Roman"/>
                <a:cs typeface="Times New Roman"/>
              </a:rPr>
              <a:t>βασισμένο</a:t>
            </a:r>
            <a:r>
              <a:rPr sz="1450" spc="85" dirty="0">
                <a:latin typeface="Times New Roman"/>
                <a:cs typeface="Times New Roman"/>
              </a:rPr>
              <a:t> </a:t>
            </a:r>
            <a:r>
              <a:rPr sz="1450" spc="30" dirty="0">
                <a:latin typeface="Times New Roman"/>
                <a:cs typeface="Times New Roman"/>
              </a:rPr>
              <a:t>σtην</a:t>
            </a:r>
            <a:r>
              <a:rPr sz="1450" spc="85" dirty="0">
                <a:latin typeface="Times New Roman"/>
                <a:cs typeface="Times New Roman"/>
              </a:rPr>
              <a:t> </a:t>
            </a:r>
            <a:r>
              <a:rPr sz="1450" spc="25" dirty="0">
                <a:latin typeface="Times New Roman"/>
                <a:cs typeface="Times New Roman"/>
              </a:rPr>
              <a:t>ΤΝ)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1515" y="1643439"/>
            <a:ext cx="7282815" cy="228663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43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75" dirty="0">
                <a:latin typeface="Calibri"/>
                <a:cs typeface="Calibri"/>
              </a:rPr>
              <a:t>Από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τις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προηγούμενες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ενότητες,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συμπεραίνουμε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ότι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απαιτείται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η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καθιέρωση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μιας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b="1" spc="70" dirty="0">
                <a:latin typeface="Calibri"/>
                <a:cs typeface="Calibri"/>
              </a:rPr>
              <a:t>άμυνας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70" dirty="0">
                <a:latin typeface="Calibri"/>
                <a:cs typeface="Calibri"/>
              </a:rPr>
              <a:t>σε</a:t>
            </a:r>
            <a:r>
              <a:rPr sz="950" b="1" spc="40" dirty="0">
                <a:latin typeface="Calibri"/>
                <a:cs typeface="Calibri"/>
              </a:rPr>
              <a:t> </a:t>
            </a:r>
            <a:r>
              <a:rPr sz="950" b="1" spc="70" dirty="0">
                <a:latin typeface="Calibri"/>
                <a:cs typeface="Calibri"/>
              </a:rPr>
              <a:t>βάθος</a:t>
            </a:r>
            <a:endParaRPr sz="950">
              <a:latin typeface="Calibri"/>
              <a:cs typeface="Calibri"/>
            </a:endParaRPr>
          </a:p>
          <a:p>
            <a:pPr marL="286385" marR="5080" lvl="1" indent="-91440">
              <a:lnSpc>
                <a:spcPct val="85700"/>
              </a:lnSpc>
              <a:spcBef>
                <a:spcPts val="83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287020" algn="l"/>
              </a:tabLst>
            </a:pPr>
            <a:r>
              <a:rPr sz="850" spc="70" dirty="0">
                <a:latin typeface="Calibri"/>
                <a:cs typeface="Calibri"/>
              </a:rPr>
              <a:t>Όχι</a:t>
            </a:r>
            <a:r>
              <a:rPr sz="850" spc="11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μόνο</a:t>
            </a:r>
            <a:r>
              <a:rPr sz="850" spc="105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παροχή</a:t>
            </a:r>
            <a:r>
              <a:rPr sz="850" spc="11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κατευθύνσεων</a:t>
            </a:r>
            <a:r>
              <a:rPr sz="850" spc="114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ασφαλείας</a:t>
            </a:r>
            <a:r>
              <a:rPr sz="850" spc="11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για</a:t>
            </a:r>
            <a:r>
              <a:rPr sz="850" spc="11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τα</a:t>
            </a:r>
            <a:r>
              <a:rPr sz="850" spc="11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δεδομένα</a:t>
            </a:r>
            <a:r>
              <a:rPr sz="850" spc="11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εντός</a:t>
            </a:r>
            <a:r>
              <a:rPr sz="850" spc="114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συστήματος,</a:t>
            </a:r>
            <a:r>
              <a:rPr sz="850" spc="114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αλλά</a:t>
            </a:r>
            <a:r>
              <a:rPr sz="850" spc="11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και</a:t>
            </a:r>
            <a:r>
              <a:rPr sz="850" spc="10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προστασία</a:t>
            </a:r>
            <a:r>
              <a:rPr sz="850" spc="11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ολόκληρου</a:t>
            </a:r>
            <a:r>
              <a:rPr sz="850" spc="10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του</a:t>
            </a:r>
            <a:r>
              <a:rPr sz="850" spc="10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συστήματος </a:t>
            </a:r>
            <a:r>
              <a:rPr sz="850" spc="-17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στο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σύνολό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του.</a:t>
            </a:r>
            <a:endParaRPr sz="8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Clr>
                <a:srgbClr val="FFBA00"/>
              </a:buClr>
              <a:buFont typeface="Arial"/>
              <a:buChar char="•"/>
            </a:pPr>
            <a:endParaRPr sz="800">
              <a:latin typeface="Calibri"/>
              <a:cs typeface="Calibri"/>
            </a:endParaRPr>
          </a:p>
          <a:p>
            <a:pPr marL="173355" indent="-160655">
              <a:lnSpc>
                <a:spcPct val="100000"/>
              </a:lnSpc>
              <a:spcBef>
                <a:spcPts val="610"/>
              </a:spcBef>
              <a:buClr>
                <a:srgbClr val="FFBA00"/>
              </a:buClr>
              <a:buSzPct val="210526"/>
              <a:buFont typeface="Arial"/>
              <a:buChar char="•"/>
              <a:tabLst>
                <a:tab pos="173355" algn="l"/>
              </a:tabLst>
            </a:pPr>
            <a:r>
              <a:rPr sz="950" spc="70" dirty="0">
                <a:latin typeface="Calibri"/>
                <a:cs typeface="Calibri"/>
              </a:rPr>
              <a:t>Το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Εθνικό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Ινστιτούτο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Προτύπων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Τεχνολογίας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(NIST)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ορίζει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άμυνα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βάθος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ως:</a:t>
            </a:r>
            <a:endParaRPr sz="950">
              <a:latin typeface="Calibri"/>
              <a:cs typeface="Calibri"/>
            </a:endParaRPr>
          </a:p>
          <a:p>
            <a:pPr marL="286385" marR="457200" lvl="1" indent="-91440">
              <a:lnSpc>
                <a:spcPct val="85700"/>
              </a:lnSpc>
              <a:spcBef>
                <a:spcPts val="83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287020" algn="l"/>
              </a:tabLst>
            </a:pPr>
            <a:r>
              <a:rPr sz="850" i="1" spc="55" dirty="0">
                <a:latin typeface="Calibri"/>
                <a:cs typeface="Calibri"/>
              </a:rPr>
              <a:t>"Στρατηγική</a:t>
            </a:r>
            <a:r>
              <a:rPr sz="850" i="1" spc="10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ασφάλειας</a:t>
            </a:r>
            <a:r>
              <a:rPr sz="850" i="1" spc="10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πληροφοριών</a:t>
            </a:r>
            <a:r>
              <a:rPr sz="850" i="1" spc="10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ολοκληρώνοντας</a:t>
            </a:r>
            <a:r>
              <a:rPr sz="850" i="1" spc="100" dirty="0">
                <a:latin typeface="Calibri"/>
                <a:cs typeface="Calibri"/>
              </a:rPr>
              <a:t> </a:t>
            </a:r>
            <a:r>
              <a:rPr sz="850" i="1" spc="40" dirty="0">
                <a:latin typeface="Calibri"/>
                <a:cs typeface="Calibri"/>
              </a:rPr>
              <a:t>τις</a:t>
            </a:r>
            <a:r>
              <a:rPr sz="850" i="1" spc="105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δυνατότητες</a:t>
            </a:r>
            <a:r>
              <a:rPr sz="850" i="1" spc="11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των</a:t>
            </a:r>
            <a:r>
              <a:rPr sz="850" i="1" spc="10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ανθρώπων,</a:t>
            </a:r>
            <a:r>
              <a:rPr sz="850" i="1" spc="11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της</a:t>
            </a:r>
            <a:r>
              <a:rPr sz="850" i="1" spc="11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τεχνολογίας</a:t>
            </a:r>
            <a:r>
              <a:rPr sz="850" i="1" spc="10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και</a:t>
            </a:r>
            <a:r>
              <a:rPr sz="850" i="1" spc="10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των</a:t>
            </a:r>
            <a:r>
              <a:rPr sz="850" i="1" spc="11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λειτουργικών </a:t>
            </a:r>
            <a:r>
              <a:rPr sz="850" i="1" spc="-175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ικανοτήτων</a:t>
            </a:r>
            <a:r>
              <a:rPr sz="850" i="1" spc="30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για</a:t>
            </a:r>
            <a:r>
              <a:rPr sz="850" i="1" spc="3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τη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δημιουργία</a:t>
            </a:r>
            <a:r>
              <a:rPr sz="850" i="1" spc="3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μεταβλητών</a:t>
            </a:r>
            <a:r>
              <a:rPr sz="850" i="1" spc="30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φραγμών</a:t>
            </a:r>
            <a:r>
              <a:rPr sz="850" i="1" spc="3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σε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πολλαπλά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επίπεδα</a:t>
            </a:r>
            <a:r>
              <a:rPr sz="850" i="1" spc="30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και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αποστολές</a:t>
            </a:r>
            <a:r>
              <a:rPr sz="850" i="1" spc="3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της</a:t>
            </a:r>
            <a:r>
              <a:rPr sz="850" i="1" spc="3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οργάνωσης"</a:t>
            </a:r>
            <a:endParaRPr sz="8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Clr>
                <a:srgbClr val="FFBA00"/>
              </a:buClr>
              <a:buFont typeface="Arial"/>
              <a:buChar char="•"/>
            </a:pPr>
            <a:endParaRPr sz="600">
              <a:latin typeface="Calibri"/>
              <a:cs typeface="Calibri"/>
            </a:endParaRPr>
          </a:p>
          <a:p>
            <a:pPr marL="286385" marR="429895" lvl="1" indent="-91440">
              <a:lnSpc>
                <a:spcPct val="876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287020" algn="l"/>
              </a:tabLst>
            </a:pPr>
            <a:r>
              <a:rPr sz="850" spc="75" dirty="0">
                <a:latin typeface="Calibri"/>
                <a:cs typeface="Calibri"/>
              </a:rPr>
              <a:t>Αυτό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σημαίνει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επίσης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ότι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πρέπει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να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λαμβάνονται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95" dirty="0">
                <a:latin typeface="Calibri"/>
                <a:cs typeface="Calibri"/>
              </a:rPr>
              <a:t>υπόψη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προληπτικά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μέτρα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στο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επίπεδο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του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δικτύου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και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της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περιμέτρου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του </a:t>
            </a:r>
            <a:r>
              <a:rPr sz="850" spc="8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και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ότι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κάθε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πρόσβαση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σε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πόρους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πρέπει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να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ελέγχεται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και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να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ρυθμίζεται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μέσω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πλαισίων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λογισμικού.</a:t>
            </a:r>
            <a:endParaRPr sz="8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Font typeface="Arial"/>
              <a:buChar char="•"/>
            </a:pPr>
            <a:endParaRPr sz="1100">
              <a:latin typeface="Calibri"/>
              <a:cs typeface="Calibri"/>
            </a:endParaRPr>
          </a:p>
          <a:p>
            <a:pPr marL="103505" marR="1148080" indent="-91440">
              <a:lnSpc>
                <a:spcPct val="100000"/>
              </a:lnSpc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90" dirty="0">
                <a:latin typeface="Calibri"/>
                <a:cs typeface="Calibri"/>
              </a:rPr>
              <a:t>Το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b="1" spc="85" dirty="0">
                <a:latin typeface="Calibri"/>
                <a:cs typeface="Calibri"/>
              </a:rPr>
              <a:t>ρυθμιστικό</a:t>
            </a:r>
            <a:r>
              <a:rPr sz="950" b="1" spc="50" dirty="0">
                <a:latin typeface="Calibri"/>
                <a:cs typeface="Calibri"/>
              </a:rPr>
              <a:t> </a:t>
            </a:r>
            <a:r>
              <a:rPr sz="950" b="1" spc="85" dirty="0">
                <a:latin typeface="Calibri"/>
                <a:cs typeface="Calibri"/>
              </a:rPr>
              <a:t>πλαίσιο</a:t>
            </a:r>
            <a:r>
              <a:rPr sz="950" b="1" spc="5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κυμαίνεται</a:t>
            </a:r>
            <a:r>
              <a:rPr sz="950" spc="55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από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την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εφαρμογή</a:t>
            </a:r>
            <a:r>
              <a:rPr sz="950" spc="5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προτύπων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και</a:t>
            </a:r>
            <a:r>
              <a:rPr sz="950" spc="5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συστάσεων</a:t>
            </a:r>
            <a:r>
              <a:rPr sz="950" spc="5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έως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την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υλοποίηση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πολιτικών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ασφάλειας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βάσει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κανονισμών.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8589" y="4103370"/>
            <a:ext cx="199771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-5" dirty="0">
                <a:latin typeface="Calibri"/>
                <a:cs typeface="Calibri"/>
              </a:rPr>
              <a:t>Πηγή: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-5" dirty="0">
                <a:solidFill>
                  <a:srgbClr val="151515"/>
                </a:solidFill>
                <a:latin typeface="Arial"/>
                <a:cs typeface="Arial"/>
              </a:rPr>
              <a:t>NIST,</a:t>
            </a:r>
            <a:r>
              <a:rPr sz="400" spc="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400" spc="-5" dirty="0">
                <a:solidFill>
                  <a:srgbClr val="151515"/>
                </a:solidFill>
                <a:latin typeface="Arial"/>
                <a:cs typeface="Arial"/>
              </a:rPr>
              <a:t>"Defence-in-depth",</a:t>
            </a:r>
            <a:r>
              <a:rPr sz="400" spc="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400" spc="-5" dirty="0">
                <a:solidFill>
                  <a:srgbClr val="151515"/>
                </a:solidFill>
                <a:latin typeface="Arial"/>
                <a:cs typeface="Arial"/>
              </a:rPr>
              <a:t>Computer</a:t>
            </a:r>
            <a:r>
              <a:rPr sz="40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400" spc="-5" dirty="0">
                <a:solidFill>
                  <a:srgbClr val="151515"/>
                </a:solidFill>
                <a:latin typeface="Arial"/>
                <a:cs typeface="Arial"/>
              </a:rPr>
              <a:t>Security</a:t>
            </a:r>
            <a:r>
              <a:rPr sz="400" spc="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400" spc="-5" dirty="0">
                <a:solidFill>
                  <a:srgbClr val="151515"/>
                </a:solidFill>
                <a:latin typeface="Arial"/>
                <a:cs typeface="Arial"/>
              </a:rPr>
              <a:t>Resource</a:t>
            </a:r>
            <a:r>
              <a:rPr sz="400" spc="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400" spc="-5" dirty="0">
                <a:solidFill>
                  <a:srgbClr val="151515"/>
                </a:solidFill>
                <a:latin typeface="Arial"/>
                <a:cs typeface="Arial"/>
              </a:rPr>
              <a:t>Center,</a:t>
            </a:r>
            <a:r>
              <a:rPr sz="400" spc="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400" spc="-5" dirty="0">
                <a:solidFill>
                  <a:srgbClr val="151515"/>
                </a:solidFill>
                <a:latin typeface="Arial"/>
                <a:cs typeface="Arial"/>
              </a:rPr>
              <a:t>Γλωσσάριο,</a:t>
            </a:r>
            <a:r>
              <a:rPr sz="400" spc="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400" spc="-5" dirty="0">
                <a:solidFill>
                  <a:srgbClr val="151515"/>
                </a:solidFill>
                <a:latin typeface="Arial"/>
                <a:cs typeface="Arial"/>
              </a:rPr>
              <a:t>2024</a:t>
            </a:r>
            <a:endParaRPr sz="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8589" y="4237672"/>
            <a:ext cx="130111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15" dirty="0">
                <a:latin typeface="Calibri"/>
                <a:cs typeface="Calibri"/>
              </a:rPr>
              <a:t>URL:</a:t>
            </a:r>
            <a:r>
              <a:rPr sz="400" spc="25" dirty="0"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https://csrc.nist.gov/glossary/term/defense_in_depth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48707" y="4212272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8765" y="4311332"/>
            <a:ext cx="1159510" cy="0"/>
          </a:xfrm>
          <a:custGeom>
            <a:avLst/>
            <a:gdLst/>
            <a:ahLst/>
            <a:cxnLst/>
            <a:rect l="l" t="t" r="r" b="b"/>
            <a:pathLst>
              <a:path w="1159510">
                <a:moveTo>
                  <a:pt x="0" y="0"/>
                </a:moveTo>
                <a:lnTo>
                  <a:pt x="1159510" y="0"/>
                </a:lnTo>
              </a:path>
            </a:pathLst>
          </a:custGeom>
          <a:ln w="3175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6364" y="4356100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97957" y="65722"/>
            <a:ext cx="285750" cy="25527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50"/>
              </a:lnSpc>
            </a:pPr>
            <a:r>
              <a:rPr sz="2050" spc="150" dirty="0">
                <a:solidFill>
                  <a:srgbClr val="D8D8D8"/>
                </a:solidFill>
                <a:latin typeface="Calibri"/>
                <a:cs typeface="Calibri"/>
              </a:rPr>
              <a:t>ΡΥΘΜΙΣΤΙΚΆ</a:t>
            </a:r>
            <a:r>
              <a:rPr sz="2050" spc="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85" dirty="0">
                <a:solidFill>
                  <a:srgbClr val="D8D8D8"/>
                </a:solidFill>
                <a:latin typeface="Calibri"/>
                <a:cs typeface="Calibri"/>
              </a:rPr>
              <a:t>ΠΛΑΊΣΙΑ</a:t>
            </a:r>
            <a:endParaRPr sz="2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9942" y="0"/>
              <a:ext cx="503205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9240" y="689609"/>
              <a:ext cx="2514600" cy="28803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884477" y="684847"/>
              <a:ext cx="2524125" cy="2889885"/>
            </a:xfrm>
            <a:custGeom>
              <a:avLst/>
              <a:gdLst/>
              <a:ahLst/>
              <a:cxnLst/>
              <a:rect l="l" t="t" r="r" b="b"/>
              <a:pathLst>
                <a:path w="2524125" h="2889885">
                  <a:moveTo>
                    <a:pt x="0" y="0"/>
                  </a:moveTo>
                  <a:lnTo>
                    <a:pt x="2524125" y="0"/>
                  </a:lnTo>
                  <a:lnTo>
                    <a:pt x="2524125" y="2889885"/>
                  </a:lnTo>
                  <a:lnTo>
                    <a:pt x="0" y="2889885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50935" y="1774507"/>
              <a:ext cx="2416175" cy="266731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746172" y="1769745"/>
              <a:ext cx="2425700" cy="2677160"/>
            </a:xfrm>
            <a:custGeom>
              <a:avLst/>
              <a:gdLst/>
              <a:ahLst/>
              <a:cxnLst/>
              <a:rect l="l" t="t" r="r" b="b"/>
              <a:pathLst>
                <a:path w="2425700" h="2677160">
                  <a:moveTo>
                    <a:pt x="0" y="0"/>
                  </a:moveTo>
                  <a:lnTo>
                    <a:pt x="2425700" y="0"/>
                  </a:lnTo>
                  <a:lnTo>
                    <a:pt x="2425700" y="2676842"/>
                  </a:lnTo>
                  <a:lnTo>
                    <a:pt x="0" y="267684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49197" y="2894329"/>
              <a:ext cx="2201545" cy="309562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544435" y="2889567"/>
              <a:ext cx="2211070" cy="3105150"/>
            </a:xfrm>
            <a:custGeom>
              <a:avLst/>
              <a:gdLst/>
              <a:ahLst/>
              <a:cxnLst/>
              <a:rect l="l" t="t" r="r" b="b"/>
              <a:pathLst>
                <a:path w="2211070" h="3105150">
                  <a:moveTo>
                    <a:pt x="0" y="0"/>
                  </a:moveTo>
                  <a:lnTo>
                    <a:pt x="2211070" y="0"/>
                  </a:lnTo>
                  <a:lnTo>
                    <a:pt x="2211070" y="3105150"/>
                  </a:lnTo>
                  <a:lnTo>
                    <a:pt x="0" y="310515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519938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Πολλαπλοί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πόροι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για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45" dirty="0">
                <a:latin typeface="Times New Roman"/>
                <a:cs typeface="Times New Roman"/>
              </a:rPr>
              <a:t>ολοκληρωμένα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πλαίσια</a:t>
            </a:r>
            <a:r>
              <a:rPr sz="1450" spc="21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λογισμικού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1515" y="1037113"/>
            <a:ext cx="5290820" cy="1379737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36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03505" algn="l"/>
              </a:tabLst>
            </a:pPr>
            <a:r>
              <a:rPr sz="700" b="1" spc="40" dirty="0">
                <a:latin typeface="Calibri"/>
                <a:cs typeface="Calibri"/>
              </a:rPr>
              <a:t>COBIT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30" dirty="0">
                <a:latin typeface="Calibri"/>
                <a:cs typeface="Calibri"/>
              </a:rPr>
              <a:t>(</a:t>
            </a:r>
            <a:r>
              <a:rPr sz="700" spc="30" dirty="0">
                <a:latin typeface="Calibri"/>
                <a:cs typeface="Calibri"/>
              </a:rPr>
              <a:t>Control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Objectives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for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Information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and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Related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Technologies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b="1" spc="25" dirty="0">
                <a:latin typeface="Calibri"/>
                <a:cs typeface="Calibri"/>
              </a:rPr>
              <a:t>-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40" dirty="0">
                <a:latin typeface="Calibri"/>
                <a:cs typeface="Calibri"/>
              </a:rPr>
              <a:t>Framework</a:t>
            </a:r>
            <a:r>
              <a:rPr sz="700" b="1" spc="25" dirty="0">
                <a:latin typeface="Calibri"/>
                <a:cs typeface="Calibri"/>
              </a:rPr>
              <a:t> </a:t>
            </a:r>
            <a:r>
              <a:rPr sz="700" b="1" spc="30" dirty="0">
                <a:latin typeface="Calibri"/>
                <a:cs typeface="Calibri"/>
              </a:rPr>
              <a:t>IT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35" dirty="0">
                <a:latin typeface="Calibri"/>
                <a:cs typeface="Calibri"/>
              </a:rPr>
              <a:t>governance)</a:t>
            </a:r>
            <a:endParaRPr sz="7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BA00"/>
              </a:buClr>
              <a:buFont typeface="Arial"/>
              <a:buChar char="•"/>
            </a:pPr>
            <a:endParaRPr sz="900" dirty="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A00"/>
              </a:buClr>
              <a:buSzPct val="200000"/>
              <a:buFont typeface="Arial"/>
              <a:buChar char="•"/>
              <a:tabLst>
                <a:tab pos="103505" algn="l"/>
              </a:tabLst>
            </a:pPr>
            <a:r>
              <a:rPr sz="700" b="1" spc="45" dirty="0">
                <a:latin typeface="Calibri"/>
                <a:cs typeface="Calibri"/>
              </a:rPr>
              <a:t>CSS:</a:t>
            </a:r>
            <a:r>
              <a:rPr sz="700" b="1" spc="1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Συμβούλιο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για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την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Κυβερνοασφάλεια</a:t>
            </a:r>
            <a:endParaRPr sz="700" dirty="0">
              <a:latin typeface="Calibri"/>
              <a:cs typeface="Calibri"/>
            </a:endParaRPr>
          </a:p>
          <a:p>
            <a:pPr marL="103505" marR="5080" indent="-91440">
              <a:lnSpc>
                <a:spcPct val="201500"/>
              </a:lnSpc>
              <a:spcBef>
                <a:spcPts val="434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03505" algn="l"/>
              </a:tabLst>
            </a:pPr>
            <a:r>
              <a:rPr sz="700" b="1" spc="35" dirty="0">
                <a:latin typeface="Calibri"/>
                <a:cs typeface="Calibri"/>
              </a:rPr>
              <a:t>ANSI/ISA-62443-2-1 </a:t>
            </a:r>
            <a:r>
              <a:rPr sz="700" b="1" spc="30" dirty="0">
                <a:latin typeface="Calibri"/>
                <a:cs typeface="Calibri"/>
              </a:rPr>
              <a:t>(99.02.01)-2009: </a:t>
            </a:r>
            <a:r>
              <a:rPr sz="700" spc="40" dirty="0">
                <a:latin typeface="Calibri"/>
                <a:cs typeface="Calibri"/>
              </a:rPr>
              <a:t>Ασφάλεια </a:t>
            </a:r>
            <a:r>
              <a:rPr sz="700" spc="30" dirty="0">
                <a:latin typeface="Calibri"/>
                <a:cs typeface="Calibri"/>
              </a:rPr>
              <a:t>για </a:t>
            </a:r>
            <a:r>
              <a:rPr sz="700" spc="35" dirty="0">
                <a:latin typeface="Calibri"/>
                <a:cs typeface="Calibri"/>
              </a:rPr>
              <a:t>βιομηχανικά </a:t>
            </a:r>
            <a:r>
              <a:rPr sz="700" spc="30" dirty="0">
                <a:latin typeface="Calibri"/>
                <a:cs typeface="Calibri"/>
              </a:rPr>
              <a:t>συστήματα </a:t>
            </a:r>
            <a:r>
              <a:rPr sz="700" spc="35" dirty="0">
                <a:latin typeface="Calibri"/>
                <a:cs typeface="Calibri"/>
              </a:rPr>
              <a:t>αυτοματισμού </a:t>
            </a:r>
            <a:r>
              <a:rPr sz="700" spc="30" dirty="0">
                <a:latin typeface="Calibri"/>
                <a:cs typeface="Calibri"/>
              </a:rPr>
              <a:t>και ελέγχου: </a:t>
            </a:r>
            <a:r>
              <a:rPr sz="700" spc="35" dirty="0">
                <a:latin typeface="Calibri"/>
                <a:cs typeface="Calibri"/>
              </a:rPr>
              <a:t> Προγραμματισμός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ενός</a:t>
            </a:r>
            <a:r>
              <a:rPr sz="700" spc="30" dirty="0">
                <a:latin typeface="Calibri"/>
                <a:cs typeface="Calibri"/>
              </a:rPr>
              <a:t> προγράμματός </a:t>
            </a:r>
            <a:r>
              <a:rPr sz="700" spc="35" dirty="0">
                <a:latin typeface="Calibri"/>
                <a:cs typeface="Calibri"/>
              </a:rPr>
              <a:t>ασφαλείας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συστημάτων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βιομηχανικού αυτοματισμού</a:t>
            </a:r>
            <a:r>
              <a:rPr sz="700" spc="30" dirty="0">
                <a:latin typeface="Calibri"/>
                <a:cs typeface="Calibri"/>
              </a:rPr>
              <a:t> και</a:t>
            </a:r>
            <a:r>
              <a:rPr sz="700" spc="35" dirty="0">
                <a:latin typeface="Calibri"/>
                <a:cs typeface="Calibri"/>
              </a:rPr>
              <a:t> ελέγχου</a:t>
            </a:r>
            <a:endParaRPr sz="7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BA00"/>
              </a:buClr>
              <a:buFont typeface="Arial"/>
              <a:buChar char="•"/>
            </a:pPr>
            <a:endParaRPr sz="600" dirty="0">
              <a:latin typeface="Calibri"/>
              <a:cs typeface="Calibri"/>
            </a:endParaRPr>
          </a:p>
          <a:p>
            <a:pPr marL="103505" marR="27305" indent="-91440">
              <a:lnSpc>
                <a:spcPct val="200000"/>
              </a:lnSpc>
              <a:buClr>
                <a:srgbClr val="FFBA00"/>
              </a:buClr>
              <a:buSzPct val="200000"/>
              <a:buFont typeface="Arial"/>
              <a:buChar char="•"/>
              <a:tabLst>
                <a:tab pos="103505" algn="l"/>
              </a:tabLst>
            </a:pPr>
            <a:r>
              <a:rPr sz="700" b="1" spc="35" dirty="0">
                <a:latin typeface="Calibri"/>
                <a:cs typeface="Calibri"/>
              </a:rPr>
              <a:t>ANSI/ISA-62443-3-3 </a:t>
            </a:r>
            <a:r>
              <a:rPr sz="700" b="1" spc="30" dirty="0">
                <a:latin typeface="Calibri"/>
                <a:cs typeface="Calibri"/>
              </a:rPr>
              <a:t>(99.03.03)-2013: </a:t>
            </a:r>
            <a:r>
              <a:rPr sz="700" spc="40" dirty="0">
                <a:latin typeface="Calibri"/>
                <a:cs typeface="Calibri"/>
              </a:rPr>
              <a:t>Ασφάλεια </a:t>
            </a:r>
            <a:r>
              <a:rPr sz="700" spc="30" dirty="0">
                <a:latin typeface="Calibri"/>
                <a:cs typeface="Calibri"/>
              </a:rPr>
              <a:t>για </a:t>
            </a:r>
            <a:r>
              <a:rPr sz="700" spc="35" dirty="0">
                <a:latin typeface="Calibri"/>
                <a:cs typeface="Calibri"/>
              </a:rPr>
              <a:t>βιομηχανικά </a:t>
            </a:r>
            <a:r>
              <a:rPr sz="700" spc="30" dirty="0">
                <a:latin typeface="Calibri"/>
                <a:cs typeface="Calibri"/>
              </a:rPr>
              <a:t>συστήματα </a:t>
            </a:r>
            <a:r>
              <a:rPr sz="700" spc="35" dirty="0">
                <a:latin typeface="Calibri"/>
                <a:cs typeface="Calibri"/>
              </a:rPr>
              <a:t>αυτοματισμού </a:t>
            </a:r>
            <a:r>
              <a:rPr sz="700" spc="30" dirty="0">
                <a:latin typeface="Calibri"/>
                <a:cs typeface="Calibri"/>
              </a:rPr>
              <a:t>και ελέγχου: </a:t>
            </a:r>
            <a:r>
              <a:rPr sz="700" spc="35" dirty="0">
                <a:latin typeface="Calibri"/>
                <a:cs typeface="Calibri"/>
              </a:rPr>
              <a:t> Απαιτήσεις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ασφάλειας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συστήματος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και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επίπεδα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ασφάλειας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0172" y="2416850"/>
            <a:ext cx="6306820" cy="4274247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669290" indent="-91440">
              <a:lnSpc>
                <a:spcPct val="100000"/>
              </a:lnSpc>
              <a:spcBef>
                <a:spcPts val="37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669290" algn="l"/>
              </a:tabLst>
            </a:pPr>
            <a:r>
              <a:rPr sz="900" b="1" spc="20" dirty="0">
                <a:latin typeface="Calibri"/>
                <a:cs typeface="Calibri"/>
              </a:rPr>
              <a:t>ISO/IEC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20" dirty="0">
                <a:latin typeface="Calibri"/>
                <a:cs typeface="Calibri"/>
              </a:rPr>
              <a:t>27001: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spc="20" dirty="0">
                <a:latin typeface="Calibri"/>
                <a:cs typeface="Calibri"/>
              </a:rPr>
              <a:t>Τεχνολογία </a:t>
            </a:r>
            <a:r>
              <a:rPr sz="900" spc="25" dirty="0">
                <a:latin typeface="Calibri"/>
                <a:cs typeface="Calibri"/>
              </a:rPr>
              <a:t>πληροφοριών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10" dirty="0">
                <a:latin typeface="Calibri"/>
                <a:cs typeface="Calibri"/>
              </a:rPr>
              <a:t>--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20" dirty="0">
                <a:latin typeface="Calibri"/>
                <a:cs typeface="Calibri"/>
              </a:rPr>
              <a:t>Τεχνικές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ασφάλειας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10" dirty="0">
                <a:latin typeface="Calibri"/>
                <a:cs typeface="Calibri"/>
              </a:rPr>
              <a:t>--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20" dirty="0">
                <a:latin typeface="Calibri"/>
                <a:cs typeface="Calibri"/>
              </a:rPr>
              <a:t>Συστήματα διαχείρισης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ασφάλειας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πληροφοριών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20" dirty="0">
                <a:latin typeface="Calibri"/>
                <a:cs typeface="Calibri"/>
              </a:rPr>
              <a:t>Απαιτήσεις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A00"/>
              </a:buClr>
              <a:buFont typeface="Arial"/>
              <a:buChar char="•"/>
            </a:pPr>
            <a:endParaRPr sz="1100" dirty="0">
              <a:latin typeface="Calibri"/>
              <a:cs typeface="Calibri"/>
            </a:endParaRPr>
          </a:p>
          <a:p>
            <a:pPr marL="669290" indent="-91440">
              <a:lnSpc>
                <a:spcPct val="100000"/>
              </a:lnSpc>
              <a:buClr>
                <a:srgbClr val="FFBA00"/>
              </a:buClr>
              <a:buSzPct val="200000"/>
              <a:buFont typeface="Arial"/>
              <a:buChar char="•"/>
              <a:tabLst>
                <a:tab pos="669290" algn="l"/>
              </a:tabLst>
            </a:pPr>
            <a:r>
              <a:rPr sz="900" b="1" spc="35" dirty="0">
                <a:latin typeface="Calibri"/>
                <a:cs typeface="Calibri"/>
              </a:rPr>
              <a:t>NIST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SP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800-53 Rev.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4:</a:t>
            </a:r>
            <a:r>
              <a:rPr sz="900" b="1" spc="3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NIST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Special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Publication </a:t>
            </a:r>
            <a:r>
              <a:rPr sz="900" spc="35" dirty="0">
                <a:latin typeface="Calibri"/>
                <a:cs typeface="Calibri"/>
              </a:rPr>
              <a:t>800-53 </a:t>
            </a:r>
            <a:r>
              <a:rPr sz="900" spc="40" dirty="0">
                <a:latin typeface="Calibri"/>
                <a:cs typeface="Calibri"/>
              </a:rPr>
              <a:t>Αναθεώρηση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4,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Ασφάλεια</a:t>
            </a:r>
            <a:r>
              <a:rPr sz="900" spc="30" dirty="0">
                <a:latin typeface="Calibri"/>
                <a:cs typeface="Calibri"/>
              </a:rPr>
              <a:t> και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Προστασία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Προσωπικών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Δεδομένων</a:t>
            </a:r>
            <a:r>
              <a:rPr sz="900" spc="30" dirty="0">
                <a:latin typeface="Calibri"/>
                <a:cs typeface="Calibri"/>
              </a:rPr>
              <a:t> για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Federal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Information </a:t>
            </a:r>
            <a:r>
              <a:rPr sz="900" spc="35" dirty="0">
                <a:latin typeface="Calibri"/>
                <a:cs typeface="Calibri"/>
              </a:rPr>
              <a:t>Systems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και </a:t>
            </a:r>
            <a:r>
              <a:rPr sz="900" spc="35" dirty="0">
                <a:latin typeface="Calibri"/>
                <a:cs typeface="Calibri"/>
              </a:rPr>
              <a:t>Οργανώσεις</a:t>
            </a:r>
            <a:endParaRPr sz="900" dirty="0">
              <a:latin typeface="Calibri"/>
              <a:cs typeface="Calibri"/>
            </a:endParaRPr>
          </a:p>
          <a:p>
            <a:pPr marL="668655" indent="-90805">
              <a:lnSpc>
                <a:spcPct val="100000"/>
              </a:lnSpc>
              <a:spcBef>
                <a:spcPts val="104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668655" algn="l"/>
              </a:tabLst>
            </a:pPr>
            <a:r>
              <a:rPr sz="900" b="1" spc="10" dirty="0">
                <a:latin typeface="Calibri"/>
                <a:cs typeface="Calibri"/>
              </a:rPr>
              <a:t>N</a:t>
            </a:r>
            <a:r>
              <a:rPr sz="900" b="1" spc="5" dirty="0">
                <a:latin typeface="Calibri"/>
                <a:cs typeface="Calibri"/>
              </a:rPr>
              <a:t>IS</a:t>
            </a:r>
            <a:r>
              <a:rPr sz="900" b="1" spc="10" dirty="0">
                <a:latin typeface="Calibri"/>
                <a:cs typeface="Calibri"/>
              </a:rPr>
              <a:t>T</a:t>
            </a:r>
            <a:r>
              <a:rPr sz="900" b="1" spc="5" dirty="0">
                <a:latin typeface="Calibri"/>
                <a:cs typeface="Calibri"/>
              </a:rPr>
              <a:t> S</a:t>
            </a:r>
            <a:r>
              <a:rPr sz="900" b="1" spc="15" dirty="0">
                <a:latin typeface="Calibri"/>
                <a:cs typeface="Calibri"/>
              </a:rPr>
              <a:t>P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spc="-15" dirty="0">
                <a:latin typeface="Calibri"/>
                <a:cs typeface="Calibri"/>
              </a:rPr>
              <a:t>7628</a:t>
            </a:r>
            <a:r>
              <a:rPr sz="900" b="1" spc="5" dirty="0">
                <a:latin typeface="Calibri"/>
                <a:cs typeface="Calibri"/>
              </a:rPr>
              <a:t>:</a:t>
            </a:r>
            <a:endParaRPr sz="900" dirty="0">
              <a:latin typeface="Calibri"/>
              <a:cs typeface="Calibri"/>
            </a:endParaRPr>
          </a:p>
          <a:p>
            <a:pPr marL="851535" lvl="1" indent="-91440">
              <a:lnSpc>
                <a:spcPct val="100000"/>
              </a:lnSpc>
              <a:spcBef>
                <a:spcPts val="103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851535" algn="l"/>
              </a:tabLst>
            </a:pPr>
            <a:r>
              <a:rPr sz="800" spc="30" dirty="0">
                <a:latin typeface="Calibri"/>
                <a:cs typeface="Calibri"/>
              </a:rPr>
              <a:t>Vol1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Στρατηγική,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αρχιτεκτονική</a:t>
            </a:r>
            <a:r>
              <a:rPr sz="800" spc="25" dirty="0">
                <a:latin typeface="Calibri"/>
                <a:cs typeface="Calibri"/>
              </a:rPr>
              <a:t> και </a:t>
            </a:r>
            <a:r>
              <a:rPr sz="800" spc="20" dirty="0">
                <a:latin typeface="Calibri"/>
                <a:cs typeface="Calibri"/>
              </a:rPr>
              <a:t>απαιτήσεις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υψηλού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επιπέδου για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την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κυβερνοασφάλεια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του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έξυπνου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δικτύου</a:t>
            </a:r>
            <a:endParaRPr sz="8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FFBA00"/>
              </a:buClr>
              <a:buFont typeface="Arial"/>
              <a:buChar char="•"/>
            </a:pPr>
            <a:endParaRPr sz="1050" dirty="0">
              <a:latin typeface="Calibri"/>
              <a:cs typeface="Calibri"/>
            </a:endParaRPr>
          </a:p>
          <a:p>
            <a:pPr marL="851535" lvl="1" indent="-91440">
              <a:lnSpc>
                <a:spcPct val="100000"/>
              </a:lnSpc>
              <a:buClr>
                <a:srgbClr val="FFBA00"/>
              </a:buClr>
              <a:buSzPct val="200000"/>
              <a:buFont typeface="Arial"/>
              <a:buChar char="•"/>
              <a:tabLst>
                <a:tab pos="851535" algn="l"/>
              </a:tabLst>
            </a:pPr>
            <a:r>
              <a:rPr sz="800" spc="45" dirty="0">
                <a:latin typeface="Calibri"/>
                <a:cs typeface="Calibri"/>
              </a:rPr>
              <a:t>Vol2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Απόρρητο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και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έξυπνο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20" dirty="0">
                <a:latin typeface="Calibri"/>
                <a:cs typeface="Calibri"/>
              </a:rPr>
              <a:t>δίκτυο</a:t>
            </a:r>
            <a:endParaRPr sz="8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Clr>
                <a:srgbClr val="FFBA00"/>
              </a:buClr>
              <a:buFont typeface="Arial"/>
              <a:buChar char="•"/>
            </a:pPr>
            <a:endParaRPr sz="1050" dirty="0">
              <a:latin typeface="Calibri"/>
              <a:cs typeface="Calibri"/>
            </a:endParaRPr>
          </a:p>
          <a:p>
            <a:pPr marL="851535" lvl="1" indent="-91440">
              <a:lnSpc>
                <a:spcPct val="100000"/>
              </a:lnSpc>
              <a:buClr>
                <a:srgbClr val="FFBA00"/>
              </a:buClr>
              <a:buSzPct val="200000"/>
              <a:buFont typeface="Arial"/>
              <a:buChar char="•"/>
              <a:tabLst>
                <a:tab pos="851535" algn="l"/>
              </a:tabLst>
            </a:pPr>
            <a:r>
              <a:rPr sz="800" spc="30" dirty="0">
                <a:latin typeface="Calibri"/>
                <a:cs typeface="Calibri"/>
              </a:rPr>
              <a:t>ΤόμοςΥποστηρικτικές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αναλύσεις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25" dirty="0">
                <a:latin typeface="Calibri"/>
                <a:cs typeface="Calibri"/>
              </a:rPr>
              <a:t>και αναφορές</a:t>
            </a:r>
            <a:endParaRPr sz="8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Clr>
                <a:srgbClr val="FFBA00"/>
              </a:buClr>
              <a:buFont typeface="Arial"/>
              <a:buChar char="•"/>
            </a:pPr>
            <a:endParaRPr sz="1100" dirty="0">
              <a:latin typeface="Calibri"/>
              <a:cs typeface="Calibri"/>
            </a:endParaRPr>
          </a:p>
          <a:p>
            <a:pPr marL="668655" indent="-90805">
              <a:lnSpc>
                <a:spcPct val="100000"/>
              </a:lnSpc>
              <a:buClr>
                <a:srgbClr val="FFBA00"/>
              </a:buClr>
              <a:buSzPct val="200000"/>
              <a:buFont typeface="Arial"/>
              <a:buChar char="•"/>
              <a:tabLst>
                <a:tab pos="668655" algn="l"/>
              </a:tabLst>
            </a:pPr>
            <a:r>
              <a:rPr sz="900" b="1" spc="20" dirty="0">
                <a:latin typeface="Calibri"/>
                <a:cs typeface="Calibri"/>
              </a:rPr>
              <a:t>NIST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20" dirty="0">
                <a:latin typeface="Calibri"/>
                <a:cs typeface="Calibri"/>
              </a:rPr>
              <a:t>NIST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25" dirty="0">
                <a:latin typeface="Calibri"/>
                <a:cs typeface="Calibri"/>
              </a:rPr>
              <a:t>SP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25" dirty="0">
                <a:latin typeface="Calibri"/>
                <a:cs typeface="Calibri"/>
              </a:rPr>
              <a:t>800</a:t>
            </a:r>
            <a:r>
              <a:rPr sz="900" b="1" spc="20" dirty="0">
                <a:latin typeface="Calibri"/>
                <a:cs typeface="Calibri"/>
              </a:rPr>
              <a:t> 82r2: </a:t>
            </a:r>
            <a:r>
              <a:rPr sz="900" spc="15" dirty="0">
                <a:latin typeface="Calibri"/>
                <a:cs typeface="Calibri"/>
              </a:rPr>
              <a:t>ICS: </a:t>
            </a:r>
            <a:r>
              <a:rPr sz="900" spc="25" dirty="0">
                <a:latin typeface="Calibri"/>
                <a:cs typeface="Calibri"/>
              </a:rPr>
              <a:t>Οδηγός</a:t>
            </a:r>
            <a:r>
              <a:rPr sz="900" spc="20" dirty="0">
                <a:latin typeface="Calibri"/>
                <a:cs typeface="Calibri"/>
              </a:rPr>
              <a:t> για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20" dirty="0">
                <a:latin typeface="Calibri"/>
                <a:cs typeface="Calibri"/>
              </a:rPr>
              <a:t>την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ασφάλεια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των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20" dirty="0">
                <a:latin typeface="Calibri"/>
                <a:cs typeface="Calibri"/>
              </a:rPr>
              <a:t>βιομηχανικών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συστημάτων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20" dirty="0">
                <a:latin typeface="Calibri"/>
                <a:cs typeface="Calibri"/>
              </a:rPr>
              <a:t>ελέγχου </a:t>
            </a:r>
            <a:r>
              <a:rPr sz="900" spc="15" dirty="0">
                <a:latin typeface="Calibri"/>
                <a:cs typeface="Calibri"/>
              </a:rPr>
              <a:t>ICS)</a:t>
            </a:r>
            <a:endParaRPr sz="900" dirty="0">
              <a:latin typeface="Calibri"/>
              <a:cs typeface="Calibri"/>
            </a:endParaRPr>
          </a:p>
          <a:p>
            <a:pPr marL="669290" indent="-91440">
              <a:lnSpc>
                <a:spcPct val="100000"/>
              </a:lnSpc>
              <a:spcBef>
                <a:spcPts val="107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669290" algn="l"/>
              </a:tabLst>
            </a:pPr>
            <a:r>
              <a:rPr sz="900" b="1" spc="20" dirty="0">
                <a:latin typeface="Calibri"/>
                <a:cs typeface="Calibri"/>
              </a:rPr>
              <a:t>NIST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20" dirty="0">
                <a:latin typeface="Calibri"/>
                <a:cs typeface="Calibri"/>
              </a:rPr>
              <a:t>Σχέδιο NISTIR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20" dirty="0">
                <a:latin typeface="Calibri"/>
                <a:cs typeface="Calibri"/>
              </a:rPr>
              <a:t>8228: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spc="20" dirty="0">
                <a:latin typeface="Calibri"/>
                <a:cs typeface="Calibri"/>
              </a:rPr>
              <a:t>Internet of Things </a:t>
            </a:r>
            <a:r>
              <a:rPr sz="900" spc="15" dirty="0">
                <a:latin typeface="Calibri"/>
                <a:cs typeface="Calibri"/>
              </a:rPr>
              <a:t>IoT)</a:t>
            </a:r>
            <a:r>
              <a:rPr sz="900" spc="20" dirty="0">
                <a:latin typeface="Calibri"/>
                <a:cs typeface="Calibri"/>
              </a:rPr>
              <a:t> Cybersecurity </a:t>
            </a:r>
            <a:r>
              <a:rPr sz="900" spc="25" dirty="0">
                <a:latin typeface="Calibri"/>
                <a:cs typeface="Calibri"/>
              </a:rPr>
              <a:t>and</a:t>
            </a:r>
            <a:r>
              <a:rPr sz="900" spc="20" dirty="0">
                <a:latin typeface="Calibri"/>
                <a:cs typeface="Calibri"/>
              </a:rPr>
              <a:t> Privacy </a:t>
            </a:r>
            <a:r>
              <a:rPr sz="900" spc="15" dirty="0">
                <a:latin typeface="Calibri"/>
                <a:cs typeface="Calibri"/>
              </a:rPr>
              <a:t>Risks:</a:t>
            </a:r>
            <a:r>
              <a:rPr sz="900" spc="20" dirty="0">
                <a:latin typeface="Calibri"/>
                <a:cs typeface="Calibri"/>
              </a:rPr>
              <a:t> Considerations </a:t>
            </a:r>
            <a:r>
              <a:rPr sz="900" spc="15" dirty="0">
                <a:latin typeface="Calibri"/>
                <a:cs typeface="Calibri"/>
              </a:rPr>
              <a:t>for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Managing</a:t>
            </a:r>
            <a:r>
              <a:rPr sz="900" spc="20" dirty="0">
                <a:latin typeface="Calibri"/>
                <a:cs typeface="Calibri"/>
              </a:rPr>
              <a:t> Internet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20" dirty="0">
                <a:latin typeface="Calibri"/>
                <a:cs typeface="Calibri"/>
              </a:rPr>
              <a:t>of Things </a:t>
            </a:r>
            <a:r>
              <a:rPr sz="900" spc="15" dirty="0">
                <a:latin typeface="Calibri"/>
                <a:cs typeface="Calibri"/>
              </a:rPr>
              <a:t>IoT)</a:t>
            </a:r>
            <a:r>
              <a:rPr sz="900" spc="20" dirty="0">
                <a:latin typeface="Calibri"/>
                <a:cs typeface="Calibri"/>
              </a:rPr>
              <a:t> Cybersecurity </a:t>
            </a:r>
            <a:r>
              <a:rPr sz="900" spc="25" dirty="0">
                <a:latin typeface="Calibri"/>
                <a:cs typeface="Calibri"/>
              </a:rPr>
              <a:t>and</a:t>
            </a:r>
            <a:r>
              <a:rPr sz="900" spc="20" dirty="0">
                <a:latin typeface="Calibri"/>
                <a:cs typeface="Calibri"/>
              </a:rPr>
              <a:t> Privacy </a:t>
            </a:r>
            <a:r>
              <a:rPr sz="900" spc="15" dirty="0">
                <a:latin typeface="Calibri"/>
                <a:cs typeface="Calibri"/>
              </a:rPr>
              <a:t>Risks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A00"/>
              </a:buClr>
              <a:buFont typeface="Arial"/>
              <a:buChar char="•"/>
            </a:pPr>
            <a:endParaRPr sz="1100" dirty="0">
              <a:latin typeface="Calibri"/>
              <a:cs typeface="Calibri"/>
            </a:endParaRPr>
          </a:p>
          <a:p>
            <a:pPr marL="668655" indent="-90805">
              <a:lnSpc>
                <a:spcPct val="100000"/>
              </a:lnSpc>
              <a:buClr>
                <a:srgbClr val="FFBA00"/>
              </a:buClr>
              <a:buSzPct val="200000"/>
              <a:buFont typeface="Arial"/>
              <a:buChar char="•"/>
              <a:tabLst>
                <a:tab pos="668655" algn="l"/>
              </a:tabLst>
            </a:pPr>
            <a:r>
              <a:rPr sz="900" b="1" spc="20" dirty="0">
                <a:latin typeface="Calibri"/>
                <a:cs typeface="Calibri"/>
              </a:rPr>
              <a:t>IEC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20" dirty="0">
                <a:latin typeface="Calibri"/>
                <a:cs typeface="Calibri"/>
              </a:rPr>
              <a:t>62351: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Πρότυπα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ασφαλείας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20" dirty="0">
                <a:latin typeface="Calibri"/>
                <a:cs typeface="Calibri"/>
              </a:rPr>
              <a:t>για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20" dirty="0">
                <a:latin typeface="Calibri"/>
                <a:cs typeface="Calibri"/>
              </a:rPr>
              <a:t>την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15" dirty="0">
                <a:latin typeface="Calibri"/>
                <a:cs typeface="Calibri"/>
              </a:rPr>
              <a:t>υποδομή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πληροφοριών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του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20" dirty="0">
                <a:latin typeface="Calibri"/>
                <a:cs typeface="Calibri"/>
              </a:rPr>
              <a:t>συστήματος</a:t>
            </a:r>
            <a:endParaRPr sz="900" dirty="0">
              <a:latin typeface="Calibri"/>
              <a:cs typeface="Calibri"/>
            </a:endParaRPr>
          </a:p>
          <a:p>
            <a:pPr marL="668655" indent="-90805">
              <a:lnSpc>
                <a:spcPct val="100000"/>
              </a:lnSpc>
              <a:spcBef>
                <a:spcPts val="108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668655" algn="l"/>
              </a:tabLst>
            </a:pPr>
            <a:r>
              <a:rPr sz="900" b="1" spc="35" dirty="0">
                <a:latin typeface="Calibri"/>
                <a:cs typeface="Calibri"/>
              </a:rPr>
              <a:t>NISTIR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8183: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Κυβερνοασφάλεια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Πλαίσιο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Κατασκευαστικό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Προφίλ</a:t>
            </a:r>
            <a:endParaRPr sz="900" dirty="0">
              <a:latin typeface="Calibri"/>
              <a:cs typeface="Calibri"/>
            </a:endParaRPr>
          </a:p>
          <a:p>
            <a:pPr marL="668655" indent="-90805">
              <a:lnSpc>
                <a:spcPct val="100000"/>
              </a:lnSpc>
              <a:spcBef>
                <a:spcPts val="107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668655" algn="l"/>
              </a:tabLst>
            </a:pPr>
            <a:r>
              <a:rPr sz="900" spc="20" dirty="0">
                <a:latin typeface="Calibri"/>
                <a:cs typeface="Calibri"/>
              </a:rPr>
              <a:t>NIST,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b="1" spc="20" dirty="0">
                <a:latin typeface="Calibri"/>
                <a:cs typeface="Calibri"/>
              </a:rPr>
              <a:t>Πλαίσιο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20" dirty="0">
                <a:latin typeface="Calibri"/>
                <a:cs typeface="Calibri"/>
              </a:rPr>
              <a:t>για την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25" dirty="0">
                <a:latin typeface="Calibri"/>
                <a:cs typeface="Calibri"/>
              </a:rPr>
              <a:t>Προσαρμογή </a:t>
            </a:r>
            <a:r>
              <a:rPr sz="900" b="1" spc="20" dirty="0">
                <a:latin typeface="Calibri"/>
                <a:cs typeface="Calibri"/>
              </a:rPr>
              <a:t>της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20" dirty="0">
                <a:latin typeface="Calibri"/>
                <a:cs typeface="Calibri"/>
              </a:rPr>
              <a:t>Κρίσιμης</a:t>
            </a:r>
            <a:r>
              <a:rPr sz="900" b="1" spc="25" dirty="0">
                <a:latin typeface="Calibri"/>
                <a:cs typeface="Calibri"/>
              </a:rPr>
              <a:t> Υποδομής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20" dirty="0">
                <a:latin typeface="Calibri"/>
                <a:cs typeface="Calibri"/>
              </a:rPr>
              <a:t>Cybersecurity, v1.</a:t>
            </a:r>
            <a:r>
              <a:rPr sz="900" spc="20" dirty="0">
                <a:latin typeface="Calibri"/>
                <a:cs typeface="Calibri"/>
              </a:rPr>
              <a:t>1</a:t>
            </a:r>
            <a:endParaRPr sz="900" dirty="0">
              <a:latin typeface="Calibri"/>
              <a:cs typeface="Calibri"/>
            </a:endParaRPr>
          </a:p>
          <a:p>
            <a:pPr marL="668655" indent="-90805">
              <a:lnSpc>
                <a:spcPct val="100000"/>
              </a:lnSpc>
              <a:spcBef>
                <a:spcPts val="108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668655" algn="l"/>
              </a:tabLst>
            </a:pPr>
            <a:r>
              <a:rPr sz="900" spc="25" dirty="0">
                <a:solidFill>
                  <a:srgbClr val="BF0000"/>
                </a:solidFill>
                <a:latin typeface="Calibri"/>
                <a:cs typeface="Calibri"/>
              </a:rPr>
              <a:t>NIST,</a:t>
            </a:r>
            <a:r>
              <a:rPr sz="900" spc="-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900" spc="25" dirty="0">
                <a:solidFill>
                  <a:srgbClr val="BF0000"/>
                </a:solidFill>
                <a:latin typeface="Calibri"/>
                <a:cs typeface="Calibri"/>
              </a:rPr>
              <a:t>NIST</a:t>
            </a:r>
            <a:r>
              <a:rPr sz="900" spc="-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900" b="1" spc="25" dirty="0">
                <a:solidFill>
                  <a:srgbClr val="BF0000"/>
                </a:solidFill>
                <a:latin typeface="Calibri"/>
                <a:cs typeface="Calibri"/>
              </a:rPr>
              <a:t>Cybersecurity</a:t>
            </a:r>
            <a:r>
              <a:rPr sz="900" b="1" spc="-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900" b="1" spc="30" dirty="0">
                <a:solidFill>
                  <a:srgbClr val="BF0000"/>
                </a:solidFill>
                <a:latin typeface="Calibri"/>
                <a:cs typeface="Calibri"/>
              </a:rPr>
              <a:t>Framework,</a:t>
            </a:r>
            <a:r>
              <a:rPr sz="900" b="1" spc="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900" b="1" spc="30" dirty="0">
                <a:solidFill>
                  <a:srgbClr val="BF0000"/>
                </a:solidFill>
                <a:latin typeface="Calibri"/>
                <a:cs typeface="Calibri"/>
              </a:rPr>
              <a:t>CSF</a:t>
            </a:r>
            <a:r>
              <a:rPr sz="900" b="1" spc="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900" b="1" spc="20" dirty="0">
                <a:solidFill>
                  <a:srgbClr val="BF0000"/>
                </a:solidFill>
                <a:latin typeface="Calibri"/>
                <a:cs typeface="Calibri"/>
              </a:rPr>
              <a:t>2.0,</a:t>
            </a:r>
            <a:r>
              <a:rPr sz="900" b="1" spc="-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900" b="1" spc="30" dirty="0">
                <a:solidFill>
                  <a:srgbClr val="BF0000"/>
                </a:solidFill>
                <a:latin typeface="Calibri"/>
                <a:cs typeface="Calibri"/>
              </a:rPr>
              <a:t>NIST</a:t>
            </a:r>
            <a:r>
              <a:rPr sz="900" b="1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BF0000"/>
                </a:solidFill>
                <a:latin typeface="Calibri"/>
                <a:cs typeface="Calibri"/>
              </a:rPr>
              <a:t>CSWP</a:t>
            </a:r>
            <a:r>
              <a:rPr sz="900" b="1" spc="-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900" b="1" spc="25" dirty="0">
                <a:solidFill>
                  <a:srgbClr val="BF0000"/>
                </a:solidFill>
                <a:latin typeface="Calibri"/>
                <a:cs typeface="Calibri"/>
              </a:rPr>
              <a:t>29,</a:t>
            </a:r>
            <a:r>
              <a:rPr sz="900" b="1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BF0000"/>
                </a:solidFill>
                <a:latin typeface="Calibri"/>
                <a:cs typeface="Calibri"/>
              </a:rPr>
              <a:t>2024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BA00"/>
              </a:buClr>
              <a:buFont typeface="Arial"/>
              <a:buChar char="•"/>
            </a:pPr>
            <a:endParaRPr sz="1050" dirty="0">
              <a:latin typeface="Calibri"/>
              <a:cs typeface="Calibri"/>
            </a:endParaRPr>
          </a:p>
          <a:p>
            <a:pPr marL="668655" indent="-90805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668655" algn="l"/>
              </a:tabLst>
            </a:pPr>
            <a:r>
              <a:rPr sz="900" spc="5" dirty="0">
                <a:latin typeface="Calibri"/>
                <a:cs typeface="Calibri"/>
              </a:rPr>
              <a:t>...</a:t>
            </a:r>
            <a:endParaRPr sz="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000" spc="50" dirty="0">
                <a:latin typeface="Calibri"/>
                <a:cs typeface="Calibri"/>
              </a:rPr>
              <a:t>CSP004_C_E</a:t>
            </a:r>
            <a:r>
              <a:rPr sz="1000" spc="21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2: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Cristina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Alcaraz,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Πανεπιστήμιο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ΜάλαγαΙσπανία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203940" y="5027929"/>
            <a:ext cx="7175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8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597957" y="65722"/>
            <a:ext cx="285750" cy="25717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50"/>
              </a:lnSpc>
            </a:pPr>
            <a:r>
              <a:rPr sz="2050" spc="85" dirty="0">
                <a:solidFill>
                  <a:srgbClr val="D8D8D8"/>
                </a:solidFill>
                <a:latin typeface="Calibri"/>
                <a:cs typeface="Calibri"/>
              </a:rPr>
              <a:t>ΠΛΑΊΣΙΑ</a:t>
            </a:r>
            <a:r>
              <a:rPr sz="2050" spc="-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155" dirty="0">
                <a:solidFill>
                  <a:srgbClr val="D8D8D8"/>
                </a:solidFill>
                <a:latin typeface="Calibri"/>
                <a:cs typeface="Calibri"/>
              </a:rPr>
              <a:t>ΛΟΓΙΣΜΙΚΟΥ</a:t>
            </a:r>
            <a:endParaRPr sz="2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9942" y="0"/>
              <a:ext cx="503205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14007" y="1204277"/>
            <a:ext cx="7528559" cy="5159375"/>
            <a:chOff x="314007" y="1204277"/>
            <a:chExt cx="7528559" cy="515937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112" y="1442402"/>
              <a:ext cx="4249737" cy="459041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8770" y="1437639"/>
              <a:ext cx="4631690" cy="4650740"/>
            </a:xfrm>
            <a:custGeom>
              <a:avLst/>
              <a:gdLst/>
              <a:ahLst/>
              <a:cxnLst/>
              <a:rect l="l" t="t" r="r" b="b"/>
              <a:pathLst>
                <a:path w="4631690" h="4650740">
                  <a:moveTo>
                    <a:pt x="0" y="0"/>
                  </a:moveTo>
                  <a:lnTo>
                    <a:pt x="4631372" y="0"/>
                  </a:lnTo>
                  <a:lnTo>
                    <a:pt x="4631372" y="4650422"/>
                  </a:lnTo>
                  <a:lnTo>
                    <a:pt x="0" y="465042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02727" y="1773554"/>
              <a:ext cx="3779520" cy="431260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97964" y="1768792"/>
              <a:ext cx="3789045" cy="4322445"/>
            </a:xfrm>
            <a:custGeom>
              <a:avLst/>
              <a:gdLst/>
              <a:ahLst/>
              <a:cxnLst/>
              <a:rect l="l" t="t" r="r" b="b"/>
              <a:pathLst>
                <a:path w="3789045" h="4322445">
                  <a:moveTo>
                    <a:pt x="0" y="0"/>
                  </a:moveTo>
                  <a:lnTo>
                    <a:pt x="3789045" y="0"/>
                  </a:lnTo>
                  <a:lnTo>
                    <a:pt x="3789045" y="4322127"/>
                  </a:lnTo>
                  <a:lnTo>
                    <a:pt x="0" y="4322127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702F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54922" y="1902777"/>
              <a:ext cx="3657282" cy="432435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550159" y="1898014"/>
              <a:ext cx="3667125" cy="4333875"/>
            </a:xfrm>
            <a:custGeom>
              <a:avLst/>
              <a:gdLst/>
              <a:ahLst/>
              <a:cxnLst/>
              <a:rect l="l" t="t" r="r" b="b"/>
              <a:pathLst>
                <a:path w="3667125" h="4333875">
                  <a:moveTo>
                    <a:pt x="0" y="0"/>
                  </a:moveTo>
                  <a:lnTo>
                    <a:pt x="3666807" y="0"/>
                  </a:lnTo>
                  <a:lnTo>
                    <a:pt x="3666807" y="4333875"/>
                  </a:lnTo>
                  <a:lnTo>
                    <a:pt x="0" y="4333875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26827" y="2029459"/>
              <a:ext cx="3541712" cy="432435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822065" y="2024697"/>
              <a:ext cx="3551554" cy="4333875"/>
            </a:xfrm>
            <a:custGeom>
              <a:avLst/>
              <a:gdLst/>
              <a:ahLst/>
              <a:cxnLst/>
              <a:rect l="l" t="t" r="r" b="b"/>
              <a:pathLst>
                <a:path w="3551554" h="4333875">
                  <a:moveTo>
                    <a:pt x="0" y="0"/>
                  </a:moveTo>
                  <a:lnTo>
                    <a:pt x="3551237" y="0"/>
                  </a:lnTo>
                  <a:lnTo>
                    <a:pt x="3551237" y="4333875"/>
                  </a:lnTo>
                  <a:lnTo>
                    <a:pt x="0" y="4333875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C62F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04852" y="1204277"/>
              <a:ext cx="2037397" cy="1995487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855344" y="409892"/>
            <a:ext cx="519938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Πολλαπλοί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πόροι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για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45" dirty="0">
                <a:latin typeface="Times New Roman"/>
                <a:cs typeface="Times New Roman"/>
              </a:rPr>
              <a:t>ολοκληρωμένα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πλαίσια</a:t>
            </a:r>
            <a:r>
              <a:rPr sz="1450" spc="21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λογισμικού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1450" y="5757545"/>
            <a:ext cx="155067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25" dirty="0">
                <a:latin typeface="Calibri"/>
                <a:cs typeface="Calibri"/>
              </a:rPr>
              <a:t>Πηγή:</a:t>
            </a:r>
            <a:r>
              <a:rPr sz="400" spc="15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NIST, "Cybersecurity</a:t>
            </a:r>
            <a:r>
              <a:rPr sz="400" spc="15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Framework </a:t>
            </a:r>
            <a:r>
              <a:rPr sz="400" spc="20" dirty="0">
                <a:latin typeface="Calibri"/>
                <a:cs typeface="Calibri"/>
              </a:rPr>
              <a:t>(CSF).0</a:t>
            </a:r>
            <a:r>
              <a:rPr sz="400" spc="15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Reference</a:t>
            </a:r>
            <a:r>
              <a:rPr sz="400" spc="20" dirty="0">
                <a:latin typeface="Calibri"/>
                <a:cs typeface="Calibri"/>
              </a:rPr>
              <a:t> Tool",.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9875" y="5877559"/>
            <a:ext cx="482155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15" dirty="0">
                <a:latin typeface="Calibri"/>
                <a:cs typeface="Calibri"/>
              </a:rPr>
              <a:t>URL:</a:t>
            </a:r>
            <a:r>
              <a:rPr sz="400" spc="30" dirty="0">
                <a:latin typeface="Calibri"/>
                <a:cs typeface="Calibri"/>
              </a:rPr>
              <a:t> </a:t>
            </a:r>
            <a:r>
              <a:rPr sz="400" spc="10" dirty="0">
                <a:solidFill>
                  <a:srgbClr val="87872D"/>
                </a:solidFill>
                <a:latin typeface="Calibri"/>
                <a:cs typeface="Calibri"/>
              </a:rPr>
              <a:t>XML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(Extensible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</a:rPr>
              <a:t> Markup</a:t>
            </a:r>
            <a:r>
              <a:rPr sz="400" spc="1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</a:rPr>
              <a:t>Language </a:t>
            </a:r>
            <a:r>
              <a:rPr sz="400" spc="10" dirty="0">
                <a:solidFill>
                  <a:srgbClr val="87872D"/>
                </a:solidFill>
                <a:latin typeface="Calibri"/>
                <a:cs typeface="Calibri"/>
              </a:rPr>
              <a:t>-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</a:rPr>
              <a:t> δομημένη</a:t>
            </a:r>
            <a:r>
              <a:rPr sz="400" spc="10" dirty="0">
                <a:solidFill>
                  <a:srgbClr val="87872D"/>
                </a:solidFill>
                <a:latin typeface="Calibri"/>
                <a:cs typeface="Calibri"/>
              </a:rPr>
              <a:t> μορφή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</a:rPr>
              <a:t>ανταλλαγής δεδομένωνn)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</a:rPr>
              <a:t>DeepL 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(λογισμικό 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</a:rPr>
              <a:t>μηχανικής μετάφρασης</a:t>
            </a:r>
            <a:r>
              <a:rPr sz="400" spc="1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</a:rPr>
              <a:t>βασισμένο σtην ΤΝ)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 https://csrc.nist.gov/Projects/Cybersecurity-Framework/Filters#/csf/filters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00050" y="5951220"/>
            <a:ext cx="4679315" cy="0"/>
          </a:xfrm>
          <a:custGeom>
            <a:avLst/>
            <a:gdLst/>
            <a:ahLst/>
            <a:cxnLst/>
            <a:rect l="l" t="t" r="r" b="b"/>
            <a:pathLst>
              <a:path w="4679315">
                <a:moveTo>
                  <a:pt x="0" y="0"/>
                </a:moveTo>
                <a:lnTo>
                  <a:pt x="4679315" y="0"/>
                </a:lnTo>
              </a:path>
            </a:pathLst>
          </a:custGeom>
          <a:ln w="3175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26364" y="5980747"/>
            <a:ext cx="3691254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597957" y="65722"/>
            <a:ext cx="285750" cy="25717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50"/>
              </a:lnSpc>
            </a:pPr>
            <a:r>
              <a:rPr sz="2050" spc="85" dirty="0">
                <a:solidFill>
                  <a:srgbClr val="D8D8D8"/>
                </a:solidFill>
                <a:latin typeface="Calibri"/>
                <a:cs typeface="Calibri"/>
              </a:rPr>
              <a:t>ΠΛΑΊΣΙΑ</a:t>
            </a:r>
            <a:r>
              <a:rPr sz="2050" spc="-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155" dirty="0">
                <a:solidFill>
                  <a:srgbClr val="D8D8D8"/>
                </a:solidFill>
                <a:latin typeface="Calibri"/>
                <a:cs typeface="Calibri"/>
              </a:rPr>
              <a:t>ΛΟΓΙΣΜΙΚΟΥ</a:t>
            </a:r>
            <a:endParaRPr sz="20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204575" y="5829300"/>
            <a:ext cx="6096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9625" y="0"/>
              <a:ext cx="503205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013460" y="3169285"/>
            <a:ext cx="6480810" cy="2915920"/>
            <a:chOff x="1013460" y="3169285"/>
            <a:chExt cx="6480810" cy="291592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2985" y="3178810"/>
              <a:ext cx="5582920" cy="287782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18222" y="3174047"/>
              <a:ext cx="5592445" cy="2906395"/>
            </a:xfrm>
            <a:custGeom>
              <a:avLst/>
              <a:gdLst/>
              <a:ahLst/>
              <a:cxnLst/>
              <a:rect l="l" t="t" r="r" b="b"/>
              <a:pathLst>
                <a:path w="5592445" h="2906395">
                  <a:moveTo>
                    <a:pt x="0" y="0"/>
                  </a:moveTo>
                  <a:lnTo>
                    <a:pt x="5592445" y="0"/>
                  </a:lnTo>
                  <a:lnTo>
                    <a:pt x="5592445" y="2906077"/>
                  </a:lnTo>
                  <a:lnTo>
                    <a:pt x="0" y="2906077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21330" y="4387850"/>
              <a:ext cx="3438525" cy="1687830"/>
            </a:xfrm>
            <a:custGeom>
              <a:avLst/>
              <a:gdLst/>
              <a:ahLst/>
              <a:cxnLst/>
              <a:rect l="l" t="t" r="r" b="b"/>
              <a:pathLst>
                <a:path w="3438525" h="1687829">
                  <a:moveTo>
                    <a:pt x="0" y="0"/>
                  </a:moveTo>
                  <a:lnTo>
                    <a:pt x="3438525" y="0"/>
                  </a:lnTo>
                  <a:lnTo>
                    <a:pt x="3438525" y="1687830"/>
                  </a:lnTo>
                  <a:lnTo>
                    <a:pt x="0" y="1687830"/>
                  </a:lnTo>
                  <a:lnTo>
                    <a:pt x="0" y="0"/>
                  </a:lnTo>
                </a:path>
              </a:pathLst>
            </a:custGeom>
            <a:ln w="15874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70014" y="4679950"/>
              <a:ext cx="1016000" cy="464184"/>
            </a:xfrm>
            <a:custGeom>
              <a:avLst/>
              <a:gdLst/>
              <a:ahLst/>
              <a:cxnLst/>
              <a:rect l="l" t="t" r="r" b="b"/>
              <a:pathLst>
                <a:path w="1016000" h="464185">
                  <a:moveTo>
                    <a:pt x="784225" y="0"/>
                  </a:moveTo>
                  <a:lnTo>
                    <a:pt x="784225" y="115887"/>
                  </a:lnTo>
                  <a:lnTo>
                    <a:pt x="0" y="115887"/>
                  </a:lnTo>
                  <a:lnTo>
                    <a:pt x="0" y="347980"/>
                  </a:lnTo>
                  <a:lnTo>
                    <a:pt x="784225" y="347980"/>
                  </a:lnTo>
                  <a:lnTo>
                    <a:pt x="784225" y="463867"/>
                  </a:lnTo>
                  <a:lnTo>
                    <a:pt x="1016000" y="231775"/>
                  </a:lnTo>
                  <a:lnTo>
                    <a:pt x="784225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470014" y="4679950"/>
              <a:ext cx="1016000" cy="464184"/>
            </a:xfrm>
            <a:custGeom>
              <a:avLst/>
              <a:gdLst/>
              <a:ahLst/>
              <a:cxnLst/>
              <a:rect l="l" t="t" r="r" b="b"/>
              <a:pathLst>
                <a:path w="1016000" h="464185">
                  <a:moveTo>
                    <a:pt x="784225" y="463867"/>
                  </a:moveTo>
                  <a:lnTo>
                    <a:pt x="784225" y="347980"/>
                  </a:lnTo>
                  <a:lnTo>
                    <a:pt x="0" y="347980"/>
                  </a:lnTo>
                  <a:lnTo>
                    <a:pt x="0" y="115887"/>
                  </a:lnTo>
                  <a:lnTo>
                    <a:pt x="784225" y="115887"/>
                  </a:lnTo>
                  <a:lnTo>
                    <a:pt x="784225" y="0"/>
                  </a:lnTo>
                  <a:lnTo>
                    <a:pt x="1016000" y="231775"/>
                  </a:lnTo>
                  <a:lnTo>
                    <a:pt x="784225" y="463867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55344" y="409892"/>
            <a:ext cx="519938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Πολλαπλοί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πόροι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για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45" dirty="0">
                <a:latin typeface="Times New Roman"/>
                <a:cs typeface="Times New Roman"/>
              </a:rPr>
              <a:t>ολοκληρωμένα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πλαίσια</a:t>
            </a:r>
            <a:r>
              <a:rPr sz="1450" spc="21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λογισμικού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1515" y="1106487"/>
            <a:ext cx="6675120" cy="889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95" dirty="0">
                <a:latin typeface="Calibri"/>
                <a:cs typeface="Calibri"/>
              </a:rPr>
              <a:t>Ο</a:t>
            </a:r>
            <a:r>
              <a:rPr sz="950" spc="7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Οργανισμός </a:t>
            </a:r>
            <a:r>
              <a:rPr sz="950" spc="60" dirty="0">
                <a:latin typeface="Calibri"/>
                <a:cs typeface="Calibri"/>
              </a:rPr>
              <a:t>της</a:t>
            </a:r>
            <a:r>
              <a:rPr sz="950" spc="65" dirty="0">
                <a:latin typeface="Calibri"/>
                <a:cs typeface="Calibri"/>
              </a:rPr>
              <a:t> Ευρωπαϊκής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Ένωσης</a:t>
            </a:r>
            <a:r>
              <a:rPr sz="950" spc="6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για</a:t>
            </a:r>
            <a:r>
              <a:rPr sz="950" spc="7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την</a:t>
            </a:r>
            <a:r>
              <a:rPr sz="950" spc="6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Κυβερνοασφάλεια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(ENISA)</a:t>
            </a:r>
            <a:r>
              <a:rPr sz="950" spc="7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παρέχει</a:t>
            </a:r>
            <a:r>
              <a:rPr sz="950" spc="6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επίσης</a:t>
            </a:r>
            <a:r>
              <a:rPr sz="950" spc="6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ελκυστικά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εργαλεία</a:t>
            </a:r>
            <a:r>
              <a:rPr sz="950" spc="7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για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εντοπισμό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υλοποίηση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των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βέλτιστων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δράσεων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κρίσιμους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τομείς,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όπως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τομέας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ενέργειας.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har char="•"/>
            </a:pPr>
            <a:endParaRPr sz="950">
              <a:latin typeface="Calibri"/>
              <a:cs typeface="Calibri"/>
            </a:endParaRPr>
          </a:p>
          <a:p>
            <a:pPr marL="158750" indent="-146050">
              <a:lnSpc>
                <a:spcPct val="1000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158750" algn="l"/>
              </a:tabLst>
            </a:pPr>
            <a:r>
              <a:rPr sz="850" spc="65" dirty="0">
                <a:latin typeface="Calibri"/>
                <a:cs typeface="Calibri"/>
              </a:rPr>
              <a:t>Μεταξύ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των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εργαλείων,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επισημαίνουμε:</a:t>
            </a:r>
            <a:endParaRPr sz="850">
              <a:latin typeface="Calibri"/>
              <a:cs typeface="Calibri"/>
            </a:endParaRPr>
          </a:p>
          <a:p>
            <a:pPr marL="286385" lvl="1" indent="-91440">
              <a:lnSpc>
                <a:spcPct val="100000"/>
              </a:lnSpc>
              <a:spcBef>
                <a:spcPts val="130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700" b="1" i="1" spc="-15" dirty="0">
                <a:latin typeface="Arial"/>
                <a:cs typeface="Arial"/>
              </a:rPr>
              <a:t>"Ελάχιστα</a:t>
            </a:r>
            <a:r>
              <a:rPr sz="700" b="1" i="1" spc="-5" dirty="0">
                <a:latin typeface="Arial"/>
                <a:cs typeface="Arial"/>
              </a:rPr>
              <a:t> </a:t>
            </a:r>
            <a:r>
              <a:rPr sz="700" b="1" i="1" spc="-15" dirty="0">
                <a:latin typeface="Arial"/>
                <a:cs typeface="Arial"/>
              </a:rPr>
              <a:t>μέτρα</a:t>
            </a:r>
            <a:r>
              <a:rPr sz="700" b="1" i="1" spc="-5" dirty="0">
                <a:latin typeface="Arial"/>
                <a:cs typeface="Arial"/>
              </a:rPr>
              <a:t> </a:t>
            </a:r>
            <a:r>
              <a:rPr sz="700" b="1" i="1" spc="-15" dirty="0">
                <a:latin typeface="Arial"/>
                <a:cs typeface="Arial"/>
              </a:rPr>
              <a:t>ασφαλείας</a:t>
            </a:r>
            <a:r>
              <a:rPr sz="700" b="1" i="1" spc="-5" dirty="0">
                <a:latin typeface="Arial"/>
                <a:cs typeface="Arial"/>
              </a:rPr>
              <a:t> </a:t>
            </a:r>
            <a:r>
              <a:rPr sz="700" b="1" i="1" spc="-10" dirty="0">
                <a:latin typeface="Arial"/>
                <a:cs typeface="Arial"/>
              </a:rPr>
              <a:t>τους </a:t>
            </a:r>
            <a:r>
              <a:rPr sz="700" b="1" i="1" spc="-15" dirty="0">
                <a:latin typeface="Arial"/>
                <a:cs typeface="Arial"/>
              </a:rPr>
              <a:t>λειτουργούς</a:t>
            </a:r>
            <a:r>
              <a:rPr sz="700" b="1" i="1" dirty="0">
                <a:latin typeface="Arial"/>
                <a:cs typeface="Arial"/>
              </a:rPr>
              <a:t> </a:t>
            </a:r>
            <a:r>
              <a:rPr sz="700" b="1" i="1" spc="-15" dirty="0">
                <a:latin typeface="Arial"/>
                <a:cs typeface="Arial"/>
              </a:rPr>
              <a:t>ουσιωδών</a:t>
            </a:r>
            <a:r>
              <a:rPr sz="700" b="1" i="1" dirty="0">
                <a:latin typeface="Arial"/>
                <a:cs typeface="Arial"/>
              </a:rPr>
              <a:t> </a:t>
            </a:r>
            <a:r>
              <a:rPr sz="700" b="1" i="1" spc="-15" dirty="0">
                <a:latin typeface="Arial"/>
                <a:cs typeface="Arial"/>
              </a:rPr>
              <a:t>υπηρεσιών"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1450" y="5382259"/>
            <a:ext cx="86677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35" dirty="0">
                <a:latin typeface="Calibri"/>
                <a:cs typeface="Calibri"/>
              </a:rPr>
              <a:t>U</a:t>
            </a:r>
            <a:r>
              <a:rPr sz="400" spc="30" dirty="0">
                <a:latin typeface="Calibri"/>
                <a:cs typeface="Calibri"/>
              </a:rPr>
              <a:t>R</a:t>
            </a:r>
            <a:r>
              <a:rPr sz="400" spc="20" dirty="0">
                <a:latin typeface="Calibri"/>
                <a:cs typeface="Calibri"/>
              </a:rPr>
              <a:t>L</a:t>
            </a:r>
            <a:r>
              <a:rPr sz="400" spc="15" dirty="0">
                <a:latin typeface="Calibri"/>
                <a:cs typeface="Calibri"/>
              </a:rPr>
              <a:t>: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h</a:t>
            </a:r>
            <a:r>
              <a:rPr sz="400" spc="1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t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t</a:t>
            </a:r>
            <a:r>
              <a:rPr sz="400" spc="2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p</a:t>
            </a:r>
            <a:r>
              <a:rPr sz="400" spc="1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s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:</a:t>
            </a:r>
            <a:r>
              <a:rPr sz="400" spc="1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/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/</a:t>
            </a:r>
            <a:r>
              <a:rPr sz="400" spc="3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w</a:t>
            </a:r>
            <a:r>
              <a:rPr sz="400" spc="25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ww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.</a:t>
            </a:r>
            <a:r>
              <a:rPr sz="400" spc="15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e</a:t>
            </a:r>
            <a:r>
              <a:rPr sz="400" spc="2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n</a:t>
            </a:r>
            <a:r>
              <a:rPr sz="400" spc="-5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i</a:t>
            </a:r>
            <a:r>
              <a:rPr sz="400" spc="1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sa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.</a:t>
            </a:r>
            <a:r>
              <a:rPr sz="400" spc="15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e</a:t>
            </a:r>
            <a:r>
              <a:rPr sz="400" spc="2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u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r</a:t>
            </a:r>
            <a:r>
              <a:rPr sz="400" spc="2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op</a:t>
            </a:r>
            <a:r>
              <a:rPr sz="400" spc="1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a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.</a:t>
            </a:r>
            <a:r>
              <a:rPr sz="400" spc="15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e</a:t>
            </a:r>
            <a:r>
              <a:rPr sz="400" spc="2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u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/</a:t>
            </a:r>
            <a:r>
              <a:rPr sz="400" spc="2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t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1450" y="5262245"/>
            <a:ext cx="3322954" cy="206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15" dirty="0">
                <a:latin typeface="Calibri"/>
                <a:cs typeface="Calibri"/>
              </a:rPr>
              <a:t>Πηγή: ENISA (Ευρωπαϊκή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Υπηρεσία Κυβερνοασφάλειας),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"Ελάχιστα μέτρα ασφάλειας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για τους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φορείς λειτουργίας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ουσιωδών υπηρεσιών",</a:t>
            </a:r>
            <a:r>
              <a:rPr sz="400" spc="10" dirty="0">
                <a:latin typeface="Calibri"/>
                <a:cs typeface="Calibri"/>
              </a:rPr>
              <a:t> 2024.</a:t>
            </a:r>
            <a:endParaRPr sz="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50">
              <a:latin typeface="Calibri"/>
              <a:cs typeface="Calibri"/>
            </a:endParaRPr>
          </a:p>
          <a:p>
            <a:pPr marL="852169">
              <a:lnSpc>
                <a:spcPct val="100000"/>
              </a:lnSpc>
            </a:pPr>
            <a:r>
              <a:rPr sz="400" spc="15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opics/cybersecurity-policy/nis-directive-new/minimum-security-measures-for-operator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97040" y="5382259"/>
            <a:ext cx="52578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1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s-o</a:t>
            </a:r>
            <a:r>
              <a:rPr sz="400" spc="10" dirty="0">
                <a:solidFill>
                  <a:srgbClr val="87872D"/>
                </a:solidFill>
                <a:latin typeface="Calibri"/>
                <a:cs typeface="Calibri"/>
              </a:rPr>
              <a:t>f-essential-services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06704" y="5455920"/>
            <a:ext cx="3202940" cy="0"/>
          </a:xfrm>
          <a:custGeom>
            <a:avLst/>
            <a:gdLst/>
            <a:ahLst/>
            <a:cxnLst/>
            <a:rect l="l" t="t" r="r" b="b"/>
            <a:pathLst>
              <a:path w="3202940">
                <a:moveTo>
                  <a:pt x="0" y="0"/>
                </a:moveTo>
                <a:lnTo>
                  <a:pt x="3202940" y="0"/>
                </a:lnTo>
              </a:path>
            </a:pathLst>
          </a:custGeom>
          <a:ln w="3175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26364" y="5484812"/>
            <a:ext cx="9010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17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2: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Cristi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14605" y="5484812"/>
            <a:ext cx="199898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na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465377" y="1051242"/>
            <a:ext cx="4624070" cy="4471670"/>
            <a:chOff x="7465377" y="1051242"/>
            <a:chExt cx="4624070" cy="4471670"/>
          </a:xfrm>
        </p:grpSpPr>
        <p:sp>
          <p:nvSpPr>
            <p:cNvPr id="22" name="object 22"/>
            <p:cNvSpPr/>
            <p:nvPr/>
          </p:nvSpPr>
          <p:spPr>
            <a:xfrm>
              <a:off x="7486015" y="1071880"/>
              <a:ext cx="4582795" cy="4430395"/>
            </a:xfrm>
            <a:custGeom>
              <a:avLst/>
              <a:gdLst/>
              <a:ahLst/>
              <a:cxnLst/>
              <a:rect l="l" t="t" r="r" b="b"/>
              <a:pathLst>
                <a:path w="4582795" h="4430395">
                  <a:moveTo>
                    <a:pt x="4582794" y="0"/>
                  </a:moveTo>
                  <a:lnTo>
                    <a:pt x="0" y="0"/>
                  </a:lnTo>
                  <a:lnTo>
                    <a:pt x="0" y="4430395"/>
                  </a:lnTo>
                  <a:lnTo>
                    <a:pt x="4582794" y="4430395"/>
                  </a:lnTo>
                  <a:lnTo>
                    <a:pt x="4582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486015" y="1071880"/>
              <a:ext cx="4582795" cy="4430395"/>
            </a:xfrm>
            <a:custGeom>
              <a:avLst/>
              <a:gdLst/>
              <a:ahLst/>
              <a:cxnLst/>
              <a:rect l="l" t="t" r="r" b="b"/>
              <a:pathLst>
                <a:path w="4582795" h="4430395">
                  <a:moveTo>
                    <a:pt x="0" y="0"/>
                  </a:moveTo>
                  <a:lnTo>
                    <a:pt x="4582794" y="0"/>
                  </a:lnTo>
                  <a:lnTo>
                    <a:pt x="4582794" y="4430395"/>
                  </a:lnTo>
                  <a:lnTo>
                    <a:pt x="0" y="4430395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BF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584440" y="1120140"/>
            <a:ext cx="3920490" cy="2057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R="5080">
              <a:lnSpc>
                <a:spcPts val="700"/>
              </a:lnSpc>
              <a:spcBef>
                <a:spcPts val="140"/>
              </a:spcBef>
            </a:pPr>
            <a:r>
              <a:rPr sz="600" spc="40" dirty="0">
                <a:latin typeface="Calibri"/>
                <a:cs typeface="Calibri"/>
              </a:rPr>
              <a:t>Λαμβάνοντας </a:t>
            </a:r>
            <a:r>
              <a:rPr sz="600" spc="45" dirty="0">
                <a:latin typeface="Calibri"/>
                <a:cs typeface="Calibri"/>
              </a:rPr>
              <a:t>υπόψη </a:t>
            </a:r>
            <a:r>
              <a:rPr sz="600" spc="40" dirty="0">
                <a:latin typeface="Calibri"/>
                <a:cs typeface="Calibri"/>
              </a:rPr>
              <a:t>τα </a:t>
            </a:r>
            <a:r>
              <a:rPr sz="600" spc="35" dirty="0">
                <a:latin typeface="Calibri"/>
                <a:cs typeface="Calibri"/>
              </a:rPr>
              <a:t>χαρακτηριστικά της </a:t>
            </a:r>
            <a:r>
              <a:rPr sz="600" spc="40" dirty="0">
                <a:latin typeface="Calibri"/>
                <a:cs typeface="Calibri"/>
              </a:rPr>
              <a:t>ενότητας </a:t>
            </a:r>
            <a:r>
              <a:rPr sz="600" spc="35" dirty="0">
                <a:latin typeface="Calibri"/>
                <a:cs typeface="Calibri"/>
              </a:rPr>
              <a:t>αυτής, </a:t>
            </a:r>
            <a:r>
              <a:rPr sz="600" b="1" spc="45" dirty="0">
                <a:latin typeface="Calibri"/>
                <a:cs typeface="Calibri"/>
              </a:rPr>
              <a:t>η </a:t>
            </a:r>
            <a:r>
              <a:rPr sz="600" b="1" spc="40" dirty="0">
                <a:latin typeface="Calibri"/>
                <a:cs typeface="Calibri"/>
              </a:rPr>
              <a:t>προστασία </a:t>
            </a:r>
            <a:r>
              <a:rPr sz="600" b="1" spc="45" dirty="0">
                <a:latin typeface="Calibri"/>
                <a:cs typeface="Calibri"/>
              </a:rPr>
              <a:t>σε </a:t>
            </a:r>
            <a:r>
              <a:rPr sz="600" b="1" spc="40" dirty="0">
                <a:latin typeface="Calibri"/>
                <a:cs typeface="Calibri"/>
              </a:rPr>
              <a:t>επίπεδο δικτύου </a:t>
            </a:r>
            <a:r>
              <a:rPr sz="600" spc="50" dirty="0">
                <a:latin typeface="Calibri"/>
                <a:cs typeface="Calibri"/>
              </a:rPr>
              <a:t>θα </a:t>
            </a:r>
            <a:r>
              <a:rPr sz="600" spc="40" dirty="0">
                <a:latin typeface="Calibri"/>
                <a:cs typeface="Calibri"/>
              </a:rPr>
              <a:t>πρέπει </a:t>
            </a:r>
            <a:r>
              <a:rPr sz="600" spc="45" dirty="0">
                <a:latin typeface="Calibri"/>
                <a:cs typeface="Calibri"/>
              </a:rPr>
              <a:t>να </a:t>
            </a:r>
            <a:r>
              <a:rPr sz="600" spc="-130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περιλαμβάνει: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584440" y="1364932"/>
            <a:ext cx="2314575" cy="38119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0815" indent="-170815">
              <a:lnSpc>
                <a:spcPct val="100000"/>
              </a:lnSpc>
              <a:spcBef>
                <a:spcPts val="10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35" dirty="0">
                <a:latin typeface="Calibri"/>
                <a:cs typeface="Calibri"/>
              </a:rPr>
              <a:t>Αναφορά</a:t>
            </a:r>
            <a:r>
              <a:rPr sz="550" i="1" spc="-10" dirty="0">
                <a:latin typeface="Calibri"/>
                <a:cs typeface="Calibri"/>
              </a:rPr>
              <a:t> </a:t>
            </a:r>
            <a:r>
              <a:rPr sz="550" i="1" spc="30" dirty="0">
                <a:latin typeface="Calibri"/>
                <a:cs typeface="Calibri"/>
              </a:rPr>
              <a:t>περιστατικού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595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45" dirty="0">
                <a:latin typeface="Calibri"/>
                <a:cs typeface="Calibri"/>
              </a:rPr>
              <a:t>Καταγραφή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59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35" dirty="0">
                <a:latin typeface="Calibri"/>
                <a:cs typeface="Calibri"/>
              </a:rPr>
              <a:t>Συσχέτιση</a:t>
            </a:r>
            <a:r>
              <a:rPr sz="550" i="1" spc="10" dirty="0">
                <a:latin typeface="Calibri"/>
                <a:cs typeface="Calibri"/>
              </a:rPr>
              <a:t> </a:t>
            </a:r>
            <a:r>
              <a:rPr sz="550" i="1" spc="30" dirty="0">
                <a:latin typeface="Calibri"/>
                <a:cs typeface="Calibri"/>
              </a:rPr>
              <a:t>και</a:t>
            </a:r>
            <a:r>
              <a:rPr sz="550" i="1" spc="10" dirty="0">
                <a:latin typeface="Calibri"/>
                <a:cs typeface="Calibri"/>
              </a:rPr>
              <a:t> </a:t>
            </a:r>
            <a:r>
              <a:rPr sz="550" i="1" spc="30" dirty="0">
                <a:latin typeface="Calibri"/>
                <a:cs typeface="Calibri"/>
              </a:rPr>
              <a:t>ανάλυση</a:t>
            </a:r>
            <a:r>
              <a:rPr sz="550" i="1" spc="-5" dirty="0">
                <a:latin typeface="Calibri"/>
                <a:cs typeface="Calibri"/>
              </a:rPr>
              <a:t> </a:t>
            </a:r>
            <a:r>
              <a:rPr sz="550" i="1" spc="35" dirty="0">
                <a:latin typeface="Calibri"/>
                <a:cs typeface="Calibri"/>
              </a:rPr>
              <a:t>καταγραφής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59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40" dirty="0">
                <a:latin typeface="Calibri"/>
                <a:cs typeface="Calibri"/>
              </a:rPr>
              <a:t>Ανίχνευση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59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20" dirty="0">
                <a:latin typeface="Calibri"/>
                <a:cs typeface="Calibri"/>
              </a:rPr>
              <a:t>Α</a:t>
            </a:r>
            <a:r>
              <a:rPr sz="550" i="1" spc="15" dirty="0">
                <a:latin typeface="Calibri"/>
                <a:cs typeface="Calibri"/>
              </a:rPr>
              <a:t>ν</a:t>
            </a:r>
            <a:r>
              <a:rPr sz="550" i="1" spc="5" dirty="0">
                <a:latin typeface="Calibri"/>
                <a:cs typeface="Calibri"/>
              </a:rPr>
              <a:t>τ</a:t>
            </a:r>
            <a:r>
              <a:rPr sz="550" i="1" dirty="0">
                <a:latin typeface="Calibri"/>
                <a:cs typeface="Calibri"/>
              </a:rPr>
              <a:t>ι</a:t>
            </a:r>
            <a:r>
              <a:rPr sz="550" i="1" spc="20" dirty="0">
                <a:latin typeface="Calibri"/>
                <a:cs typeface="Calibri"/>
              </a:rPr>
              <a:t>μ</a:t>
            </a:r>
            <a:r>
              <a:rPr sz="550" i="1" spc="10" dirty="0">
                <a:latin typeface="Calibri"/>
                <a:cs typeface="Calibri"/>
              </a:rPr>
              <a:t>ε</a:t>
            </a:r>
            <a:r>
              <a:rPr sz="550" i="1" spc="5" dirty="0">
                <a:latin typeface="Calibri"/>
                <a:cs typeface="Calibri"/>
              </a:rPr>
              <a:t>τ</a:t>
            </a:r>
            <a:r>
              <a:rPr sz="550" i="1" spc="35" dirty="0">
                <a:latin typeface="Calibri"/>
                <a:cs typeface="Calibri"/>
              </a:rPr>
              <a:t>ώ</a:t>
            </a:r>
            <a:r>
              <a:rPr sz="550" i="1" spc="20" dirty="0">
                <a:latin typeface="Calibri"/>
                <a:cs typeface="Calibri"/>
              </a:rPr>
              <a:t>π</a:t>
            </a:r>
            <a:r>
              <a:rPr sz="550" i="1" dirty="0">
                <a:latin typeface="Calibri"/>
                <a:cs typeface="Calibri"/>
              </a:rPr>
              <a:t>ι</a:t>
            </a:r>
            <a:r>
              <a:rPr sz="550" i="1" spc="15" dirty="0">
                <a:latin typeface="Calibri"/>
                <a:cs typeface="Calibri"/>
              </a:rPr>
              <a:t>σ</a:t>
            </a:r>
            <a:r>
              <a:rPr sz="550" i="1" spc="40" dirty="0">
                <a:latin typeface="Calibri"/>
                <a:cs typeface="Calibri"/>
              </a:rPr>
              <a:t>η</a:t>
            </a:r>
            <a:r>
              <a:rPr sz="550" i="1" spc="-30" dirty="0">
                <a:latin typeface="Calibri"/>
                <a:cs typeface="Calibri"/>
              </a:rPr>
              <a:t> </a:t>
            </a:r>
            <a:r>
              <a:rPr sz="550" i="1" spc="25" dirty="0">
                <a:latin typeface="Calibri"/>
                <a:cs typeface="Calibri"/>
              </a:rPr>
              <a:t>π</a:t>
            </a:r>
            <a:r>
              <a:rPr sz="550" i="1" spc="10" dirty="0">
                <a:latin typeface="Calibri"/>
                <a:cs typeface="Calibri"/>
              </a:rPr>
              <a:t>ε</a:t>
            </a:r>
            <a:r>
              <a:rPr sz="550" i="1" spc="15" dirty="0">
                <a:latin typeface="Calibri"/>
                <a:cs typeface="Calibri"/>
              </a:rPr>
              <a:t>ρ</a:t>
            </a:r>
            <a:r>
              <a:rPr sz="550" i="1" spc="-5" dirty="0">
                <a:latin typeface="Calibri"/>
                <a:cs typeface="Calibri"/>
              </a:rPr>
              <a:t>ι</a:t>
            </a:r>
            <a:r>
              <a:rPr sz="550" i="1" spc="15" dirty="0">
                <a:latin typeface="Calibri"/>
                <a:cs typeface="Calibri"/>
              </a:rPr>
              <a:t>σ</a:t>
            </a:r>
            <a:r>
              <a:rPr sz="550" i="1" spc="5" dirty="0">
                <a:latin typeface="Calibri"/>
                <a:cs typeface="Calibri"/>
              </a:rPr>
              <a:t>τ</a:t>
            </a:r>
            <a:r>
              <a:rPr sz="550" i="1" spc="25" dirty="0">
                <a:latin typeface="Calibri"/>
                <a:cs typeface="Calibri"/>
              </a:rPr>
              <a:t>α</a:t>
            </a:r>
            <a:r>
              <a:rPr sz="550" i="1" dirty="0">
                <a:latin typeface="Calibri"/>
                <a:cs typeface="Calibri"/>
              </a:rPr>
              <a:t>τι</a:t>
            </a:r>
            <a:r>
              <a:rPr sz="550" i="1" spc="10" dirty="0">
                <a:latin typeface="Calibri"/>
                <a:cs typeface="Calibri"/>
              </a:rPr>
              <a:t>κ</a:t>
            </a:r>
            <a:r>
              <a:rPr sz="550" i="1" spc="30" dirty="0">
                <a:latin typeface="Calibri"/>
                <a:cs typeface="Calibri"/>
              </a:rPr>
              <a:t>ώ</a:t>
            </a:r>
            <a:r>
              <a:rPr sz="550" i="1" spc="35" dirty="0">
                <a:latin typeface="Calibri"/>
                <a:cs typeface="Calibri"/>
              </a:rPr>
              <a:t>ν</a:t>
            </a:r>
            <a:r>
              <a:rPr sz="550" i="1" spc="-25" dirty="0">
                <a:latin typeface="Calibri"/>
                <a:cs typeface="Calibri"/>
              </a:rPr>
              <a:t> </a:t>
            </a:r>
            <a:r>
              <a:rPr sz="550" i="1" spc="20" dirty="0">
                <a:latin typeface="Calibri"/>
                <a:cs typeface="Calibri"/>
              </a:rPr>
              <a:t>α</a:t>
            </a:r>
            <a:r>
              <a:rPr sz="550" i="1" spc="15" dirty="0">
                <a:latin typeface="Calibri"/>
                <a:cs typeface="Calibri"/>
              </a:rPr>
              <a:t>σ</a:t>
            </a:r>
            <a:r>
              <a:rPr sz="550" i="1" spc="25" dirty="0">
                <a:latin typeface="Calibri"/>
                <a:cs typeface="Calibri"/>
              </a:rPr>
              <a:t>φά</a:t>
            </a:r>
            <a:r>
              <a:rPr sz="550" i="1" spc="10" dirty="0">
                <a:latin typeface="Calibri"/>
                <a:cs typeface="Calibri"/>
              </a:rPr>
              <a:t>λ</a:t>
            </a:r>
            <a:r>
              <a:rPr sz="550" i="1" spc="15" dirty="0">
                <a:latin typeface="Calibri"/>
                <a:cs typeface="Calibri"/>
              </a:rPr>
              <a:t>ε</a:t>
            </a:r>
            <a:r>
              <a:rPr sz="550" i="1" spc="-5" dirty="0">
                <a:latin typeface="Calibri"/>
                <a:cs typeface="Calibri"/>
              </a:rPr>
              <a:t>ι</a:t>
            </a:r>
            <a:r>
              <a:rPr sz="550" i="1" spc="20" dirty="0">
                <a:latin typeface="Calibri"/>
                <a:cs typeface="Calibri"/>
              </a:rPr>
              <a:t>α</a:t>
            </a:r>
            <a:r>
              <a:rPr sz="550" i="1" spc="30" dirty="0">
                <a:latin typeface="Calibri"/>
                <a:cs typeface="Calibri"/>
              </a:rPr>
              <a:t>ς</a:t>
            </a:r>
            <a:r>
              <a:rPr sz="550" i="1" spc="-30" dirty="0">
                <a:latin typeface="Calibri"/>
                <a:cs typeface="Calibri"/>
              </a:rPr>
              <a:t> </a:t>
            </a:r>
            <a:r>
              <a:rPr sz="550" i="1" spc="25" dirty="0">
                <a:latin typeface="Calibri"/>
                <a:cs typeface="Calibri"/>
              </a:rPr>
              <a:t>π</a:t>
            </a:r>
            <a:r>
              <a:rPr sz="550" i="1" spc="10" dirty="0">
                <a:latin typeface="Calibri"/>
                <a:cs typeface="Calibri"/>
              </a:rPr>
              <a:t>λ</a:t>
            </a:r>
            <a:r>
              <a:rPr sz="550" i="1" spc="20" dirty="0">
                <a:latin typeface="Calibri"/>
                <a:cs typeface="Calibri"/>
              </a:rPr>
              <a:t>η</a:t>
            </a:r>
            <a:r>
              <a:rPr sz="550" i="1" spc="15" dirty="0">
                <a:latin typeface="Calibri"/>
                <a:cs typeface="Calibri"/>
              </a:rPr>
              <a:t>ρο</a:t>
            </a:r>
            <a:r>
              <a:rPr sz="550" i="1" spc="25" dirty="0">
                <a:latin typeface="Calibri"/>
                <a:cs typeface="Calibri"/>
              </a:rPr>
              <a:t>φ</a:t>
            </a:r>
            <a:r>
              <a:rPr sz="550" i="1" spc="15" dirty="0">
                <a:latin typeface="Calibri"/>
                <a:cs typeface="Calibri"/>
              </a:rPr>
              <a:t>ορ</a:t>
            </a:r>
            <a:r>
              <a:rPr sz="550" i="1" dirty="0">
                <a:latin typeface="Calibri"/>
                <a:cs typeface="Calibri"/>
              </a:rPr>
              <a:t>ι</a:t>
            </a:r>
            <a:r>
              <a:rPr sz="550" i="1" spc="20" dirty="0">
                <a:latin typeface="Calibri"/>
                <a:cs typeface="Calibri"/>
              </a:rPr>
              <a:t>α</a:t>
            </a:r>
            <a:r>
              <a:rPr sz="550" i="1" spc="10" dirty="0">
                <a:latin typeface="Calibri"/>
                <a:cs typeface="Calibri"/>
              </a:rPr>
              <a:t>κ</a:t>
            </a:r>
            <a:r>
              <a:rPr sz="550" i="1" spc="30" dirty="0">
                <a:latin typeface="Calibri"/>
                <a:cs typeface="Calibri"/>
              </a:rPr>
              <a:t>ώ</a:t>
            </a:r>
            <a:r>
              <a:rPr sz="550" i="1" spc="35" dirty="0">
                <a:latin typeface="Calibri"/>
                <a:cs typeface="Calibri"/>
              </a:rPr>
              <a:t>ν</a:t>
            </a:r>
            <a:r>
              <a:rPr sz="550" i="1" spc="-20" dirty="0">
                <a:latin typeface="Calibri"/>
                <a:cs typeface="Calibri"/>
              </a:rPr>
              <a:t> </a:t>
            </a:r>
            <a:r>
              <a:rPr sz="550" i="1" spc="15" dirty="0">
                <a:latin typeface="Calibri"/>
                <a:cs typeface="Calibri"/>
              </a:rPr>
              <a:t>σ</a:t>
            </a:r>
            <a:r>
              <a:rPr sz="550" i="1" spc="20" dirty="0">
                <a:latin typeface="Calibri"/>
                <a:cs typeface="Calibri"/>
              </a:rPr>
              <a:t>υ</a:t>
            </a:r>
            <a:r>
              <a:rPr sz="550" i="1" spc="15" dirty="0">
                <a:latin typeface="Calibri"/>
                <a:cs typeface="Calibri"/>
              </a:rPr>
              <a:t>σ</a:t>
            </a:r>
            <a:r>
              <a:rPr sz="550" i="1" spc="5" dirty="0">
                <a:latin typeface="Calibri"/>
                <a:cs typeface="Calibri"/>
              </a:rPr>
              <a:t>τ</a:t>
            </a:r>
            <a:r>
              <a:rPr sz="550" i="1" spc="20" dirty="0">
                <a:latin typeface="Calibri"/>
                <a:cs typeface="Calibri"/>
              </a:rPr>
              <a:t>ημ</a:t>
            </a:r>
            <a:r>
              <a:rPr sz="550" i="1" spc="25" dirty="0">
                <a:latin typeface="Calibri"/>
                <a:cs typeface="Calibri"/>
              </a:rPr>
              <a:t>ά</a:t>
            </a:r>
            <a:r>
              <a:rPr sz="550" i="1" spc="5" dirty="0">
                <a:latin typeface="Calibri"/>
                <a:cs typeface="Calibri"/>
              </a:rPr>
              <a:t>τ</a:t>
            </a:r>
            <a:r>
              <a:rPr sz="550" i="1" spc="30" dirty="0">
                <a:latin typeface="Calibri"/>
                <a:cs typeface="Calibri"/>
              </a:rPr>
              <a:t>ω</a:t>
            </a:r>
            <a:r>
              <a:rPr sz="550" i="1" spc="35" dirty="0">
                <a:latin typeface="Calibri"/>
                <a:cs typeface="Calibri"/>
              </a:rPr>
              <a:t>ν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625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30" dirty="0">
                <a:latin typeface="Calibri"/>
                <a:cs typeface="Calibri"/>
              </a:rPr>
              <a:t>Ασφάλεια</a:t>
            </a:r>
            <a:r>
              <a:rPr sz="550" i="1" spc="-10" dirty="0">
                <a:latin typeface="Calibri"/>
                <a:cs typeface="Calibri"/>
              </a:rPr>
              <a:t> </a:t>
            </a:r>
            <a:r>
              <a:rPr sz="550" i="1" spc="35" dirty="0">
                <a:latin typeface="Calibri"/>
                <a:cs typeface="Calibri"/>
              </a:rPr>
              <a:t>ανθρώπινου</a:t>
            </a:r>
            <a:r>
              <a:rPr sz="550" i="1" spc="10" dirty="0">
                <a:latin typeface="Calibri"/>
                <a:cs typeface="Calibri"/>
              </a:rPr>
              <a:t> </a:t>
            </a:r>
            <a:r>
              <a:rPr sz="550" i="1" spc="35" dirty="0">
                <a:latin typeface="Calibri"/>
                <a:cs typeface="Calibri"/>
              </a:rPr>
              <a:t>δυναμικού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60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10" dirty="0">
                <a:latin typeface="Calibri"/>
                <a:cs typeface="Calibri"/>
              </a:rPr>
              <a:t>Δείκτες</a:t>
            </a:r>
            <a:r>
              <a:rPr sz="550" i="1" spc="-15" dirty="0">
                <a:latin typeface="Calibri"/>
                <a:cs typeface="Calibri"/>
              </a:rPr>
              <a:t> </a:t>
            </a:r>
            <a:r>
              <a:rPr sz="550" i="1" spc="20" dirty="0">
                <a:latin typeface="Calibri"/>
                <a:cs typeface="Calibri"/>
              </a:rPr>
              <a:t>ασφάλειας</a:t>
            </a:r>
            <a:r>
              <a:rPr sz="550" i="1" dirty="0">
                <a:latin typeface="Calibri"/>
                <a:cs typeface="Calibri"/>
              </a:rPr>
              <a:t> </a:t>
            </a:r>
            <a:r>
              <a:rPr sz="550" i="1" spc="25" dirty="0">
                <a:latin typeface="Calibri"/>
                <a:cs typeface="Calibri"/>
              </a:rPr>
              <a:t>συστημάτων</a:t>
            </a:r>
            <a:r>
              <a:rPr sz="550" i="1" spc="5" dirty="0">
                <a:latin typeface="Calibri"/>
                <a:cs typeface="Calibri"/>
              </a:rPr>
              <a:t> </a:t>
            </a:r>
            <a:r>
              <a:rPr sz="550" i="1" spc="25" dirty="0">
                <a:latin typeface="Calibri"/>
                <a:cs typeface="Calibri"/>
              </a:rPr>
              <a:t>πληροφοριών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59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15" dirty="0">
                <a:latin typeface="Calibri"/>
                <a:cs typeface="Calibri"/>
              </a:rPr>
              <a:t>Ανάλυση</a:t>
            </a:r>
            <a:r>
              <a:rPr sz="550" i="1" spc="-20" dirty="0">
                <a:latin typeface="Calibri"/>
                <a:cs typeface="Calibri"/>
              </a:rPr>
              <a:t> </a:t>
            </a:r>
            <a:r>
              <a:rPr sz="550" i="1" spc="10" dirty="0">
                <a:latin typeface="Calibri"/>
                <a:cs typeface="Calibri"/>
              </a:rPr>
              <a:t>κινδύνου</a:t>
            </a:r>
            <a:r>
              <a:rPr sz="550" i="1" spc="-20" dirty="0">
                <a:latin typeface="Calibri"/>
                <a:cs typeface="Calibri"/>
              </a:rPr>
              <a:t> </a:t>
            </a:r>
            <a:r>
              <a:rPr sz="550" i="1" spc="15" dirty="0">
                <a:latin typeface="Calibri"/>
                <a:cs typeface="Calibri"/>
              </a:rPr>
              <a:t>ασφάλειας</a:t>
            </a:r>
            <a:r>
              <a:rPr sz="550" i="1" spc="-25" dirty="0">
                <a:latin typeface="Calibri"/>
                <a:cs typeface="Calibri"/>
              </a:rPr>
              <a:t> </a:t>
            </a:r>
            <a:r>
              <a:rPr sz="550" i="1" spc="15" dirty="0">
                <a:latin typeface="Calibri"/>
                <a:cs typeface="Calibri"/>
              </a:rPr>
              <a:t>πληροφοριακών</a:t>
            </a:r>
            <a:r>
              <a:rPr sz="550" i="1" spc="-15" dirty="0">
                <a:latin typeface="Calibri"/>
                <a:cs typeface="Calibri"/>
              </a:rPr>
              <a:t> </a:t>
            </a:r>
            <a:r>
              <a:rPr sz="550" i="1" spc="15" dirty="0">
                <a:latin typeface="Calibri"/>
                <a:cs typeface="Calibri"/>
              </a:rPr>
              <a:t>συστημάτων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59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5" dirty="0">
                <a:latin typeface="Calibri"/>
                <a:cs typeface="Calibri"/>
              </a:rPr>
              <a:t>Έλεγχος</a:t>
            </a:r>
            <a:r>
              <a:rPr sz="550" i="1" spc="-20" dirty="0">
                <a:latin typeface="Calibri"/>
                <a:cs typeface="Calibri"/>
              </a:rPr>
              <a:t> </a:t>
            </a:r>
            <a:r>
              <a:rPr sz="550" i="1" spc="20" dirty="0">
                <a:latin typeface="Calibri"/>
                <a:cs typeface="Calibri"/>
              </a:rPr>
              <a:t>ασφάλειας</a:t>
            </a:r>
            <a:r>
              <a:rPr sz="550" i="1" dirty="0">
                <a:latin typeface="Calibri"/>
                <a:cs typeface="Calibri"/>
              </a:rPr>
              <a:t> </a:t>
            </a:r>
            <a:r>
              <a:rPr sz="550" i="1" spc="25" dirty="0">
                <a:latin typeface="Calibri"/>
                <a:cs typeface="Calibri"/>
              </a:rPr>
              <a:t>πληροφοριακών</a:t>
            </a:r>
            <a:r>
              <a:rPr sz="550" i="1" spc="5" dirty="0">
                <a:latin typeface="Calibri"/>
                <a:cs typeface="Calibri"/>
              </a:rPr>
              <a:t> </a:t>
            </a:r>
            <a:r>
              <a:rPr sz="550" i="1" spc="25" dirty="0">
                <a:latin typeface="Calibri"/>
                <a:cs typeface="Calibri"/>
              </a:rPr>
              <a:t>συστημάτων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60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10" dirty="0">
                <a:latin typeface="Calibri"/>
                <a:cs typeface="Calibri"/>
              </a:rPr>
              <a:t>Διαπίστευση</a:t>
            </a:r>
            <a:r>
              <a:rPr sz="550" i="1" dirty="0">
                <a:latin typeface="Calibri"/>
                <a:cs typeface="Calibri"/>
              </a:rPr>
              <a:t> </a:t>
            </a:r>
            <a:r>
              <a:rPr sz="550" i="1" spc="20" dirty="0">
                <a:latin typeface="Calibri"/>
                <a:cs typeface="Calibri"/>
              </a:rPr>
              <a:t>ασφάλειας</a:t>
            </a:r>
            <a:r>
              <a:rPr sz="550" i="1" spc="5" dirty="0">
                <a:latin typeface="Calibri"/>
                <a:cs typeface="Calibri"/>
              </a:rPr>
              <a:t> </a:t>
            </a:r>
            <a:r>
              <a:rPr sz="550" i="1" spc="25" dirty="0">
                <a:latin typeface="Calibri"/>
                <a:cs typeface="Calibri"/>
              </a:rPr>
              <a:t>πληροφοριακών</a:t>
            </a:r>
            <a:r>
              <a:rPr sz="550" i="1" spc="15" dirty="0">
                <a:latin typeface="Calibri"/>
                <a:cs typeface="Calibri"/>
              </a:rPr>
              <a:t> </a:t>
            </a:r>
            <a:r>
              <a:rPr sz="550" i="1" spc="25" dirty="0">
                <a:latin typeface="Calibri"/>
                <a:cs typeface="Calibri"/>
              </a:rPr>
              <a:t>συστημάτων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64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10" dirty="0">
                <a:latin typeface="Calibri"/>
                <a:cs typeface="Calibri"/>
              </a:rPr>
              <a:t>Πολιτική</a:t>
            </a:r>
            <a:r>
              <a:rPr sz="550" i="1" spc="-5" dirty="0">
                <a:latin typeface="Calibri"/>
                <a:cs typeface="Calibri"/>
              </a:rPr>
              <a:t> </a:t>
            </a:r>
            <a:r>
              <a:rPr sz="550" i="1" spc="20" dirty="0">
                <a:latin typeface="Calibri"/>
                <a:cs typeface="Calibri"/>
              </a:rPr>
              <a:t>ασφάλειας</a:t>
            </a:r>
            <a:r>
              <a:rPr sz="550" i="1" spc="10" dirty="0">
                <a:latin typeface="Calibri"/>
                <a:cs typeface="Calibri"/>
              </a:rPr>
              <a:t> </a:t>
            </a:r>
            <a:r>
              <a:rPr sz="550" i="1" spc="25" dirty="0">
                <a:latin typeface="Calibri"/>
                <a:cs typeface="Calibri"/>
              </a:rPr>
              <a:t>του</a:t>
            </a:r>
            <a:r>
              <a:rPr sz="550" i="1" spc="15" dirty="0">
                <a:latin typeface="Calibri"/>
                <a:cs typeface="Calibri"/>
              </a:rPr>
              <a:t> </a:t>
            </a:r>
            <a:r>
              <a:rPr sz="550" i="1" spc="20" dirty="0">
                <a:latin typeface="Calibri"/>
                <a:cs typeface="Calibri"/>
              </a:rPr>
              <a:t>συστήματος</a:t>
            </a:r>
            <a:r>
              <a:rPr sz="550" i="1" spc="10" dirty="0">
                <a:latin typeface="Calibri"/>
                <a:cs typeface="Calibri"/>
              </a:rPr>
              <a:t> </a:t>
            </a:r>
            <a:r>
              <a:rPr sz="550" i="1" spc="25" dirty="0">
                <a:latin typeface="Calibri"/>
                <a:cs typeface="Calibri"/>
              </a:rPr>
              <a:t>πληροφοριών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60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35" dirty="0">
                <a:latin typeface="Calibri"/>
                <a:cs typeface="Calibri"/>
              </a:rPr>
              <a:t>Επαλήθευση</a:t>
            </a:r>
            <a:r>
              <a:rPr sz="550" i="1" spc="-35" dirty="0">
                <a:latin typeface="Calibri"/>
                <a:cs typeface="Calibri"/>
              </a:rPr>
              <a:t> </a:t>
            </a:r>
            <a:r>
              <a:rPr sz="550" i="1" spc="30" dirty="0">
                <a:latin typeface="Calibri"/>
                <a:cs typeface="Calibri"/>
              </a:rPr>
              <a:t>και</a:t>
            </a:r>
            <a:r>
              <a:rPr sz="550" i="1" spc="-30" dirty="0">
                <a:latin typeface="Calibri"/>
                <a:cs typeface="Calibri"/>
              </a:rPr>
              <a:t> </a:t>
            </a:r>
            <a:r>
              <a:rPr sz="550" i="1" spc="30" dirty="0">
                <a:latin typeface="Calibri"/>
                <a:cs typeface="Calibri"/>
              </a:rPr>
              <a:t>ταυτοποίηση</a:t>
            </a:r>
            <a:r>
              <a:rPr sz="550" i="1" spc="-30" dirty="0">
                <a:latin typeface="Calibri"/>
                <a:cs typeface="Calibri"/>
              </a:rPr>
              <a:t> </a:t>
            </a:r>
            <a:r>
              <a:rPr sz="550" i="1" spc="30" dirty="0">
                <a:latin typeface="Calibri"/>
                <a:cs typeface="Calibri"/>
              </a:rPr>
              <a:t>χρήστη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59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10" dirty="0">
                <a:latin typeface="Calibri"/>
                <a:cs typeface="Calibri"/>
              </a:rPr>
              <a:t>Διαδικασία</a:t>
            </a:r>
            <a:r>
              <a:rPr sz="550" i="1" dirty="0">
                <a:latin typeface="Calibri"/>
                <a:cs typeface="Calibri"/>
              </a:rPr>
              <a:t> </a:t>
            </a:r>
            <a:r>
              <a:rPr sz="550" i="1" spc="20" dirty="0">
                <a:latin typeface="Calibri"/>
                <a:cs typeface="Calibri"/>
              </a:rPr>
              <a:t>συντήρησης</a:t>
            </a:r>
            <a:r>
              <a:rPr sz="550" i="1" spc="15" dirty="0">
                <a:latin typeface="Calibri"/>
                <a:cs typeface="Calibri"/>
              </a:rPr>
              <a:t> </a:t>
            </a:r>
            <a:r>
              <a:rPr sz="550" i="1" spc="20" dirty="0">
                <a:latin typeface="Calibri"/>
                <a:cs typeface="Calibri"/>
              </a:rPr>
              <a:t>της ασφάλειας</a:t>
            </a:r>
            <a:r>
              <a:rPr sz="550" i="1" spc="10" dirty="0">
                <a:latin typeface="Calibri"/>
                <a:cs typeface="Calibri"/>
              </a:rPr>
              <a:t> </a:t>
            </a:r>
            <a:r>
              <a:rPr sz="550" i="1" spc="25" dirty="0">
                <a:latin typeface="Calibri"/>
                <a:cs typeface="Calibri"/>
              </a:rPr>
              <a:t>ΤΠ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59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35" dirty="0">
                <a:latin typeface="Calibri"/>
                <a:cs typeface="Calibri"/>
              </a:rPr>
              <a:t>Δ</a:t>
            </a:r>
            <a:r>
              <a:rPr sz="550" i="1" spc="10" dirty="0">
                <a:latin typeface="Calibri"/>
                <a:cs typeface="Calibri"/>
              </a:rPr>
              <a:t>ι</a:t>
            </a:r>
            <a:r>
              <a:rPr sz="550" i="1" spc="30" dirty="0">
                <a:latin typeface="Calibri"/>
                <a:cs typeface="Calibri"/>
              </a:rPr>
              <a:t>α</a:t>
            </a:r>
            <a:r>
              <a:rPr sz="550" i="1" spc="25" dirty="0">
                <a:latin typeface="Calibri"/>
                <a:cs typeface="Calibri"/>
              </a:rPr>
              <a:t>χ</a:t>
            </a:r>
            <a:r>
              <a:rPr sz="550" i="1" spc="45" dirty="0">
                <a:latin typeface="Calibri"/>
                <a:cs typeface="Calibri"/>
              </a:rPr>
              <a:t>ω</a:t>
            </a:r>
            <a:r>
              <a:rPr sz="550" i="1" spc="30" dirty="0">
                <a:latin typeface="Calibri"/>
                <a:cs typeface="Calibri"/>
              </a:rPr>
              <a:t>ρ</a:t>
            </a:r>
            <a:r>
              <a:rPr sz="550" i="1" spc="5" dirty="0">
                <a:latin typeface="Calibri"/>
                <a:cs typeface="Calibri"/>
              </a:rPr>
              <a:t>ι</a:t>
            </a:r>
            <a:r>
              <a:rPr sz="550" i="1" spc="30" dirty="0">
                <a:latin typeface="Calibri"/>
                <a:cs typeface="Calibri"/>
              </a:rPr>
              <a:t>σμός</a:t>
            </a:r>
            <a:r>
              <a:rPr sz="550" i="1" spc="-20" dirty="0">
                <a:latin typeface="Calibri"/>
                <a:cs typeface="Calibri"/>
              </a:rPr>
              <a:t> </a:t>
            </a:r>
            <a:r>
              <a:rPr sz="550" i="1" dirty="0">
                <a:latin typeface="Calibri"/>
                <a:cs typeface="Calibri"/>
              </a:rPr>
              <a:t>τ</a:t>
            </a:r>
            <a:r>
              <a:rPr sz="550" i="1" spc="10" dirty="0">
                <a:latin typeface="Calibri"/>
                <a:cs typeface="Calibri"/>
              </a:rPr>
              <a:t>ο</a:t>
            </a:r>
            <a:r>
              <a:rPr sz="550" i="1" spc="45" dirty="0">
                <a:latin typeface="Calibri"/>
                <a:cs typeface="Calibri"/>
              </a:rPr>
              <a:t>υ</a:t>
            </a:r>
            <a:r>
              <a:rPr sz="550" i="1" spc="-35" dirty="0">
                <a:latin typeface="Calibri"/>
                <a:cs typeface="Calibri"/>
              </a:rPr>
              <a:t> </a:t>
            </a:r>
            <a:r>
              <a:rPr sz="550" i="1" spc="10" dirty="0">
                <a:latin typeface="Calibri"/>
                <a:cs typeface="Calibri"/>
              </a:rPr>
              <a:t>σ</a:t>
            </a:r>
            <a:r>
              <a:rPr sz="550" i="1" spc="15" dirty="0">
                <a:latin typeface="Calibri"/>
                <a:cs typeface="Calibri"/>
              </a:rPr>
              <a:t>υ</a:t>
            </a:r>
            <a:r>
              <a:rPr sz="550" i="1" spc="10" dirty="0">
                <a:latin typeface="Calibri"/>
                <a:cs typeface="Calibri"/>
              </a:rPr>
              <a:t>σ</a:t>
            </a:r>
            <a:r>
              <a:rPr sz="550" i="1" dirty="0">
                <a:latin typeface="Calibri"/>
                <a:cs typeface="Calibri"/>
              </a:rPr>
              <a:t>τ</a:t>
            </a:r>
            <a:r>
              <a:rPr sz="550" i="1" spc="15" dirty="0">
                <a:latin typeface="Calibri"/>
                <a:cs typeface="Calibri"/>
              </a:rPr>
              <a:t>ήμ</a:t>
            </a:r>
            <a:r>
              <a:rPr sz="550" i="1" spc="20" dirty="0">
                <a:latin typeface="Calibri"/>
                <a:cs typeface="Calibri"/>
              </a:rPr>
              <a:t>α</a:t>
            </a:r>
            <a:r>
              <a:rPr sz="550" i="1" dirty="0">
                <a:latin typeface="Calibri"/>
                <a:cs typeface="Calibri"/>
              </a:rPr>
              <a:t>τ</a:t>
            </a:r>
            <a:r>
              <a:rPr sz="550" i="1" spc="10" dirty="0">
                <a:latin typeface="Calibri"/>
                <a:cs typeface="Calibri"/>
              </a:rPr>
              <a:t>ο</a:t>
            </a:r>
            <a:r>
              <a:rPr sz="550" i="1" spc="30" dirty="0">
                <a:latin typeface="Calibri"/>
                <a:cs typeface="Calibri"/>
              </a:rPr>
              <a:t>ς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59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45" dirty="0">
                <a:latin typeface="Calibri"/>
                <a:cs typeface="Calibri"/>
              </a:rPr>
              <a:t>Κρυπτογραφία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625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20" dirty="0">
                <a:latin typeface="Calibri"/>
                <a:cs typeface="Calibri"/>
              </a:rPr>
              <a:t>Βιομηχανικά</a:t>
            </a:r>
            <a:r>
              <a:rPr sz="550" i="1" spc="-5" dirty="0">
                <a:latin typeface="Calibri"/>
                <a:cs typeface="Calibri"/>
              </a:rPr>
              <a:t> </a:t>
            </a:r>
            <a:r>
              <a:rPr sz="550" i="1" spc="15" dirty="0">
                <a:latin typeface="Calibri"/>
                <a:cs typeface="Calibri"/>
              </a:rPr>
              <a:t>συστήματα</a:t>
            </a:r>
            <a:r>
              <a:rPr sz="550" i="1" spc="-10" dirty="0">
                <a:latin typeface="Calibri"/>
                <a:cs typeface="Calibri"/>
              </a:rPr>
              <a:t> </a:t>
            </a:r>
            <a:r>
              <a:rPr sz="550" i="1" spc="20" dirty="0">
                <a:latin typeface="Calibri"/>
                <a:cs typeface="Calibri"/>
              </a:rPr>
              <a:t>ελέγχου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60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50" dirty="0">
                <a:latin typeface="Calibri"/>
                <a:cs typeface="Calibri"/>
              </a:rPr>
              <a:t>Λ</a:t>
            </a:r>
            <a:r>
              <a:rPr sz="550" i="1" spc="45" dirty="0">
                <a:latin typeface="Calibri"/>
                <a:cs typeface="Calibri"/>
              </a:rPr>
              <a:t>ο</a:t>
            </a:r>
            <a:r>
              <a:rPr sz="550" i="1" spc="35" dirty="0">
                <a:latin typeface="Calibri"/>
                <a:cs typeface="Calibri"/>
              </a:rPr>
              <a:t>γ</a:t>
            </a:r>
            <a:r>
              <a:rPr sz="550" i="1" spc="45" dirty="0">
                <a:latin typeface="Calibri"/>
                <a:cs typeface="Calibri"/>
              </a:rPr>
              <a:t>αρ</a:t>
            </a:r>
            <a:r>
              <a:rPr sz="550" i="1" spc="20" dirty="0">
                <a:latin typeface="Calibri"/>
                <a:cs typeface="Calibri"/>
              </a:rPr>
              <a:t>ι</a:t>
            </a:r>
            <a:r>
              <a:rPr sz="550" i="1" spc="45" dirty="0">
                <a:latin typeface="Calibri"/>
                <a:cs typeface="Calibri"/>
              </a:rPr>
              <a:t>ασ</a:t>
            </a:r>
            <a:r>
              <a:rPr sz="550" i="1" spc="40" dirty="0">
                <a:latin typeface="Calibri"/>
                <a:cs typeface="Calibri"/>
              </a:rPr>
              <a:t>μ</a:t>
            </a:r>
            <a:r>
              <a:rPr sz="550" i="1" spc="45" dirty="0">
                <a:latin typeface="Calibri"/>
                <a:cs typeface="Calibri"/>
              </a:rPr>
              <a:t>ο</a:t>
            </a:r>
            <a:r>
              <a:rPr sz="550" i="1" spc="20" dirty="0">
                <a:latin typeface="Calibri"/>
                <a:cs typeface="Calibri"/>
              </a:rPr>
              <a:t>ί</a:t>
            </a:r>
            <a:r>
              <a:rPr sz="550" i="1" spc="25" dirty="0">
                <a:latin typeface="Calibri"/>
                <a:cs typeface="Calibri"/>
              </a:rPr>
              <a:t>/</a:t>
            </a:r>
            <a:r>
              <a:rPr sz="550" i="1" spc="45" dirty="0">
                <a:latin typeface="Calibri"/>
                <a:cs typeface="Calibri"/>
              </a:rPr>
              <a:t>α</a:t>
            </a:r>
            <a:r>
              <a:rPr sz="550" i="1" spc="50" dirty="0">
                <a:latin typeface="Calibri"/>
                <a:cs typeface="Calibri"/>
              </a:rPr>
              <a:t>π</a:t>
            </a:r>
            <a:r>
              <a:rPr sz="550" i="1" spc="45" dirty="0">
                <a:latin typeface="Calibri"/>
                <a:cs typeface="Calibri"/>
              </a:rPr>
              <a:t>ο</a:t>
            </a:r>
            <a:r>
              <a:rPr sz="550" i="1" spc="35" dirty="0">
                <a:latin typeface="Calibri"/>
                <a:cs typeface="Calibri"/>
              </a:rPr>
              <a:t>λ</a:t>
            </a:r>
            <a:r>
              <a:rPr sz="550" i="1" spc="45" dirty="0">
                <a:latin typeface="Calibri"/>
                <a:cs typeface="Calibri"/>
              </a:rPr>
              <a:t>ο</a:t>
            </a:r>
            <a:r>
              <a:rPr sz="550" i="1" spc="30" dirty="0">
                <a:latin typeface="Calibri"/>
                <a:cs typeface="Calibri"/>
              </a:rPr>
              <a:t>γ</a:t>
            </a:r>
            <a:r>
              <a:rPr sz="550" i="1" spc="20" dirty="0">
                <a:latin typeface="Calibri"/>
                <a:cs typeface="Calibri"/>
              </a:rPr>
              <a:t>ι</a:t>
            </a:r>
            <a:r>
              <a:rPr sz="550" i="1" spc="45" dirty="0">
                <a:latin typeface="Calibri"/>
                <a:cs typeface="Calibri"/>
              </a:rPr>
              <a:t>σ</a:t>
            </a:r>
            <a:r>
              <a:rPr sz="550" i="1" spc="40" dirty="0">
                <a:latin typeface="Calibri"/>
                <a:cs typeface="Calibri"/>
              </a:rPr>
              <a:t>μ</a:t>
            </a:r>
            <a:r>
              <a:rPr sz="550" i="1" spc="45" dirty="0">
                <a:latin typeface="Calibri"/>
                <a:cs typeface="Calibri"/>
              </a:rPr>
              <a:t>ο</a:t>
            </a:r>
            <a:r>
              <a:rPr sz="550" i="1" spc="30" dirty="0">
                <a:latin typeface="Calibri"/>
                <a:cs typeface="Calibri"/>
              </a:rPr>
              <a:t>ί</a:t>
            </a:r>
            <a:r>
              <a:rPr sz="550" i="1" spc="-15" dirty="0">
                <a:latin typeface="Calibri"/>
                <a:cs typeface="Calibri"/>
              </a:rPr>
              <a:t> </a:t>
            </a:r>
            <a:r>
              <a:rPr sz="550" i="1" spc="10" dirty="0">
                <a:latin typeface="Calibri"/>
                <a:cs typeface="Calibri"/>
              </a:rPr>
              <a:t>δ</a:t>
            </a:r>
            <a:r>
              <a:rPr sz="550" i="1" spc="5" dirty="0">
                <a:latin typeface="Calibri"/>
                <a:cs typeface="Calibri"/>
              </a:rPr>
              <a:t>ι</a:t>
            </a:r>
            <a:r>
              <a:rPr sz="550" i="1" spc="15" dirty="0">
                <a:latin typeface="Calibri"/>
                <a:cs typeface="Calibri"/>
              </a:rPr>
              <a:t>α</a:t>
            </a:r>
            <a:r>
              <a:rPr sz="550" i="1" spc="5" dirty="0">
                <a:latin typeface="Calibri"/>
                <a:cs typeface="Calibri"/>
              </a:rPr>
              <a:t>χ</a:t>
            </a:r>
            <a:r>
              <a:rPr sz="550" i="1" spc="10" dirty="0">
                <a:latin typeface="Calibri"/>
                <a:cs typeface="Calibri"/>
              </a:rPr>
              <a:t>ε</a:t>
            </a:r>
            <a:r>
              <a:rPr sz="550" i="1" dirty="0">
                <a:latin typeface="Calibri"/>
                <a:cs typeface="Calibri"/>
              </a:rPr>
              <a:t>ί</a:t>
            </a:r>
            <a:r>
              <a:rPr sz="550" i="1" spc="10" dirty="0">
                <a:latin typeface="Calibri"/>
                <a:cs typeface="Calibri"/>
              </a:rPr>
              <a:t>ρ</a:t>
            </a:r>
            <a:r>
              <a:rPr sz="550" i="1" spc="5" dirty="0">
                <a:latin typeface="Calibri"/>
                <a:cs typeface="Calibri"/>
              </a:rPr>
              <a:t>ι</a:t>
            </a:r>
            <a:r>
              <a:rPr sz="550" i="1" spc="15" dirty="0">
                <a:latin typeface="Calibri"/>
                <a:cs typeface="Calibri"/>
              </a:rPr>
              <a:t>σ</a:t>
            </a:r>
            <a:r>
              <a:rPr sz="550" i="1" spc="10" dirty="0">
                <a:latin typeface="Calibri"/>
                <a:cs typeface="Calibri"/>
              </a:rPr>
              <a:t>η</a:t>
            </a:r>
            <a:r>
              <a:rPr sz="550" i="1" spc="20" dirty="0">
                <a:latin typeface="Calibri"/>
                <a:cs typeface="Calibri"/>
              </a:rPr>
              <a:t>ς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59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35" dirty="0">
                <a:latin typeface="Calibri"/>
                <a:cs typeface="Calibri"/>
              </a:rPr>
              <a:t>Φυσική</a:t>
            </a:r>
            <a:r>
              <a:rPr sz="550" i="1" dirty="0">
                <a:latin typeface="Calibri"/>
                <a:cs typeface="Calibri"/>
              </a:rPr>
              <a:t> </a:t>
            </a:r>
            <a:r>
              <a:rPr sz="550" i="1" spc="30" dirty="0">
                <a:latin typeface="Calibri"/>
                <a:cs typeface="Calibri"/>
              </a:rPr>
              <a:t>και</a:t>
            </a:r>
            <a:r>
              <a:rPr sz="550" i="1" spc="5" dirty="0">
                <a:latin typeface="Calibri"/>
                <a:cs typeface="Calibri"/>
              </a:rPr>
              <a:t> </a:t>
            </a:r>
            <a:r>
              <a:rPr sz="550" i="1" spc="35" dirty="0">
                <a:latin typeface="Calibri"/>
                <a:cs typeface="Calibri"/>
              </a:rPr>
              <a:t>περιβαλλοντική</a:t>
            </a:r>
            <a:r>
              <a:rPr sz="550" i="1" spc="5" dirty="0">
                <a:latin typeface="Calibri"/>
                <a:cs typeface="Calibri"/>
              </a:rPr>
              <a:t> </a:t>
            </a:r>
            <a:r>
              <a:rPr sz="550" i="1" spc="30" dirty="0">
                <a:latin typeface="Calibri"/>
                <a:cs typeface="Calibri"/>
              </a:rPr>
              <a:t>ασφάλεια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59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40" dirty="0">
                <a:latin typeface="Calibri"/>
                <a:cs typeface="Calibri"/>
              </a:rPr>
              <a:t>Δικαιώματα</a:t>
            </a:r>
            <a:r>
              <a:rPr sz="550" i="1" spc="-10" dirty="0">
                <a:latin typeface="Calibri"/>
                <a:cs typeface="Calibri"/>
              </a:rPr>
              <a:t> </a:t>
            </a:r>
            <a:r>
              <a:rPr sz="550" i="1" spc="50" dirty="0">
                <a:latin typeface="Calibri"/>
                <a:cs typeface="Calibri"/>
              </a:rPr>
              <a:t>πρόσβασης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60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5" dirty="0">
                <a:latin typeface="Calibri"/>
                <a:cs typeface="Calibri"/>
              </a:rPr>
              <a:t>Φ</a:t>
            </a:r>
            <a:r>
              <a:rPr sz="550" i="1" spc="-5" dirty="0">
                <a:latin typeface="Calibri"/>
                <a:cs typeface="Calibri"/>
              </a:rPr>
              <a:t>ιλτρ</a:t>
            </a:r>
            <a:r>
              <a:rPr sz="550" i="1" spc="5" dirty="0">
                <a:latin typeface="Calibri"/>
                <a:cs typeface="Calibri"/>
              </a:rPr>
              <a:t>α</a:t>
            </a:r>
            <a:r>
              <a:rPr sz="550" i="1" spc="-5" dirty="0">
                <a:latin typeface="Calibri"/>
                <a:cs typeface="Calibri"/>
              </a:rPr>
              <a:t>ρ</a:t>
            </a:r>
            <a:r>
              <a:rPr sz="550" i="1" spc="-10" dirty="0">
                <a:latin typeface="Calibri"/>
                <a:cs typeface="Calibri"/>
              </a:rPr>
              <a:t>ι</a:t>
            </a:r>
            <a:r>
              <a:rPr sz="550" i="1" dirty="0">
                <a:latin typeface="Calibri"/>
                <a:cs typeface="Calibri"/>
              </a:rPr>
              <a:t>σμέ</a:t>
            </a:r>
            <a:r>
              <a:rPr sz="550" i="1" spc="-5" dirty="0">
                <a:latin typeface="Calibri"/>
                <a:cs typeface="Calibri"/>
              </a:rPr>
              <a:t>ν</a:t>
            </a:r>
            <a:r>
              <a:rPr sz="550" i="1" spc="10" dirty="0">
                <a:latin typeface="Calibri"/>
                <a:cs typeface="Calibri"/>
              </a:rPr>
              <a:t>η</a:t>
            </a:r>
            <a:r>
              <a:rPr sz="550" i="1" spc="-10" dirty="0">
                <a:latin typeface="Calibri"/>
                <a:cs typeface="Calibri"/>
              </a:rPr>
              <a:t> </a:t>
            </a:r>
            <a:r>
              <a:rPr sz="550" i="1" spc="5" dirty="0">
                <a:latin typeface="Calibri"/>
                <a:cs typeface="Calibri"/>
              </a:rPr>
              <a:t>κί</a:t>
            </a:r>
            <a:r>
              <a:rPr sz="550" i="1" spc="10" dirty="0">
                <a:latin typeface="Calibri"/>
                <a:cs typeface="Calibri"/>
              </a:rPr>
              <a:t>νηση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64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15" dirty="0">
                <a:latin typeface="Calibri"/>
                <a:cs typeface="Calibri"/>
              </a:rPr>
              <a:t>Συστήματα</a:t>
            </a:r>
            <a:r>
              <a:rPr sz="550" i="1" spc="-35" dirty="0">
                <a:latin typeface="Calibri"/>
                <a:cs typeface="Calibri"/>
              </a:rPr>
              <a:t> </a:t>
            </a:r>
            <a:r>
              <a:rPr sz="550" i="1" spc="15" dirty="0">
                <a:latin typeface="Calibri"/>
                <a:cs typeface="Calibri"/>
              </a:rPr>
              <a:t>πληροφοριών</a:t>
            </a:r>
            <a:r>
              <a:rPr sz="550" i="1" spc="-25" dirty="0">
                <a:latin typeface="Calibri"/>
                <a:cs typeface="Calibri"/>
              </a:rPr>
              <a:t> </a:t>
            </a:r>
            <a:r>
              <a:rPr sz="550" i="1" spc="10" dirty="0">
                <a:latin typeface="Calibri"/>
                <a:cs typeface="Calibri"/>
              </a:rPr>
              <a:t>διοίκησης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60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35" dirty="0">
                <a:latin typeface="Calibri"/>
                <a:cs typeface="Calibri"/>
              </a:rPr>
              <a:t>Δ</a:t>
            </a:r>
            <a:r>
              <a:rPr sz="550" i="1" spc="10" dirty="0">
                <a:latin typeface="Calibri"/>
                <a:cs typeface="Calibri"/>
              </a:rPr>
              <a:t>ι</a:t>
            </a:r>
            <a:r>
              <a:rPr sz="550" i="1" spc="30" dirty="0">
                <a:latin typeface="Calibri"/>
                <a:cs typeface="Calibri"/>
              </a:rPr>
              <a:t>αρ</a:t>
            </a:r>
            <a:r>
              <a:rPr sz="550" i="1" spc="35" dirty="0">
                <a:latin typeface="Calibri"/>
                <a:cs typeface="Calibri"/>
              </a:rPr>
              <a:t>θ</a:t>
            </a:r>
            <a:r>
              <a:rPr sz="550" i="1" spc="30" dirty="0">
                <a:latin typeface="Calibri"/>
                <a:cs typeface="Calibri"/>
              </a:rPr>
              <a:t>ρ</a:t>
            </a:r>
            <a:r>
              <a:rPr sz="550" i="1" spc="45" dirty="0">
                <a:latin typeface="Calibri"/>
                <a:cs typeface="Calibri"/>
              </a:rPr>
              <a:t>ώ</a:t>
            </a:r>
            <a:r>
              <a:rPr sz="550" i="1" spc="30" dirty="0">
                <a:latin typeface="Calibri"/>
                <a:cs typeface="Calibri"/>
              </a:rPr>
              <a:t>σ</a:t>
            </a:r>
            <a:r>
              <a:rPr sz="550" i="1" spc="20" dirty="0">
                <a:latin typeface="Calibri"/>
                <a:cs typeface="Calibri"/>
              </a:rPr>
              <a:t>ε</a:t>
            </a:r>
            <a:r>
              <a:rPr sz="550" i="1" spc="5" dirty="0">
                <a:latin typeface="Calibri"/>
                <a:cs typeface="Calibri"/>
              </a:rPr>
              <a:t>ι</a:t>
            </a:r>
            <a:r>
              <a:rPr sz="550" i="1" spc="30" dirty="0">
                <a:latin typeface="Calibri"/>
                <a:cs typeface="Calibri"/>
              </a:rPr>
              <a:t>ς</a:t>
            </a:r>
            <a:r>
              <a:rPr sz="550" i="1" spc="-5" dirty="0">
                <a:latin typeface="Calibri"/>
                <a:cs typeface="Calibri"/>
              </a:rPr>
              <a:t> </a:t>
            </a:r>
            <a:r>
              <a:rPr sz="550" i="1" spc="25" dirty="0">
                <a:latin typeface="Calibri"/>
                <a:cs typeface="Calibri"/>
              </a:rPr>
              <a:t>συ</a:t>
            </a:r>
            <a:r>
              <a:rPr sz="550" i="1" spc="20" dirty="0">
                <a:latin typeface="Calibri"/>
                <a:cs typeface="Calibri"/>
              </a:rPr>
              <a:t>στ</a:t>
            </a:r>
            <a:r>
              <a:rPr sz="550" i="1" spc="25" dirty="0">
                <a:latin typeface="Calibri"/>
                <a:cs typeface="Calibri"/>
              </a:rPr>
              <a:t>ημ</a:t>
            </a:r>
            <a:r>
              <a:rPr sz="550" i="1" spc="30" dirty="0">
                <a:latin typeface="Calibri"/>
                <a:cs typeface="Calibri"/>
              </a:rPr>
              <a:t>ά</a:t>
            </a:r>
            <a:r>
              <a:rPr sz="550" i="1" spc="15" dirty="0">
                <a:latin typeface="Calibri"/>
                <a:cs typeface="Calibri"/>
              </a:rPr>
              <a:t>τ</a:t>
            </a:r>
            <a:r>
              <a:rPr sz="550" i="1" spc="25" dirty="0">
                <a:latin typeface="Calibri"/>
                <a:cs typeface="Calibri"/>
              </a:rPr>
              <a:t>ων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590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25" dirty="0">
                <a:latin typeface="Calibri"/>
                <a:cs typeface="Calibri"/>
              </a:rPr>
              <a:t>Διαχείριση</a:t>
            </a:r>
            <a:r>
              <a:rPr sz="550" i="1" spc="-15" dirty="0">
                <a:latin typeface="Calibri"/>
                <a:cs typeface="Calibri"/>
              </a:rPr>
              <a:t> </a:t>
            </a:r>
            <a:r>
              <a:rPr sz="550" i="1" spc="30" dirty="0">
                <a:latin typeface="Calibri"/>
                <a:cs typeface="Calibri"/>
              </a:rPr>
              <a:t>ανάκαμψης</a:t>
            </a:r>
            <a:r>
              <a:rPr sz="550" i="1" spc="-5" dirty="0">
                <a:latin typeface="Calibri"/>
                <a:cs typeface="Calibri"/>
              </a:rPr>
              <a:t> </a:t>
            </a:r>
            <a:r>
              <a:rPr sz="550" i="1" spc="35" dirty="0">
                <a:latin typeface="Calibri"/>
                <a:cs typeface="Calibri"/>
              </a:rPr>
              <a:t>από</a:t>
            </a:r>
            <a:r>
              <a:rPr sz="550" i="1" spc="-10" dirty="0">
                <a:latin typeface="Calibri"/>
                <a:cs typeface="Calibri"/>
              </a:rPr>
              <a:t> </a:t>
            </a:r>
            <a:r>
              <a:rPr sz="550" i="1" spc="30" dirty="0">
                <a:latin typeface="Calibri"/>
                <a:cs typeface="Calibri"/>
              </a:rPr>
              <a:t>καταστροφές</a:t>
            </a:r>
            <a:endParaRPr sz="550">
              <a:latin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645"/>
              </a:spcBef>
              <a:buSzPct val="200000"/>
              <a:buFont typeface="Arial"/>
              <a:buChar char="•"/>
              <a:tabLst>
                <a:tab pos="170815" algn="l"/>
              </a:tabLst>
            </a:pPr>
            <a:r>
              <a:rPr sz="550" i="1" spc="10" dirty="0">
                <a:latin typeface="Calibri"/>
                <a:cs typeface="Calibri"/>
              </a:rPr>
              <a:t>Διαχείριση</a:t>
            </a:r>
            <a:r>
              <a:rPr sz="550" i="1" spc="-25" dirty="0">
                <a:latin typeface="Calibri"/>
                <a:cs typeface="Calibri"/>
              </a:rPr>
              <a:t> </a:t>
            </a:r>
            <a:r>
              <a:rPr sz="550" i="1" spc="10" dirty="0">
                <a:latin typeface="Calibri"/>
                <a:cs typeface="Calibri"/>
              </a:rPr>
              <a:t>επιχειρησιακής</a:t>
            </a:r>
            <a:r>
              <a:rPr sz="550" i="1" spc="-20" dirty="0">
                <a:latin typeface="Calibri"/>
                <a:cs typeface="Calibri"/>
              </a:rPr>
              <a:t> </a:t>
            </a:r>
            <a:r>
              <a:rPr sz="550" i="1" spc="10" dirty="0">
                <a:latin typeface="Calibri"/>
                <a:cs typeface="Calibri"/>
              </a:rPr>
              <a:t>συνέχειας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597957" y="65722"/>
            <a:ext cx="285750" cy="25717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50"/>
              </a:lnSpc>
            </a:pPr>
            <a:r>
              <a:rPr sz="2050" spc="85" dirty="0">
                <a:solidFill>
                  <a:srgbClr val="D8D8D8"/>
                </a:solidFill>
                <a:latin typeface="Calibri"/>
                <a:cs typeface="Calibri"/>
              </a:rPr>
              <a:t>ΠΛΑΊΣΙΑ</a:t>
            </a:r>
            <a:r>
              <a:rPr sz="2050" spc="-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155" dirty="0">
                <a:solidFill>
                  <a:srgbClr val="D8D8D8"/>
                </a:solidFill>
                <a:latin typeface="Calibri"/>
                <a:cs typeface="Calibri"/>
              </a:rPr>
              <a:t>ΛΟΓΙΣΜΙΚΟΥ</a:t>
            </a:r>
            <a:endParaRPr sz="205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97280" y="3328352"/>
            <a:ext cx="1924050" cy="1689100"/>
          </a:xfrm>
          <a:custGeom>
            <a:avLst/>
            <a:gdLst/>
            <a:ahLst/>
            <a:cxnLst/>
            <a:rect l="l" t="t" r="r" b="b"/>
            <a:pathLst>
              <a:path w="1924050" h="1689100">
                <a:moveTo>
                  <a:pt x="0" y="0"/>
                </a:moveTo>
                <a:lnTo>
                  <a:pt x="1924050" y="0"/>
                </a:lnTo>
                <a:lnTo>
                  <a:pt x="1924050" y="1689100"/>
                </a:lnTo>
                <a:lnTo>
                  <a:pt x="0" y="1689100"/>
                </a:lnTo>
                <a:lnTo>
                  <a:pt x="0" y="0"/>
                </a:lnTo>
              </a:path>
            </a:pathLst>
          </a:custGeom>
          <a:ln w="15875">
            <a:solidFill>
              <a:srgbClr val="CF2D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329814" y="3311207"/>
            <a:ext cx="357505" cy="1917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5080" indent="111125">
              <a:lnSpc>
                <a:spcPts val="650"/>
              </a:lnSpc>
              <a:spcBef>
                <a:spcPts val="130"/>
              </a:spcBef>
            </a:pPr>
            <a:r>
              <a:rPr sz="550" b="1" spc="20" dirty="0">
                <a:solidFill>
                  <a:srgbClr val="BF0000"/>
                </a:solidFill>
                <a:latin typeface="Calibri"/>
                <a:cs typeface="Calibri"/>
              </a:rPr>
              <a:t>Μέτρα </a:t>
            </a:r>
            <a:r>
              <a:rPr sz="550" b="1" spc="-1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550" b="1" spc="15" dirty="0">
                <a:solidFill>
                  <a:srgbClr val="BF0000"/>
                </a:solidFill>
                <a:latin typeface="Calibri"/>
                <a:cs typeface="Calibri"/>
              </a:rPr>
              <a:t>α</a:t>
            </a:r>
            <a:r>
              <a:rPr sz="550" b="1" spc="20" dirty="0">
                <a:solidFill>
                  <a:srgbClr val="BF0000"/>
                </a:solidFill>
                <a:latin typeface="Calibri"/>
                <a:cs typeface="Calibri"/>
              </a:rPr>
              <a:t>σφ</a:t>
            </a:r>
            <a:r>
              <a:rPr sz="550" b="1" spc="15" dirty="0">
                <a:solidFill>
                  <a:srgbClr val="BF0000"/>
                </a:solidFill>
                <a:latin typeface="Calibri"/>
                <a:cs typeface="Calibri"/>
              </a:rPr>
              <a:t>α</a:t>
            </a:r>
            <a:r>
              <a:rPr sz="550" b="1" spc="10" dirty="0">
                <a:solidFill>
                  <a:srgbClr val="BF0000"/>
                </a:solidFill>
                <a:latin typeface="Calibri"/>
                <a:cs typeface="Calibri"/>
              </a:rPr>
              <a:t>λ</a:t>
            </a:r>
            <a:r>
              <a:rPr sz="550" b="1" dirty="0">
                <a:solidFill>
                  <a:srgbClr val="BF0000"/>
                </a:solidFill>
                <a:latin typeface="Calibri"/>
                <a:cs typeface="Calibri"/>
              </a:rPr>
              <a:t>ε</a:t>
            </a:r>
            <a:r>
              <a:rPr sz="550" b="1" spc="-10" dirty="0">
                <a:solidFill>
                  <a:srgbClr val="BF0000"/>
                </a:solidFill>
                <a:latin typeface="Calibri"/>
                <a:cs typeface="Calibri"/>
              </a:rPr>
              <a:t>ί</a:t>
            </a:r>
            <a:r>
              <a:rPr sz="550" b="1" spc="15" dirty="0">
                <a:solidFill>
                  <a:srgbClr val="BF0000"/>
                </a:solidFill>
                <a:latin typeface="Calibri"/>
                <a:cs typeface="Calibri"/>
              </a:rPr>
              <a:t>α</a:t>
            </a:r>
            <a:r>
              <a:rPr sz="550" b="1" spc="30" dirty="0">
                <a:solidFill>
                  <a:srgbClr val="BF0000"/>
                </a:solidFill>
                <a:latin typeface="Calibri"/>
                <a:cs typeface="Calibri"/>
              </a:rPr>
              <a:t>ς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69292" y="3388677"/>
            <a:ext cx="31178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15" dirty="0">
                <a:solidFill>
                  <a:srgbClr val="BF0000"/>
                </a:solidFill>
                <a:latin typeface="Calibri"/>
                <a:cs typeface="Calibri"/>
              </a:rPr>
              <a:t>Πρότυπα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6290" y="0"/>
            <a:ext cx="11392535" cy="6883400"/>
            <a:chOff x="796290" y="0"/>
            <a:chExt cx="1139253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9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3977" y="60960"/>
              <a:ext cx="7034847" cy="6797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7652" y="255587"/>
              <a:ext cx="6557644" cy="6346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290" y="4458970"/>
              <a:ext cx="4201477" cy="214344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75030" y="330517"/>
            <a:ext cx="4215765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-5" dirty="0">
                <a:solidFill>
                  <a:srgbClr val="FFBA00"/>
                </a:solidFill>
                <a:latin typeface="Times New Roman"/>
                <a:cs typeface="Times New Roman"/>
              </a:rPr>
              <a:t>Συνδεθείτε με το CyberSecPro: Πώς </a:t>
            </a:r>
            <a:r>
              <a:rPr sz="1450" spc="65" dirty="0">
                <a:latin typeface="Times New Roman"/>
                <a:cs typeface="Times New Roman"/>
              </a:rPr>
              <a:t>να </a:t>
            </a:r>
            <a:r>
              <a:rPr sz="1450" spc="60" dirty="0">
                <a:latin typeface="Times New Roman"/>
                <a:cs typeface="Times New Roman"/>
              </a:rPr>
              <a:t>εγγραφείτε </a:t>
            </a:r>
            <a:r>
              <a:rPr sz="1450" spc="55" dirty="0">
                <a:latin typeface="Times New Roman"/>
                <a:cs typeface="Times New Roman"/>
              </a:rPr>
              <a:t>και </a:t>
            </a:r>
            <a:r>
              <a:rPr sz="1450" spc="-350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άλλες</a:t>
            </a:r>
            <a:r>
              <a:rPr sz="1450" spc="25" dirty="0">
                <a:latin typeface="Times New Roman"/>
                <a:cs typeface="Times New Roman"/>
              </a:rPr>
              <a:t> </a:t>
            </a:r>
            <a:r>
              <a:rPr sz="1450" spc="60" dirty="0">
                <a:latin typeface="Times New Roman"/>
                <a:cs typeface="Times New Roman"/>
              </a:rPr>
              <a:t>πρακτικές</a:t>
            </a:r>
            <a:r>
              <a:rPr sz="1450" spc="35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πληροφορίες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1511617"/>
            <a:ext cx="1851025" cy="4025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32740" marR="5080" indent="-320675">
              <a:lnSpc>
                <a:spcPct val="101400"/>
              </a:lnSpc>
              <a:spcBef>
                <a:spcPts val="70"/>
              </a:spcBef>
              <a:tabLst>
                <a:tab pos="354330" algn="l"/>
              </a:tabLst>
            </a:pPr>
            <a:r>
              <a:rPr sz="1600" spc="-5" dirty="0">
                <a:solidFill>
                  <a:srgbClr val="FFBA00"/>
                </a:solidFill>
              </a:rPr>
              <a:t>1.		</a:t>
            </a:r>
            <a:r>
              <a:rPr sz="850" spc="20" dirty="0"/>
              <a:t>Ιστοσελίδα: </a:t>
            </a:r>
            <a:r>
              <a:rPr sz="850" spc="25" dirty="0">
                <a:solidFill>
                  <a:srgbClr val="87872D"/>
                </a:solidFill>
              </a:rPr>
              <a:t> </a:t>
            </a:r>
            <a:r>
              <a:rPr sz="850" u="sng" spc="10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www</a:t>
            </a:r>
            <a:r>
              <a:rPr sz="8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.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cy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be</a:t>
            </a:r>
            <a:r>
              <a:rPr sz="8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r</a:t>
            </a:r>
            <a:r>
              <a:rPr sz="8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s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e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c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p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r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o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-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p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r</a:t>
            </a:r>
            <a:r>
              <a:rPr sz="85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o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j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e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c</a:t>
            </a:r>
            <a:r>
              <a:rPr sz="8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t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.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e</a:t>
            </a:r>
            <a:r>
              <a:rPr sz="850" u="sng" spc="8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u</a:t>
            </a:r>
            <a:endParaRPr sz="850"/>
          </a:p>
        </p:txBody>
      </p:sp>
      <p:sp>
        <p:nvSpPr>
          <p:cNvPr id="10" name="object 10"/>
          <p:cNvSpPr txBox="1"/>
          <p:nvPr/>
        </p:nvSpPr>
        <p:spPr>
          <a:xfrm>
            <a:off x="875030" y="1929129"/>
            <a:ext cx="3012440" cy="85915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85"/>
              </a:spcBef>
              <a:buClr>
                <a:srgbClr val="FFBA00"/>
              </a:buClr>
              <a:buSzPct val="188235"/>
              <a:buAutoNum type="arabicPeriod" startAt="2"/>
              <a:tabLst>
                <a:tab pos="354965" algn="l"/>
                <a:tab pos="355600" algn="l"/>
              </a:tabLst>
            </a:pPr>
            <a:r>
              <a:rPr sz="850" spc="65" dirty="0">
                <a:latin typeface="Calibri"/>
                <a:cs typeface="Calibri"/>
              </a:rPr>
              <a:t>X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(Twitter):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https://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twitter.com/CyberSecPro_eu</a:t>
            </a:r>
            <a:endParaRPr sz="850">
              <a:latin typeface="Calibri"/>
              <a:cs typeface="Calibri"/>
            </a:endParaRPr>
          </a:p>
          <a:p>
            <a:pPr marL="355600" marR="5080" indent="-342900">
              <a:lnSpc>
                <a:spcPct val="76900"/>
              </a:lnSpc>
              <a:spcBef>
                <a:spcPts val="1430"/>
              </a:spcBef>
              <a:buClr>
                <a:srgbClr val="FFBA00"/>
              </a:buClr>
              <a:buSzPct val="188235"/>
              <a:buAutoNum type="arabicPeriod" startAt="2"/>
              <a:tabLst>
                <a:tab pos="354965" algn="l"/>
                <a:tab pos="355600" algn="l"/>
              </a:tabLst>
            </a:pPr>
            <a:r>
              <a:rPr sz="850" spc="45" dirty="0">
                <a:latin typeface="Calibri"/>
                <a:cs typeface="Calibri"/>
              </a:rPr>
              <a:t>LinkedIn (επαγγελματικό κοινωνικό δίκτυο) </a:t>
            </a:r>
            <a:r>
              <a:rPr sz="850" spc="35" dirty="0">
                <a:latin typeface="Calibri"/>
                <a:cs typeface="Calibri"/>
              </a:rPr>
              <a:t>: </a:t>
            </a:r>
            <a:r>
              <a:rPr sz="850" spc="4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www.linkedin.com/compan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y/cybersecpro-euproject/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88825" cy="6880225"/>
            <a:chOff x="0" y="0"/>
            <a:chExt cx="1218882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8545" y="0"/>
              <a:ext cx="605028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720" y="5059679"/>
              <a:ext cx="932814" cy="1798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784022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443729" y="5079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0897"/>
                  </a:lnTo>
                  <a:lnTo>
                    <a:pt x="1547495" y="3546157"/>
                  </a:lnTo>
                  <a:lnTo>
                    <a:pt x="1526540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90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63365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48500" y="2199322"/>
            <a:ext cx="28206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04" dirty="0">
                <a:solidFill>
                  <a:srgbClr val="FFBA00"/>
                </a:solidFill>
                <a:latin typeface="Times New Roman"/>
                <a:cs typeface="Times New Roman"/>
              </a:rPr>
              <a:t>Σας</a:t>
            </a:r>
            <a:r>
              <a:rPr sz="3200" spc="130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3200" spc="215" dirty="0">
                <a:solidFill>
                  <a:srgbClr val="FFBA00"/>
                </a:solidFill>
                <a:latin typeface="Times New Roman"/>
                <a:cs typeface="Times New Roman"/>
              </a:rPr>
              <a:t>ευχαριστώ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48500" y="3173412"/>
            <a:ext cx="4041775" cy="868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Εάν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έχετε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οποιεσδήποτε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ερωτήσεις,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μη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διστάσετε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επικοινωνήσετε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μαζί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μας: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 marL="298450" marR="1744345" indent="-285750">
              <a:lnSpc>
                <a:spcPct val="100000"/>
              </a:lnSpc>
              <a:spcBef>
                <a:spcPts val="59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spc="45" dirty="0">
                <a:solidFill>
                  <a:srgbClr val="FFFFFF"/>
                </a:solidFill>
                <a:latin typeface="Calibri"/>
                <a:cs typeface="Calibri"/>
              </a:rPr>
              <a:t>Cristina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Alcaraz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Αναπληρώτρια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καθηγήτρια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FFFFFF"/>
                </a:solidFill>
                <a:latin typeface="Calibri"/>
                <a:cs typeface="Calibri"/>
              </a:rPr>
              <a:t>Μάλαγα </a:t>
            </a:r>
            <a:r>
              <a:rPr sz="850" spc="-17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alcaraz@uma.</a:t>
            </a:r>
            <a:r>
              <a:rPr sz="8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455" y="5158422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E6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3525" y="6151879"/>
              <a:ext cx="2647950" cy="64293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077200" y="768984"/>
            <a:ext cx="3150870" cy="106045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algn="ctr">
              <a:lnSpc>
                <a:spcPts val="2670"/>
              </a:lnSpc>
              <a:spcBef>
                <a:spcPts val="310"/>
              </a:spcBef>
            </a:pPr>
            <a:r>
              <a:rPr sz="2350" spc="114" dirty="0"/>
              <a:t>Προστασία</a:t>
            </a:r>
            <a:r>
              <a:rPr sz="2350" spc="70" dirty="0"/>
              <a:t> </a:t>
            </a:r>
            <a:r>
              <a:rPr sz="2350" spc="95" dirty="0"/>
              <a:t>δικτύου</a:t>
            </a:r>
            <a:r>
              <a:rPr sz="2350" spc="60" dirty="0"/>
              <a:t> </a:t>
            </a:r>
            <a:r>
              <a:rPr sz="2350" spc="95" dirty="0"/>
              <a:t>για </a:t>
            </a:r>
            <a:r>
              <a:rPr sz="2350" spc="-515" dirty="0"/>
              <a:t> </a:t>
            </a:r>
            <a:r>
              <a:rPr sz="2350" spc="105" dirty="0"/>
              <a:t>συστήματα </a:t>
            </a:r>
            <a:r>
              <a:rPr sz="2350" spc="70" dirty="0"/>
              <a:t>ελέγχου </a:t>
            </a:r>
            <a:r>
              <a:rPr sz="2350" spc="75" dirty="0"/>
              <a:t> </a:t>
            </a:r>
            <a:r>
              <a:rPr sz="2350" spc="65" dirty="0"/>
              <a:t>ενέργειας</a:t>
            </a:r>
            <a:endParaRPr sz="2350"/>
          </a:p>
        </p:txBody>
      </p:sp>
      <p:sp>
        <p:nvSpPr>
          <p:cNvPr id="10" name="object 10"/>
          <p:cNvSpPr txBox="1"/>
          <p:nvPr/>
        </p:nvSpPr>
        <p:spPr>
          <a:xfrm>
            <a:off x="7197725" y="2034857"/>
            <a:ext cx="2125345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1" spc="204" dirty="0">
                <a:solidFill>
                  <a:srgbClr val="D8791A"/>
                </a:solidFill>
                <a:latin typeface="Calibri"/>
                <a:cs typeface="Calibri"/>
              </a:rPr>
              <a:t>CSP004_C_E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1019" y="3101975"/>
            <a:ext cx="3008630" cy="63563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800" spc="70" dirty="0">
                <a:latin typeface="Calibri"/>
                <a:cs typeface="Calibri"/>
              </a:rPr>
              <a:t>ΠΑΡΟΥΣ</a:t>
            </a:r>
            <a:r>
              <a:rPr lang="el-GR" sz="800" spc="70" dirty="0">
                <a:latin typeface="Calibri"/>
                <a:cs typeface="Calibri"/>
              </a:rPr>
              <a:t>Ι</a:t>
            </a:r>
            <a:r>
              <a:rPr sz="800" spc="70" dirty="0">
                <a:latin typeface="Calibri"/>
                <a:cs typeface="Calibri"/>
              </a:rPr>
              <a:t>ΑΣΗ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spc="50" dirty="0">
                <a:latin typeface="Arial"/>
                <a:cs typeface="Arial"/>
              </a:rPr>
              <a:t>: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800" spc="40" dirty="0">
                <a:latin typeface="Arial"/>
                <a:cs typeface="Arial"/>
              </a:rPr>
              <a:t>DR.</a:t>
            </a:r>
            <a:r>
              <a:rPr sz="800" spc="95" dirty="0">
                <a:latin typeface="Arial"/>
                <a:cs typeface="Arial"/>
              </a:rPr>
              <a:t> </a:t>
            </a:r>
            <a:r>
              <a:rPr sz="800" spc="65" dirty="0">
                <a:latin typeface="Arial"/>
                <a:cs typeface="Arial"/>
              </a:rPr>
              <a:t>STEFAN</a:t>
            </a:r>
            <a:r>
              <a:rPr sz="800" spc="125" dirty="0">
                <a:latin typeface="Arial"/>
                <a:cs typeface="Arial"/>
              </a:rPr>
              <a:t> </a:t>
            </a:r>
            <a:r>
              <a:rPr sz="800" spc="60" dirty="0">
                <a:latin typeface="Arial"/>
                <a:cs typeface="Arial"/>
              </a:rPr>
              <a:t>SCHAUER</a:t>
            </a:r>
            <a:endParaRPr sz="800" dirty="0">
              <a:latin typeface="Arial"/>
              <a:cs typeface="Arial"/>
            </a:endParaRPr>
          </a:p>
          <a:p>
            <a:pPr marL="12700" marR="5080">
              <a:lnSpc>
                <a:spcPts val="819"/>
              </a:lnSpc>
              <a:spcBef>
                <a:spcPts val="220"/>
              </a:spcBef>
            </a:pPr>
            <a:r>
              <a:rPr sz="800" spc="40" dirty="0">
                <a:latin typeface="Arial"/>
                <a:cs typeface="Arial"/>
              </a:rPr>
              <a:t>DR.</a:t>
            </a:r>
            <a:r>
              <a:rPr sz="800" spc="120" dirty="0">
                <a:latin typeface="Arial"/>
                <a:cs typeface="Arial"/>
              </a:rPr>
              <a:t> </a:t>
            </a:r>
            <a:r>
              <a:rPr sz="800" spc="75" dirty="0">
                <a:latin typeface="Arial"/>
                <a:cs typeface="Arial"/>
              </a:rPr>
              <a:t>ABDELKADER</a:t>
            </a:r>
            <a:r>
              <a:rPr sz="800" spc="165" dirty="0">
                <a:latin typeface="Arial"/>
                <a:cs typeface="Arial"/>
              </a:rPr>
              <a:t> </a:t>
            </a:r>
            <a:r>
              <a:rPr sz="800" spc="70" dirty="0">
                <a:latin typeface="Arial"/>
                <a:cs typeface="Arial"/>
              </a:rPr>
              <a:t>SHAABAN</a:t>
            </a:r>
            <a:r>
              <a:rPr sz="800" spc="160" dirty="0">
                <a:latin typeface="Arial"/>
                <a:cs typeface="Arial"/>
              </a:rPr>
              <a:t> </a:t>
            </a:r>
            <a:r>
              <a:rPr sz="800" b="1" spc="40" dirty="0">
                <a:latin typeface="Arial"/>
                <a:cs typeface="Arial"/>
              </a:rPr>
              <a:t>AIT</a:t>
            </a:r>
            <a:r>
              <a:rPr sz="800" b="1" spc="125" dirty="0">
                <a:latin typeface="Arial"/>
                <a:cs typeface="Arial"/>
              </a:rPr>
              <a:t> </a:t>
            </a:r>
            <a:r>
              <a:rPr sz="800" b="1" spc="70" dirty="0">
                <a:latin typeface="Calibri"/>
                <a:cs typeface="Calibri"/>
              </a:rPr>
              <a:t>ΑΥΣΤΡΙΑ</a:t>
            </a:r>
            <a:r>
              <a:rPr lang="el-GR" sz="800" b="1" spc="70" dirty="0">
                <a:latin typeface="Calibri"/>
                <a:cs typeface="Calibri"/>
              </a:rPr>
              <a:t>Ο</a:t>
            </a:r>
            <a:r>
              <a:rPr sz="800" b="1" spc="70" dirty="0">
                <a:latin typeface="Calibri"/>
                <a:cs typeface="Calibri"/>
              </a:rPr>
              <a:t>Ό</a:t>
            </a:r>
            <a:r>
              <a:rPr sz="800" b="1" spc="195" dirty="0">
                <a:latin typeface="Calibri"/>
                <a:cs typeface="Calibri"/>
              </a:rPr>
              <a:t> </a:t>
            </a:r>
            <a:r>
              <a:rPr sz="800" b="1" spc="70" dirty="0">
                <a:latin typeface="Calibri"/>
                <a:cs typeface="Calibri"/>
              </a:rPr>
              <a:t>ΘΕΣΜΙΚΟ </a:t>
            </a:r>
            <a:r>
              <a:rPr sz="800" b="1" spc="-165" dirty="0">
                <a:latin typeface="Calibri"/>
                <a:cs typeface="Calibri"/>
              </a:rPr>
              <a:t> </a:t>
            </a:r>
            <a:r>
              <a:rPr sz="800" b="1" spc="35" dirty="0">
                <a:latin typeface="Calibri"/>
                <a:cs typeface="Calibri"/>
              </a:rPr>
              <a:t>ΟΡΓΑΝΟ</a:t>
            </a:r>
            <a:r>
              <a:rPr sz="800" b="1" spc="120" dirty="0">
                <a:latin typeface="Calibri"/>
                <a:cs typeface="Calibri"/>
              </a:rPr>
              <a:t> </a:t>
            </a:r>
            <a:r>
              <a:rPr sz="800" b="1" spc="70" dirty="0">
                <a:latin typeface="Calibri"/>
                <a:cs typeface="Calibri"/>
              </a:rPr>
              <a:t>ΤΕΧΝΟΛΟΓΙΑΣ</a:t>
            </a:r>
            <a:endParaRPr sz="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E6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827" y="6151562"/>
              <a:ext cx="2649537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60370">
              <a:lnSpc>
                <a:spcPct val="100000"/>
              </a:lnSpc>
              <a:spcBef>
                <a:spcPts val="100"/>
              </a:spcBef>
            </a:pPr>
            <a:r>
              <a:rPr spc="95" dirty="0"/>
              <a:t>Γ</a:t>
            </a:r>
            <a:r>
              <a:rPr spc="100" dirty="0"/>
              <a:t>ν</a:t>
            </a:r>
            <a:r>
              <a:rPr spc="160" dirty="0"/>
              <a:t>ω</a:t>
            </a:r>
            <a:r>
              <a:rPr spc="114" dirty="0"/>
              <a:t>σ</a:t>
            </a:r>
            <a:r>
              <a:rPr spc="85" dirty="0"/>
              <a:t>τ</a:t>
            </a:r>
            <a:r>
              <a:rPr spc="120" dirty="0"/>
              <a:t>ο</a:t>
            </a:r>
            <a:r>
              <a:rPr spc="125" dirty="0"/>
              <a:t>π</a:t>
            </a:r>
            <a:r>
              <a:rPr spc="120" dirty="0"/>
              <a:t>ο</a:t>
            </a:r>
            <a:r>
              <a:rPr spc="50" dirty="0"/>
              <a:t>ί</a:t>
            </a:r>
            <a:r>
              <a:rPr spc="120" dirty="0"/>
              <a:t>ησ</a:t>
            </a:r>
            <a:r>
              <a:rPr spc="135" dirty="0"/>
              <a:t>η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501765" y="1966277"/>
            <a:ext cx="5327015" cy="82613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55600" marR="5080" indent="-342900" algn="just">
              <a:lnSpc>
                <a:spcPts val="1000"/>
              </a:lnSpc>
              <a:spcBef>
                <a:spcPts val="150"/>
              </a:spcBef>
              <a:buSzPct val="188235"/>
              <a:buFont typeface="Arial"/>
              <a:buChar char="•"/>
              <a:tabLst>
                <a:tab pos="355600" algn="l"/>
              </a:tabLst>
            </a:pPr>
            <a:r>
              <a:rPr sz="850" i="1" spc="-5" dirty="0">
                <a:latin typeface="Arial"/>
                <a:cs typeface="Arial"/>
              </a:rPr>
              <a:t>Συγχρηματοδοτείται</a:t>
            </a:r>
            <a:r>
              <a:rPr sz="850" i="1" spc="100" dirty="0">
                <a:latin typeface="Arial"/>
                <a:cs typeface="Arial"/>
              </a:rPr>
              <a:t> </a:t>
            </a:r>
            <a:r>
              <a:rPr sz="850" i="1" dirty="0">
                <a:latin typeface="Arial"/>
                <a:cs typeface="Arial"/>
              </a:rPr>
              <a:t>από</a:t>
            </a:r>
            <a:r>
              <a:rPr sz="850" i="1" spc="105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την</a:t>
            </a:r>
            <a:r>
              <a:rPr sz="850" i="1" spc="105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Ευρωπαϊκή</a:t>
            </a:r>
            <a:r>
              <a:rPr sz="850" i="1" spc="105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Ένωση.</a:t>
            </a:r>
            <a:r>
              <a:rPr sz="850" i="1" spc="105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Ωστόσο,</a:t>
            </a:r>
            <a:r>
              <a:rPr sz="850" i="1" spc="105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οι</a:t>
            </a:r>
            <a:r>
              <a:rPr sz="850" i="1" spc="105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απόψεις</a:t>
            </a:r>
            <a:r>
              <a:rPr sz="850" i="1" spc="100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και</a:t>
            </a:r>
            <a:r>
              <a:rPr sz="850" i="1" spc="105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οι</a:t>
            </a:r>
            <a:r>
              <a:rPr sz="850" i="1" spc="105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γνώμες</a:t>
            </a:r>
            <a:r>
              <a:rPr sz="850" i="1" spc="100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που</a:t>
            </a:r>
            <a:r>
              <a:rPr sz="850" i="1" spc="100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εκφράζονται </a:t>
            </a:r>
            <a:r>
              <a:rPr sz="850" i="1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είναι</a:t>
            </a:r>
            <a:r>
              <a:rPr sz="850" i="1" spc="75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αποκλειστικά</a:t>
            </a:r>
            <a:r>
              <a:rPr sz="850" i="1" spc="75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του/των</a:t>
            </a:r>
            <a:r>
              <a:rPr sz="850" i="1" spc="70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συγγραφέα/ων</a:t>
            </a:r>
            <a:r>
              <a:rPr sz="850" i="1" spc="75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και</a:t>
            </a:r>
            <a:r>
              <a:rPr sz="850" i="1" spc="75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δεν</a:t>
            </a:r>
            <a:r>
              <a:rPr sz="850" i="1" spc="75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αντανακλούν</a:t>
            </a:r>
            <a:r>
              <a:rPr sz="850" i="1" spc="75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κατ'</a:t>
            </a:r>
            <a:r>
              <a:rPr sz="850" i="1" spc="75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ανάγκη</a:t>
            </a:r>
            <a:r>
              <a:rPr sz="850" i="1" spc="75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τις</a:t>
            </a:r>
            <a:r>
              <a:rPr sz="850" i="1" spc="70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απόψεις</a:t>
            </a:r>
            <a:r>
              <a:rPr sz="850" i="1" spc="70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και</a:t>
            </a:r>
            <a:r>
              <a:rPr sz="850" i="1" spc="75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τις</a:t>
            </a:r>
            <a:r>
              <a:rPr sz="850" i="1" spc="70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γνώμες </a:t>
            </a:r>
            <a:r>
              <a:rPr sz="850" i="1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της Ευρωπαϊκής</a:t>
            </a:r>
            <a:r>
              <a:rPr sz="850" i="1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Ένωσης </a:t>
            </a:r>
            <a:r>
              <a:rPr sz="850" i="1" dirty="0">
                <a:latin typeface="Arial"/>
                <a:cs typeface="Arial"/>
              </a:rPr>
              <a:t>ή </a:t>
            </a:r>
            <a:r>
              <a:rPr sz="850" i="1" spc="-5" dirty="0">
                <a:latin typeface="Arial"/>
                <a:cs typeface="Arial"/>
              </a:rPr>
              <a:t>της HADEA.</a:t>
            </a:r>
            <a:r>
              <a:rPr sz="850" i="1" spc="225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Ούτε </a:t>
            </a:r>
            <a:r>
              <a:rPr sz="850" i="1" dirty="0">
                <a:latin typeface="Arial"/>
                <a:cs typeface="Arial"/>
              </a:rPr>
              <a:t>η </a:t>
            </a:r>
            <a:r>
              <a:rPr sz="850" i="1" spc="-5" dirty="0">
                <a:latin typeface="Arial"/>
                <a:cs typeface="Arial"/>
              </a:rPr>
              <a:t>Ευρωπαϊκή</a:t>
            </a:r>
            <a:r>
              <a:rPr sz="850" i="1" spc="225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Ένωση ούτε </a:t>
            </a:r>
            <a:r>
              <a:rPr sz="850" i="1" dirty="0">
                <a:latin typeface="Arial"/>
                <a:cs typeface="Arial"/>
              </a:rPr>
              <a:t>η </a:t>
            </a:r>
            <a:r>
              <a:rPr sz="850" i="1" spc="-5" dirty="0">
                <a:latin typeface="Arial"/>
                <a:cs typeface="Arial"/>
              </a:rPr>
              <a:t>χορηγούσα αρχή μπορούν </a:t>
            </a:r>
            <a:r>
              <a:rPr sz="850" i="1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να</a:t>
            </a:r>
            <a:r>
              <a:rPr sz="850" i="1" spc="-10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θεωρηθούν υπεύθυνοι γι' αυτές.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9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SzPct val="188235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850" i="1" spc="-5" dirty="0">
                <a:latin typeface="Arial"/>
                <a:cs typeface="Arial"/>
              </a:rPr>
              <a:t>Συμφωνία</a:t>
            </a:r>
            <a:r>
              <a:rPr sz="850" i="1" spc="-10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έργου</a:t>
            </a:r>
            <a:r>
              <a:rPr sz="850" i="1" spc="-10" dirty="0">
                <a:latin typeface="Arial"/>
                <a:cs typeface="Arial"/>
              </a:rPr>
              <a:t> </a:t>
            </a:r>
            <a:r>
              <a:rPr sz="850" i="1" spc="-5" dirty="0">
                <a:latin typeface="Arial"/>
                <a:cs typeface="Arial"/>
              </a:rPr>
              <a:t>αριθ.</a:t>
            </a:r>
            <a:r>
              <a:rPr sz="850" i="1" spc="-25" dirty="0">
                <a:latin typeface="Arial"/>
                <a:cs typeface="Arial"/>
              </a:rPr>
              <a:t> </a:t>
            </a:r>
            <a:r>
              <a:rPr sz="850" i="1" spc="-15" dirty="0">
                <a:latin typeface="Arial"/>
                <a:cs typeface="Arial"/>
              </a:rPr>
              <a:t>101083594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244455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54775" y="1042352"/>
            <a:ext cx="4198620" cy="51244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>
              <a:lnSpc>
                <a:spcPts val="1789"/>
              </a:lnSpc>
              <a:spcBef>
                <a:spcPts val="365"/>
              </a:spcBef>
            </a:pP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Προστασία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δικτύου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ελέγχου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54775" y="1880552"/>
            <a:ext cx="107188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95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88429" y="2409755"/>
            <a:ext cx="4540885" cy="1270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770"/>
              </a:lnSpc>
              <a:buClr>
                <a:srgbClr val="FFBA00"/>
              </a:buClr>
              <a:buSzPct val="188235"/>
              <a:buFont typeface="Courier New"/>
              <a:buChar char="o"/>
              <a:tabLst>
                <a:tab pos="287020" algn="l"/>
              </a:tabLst>
            </a:pP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Θέμα-1: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Εισαγωγή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προστασία</a:t>
            </a: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δικτύων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ελέγχου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85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785"/>
              </a:spcBef>
              <a:buClr>
                <a:srgbClr val="FFBA00"/>
              </a:buClr>
              <a:buSzPct val="188235"/>
              <a:buFont typeface="Courier New"/>
              <a:buChar char="o"/>
              <a:tabLst>
                <a:tab pos="287020" algn="l"/>
              </a:tabLst>
            </a:pP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Θέμα-2: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Συνήθεις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αδυναμίες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δίκτυα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ελέγχου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85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785"/>
              </a:spcBef>
              <a:buClr>
                <a:srgbClr val="FFBA00"/>
              </a:buClr>
              <a:buSzPct val="188235"/>
              <a:buFont typeface="Courier New"/>
              <a:buChar char="o"/>
              <a:tabLst>
                <a:tab pos="287020" algn="l"/>
              </a:tabLst>
            </a:pPr>
            <a:r>
              <a:rPr sz="850" spc="35" dirty="0">
                <a:solidFill>
                  <a:srgbClr val="00AF4F"/>
                </a:solidFill>
                <a:latin typeface="Calibri"/>
                <a:cs typeface="Calibri"/>
              </a:rPr>
              <a:t>Θέμα-3:</a:t>
            </a:r>
            <a:r>
              <a:rPr sz="850" spc="15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850" spc="40" dirty="0">
                <a:solidFill>
                  <a:srgbClr val="00AF4F"/>
                </a:solidFill>
                <a:latin typeface="Calibri"/>
                <a:cs typeface="Calibri"/>
              </a:rPr>
              <a:t>Ουσιώδης</a:t>
            </a:r>
            <a:r>
              <a:rPr sz="850" spc="20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850" spc="40" dirty="0">
                <a:solidFill>
                  <a:srgbClr val="00AF4F"/>
                </a:solidFill>
                <a:latin typeface="Calibri"/>
                <a:cs typeface="Calibri"/>
              </a:rPr>
              <a:t>προστασία</a:t>
            </a:r>
            <a:r>
              <a:rPr sz="850" spc="20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850" spc="35" dirty="0">
                <a:solidFill>
                  <a:srgbClr val="00AF4F"/>
                </a:solidFill>
                <a:latin typeface="Calibri"/>
                <a:cs typeface="Calibri"/>
              </a:rPr>
              <a:t>για</a:t>
            </a:r>
            <a:r>
              <a:rPr sz="850" spc="25" dirty="0">
                <a:solidFill>
                  <a:srgbClr val="00AF4F"/>
                </a:solidFill>
                <a:latin typeface="Calibri"/>
                <a:cs typeface="Calibri"/>
              </a:rPr>
              <a:t> δίκτυα</a:t>
            </a:r>
            <a:r>
              <a:rPr sz="850" spc="10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850" spc="35" dirty="0">
                <a:solidFill>
                  <a:srgbClr val="00AF4F"/>
                </a:solidFill>
                <a:latin typeface="Calibri"/>
                <a:cs typeface="Calibri"/>
              </a:rPr>
              <a:t>ελέγχου</a:t>
            </a:r>
            <a:r>
              <a:rPr sz="850" spc="15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00AF4F"/>
                </a:solidFill>
                <a:latin typeface="Calibri"/>
                <a:cs typeface="Calibri"/>
              </a:rPr>
              <a:t>ενέργειας</a:t>
            </a:r>
            <a:endParaRPr sz="85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800"/>
              </a:spcBef>
              <a:buClr>
                <a:srgbClr val="FFBA00"/>
              </a:buClr>
              <a:buSzPct val="188235"/>
              <a:buFont typeface="Courier New"/>
              <a:buChar char="o"/>
              <a:tabLst>
                <a:tab pos="287020" algn="l"/>
              </a:tabLst>
            </a:pP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Θέμα-4: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Προηγμένη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προστασία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45" dirty="0">
                <a:solidFill>
                  <a:srgbClr val="FFFFFF"/>
                </a:solidFill>
                <a:latin typeface="Calibri"/>
                <a:cs typeface="Calibri"/>
              </a:rPr>
              <a:t>δίκτυα</a:t>
            </a: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ελέγχου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80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80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80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2952" cy="6858000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6975" y="4291647"/>
            <a:ext cx="3297872" cy="61563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74611" y="0"/>
            <a:ext cx="5334635" cy="6880225"/>
            <a:chOff x="6857682" y="0"/>
            <a:chExt cx="533463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4" y="0"/>
              <a:ext cx="5012055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7" name="object 7"/>
            <p:cNvSpPr/>
            <p:nvPr/>
          </p:nvSpPr>
          <p:spPr>
            <a:xfrm>
              <a:off x="6857682" y="2973704"/>
              <a:ext cx="1209040" cy="695325"/>
            </a:xfrm>
            <a:custGeom>
              <a:avLst/>
              <a:gdLst/>
              <a:ahLst/>
              <a:cxnLst/>
              <a:rect l="l" t="t" r="r" b="b"/>
              <a:pathLst>
                <a:path w="1209040" h="695325">
                  <a:moveTo>
                    <a:pt x="1092834" y="0"/>
                  </a:moveTo>
                  <a:lnTo>
                    <a:pt x="115887" y="0"/>
                  </a:lnTo>
                  <a:lnTo>
                    <a:pt x="70802" y="9207"/>
                  </a:lnTo>
                  <a:lnTo>
                    <a:pt x="33972" y="33972"/>
                  </a:lnTo>
                  <a:lnTo>
                    <a:pt x="9207" y="70802"/>
                  </a:lnTo>
                  <a:lnTo>
                    <a:pt x="0" y="115887"/>
                  </a:lnTo>
                  <a:lnTo>
                    <a:pt x="0" y="579120"/>
                  </a:lnTo>
                  <a:lnTo>
                    <a:pt x="9207" y="624522"/>
                  </a:lnTo>
                  <a:lnTo>
                    <a:pt x="33972" y="661352"/>
                  </a:lnTo>
                  <a:lnTo>
                    <a:pt x="70802" y="686117"/>
                  </a:lnTo>
                  <a:lnTo>
                    <a:pt x="115887" y="695007"/>
                  </a:lnTo>
                  <a:lnTo>
                    <a:pt x="1092834" y="695007"/>
                  </a:lnTo>
                  <a:lnTo>
                    <a:pt x="1137920" y="686117"/>
                  </a:lnTo>
                  <a:lnTo>
                    <a:pt x="1174750" y="661352"/>
                  </a:lnTo>
                  <a:lnTo>
                    <a:pt x="1199514" y="624522"/>
                  </a:lnTo>
                  <a:lnTo>
                    <a:pt x="1208722" y="579120"/>
                  </a:lnTo>
                  <a:lnTo>
                    <a:pt x="1208722" y="115887"/>
                  </a:lnTo>
                  <a:lnTo>
                    <a:pt x="1199514" y="70802"/>
                  </a:lnTo>
                  <a:lnTo>
                    <a:pt x="1174750" y="33972"/>
                  </a:lnTo>
                  <a:lnTo>
                    <a:pt x="1137920" y="9207"/>
                  </a:lnTo>
                  <a:lnTo>
                    <a:pt x="1092834" y="0"/>
                  </a:lnTo>
                  <a:close/>
                </a:path>
              </a:pathLst>
            </a:custGeom>
            <a:solidFill>
              <a:srgbClr val="C62FE1"/>
            </a:solidFill>
          </p:spPr>
          <p:txBody>
            <a:bodyPr wrap="square" lIns="0" tIns="0" rIns="0" bIns="0" rtlCol="0"/>
            <a:lstStyle/>
            <a:p>
              <a:endParaRPr sz="2000"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8566149" y="2973704"/>
              <a:ext cx="2531745" cy="695325"/>
            </a:xfrm>
            <a:custGeom>
              <a:avLst/>
              <a:gdLst/>
              <a:ahLst/>
              <a:cxnLst/>
              <a:rect l="l" t="t" r="r" b="b"/>
              <a:pathLst>
                <a:path w="2531745" h="695325">
                  <a:moveTo>
                    <a:pt x="2415540" y="0"/>
                  </a:moveTo>
                  <a:lnTo>
                    <a:pt x="115887" y="0"/>
                  </a:lnTo>
                  <a:lnTo>
                    <a:pt x="70802" y="9207"/>
                  </a:lnTo>
                  <a:lnTo>
                    <a:pt x="33972" y="33972"/>
                  </a:lnTo>
                  <a:lnTo>
                    <a:pt x="9207" y="70802"/>
                  </a:lnTo>
                  <a:lnTo>
                    <a:pt x="0" y="115887"/>
                  </a:lnTo>
                  <a:lnTo>
                    <a:pt x="0" y="579120"/>
                  </a:lnTo>
                  <a:lnTo>
                    <a:pt x="9207" y="624522"/>
                  </a:lnTo>
                  <a:lnTo>
                    <a:pt x="33972" y="661352"/>
                  </a:lnTo>
                  <a:lnTo>
                    <a:pt x="70802" y="686117"/>
                  </a:lnTo>
                  <a:lnTo>
                    <a:pt x="115887" y="695007"/>
                  </a:lnTo>
                  <a:lnTo>
                    <a:pt x="2415540" y="695007"/>
                  </a:lnTo>
                  <a:lnTo>
                    <a:pt x="2460625" y="686117"/>
                  </a:lnTo>
                  <a:lnTo>
                    <a:pt x="2497454" y="661352"/>
                  </a:lnTo>
                  <a:lnTo>
                    <a:pt x="2522537" y="624522"/>
                  </a:lnTo>
                  <a:lnTo>
                    <a:pt x="2531427" y="579120"/>
                  </a:lnTo>
                  <a:lnTo>
                    <a:pt x="2531427" y="115887"/>
                  </a:lnTo>
                  <a:lnTo>
                    <a:pt x="2522537" y="70802"/>
                  </a:lnTo>
                  <a:lnTo>
                    <a:pt x="2497454" y="33972"/>
                  </a:lnTo>
                  <a:lnTo>
                    <a:pt x="2460625" y="9207"/>
                  </a:lnTo>
                  <a:lnTo>
                    <a:pt x="2415540" y="0"/>
                  </a:lnTo>
                  <a:close/>
                </a:path>
              </a:pathLst>
            </a:custGeom>
            <a:solidFill>
              <a:srgbClr val="CF1CA0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9" name="object 9"/>
            <p:cNvSpPr/>
            <p:nvPr/>
          </p:nvSpPr>
          <p:spPr>
            <a:xfrm>
              <a:off x="8142604" y="3015932"/>
              <a:ext cx="372745" cy="613410"/>
            </a:xfrm>
            <a:custGeom>
              <a:avLst/>
              <a:gdLst/>
              <a:ahLst/>
              <a:cxnLst/>
              <a:rect l="l" t="t" r="r" b="b"/>
              <a:pathLst>
                <a:path w="372745" h="613410">
                  <a:moveTo>
                    <a:pt x="186372" y="0"/>
                  </a:moveTo>
                  <a:lnTo>
                    <a:pt x="186372" y="153352"/>
                  </a:lnTo>
                  <a:lnTo>
                    <a:pt x="0" y="153352"/>
                  </a:lnTo>
                  <a:lnTo>
                    <a:pt x="0" y="459739"/>
                  </a:lnTo>
                  <a:lnTo>
                    <a:pt x="186372" y="459739"/>
                  </a:lnTo>
                  <a:lnTo>
                    <a:pt x="186372" y="613092"/>
                  </a:lnTo>
                  <a:lnTo>
                    <a:pt x="372745" y="306387"/>
                  </a:lnTo>
                  <a:lnTo>
                    <a:pt x="186372" y="0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6886574" y="3801745"/>
              <a:ext cx="1179830" cy="695325"/>
            </a:xfrm>
            <a:custGeom>
              <a:avLst/>
              <a:gdLst/>
              <a:ahLst/>
              <a:cxnLst/>
              <a:rect l="l" t="t" r="r" b="b"/>
              <a:pathLst>
                <a:path w="1179829" h="695325">
                  <a:moveTo>
                    <a:pt x="1063942" y="0"/>
                  </a:moveTo>
                  <a:lnTo>
                    <a:pt x="115887" y="0"/>
                  </a:lnTo>
                  <a:lnTo>
                    <a:pt x="70802" y="9207"/>
                  </a:lnTo>
                  <a:lnTo>
                    <a:pt x="33972" y="33972"/>
                  </a:lnTo>
                  <a:lnTo>
                    <a:pt x="9207" y="70802"/>
                  </a:lnTo>
                  <a:lnTo>
                    <a:pt x="0" y="115887"/>
                  </a:lnTo>
                  <a:lnTo>
                    <a:pt x="0" y="579119"/>
                  </a:lnTo>
                  <a:lnTo>
                    <a:pt x="9207" y="624522"/>
                  </a:lnTo>
                  <a:lnTo>
                    <a:pt x="33972" y="661352"/>
                  </a:lnTo>
                  <a:lnTo>
                    <a:pt x="70802" y="686117"/>
                  </a:lnTo>
                  <a:lnTo>
                    <a:pt x="115887" y="695007"/>
                  </a:lnTo>
                  <a:lnTo>
                    <a:pt x="1063942" y="695007"/>
                  </a:lnTo>
                  <a:lnTo>
                    <a:pt x="1109027" y="686117"/>
                  </a:lnTo>
                  <a:lnTo>
                    <a:pt x="1145857" y="661352"/>
                  </a:lnTo>
                  <a:lnTo>
                    <a:pt x="1170622" y="624522"/>
                  </a:lnTo>
                  <a:lnTo>
                    <a:pt x="1179829" y="579119"/>
                  </a:lnTo>
                  <a:lnTo>
                    <a:pt x="1179829" y="115887"/>
                  </a:lnTo>
                  <a:lnTo>
                    <a:pt x="1170622" y="70802"/>
                  </a:lnTo>
                  <a:lnTo>
                    <a:pt x="1145857" y="33972"/>
                  </a:lnTo>
                  <a:lnTo>
                    <a:pt x="1109027" y="9207"/>
                  </a:lnTo>
                  <a:lnTo>
                    <a:pt x="1063942" y="0"/>
                  </a:lnTo>
                  <a:close/>
                </a:path>
              </a:pathLst>
            </a:custGeom>
            <a:solidFill>
              <a:srgbClr val="F4D4F9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588057" y="3801745"/>
              <a:ext cx="2509520" cy="582295"/>
            </a:xfrm>
            <a:custGeom>
              <a:avLst/>
              <a:gdLst/>
              <a:ahLst/>
              <a:cxnLst/>
              <a:rect l="l" t="t" r="r" b="b"/>
              <a:pathLst>
                <a:path w="2509520" h="582295">
                  <a:moveTo>
                    <a:pt x="2412364" y="0"/>
                  </a:moveTo>
                  <a:lnTo>
                    <a:pt x="97154" y="0"/>
                  </a:lnTo>
                  <a:lnTo>
                    <a:pt x="59372" y="7619"/>
                  </a:lnTo>
                  <a:lnTo>
                    <a:pt x="28257" y="28257"/>
                  </a:lnTo>
                  <a:lnTo>
                    <a:pt x="7620" y="59372"/>
                  </a:lnTo>
                  <a:lnTo>
                    <a:pt x="0" y="97154"/>
                  </a:lnTo>
                  <a:lnTo>
                    <a:pt x="0" y="485139"/>
                  </a:lnTo>
                  <a:lnTo>
                    <a:pt x="7620" y="522922"/>
                  </a:lnTo>
                  <a:lnTo>
                    <a:pt x="28257" y="553719"/>
                  </a:lnTo>
                  <a:lnTo>
                    <a:pt x="59372" y="574357"/>
                  </a:lnTo>
                  <a:lnTo>
                    <a:pt x="97154" y="581977"/>
                  </a:lnTo>
                  <a:lnTo>
                    <a:pt x="2412364" y="581977"/>
                  </a:lnTo>
                  <a:lnTo>
                    <a:pt x="2450147" y="574357"/>
                  </a:lnTo>
                  <a:lnTo>
                    <a:pt x="2480945" y="553719"/>
                  </a:lnTo>
                  <a:lnTo>
                    <a:pt x="2501582" y="522922"/>
                  </a:lnTo>
                  <a:lnTo>
                    <a:pt x="2509202" y="485139"/>
                  </a:lnTo>
                  <a:lnTo>
                    <a:pt x="2509202" y="97154"/>
                  </a:lnTo>
                  <a:lnTo>
                    <a:pt x="2501582" y="59372"/>
                  </a:lnTo>
                  <a:lnTo>
                    <a:pt x="2480945" y="28257"/>
                  </a:lnTo>
                  <a:lnTo>
                    <a:pt x="2450147" y="7619"/>
                  </a:lnTo>
                  <a:lnTo>
                    <a:pt x="2412364" y="0"/>
                  </a:lnTo>
                  <a:close/>
                </a:path>
              </a:pathLst>
            </a:custGeom>
            <a:solidFill>
              <a:srgbClr val="F7CFED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6002020" cy="458908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600" spc="180" dirty="0">
                <a:latin typeface="Times New Roman"/>
                <a:cs typeface="Times New Roman"/>
              </a:rPr>
              <a:t>Μέτρα</a:t>
            </a:r>
            <a:r>
              <a:rPr sz="1600" spc="220" dirty="0">
                <a:latin typeface="Times New Roman"/>
                <a:cs typeface="Times New Roman"/>
              </a:rPr>
              <a:t> </a:t>
            </a:r>
            <a:r>
              <a:rPr sz="1600" spc="180" dirty="0">
                <a:latin typeface="Times New Roman"/>
                <a:cs typeface="Times New Roman"/>
              </a:rPr>
              <a:t>προστασίας</a:t>
            </a:r>
            <a:r>
              <a:rPr sz="1600" spc="220" dirty="0">
                <a:latin typeface="Times New Roman"/>
                <a:cs typeface="Times New Roman"/>
              </a:rPr>
              <a:t> </a:t>
            </a:r>
            <a:r>
              <a:rPr sz="1600" spc="140" dirty="0">
                <a:latin typeface="Times New Roman"/>
                <a:cs typeface="Times New Roman"/>
              </a:rPr>
              <a:t>σε</a:t>
            </a:r>
            <a:r>
              <a:rPr sz="1600" spc="200" dirty="0">
                <a:latin typeface="Times New Roman"/>
                <a:cs typeface="Times New Roman"/>
              </a:rPr>
              <a:t> </a:t>
            </a:r>
            <a:r>
              <a:rPr sz="1600" spc="155" dirty="0">
                <a:latin typeface="Times New Roman"/>
                <a:cs typeface="Times New Roman"/>
              </a:rPr>
              <a:t>επίπεδο</a:t>
            </a:r>
            <a:r>
              <a:rPr sz="1600" spc="204" dirty="0">
                <a:latin typeface="Times New Roman"/>
                <a:cs typeface="Times New Roman"/>
              </a:rPr>
              <a:t> </a:t>
            </a:r>
            <a:r>
              <a:rPr sz="1600" spc="165" dirty="0">
                <a:latin typeface="Times New Roman"/>
                <a:cs typeface="Times New Roman"/>
              </a:rPr>
              <a:t>τομέα</a:t>
            </a:r>
            <a:r>
              <a:rPr sz="1600" spc="210" dirty="0">
                <a:latin typeface="Times New Roman"/>
                <a:cs typeface="Times New Roman"/>
              </a:rPr>
              <a:t> </a:t>
            </a:r>
            <a:r>
              <a:rPr sz="1600" spc="135" dirty="0">
                <a:latin typeface="Times New Roman"/>
                <a:cs typeface="Times New Roman"/>
              </a:rPr>
              <a:t>και</a:t>
            </a:r>
            <a:r>
              <a:rPr sz="1600" spc="185" dirty="0">
                <a:latin typeface="Times New Roman"/>
                <a:cs typeface="Times New Roman"/>
              </a:rPr>
              <a:t> </a:t>
            </a:r>
            <a:r>
              <a:rPr sz="1600" spc="155" dirty="0">
                <a:latin typeface="Times New Roman"/>
                <a:cs typeface="Times New Roman"/>
              </a:rPr>
              <a:t>κεντρικού</a:t>
            </a:r>
            <a:r>
              <a:rPr sz="1600" spc="185" dirty="0">
                <a:latin typeface="Times New Roman"/>
                <a:cs typeface="Times New Roman"/>
              </a:rPr>
              <a:t> </a:t>
            </a:r>
            <a:r>
              <a:rPr sz="1600" spc="160" dirty="0">
                <a:latin typeface="Times New Roman"/>
                <a:cs typeface="Times New Roman"/>
              </a:rPr>
              <a:t>υπολογιστή </a:t>
            </a:r>
            <a:r>
              <a:rPr sz="1600" spc="-345" dirty="0">
                <a:latin typeface="Times New Roman"/>
                <a:cs typeface="Times New Roman"/>
              </a:rPr>
              <a:t> </a:t>
            </a:r>
            <a:r>
              <a:rPr sz="1600" spc="180" dirty="0">
                <a:latin typeface="Times New Roman"/>
                <a:cs typeface="Times New Roman"/>
              </a:rPr>
              <a:t>Απομόνωση/διαχωρισμός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3187" y="1096837"/>
            <a:ext cx="6664959" cy="8284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7368"/>
              <a:buFont typeface="Arial"/>
              <a:buChar char="•"/>
              <a:tabLst>
                <a:tab pos="152400" algn="l"/>
              </a:tabLst>
            </a:pPr>
            <a:r>
              <a:rPr sz="2000" dirty="0"/>
              <a:t>	</a:t>
            </a:r>
            <a:r>
              <a:rPr sz="1000" spc="65" dirty="0">
                <a:latin typeface="Calibri"/>
                <a:cs typeface="Calibri"/>
              </a:rPr>
              <a:t>Πρέπει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να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λαμβάνονται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κυκλικές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διαδικασίες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την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υποστήριξη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της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"καλής"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ασφάλειας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ενός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συστήματος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τείχους </a:t>
            </a:r>
            <a:r>
              <a:rPr sz="1000" spc="6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(ηλεκτρονικής)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προστασίας,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ιδίως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όταν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εφαρμόζεται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σε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οικοσυστήματα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IT-OT</a:t>
            </a:r>
            <a:endParaRPr sz="1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har char="•"/>
            </a:pPr>
            <a:endParaRPr sz="1100" dirty="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1000" b="1" spc="95" dirty="0">
                <a:latin typeface="Calibri"/>
                <a:cs typeface="Calibri"/>
              </a:rPr>
              <a:t>Ο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κύκλος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ζωής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του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τείχους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(ηλεκτρονικής)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προστασίας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περιλαμβάνει: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14776" y="3281683"/>
            <a:ext cx="161480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10" dirty="0" err="1">
                <a:solidFill>
                  <a:srgbClr val="FFFFFF"/>
                </a:solidFill>
                <a:latin typeface="Calibri"/>
                <a:cs typeface="Calibri"/>
              </a:rPr>
              <a:t>Συν</a:t>
            </a:r>
            <a:r>
              <a:rPr lang="el-GR" sz="1000" spc="22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000" spc="120" dirty="0" err="1">
                <a:solidFill>
                  <a:srgbClr val="FFFFFF"/>
                </a:solidFill>
                <a:latin typeface="Calibri"/>
                <a:cs typeface="Calibri"/>
              </a:rPr>
              <a:t>ήρηση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διαχείριση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18972" y="3991452"/>
            <a:ext cx="871855" cy="46916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84150" marR="5080" indent="-171450">
              <a:lnSpc>
                <a:spcPts val="530"/>
              </a:lnSpc>
              <a:spcBef>
                <a:spcPts val="125"/>
              </a:spcBef>
              <a:buSzPct val="200000"/>
              <a:buFont typeface="Arial"/>
              <a:buChar char="•"/>
              <a:tabLst>
                <a:tab pos="183515" algn="l"/>
                <a:tab pos="184150" algn="l"/>
              </a:tabLst>
            </a:pP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Διαδικασία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μεταφοράς </a:t>
            </a:r>
            <a:r>
              <a:rPr sz="6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κώδικα</a:t>
            </a:r>
            <a:r>
              <a:rPr sz="60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5" dirty="0">
                <a:solidFill>
                  <a:srgbClr val="7E7E7E"/>
                </a:solidFill>
                <a:latin typeface="Calibri"/>
                <a:cs typeface="Calibri"/>
              </a:rPr>
              <a:t>από</a:t>
            </a:r>
            <a:r>
              <a:rPr sz="6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ανάπτυξη</a:t>
            </a:r>
            <a:r>
              <a:rPr sz="6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σε </a:t>
            </a:r>
            <a:r>
              <a:rPr sz="600" spc="-8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χρήση παραγωγής του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τείχους </a:t>
            </a:r>
            <a:r>
              <a:rPr sz="600" spc="15" dirty="0">
                <a:solidFill>
                  <a:srgbClr val="7E7E7E"/>
                </a:solidFill>
                <a:latin typeface="Calibri"/>
                <a:cs typeface="Calibri"/>
              </a:rPr>
              <a:t>(ηλεκτρονικής)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 προστασίας</a:t>
            </a:r>
            <a:endParaRPr sz="6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801744" y="4069079"/>
            <a:ext cx="2132965" cy="15260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84150" marR="5080" indent="-171450">
              <a:lnSpc>
                <a:spcPts val="520"/>
              </a:lnSpc>
              <a:spcBef>
                <a:spcPts val="130"/>
              </a:spcBef>
              <a:buSzPct val="200000"/>
              <a:buFont typeface="Arial"/>
              <a:buChar char="•"/>
              <a:tabLst>
                <a:tab pos="183515" algn="l"/>
                <a:tab pos="184150" algn="l"/>
              </a:tabLst>
            </a:pP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Αποδίδει ενέργειες διαχείρισης και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συντήρησης </a:t>
            </a: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για την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εξασφάλιση </a:t>
            </a: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της </a:t>
            </a:r>
            <a:r>
              <a:rPr sz="600" spc="-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τελικής</a:t>
            </a:r>
            <a:r>
              <a:rPr sz="6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χρήσης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του</a:t>
            </a:r>
            <a:endParaRPr sz="6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5100" y="4944745"/>
            <a:ext cx="250444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15" dirty="0">
                <a:latin typeface="Calibri"/>
                <a:cs typeface="Calibri"/>
              </a:rPr>
              <a:t>Πηγή:</a:t>
            </a:r>
            <a:r>
              <a:rPr sz="500" spc="10" dirty="0">
                <a:latin typeface="Calibri"/>
                <a:cs typeface="Calibri"/>
              </a:rPr>
              <a:t> K.</a:t>
            </a:r>
            <a:r>
              <a:rPr sz="500" spc="15" dirty="0">
                <a:latin typeface="Calibri"/>
                <a:cs typeface="Calibri"/>
              </a:rPr>
              <a:t> Scarfone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15" dirty="0">
                <a:latin typeface="Calibri"/>
                <a:cs typeface="Calibri"/>
              </a:rPr>
              <a:t>and </a:t>
            </a:r>
            <a:r>
              <a:rPr sz="500" spc="10" dirty="0">
                <a:latin typeface="Calibri"/>
                <a:cs typeface="Calibri"/>
              </a:rPr>
              <a:t>.</a:t>
            </a:r>
            <a:r>
              <a:rPr sz="500" spc="15" dirty="0">
                <a:latin typeface="Calibri"/>
                <a:cs typeface="Calibri"/>
              </a:rPr>
              <a:t> Hoffman,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15" dirty="0">
                <a:latin typeface="Calibri"/>
                <a:cs typeface="Calibri"/>
              </a:rPr>
              <a:t>on </a:t>
            </a:r>
            <a:r>
              <a:rPr sz="500" spc="10" dirty="0">
                <a:latin typeface="Calibri"/>
                <a:cs typeface="Calibri"/>
              </a:rPr>
              <a:t>Firewalls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15" dirty="0">
                <a:latin typeface="Calibri"/>
                <a:cs typeface="Calibri"/>
              </a:rPr>
              <a:t>and Tightness</a:t>
            </a:r>
            <a:r>
              <a:rPr sz="500" spc="25" dirty="0">
                <a:latin typeface="Calibri"/>
                <a:cs typeface="Calibri"/>
              </a:rPr>
              <a:t> </a:t>
            </a:r>
            <a:r>
              <a:rPr sz="500" spc="10" dirty="0">
                <a:latin typeface="Calibri"/>
                <a:cs typeface="Calibri"/>
              </a:rPr>
              <a:t>(Electronical)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spc="10" dirty="0">
                <a:latin typeface="Calibri"/>
                <a:cs typeface="Calibri"/>
              </a:rPr>
              <a:t>",</a:t>
            </a:r>
            <a:r>
              <a:rPr sz="500" spc="15" dirty="0">
                <a:latin typeface="Calibri"/>
                <a:cs typeface="Calibri"/>
              </a:rPr>
              <a:t> SP</a:t>
            </a:r>
            <a:r>
              <a:rPr sz="500" spc="10" dirty="0">
                <a:latin typeface="Calibri"/>
                <a:cs typeface="Calibri"/>
              </a:rPr>
              <a:t> 800-41-rev1,</a:t>
            </a:r>
            <a:r>
              <a:rPr sz="500" spc="15" dirty="0">
                <a:latin typeface="Calibri"/>
                <a:cs typeface="Calibri"/>
              </a:rPr>
              <a:t> NIST, </a:t>
            </a:r>
            <a:r>
              <a:rPr sz="500" spc="10" dirty="0">
                <a:latin typeface="Calibri"/>
                <a:cs typeface="Calibri"/>
              </a:rPr>
              <a:t>Sept.</a:t>
            </a:r>
            <a:r>
              <a:rPr sz="500" spc="15" dirty="0">
                <a:latin typeface="Calibri"/>
                <a:cs typeface="Calibri"/>
              </a:rPr>
              <a:t> 2009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6364" y="5035867"/>
            <a:ext cx="282384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0" dirty="0">
                <a:latin typeface="Calibri"/>
                <a:cs typeface="Calibri"/>
              </a:rPr>
              <a:t>CSP004_C_E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3: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Cristina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Alcaraz,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Πανεπιστήμιο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της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ΜάλαγαΙσπανία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23594" y="2092960"/>
            <a:ext cx="1779905" cy="695325"/>
          </a:xfrm>
          <a:custGeom>
            <a:avLst/>
            <a:gdLst/>
            <a:ahLst/>
            <a:cxnLst/>
            <a:rect l="l" t="t" r="r" b="b"/>
            <a:pathLst>
              <a:path w="1779905" h="695325">
                <a:moveTo>
                  <a:pt x="1663700" y="0"/>
                </a:moveTo>
                <a:lnTo>
                  <a:pt x="115887" y="0"/>
                </a:lnTo>
                <a:lnTo>
                  <a:pt x="70802" y="9207"/>
                </a:lnTo>
                <a:lnTo>
                  <a:pt x="33972" y="33972"/>
                </a:lnTo>
                <a:lnTo>
                  <a:pt x="9207" y="70802"/>
                </a:lnTo>
                <a:lnTo>
                  <a:pt x="0" y="115887"/>
                </a:lnTo>
                <a:lnTo>
                  <a:pt x="0" y="579119"/>
                </a:lnTo>
                <a:lnTo>
                  <a:pt x="9207" y="624522"/>
                </a:lnTo>
                <a:lnTo>
                  <a:pt x="33972" y="661352"/>
                </a:lnTo>
                <a:lnTo>
                  <a:pt x="70802" y="686117"/>
                </a:lnTo>
                <a:lnTo>
                  <a:pt x="115887" y="695007"/>
                </a:lnTo>
                <a:lnTo>
                  <a:pt x="1663700" y="695007"/>
                </a:lnTo>
                <a:lnTo>
                  <a:pt x="1708785" y="686117"/>
                </a:lnTo>
                <a:lnTo>
                  <a:pt x="1745615" y="661352"/>
                </a:lnTo>
                <a:lnTo>
                  <a:pt x="1770380" y="624522"/>
                </a:lnTo>
                <a:lnTo>
                  <a:pt x="1779587" y="579119"/>
                </a:lnTo>
                <a:lnTo>
                  <a:pt x="1779587" y="115887"/>
                </a:lnTo>
                <a:lnTo>
                  <a:pt x="1770380" y="70802"/>
                </a:lnTo>
                <a:lnTo>
                  <a:pt x="1745615" y="33972"/>
                </a:lnTo>
                <a:lnTo>
                  <a:pt x="1708785" y="9207"/>
                </a:lnTo>
                <a:lnTo>
                  <a:pt x="166370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20"/>
          <p:cNvSpPr txBox="1"/>
          <p:nvPr/>
        </p:nvSpPr>
        <p:spPr>
          <a:xfrm>
            <a:off x="1503996" y="2217920"/>
            <a:ext cx="6200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Χ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091179" y="2108517"/>
            <a:ext cx="1499235" cy="695325"/>
          </a:xfrm>
          <a:custGeom>
            <a:avLst/>
            <a:gdLst/>
            <a:ahLst/>
            <a:cxnLst/>
            <a:rect l="l" t="t" r="r" b="b"/>
            <a:pathLst>
              <a:path w="1499235" h="695325">
                <a:moveTo>
                  <a:pt x="1383347" y="0"/>
                </a:moveTo>
                <a:lnTo>
                  <a:pt x="115887" y="0"/>
                </a:lnTo>
                <a:lnTo>
                  <a:pt x="70802" y="9207"/>
                </a:lnTo>
                <a:lnTo>
                  <a:pt x="33972" y="33972"/>
                </a:lnTo>
                <a:lnTo>
                  <a:pt x="9207" y="70802"/>
                </a:lnTo>
                <a:lnTo>
                  <a:pt x="0" y="115887"/>
                </a:lnTo>
                <a:lnTo>
                  <a:pt x="0" y="579120"/>
                </a:lnTo>
                <a:lnTo>
                  <a:pt x="9207" y="624522"/>
                </a:lnTo>
                <a:lnTo>
                  <a:pt x="33972" y="661352"/>
                </a:lnTo>
                <a:lnTo>
                  <a:pt x="70802" y="686117"/>
                </a:lnTo>
                <a:lnTo>
                  <a:pt x="115887" y="695007"/>
                </a:lnTo>
                <a:lnTo>
                  <a:pt x="1383347" y="695007"/>
                </a:lnTo>
                <a:lnTo>
                  <a:pt x="1428432" y="686117"/>
                </a:lnTo>
                <a:lnTo>
                  <a:pt x="1465262" y="661352"/>
                </a:lnTo>
                <a:lnTo>
                  <a:pt x="1490027" y="624522"/>
                </a:lnTo>
                <a:lnTo>
                  <a:pt x="1499234" y="579120"/>
                </a:lnTo>
                <a:lnTo>
                  <a:pt x="1499234" y="115887"/>
                </a:lnTo>
                <a:lnTo>
                  <a:pt x="1490027" y="70802"/>
                </a:lnTo>
                <a:lnTo>
                  <a:pt x="1465262" y="33972"/>
                </a:lnTo>
                <a:lnTo>
                  <a:pt x="1428432" y="9207"/>
                </a:lnTo>
                <a:lnTo>
                  <a:pt x="1383347" y="0"/>
                </a:lnTo>
                <a:close/>
              </a:path>
            </a:pathLst>
          </a:custGeom>
          <a:solidFill>
            <a:srgbClr val="D8791A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2" name="object 22"/>
          <p:cNvSpPr txBox="1"/>
          <p:nvPr/>
        </p:nvSpPr>
        <p:spPr>
          <a:xfrm>
            <a:off x="3275965" y="2312352"/>
            <a:ext cx="68262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αρθ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ώ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ω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15877" y="2081847"/>
            <a:ext cx="1209040" cy="695325"/>
          </a:xfrm>
          <a:custGeom>
            <a:avLst/>
            <a:gdLst/>
            <a:ahLst/>
            <a:cxnLst/>
            <a:rect l="l" t="t" r="r" b="b"/>
            <a:pathLst>
              <a:path w="1209039" h="695325">
                <a:moveTo>
                  <a:pt x="1092835" y="0"/>
                </a:moveTo>
                <a:lnTo>
                  <a:pt x="115887" y="0"/>
                </a:lnTo>
                <a:lnTo>
                  <a:pt x="70802" y="9207"/>
                </a:lnTo>
                <a:lnTo>
                  <a:pt x="33972" y="33972"/>
                </a:lnTo>
                <a:lnTo>
                  <a:pt x="9207" y="70802"/>
                </a:lnTo>
                <a:lnTo>
                  <a:pt x="0" y="115887"/>
                </a:lnTo>
                <a:lnTo>
                  <a:pt x="0" y="579119"/>
                </a:lnTo>
                <a:lnTo>
                  <a:pt x="9207" y="624522"/>
                </a:lnTo>
                <a:lnTo>
                  <a:pt x="33972" y="661352"/>
                </a:lnTo>
                <a:lnTo>
                  <a:pt x="70802" y="686117"/>
                </a:lnTo>
                <a:lnTo>
                  <a:pt x="115887" y="695007"/>
                </a:lnTo>
                <a:lnTo>
                  <a:pt x="1092835" y="695007"/>
                </a:lnTo>
                <a:lnTo>
                  <a:pt x="1137920" y="686117"/>
                </a:lnTo>
                <a:lnTo>
                  <a:pt x="1174750" y="661352"/>
                </a:lnTo>
                <a:lnTo>
                  <a:pt x="1199514" y="624522"/>
                </a:lnTo>
                <a:lnTo>
                  <a:pt x="1208722" y="579119"/>
                </a:lnTo>
                <a:lnTo>
                  <a:pt x="1208722" y="115887"/>
                </a:lnTo>
                <a:lnTo>
                  <a:pt x="1199514" y="70802"/>
                </a:lnTo>
                <a:lnTo>
                  <a:pt x="1174750" y="33972"/>
                </a:lnTo>
                <a:lnTo>
                  <a:pt x="1137920" y="9207"/>
                </a:lnTo>
                <a:lnTo>
                  <a:pt x="1092835" y="0"/>
                </a:lnTo>
                <a:close/>
              </a:path>
            </a:pathLst>
          </a:custGeom>
          <a:solidFill>
            <a:srgbClr val="7228D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4" name="object 24"/>
          <p:cNvSpPr txBox="1"/>
          <p:nvPr/>
        </p:nvSpPr>
        <p:spPr>
          <a:xfrm>
            <a:off x="5500687" y="2285047"/>
            <a:ext cx="41973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κιμέ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653664" y="2163762"/>
            <a:ext cx="372745" cy="613410"/>
          </a:xfrm>
          <a:custGeom>
            <a:avLst/>
            <a:gdLst/>
            <a:ahLst/>
            <a:cxnLst/>
            <a:rect l="l" t="t" r="r" b="b"/>
            <a:pathLst>
              <a:path w="372744" h="613410">
                <a:moveTo>
                  <a:pt x="186372" y="0"/>
                </a:moveTo>
                <a:lnTo>
                  <a:pt x="186372" y="153352"/>
                </a:lnTo>
                <a:lnTo>
                  <a:pt x="0" y="153352"/>
                </a:lnTo>
                <a:lnTo>
                  <a:pt x="0" y="459739"/>
                </a:lnTo>
                <a:lnTo>
                  <a:pt x="186372" y="459739"/>
                </a:lnTo>
                <a:lnTo>
                  <a:pt x="186372" y="613092"/>
                </a:lnTo>
                <a:lnTo>
                  <a:pt x="372745" y="306387"/>
                </a:lnTo>
                <a:lnTo>
                  <a:pt x="186372" y="0"/>
                </a:lnTo>
                <a:close/>
              </a:path>
            </a:pathLst>
          </a:custGeom>
          <a:solidFill>
            <a:srgbClr val="CF2D1C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6" name="object 26"/>
          <p:cNvSpPr/>
          <p:nvPr/>
        </p:nvSpPr>
        <p:spPr>
          <a:xfrm>
            <a:off x="4662804" y="2149475"/>
            <a:ext cx="372745" cy="613410"/>
          </a:xfrm>
          <a:custGeom>
            <a:avLst/>
            <a:gdLst/>
            <a:ahLst/>
            <a:cxnLst/>
            <a:rect l="l" t="t" r="r" b="b"/>
            <a:pathLst>
              <a:path w="372745" h="613410">
                <a:moveTo>
                  <a:pt x="186372" y="0"/>
                </a:moveTo>
                <a:lnTo>
                  <a:pt x="186372" y="153352"/>
                </a:lnTo>
                <a:lnTo>
                  <a:pt x="0" y="153352"/>
                </a:lnTo>
                <a:lnTo>
                  <a:pt x="0" y="459739"/>
                </a:lnTo>
                <a:lnTo>
                  <a:pt x="186372" y="459739"/>
                </a:lnTo>
                <a:lnTo>
                  <a:pt x="186372" y="613092"/>
                </a:lnTo>
                <a:lnTo>
                  <a:pt x="372745" y="306387"/>
                </a:lnTo>
                <a:lnTo>
                  <a:pt x="186372" y="0"/>
                </a:lnTo>
                <a:close/>
              </a:path>
            </a:pathLst>
          </a:custGeom>
          <a:solidFill>
            <a:srgbClr val="CF2D1C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7" name="object 27"/>
          <p:cNvSpPr/>
          <p:nvPr/>
        </p:nvSpPr>
        <p:spPr>
          <a:xfrm>
            <a:off x="6403657" y="2139950"/>
            <a:ext cx="372745" cy="613410"/>
          </a:xfrm>
          <a:custGeom>
            <a:avLst/>
            <a:gdLst/>
            <a:ahLst/>
            <a:cxnLst/>
            <a:rect l="l" t="t" r="r" b="b"/>
            <a:pathLst>
              <a:path w="372745" h="613410">
                <a:moveTo>
                  <a:pt x="186372" y="0"/>
                </a:moveTo>
                <a:lnTo>
                  <a:pt x="186372" y="153352"/>
                </a:lnTo>
                <a:lnTo>
                  <a:pt x="0" y="153352"/>
                </a:lnTo>
                <a:lnTo>
                  <a:pt x="0" y="459739"/>
                </a:lnTo>
                <a:lnTo>
                  <a:pt x="186372" y="459739"/>
                </a:lnTo>
                <a:lnTo>
                  <a:pt x="186372" y="613092"/>
                </a:lnTo>
                <a:lnTo>
                  <a:pt x="372745" y="306387"/>
                </a:lnTo>
                <a:lnTo>
                  <a:pt x="186372" y="0"/>
                </a:lnTo>
                <a:close/>
              </a:path>
            </a:pathLst>
          </a:custGeom>
          <a:solidFill>
            <a:srgbClr val="CF2D1C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8" name="object 28"/>
          <p:cNvSpPr/>
          <p:nvPr/>
        </p:nvSpPr>
        <p:spPr>
          <a:xfrm>
            <a:off x="772794" y="2530792"/>
            <a:ext cx="1830070" cy="2354580"/>
          </a:xfrm>
          <a:custGeom>
            <a:avLst/>
            <a:gdLst/>
            <a:ahLst/>
            <a:cxnLst/>
            <a:rect l="l" t="t" r="r" b="b"/>
            <a:pathLst>
              <a:path w="1830070" h="2354579">
                <a:moveTo>
                  <a:pt x="1524952" y="0"/>
                </a:moveTo>
                <a:lnTo>
                  <a:pt x="305117" y="0"/>
                </a:lnTo>
                <a:lnTo>
                  <a:pt x="255587" y="4127"/>
                </a:lnTo>
                <a:lnTo>
                  <a:pt x="208597" y="15557"/>
                </a:lnTo>
                <a:lnTo>
                  <a:pt x="164782" y="33972"/>
                </a:lnTo>
                <a:lnTo>
                  <a:pt x="124777" y="58737"/>
                </a:lnTo>
                <a:lnTo>
                  <a:pt x="89217" y="89217"/>
                </a:lnTo>
                <a:lnTo>
                  <a:pt x="58737" y="124777"/>
                </a:lnTo>
                <a:lnTo>
                  <a:pt x="33972" y="164782"/>
                </a:lnTo>
                <a:lnTo>
                  <a:pt x="15557" y="208597"/>
                </a:lnTo>
                <a:lnTo>
                  <a:pt x="4127" y="255587"/>
                </a:lnTo>
                <a:lnTo>
                  <a:pt x="0" y="305117"/>
                </a:lnTo>
                <a:lnTo>
                  <a:pt x="0" y="2049780"/>
                </a:lnTo>
                <a:lnTo>
                  <a:pt x="4127" y="2098992"/>
                </a:lnTo>
                <a:lnTo>
                  <a:pt x="15557" y="2145982"/>
                </a:lnTo>
                <a:lnTo>
                  <a:pt x="33972" y="2189797"/>
                </a:lnTo>
                <a:lnTo>
                  <a:pt x="58737" y="2229802"/>
                </a:lnTo>
                <a:lnTo>
                  <a:pt x="89217" y="2265362"/>
                </a:lnTo>
                <a:lnTo>
                  <a:pt x="124777" y="2295842"/>
                </a:lnTo>
                <a:lnTo>
                  <a:pt x="164782" y="2320607"/>
                </a:lnTo>
                <a:lnTo>
                  <a:pt x="208597" y="2339022"/>
                </a:lnTo>
                <a:lnTo>
                  <a:pt x="255587" y="2350770"/>
                </a:lnTo>
                <a:lnTo>
                  <a:pt x="305117" y="2354580"/>
                </a:lnTo>
                <a:lnTo>
                  <a:pt x="1524952" y="2354580"/>
                </a:lnTo>
                <a:lnTo>
                  <a:pt x="1574482" y="2350770"/>
                </a:lnTo>
                <a:lnTo>
                  <a:pt x="1621472" y="2339022"/>
                </a:lnTo>
                <a:lnTo>
                  <a:pt x="1665287" y="2320607"/>
                </a:lnTo>
                <a:lnTo>
                  <a:pt x="1705292" y="2295842"/>
                </a:lnTo>
                <a:lnTo>
                  <a:pt x="1740852" y="2265362"/>
                </a:lnTo>
                <a:lnTo>
                  <a:pt x="1771332" y="2229802"/>
                </a:lnTo>
                <a:lnTo>
                  <a:pt x="1796097" y="2189797"/>
                </a:lnTo>
                <a:lnTo>
                  <a:pt x="1814512" y="2145982"/>
                </a:lnTo>
                <a:lnTo>
                  <a:pt x="1826260" y="2098992"/>
                </a:lnTo>
                <a:lnTo>
                  <a:pt x="1830070" y="2049780"/>
                </a:lnTo>
                <a:lnTo>
                  <a:pt x="1830070" y="305117"/>
                </a:lnTo>
                <a:lnTo>
                  <a:pt x="1826260" y="255587"/>
                </a:lnTo>
                <a:lnTo>
                  <a:pt x="1814512" y="208597"/>
                </a:lnTo>
                <a:lnTo>
                  <a:pt x="1796097" y="164782"/>
                </a:lnTo>
                <a:lnTo>
                  <a:pt x="1771332" y="124777"/>
                </a:lnTo>
                <a:lnTo>
                  <a:pt x="1740852" y="89217"/>
                </a:lnTo>
                <a:lnTo>
                  <a:pt x="1705292" y="58737"/>
                </a:lnTo>
                <a:lnTo>
                  <a:pt x="1665287" y="33972"/>
                </a:lnTo>
                <a:lnTo>
                  <a:pt x="1621472" y="15557"/>
                </a:lnTo>
                <a:lnTo>
                  <a:pt x="1574482" y="4127"/>
                </a:lnTo>
                <a:lnTo>
                  <a:pt x="1524952" y="0"/>
                </a:lnTo>
                <a:close/>
              </a:path>
            </a:pathLst>
          </a:custGeom>
          <a:solidFill>
            <a:srgbClr val="FFF0CC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9" name="object 29"/>
          <p:cNvSpPr txBox="1"/>
          <p:nvPr/>
        </p:nvSpPr>
        <p:spPr>
          <a:xfrm>
            <a:off x="940435" y="2653347"/>
            <a:ext cx="1234440" cy="2802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84150" marR="5080" indent="-171450">
              <a:lnSpc>
                <a:spcPts val="530"/>
              </a:lnSpc>
              <a:spcBef>
                <a:spcPts val="125"/>
              </a:spcBef>
              <a:buSzPct val="200000"/>
              <a:buFont typeface="Arial"/>
              <a:buChar char="•"/>
              <a:tabLst>
                <a:tab pos="183515" algn="l"/>
                <a:tab pos="184150" algn="l"/>
              </a:tabLst>
            </a:pPr>
            <a:r>
              <a:rPr sz="600" spc="35" dirty="0">
                <a:solidFill>
                  <a:srgbClr val="7E7E7E"/>
                </a:solidFill>
                <a:latin typeface="Calibri"/>
                <a:cs typeface="Calibri"/>
              </a:rPr>
              <a:t>Προώθηση</a:t>
            </a:r>
            <a:r>
              <a:rPr sz="6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6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άμυνας</a:t>
            </a:r>
            <a:r>
              <a:rPr sz="6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σε</a:t>
            </a:r>
            <a:r>
              <a:rPr sz="6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βάθος</a:t>
            </a:r>
            <a:r>
              <a:rPr sz="6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με</a:t>
            </a:r>
            <a:r>
              <a:rPr sz="6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τη </a:t>
            </a:r>
            <a:r>
              <a:rPr sz="600" spc="-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βοήθεια των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τειχών </a:t>
            </a: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(ηλεκτρονικής)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 προστασίας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40435" y="2909570"/>
            <a:ext cx="1384300" cy="2909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4150" marR="5080" indent="-171450">
              <a:lnSpc>
                <a:spcPct val="101899"/>
              </a:lnSpc>
              <a:spcBef>
                <a:spcPts val="90"/>
              </a:spcBef>
              <a:buSzPct val="200000"/>
              <a:buFont typeface="Arial"/>
              <a:buChar char="•"/>
              <a:tabLst>
                <a:tab pos="183515" algn="l"/>
                <a:tab pos="184150" algn="l"/>
              </a:tabLst>
            </a:pP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Προσδιορισμός των απαιτήσεων </a:t>
            </a:r>
            <a:r>
              <a:rPr sz="600" spc="15" dirty="0">
                <a:solidFill>
                  <a:srgbClr val="7E7E7E"/>
                </a:solidFill>
                <a:latin typeface="Calibri"/>
                <a:cs typeface="Calibri"/>
              </a:rPr>
              <a:t>της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 οργάνωσης,</a:t>
            </a:r>
            <a:r>
              <a:rPr sz="6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6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Ευπαθειών</a:t>
            </a:r>
            <a:r>
              <a:rPr sz="6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1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6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6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Κινδύνων </a:t>
            </a:r>
            <a:r>
              <a:rPr sz="600" spc="-8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15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40435" y="3168015"/>
            <a:ext cx="1300480" cy="11571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00"/>
              </a:spcBef>
              <a:buSzPct val="200000"/>
              <a:buFont typeface="Arial"/>
              <a:buChar char="•"/>
              <a:tabLst>
                <a:tab pos="183515" algn="l"/>
                <a:tab pos="184150" algn="l"/>
              </a:tabLst>
            </a:pPr>
            <a:r>
              <a:rPr sz="600" spc="15" dirty="0">
                <a:solidFill>
                  <a:srgbClr val="7E7E7E"/>
                </a:solidFill>
                <a:latin typeface="Calibri"/>
                <a:cs typeface="Calibri"/>
              </a:rPr>
              <a:t>Γνωρίστε</a:t>
            </a:r>
            <a:r>
              <a:rPr sz="6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το</a:t>
            </a:r>
            <a:r>
              <a:rPr sz="6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15" dirty="0">
                <a:solidFill>
                  <a:srgbClr val="7E7E7E"/>
                </a:solidFill>
                <a:latin typeface="Calibri"/>
                <a:cs typeface="Calibri"/>
              </a:rPr>
              <a:t>δίκτυο,</a:t>
            </a:r>
            <a:r>
              <a:rPr sz="6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το</a:t>
            </a:r>
            <a:endParaRPr sz="600">
              <a:latin typeface="Calibri"/>
              <a:cs typeface="Calibri"/>
            </a:endParaRPr>
          </a:p>
          <a:p>
            <a:pPr marL="184150">
              <a:lnSpc>
                <a:spcPct val="100000"/>
              </a:lnSpc>
              <a:spcBef>
                <a:spcPts val="535"/>
              </a:spcBef>
            </a:pP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χρήστες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600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διαδραστικές</a:t>
            </a:r>
            <a:r>
              <a:rPr sz="6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15" dirty="0">
                <a:solidFill>
                  <a:srgbClr val="7E7E7E"/>
                </a:solidFill>
                <a:latin typeface="Calibri"/>
                <a:cs typeface="Calibri"/>
              </a:rPr>
              <a:t>λειτουργίες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500">
              <a:latin typeface="Calibri"/>
              <a:cs typeface="Calibri"/>
            </a:endParaRPr>
          </a:p>
          <a:p>
            <a:pPr marL="184150" marR="114300" indent="-171450">
              <a:lnSpc>
                <a:spcPct val="101899"/>
              </a:lnSpc>
              <a:buSzPct val="200000"/>
              <a:buFont typeface="Arial"/>
              <a:buChar char="•"/>
              <a:tabLst>
                <a:tab pos="183515" algn="l"/>
                <a:tab pos="184150" algn="l"/>
              </a:tabLst>
            </a:pP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Εξετάστε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τις </a:t>
            </a: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πιθανές (εσωτερικές και </a:t>
            </a:r>
            <a:r>
              <a:rPr sz="600" spc="-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εξωτερικές)</a:t>
            </a:r>
            <a:r>
              <a:rPr sz="6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απειλές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7E7E7E"/>
              </a:buClr>
              <a:buFont typeface="Arial"/>
              <a:buChar char="•"/>
            </a:pPr>
            <a:endParaRPr sz="400">
              <a:latin typeface="Calibri"/>
              <a:cs typeface="Calibri"/>
            </a:endParaRPr>
          </a:p>
          <a:p>
            <a:pPr marL="184150" indent="-171450">
              <a:lnSpc>
                <a:spcPct val="100000"/>
              </a:lnSpc>
              <a:buSzPct val="200000"/>
              <a:buFont typeface="Arial"/>
              <a:buChar char="•"/>
              <a:tabLst>
                <a:tab pos="183515" algn="l"/>
                <a:tab pos="184150" algn="l"/>
              </a:tabLst>
            </a:pP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Εξετάστε</a:t>
            </a:r>
            <a:r>
              <a:rPr sz="6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τον</a:t>
            </a:r>
            <a:r>
              <a:rPr sz="6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προϋπολογισμό</a:t>
            </a:r>
            <a:endParaRPr sz="600">
              <a:latin typeface="Calibri"/>
              <a:cs typeface="Calibri"/>
            </a:endParaRPr>
          </a:p>
          <a:p>
            <a:pPr marL="184150" marR="5080">
              <a:lnSpc>
                <a:spcPct val="100000"/>
              </a:lnSpc>
              <a:spcBef>
                <a:spcPts val="90"/>
              </a:spcBef>
            </a:pP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6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τις</a:t>
            </a:r>
            <a:r>
              <a:rPr sz="6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δυνατότητες/επίδοση</a:t>
            </a:r>
            <a:r>
              <a:rPr sz="6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5" dirty="0">
                <a:solidFill>
                  <a:srgbClr val="7E7E7E"/>
                </a:solidFill>
                <a:latin typeface="Calibri"/>
                <a:cs typeface="Calibri"/>
              </a:rPr>
              <a:t>του</a:t>
            </a:r>
            <a:r>
              <a:rPr sz="6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τείχους </a:t>
            </a:r>
            <a:r>
              <a:rPr sz="600" spc="-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(ηλεκτρονικής)</a:t>
            </a:r>
            <a:r>
              <a:rPr sz="6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προστασίας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091179" y="2530792"/>
            <a:ext cx="1499235" cy="756920"/>
          </a:xfrm>
          <a:custGeom>
            <a:avLst/>
            <a:gdLst/>
            <a:ahLst/>
            <a:cxnLst/>
            <a:rect l="l" t="t" r="r" b="b"/>
            <a:pathLst>
              <a:path w="1499235" h="756920">
                <a:moveTo>
                  <a:pt x="1373187" y="0"/>
                </a:moveTo>
                <a:lnTo>
                  <a:pt x="126047" y="0"/>
                </a:lnTo>
                <a:lnTo>
                  <a:pt x="77152" y="9842"/>
                </a:lnTo>
                <a:lnTo>
                  <a:pt x="36830" y="36830"/>
                </a:lnTo>
                <a:lnTo>
                  <a:pt x="9842" y="77152"/>
                </a:lnTo>
                <a:lnTo>
                  <a:pt x="0" y="126047"/>
                </a:lnTo>
                <a:lnTo>
                  <a:pt x="0" y="630555"/>
                </a:lnTo>
                <a:lnTo>
                  <a:pt x="9842" y="679767"/>
                </a:lnTo>
                <a:lnTo>
                  <a:pt x="36830" y="719772"/>
                </a:lnTo>
                <a:lnTo>
                  <a:pt x="77152" y="746760"/>
                </a:lnTo>
                <a:lnTo>
                  <a:pt x="126047" y="756602"/>
                </a:lnTo>
                <a:lnTo>
                  <a:pt x="1373187" y="756602"/>
                </a:lnTo>
                <a:lnTo>
                  <a:pt x="1422082" y="746760"/>
                </a:lnTo>
                <a:lnTo>
                  <a:pt x="1462405" y="719772"/>
                </a:lnTo>
                <a:lnTo>
                  <a:pt x="1489392" y="679767"/>
                </a:lnTo>
                <a:lnTo>
                  <a:pt x="1499234" y="630555"/>
                </a:lnTo>
                <a:lnTo>
                  <a:pt x="1499234" y="126047"/>
                </a:lnTo>
                <a:lnTo>
                  <a:pt x="1489392" y="77152"/>
                </a:lnTo>
                <a:lnTo>
                  <a:pt x="1462405" y="36830"/>
                </a:lnTo>
                <a:lnTo>
                  <a:pt x="1422082" y="9842"/>
                </a:lnTo>
                <a:lnTo>
                  <a:pt x="1373187" y="0"/>
                </a:lnTo>
                <a:close/>
              </a:path>
            </a:pathLst>
          </a:custGeom>
          <a:solidFill>
            <a:srgbClr val="F9E4C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33"/>
          <p:cNvSpPr txBox="1"/>
          <p:nvPr/>
        </p:nvSpPr>
        <p:spPr>
          <a:xfrm>
            <a:off x="3206750" y="2607945"/>
            <a:ext cx="115443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5080" indent="-171450">
              <a:lnSpc>
                <a:spcPct val="100000"/>
              </a:lnSpc>
              <a:spcBef>
                <a:spcPts val="100"/>
              </a:spcBef>
              <a:buSzPct val="200000"/>
              <a:buFont typeface="Arial"/>
              <a:buChar char="•"/>
              <a:tabLst>
                <a:tab pos="183515" algn="l"/>
                <a:tab pos="184150" algn="l"/>
              </a:tabLst>
            </a:pPr>
            <a:r>
              <a:rPr sz="600" spc="15" dirty="0">
                <a:solidFill>
                  <a:srgbClr val="7E7E7E"/>
                </a:solidFill>
                <a:latin typeface="Calibri"/>
                <a:cs typeface="Calibri"/>
              </a:rPr>
              <a:t>Αρχεία εγκατάστασης λογισμικού και </a:t>
            </a:r>
            <a:r>
              <a:rPr sz="600" spc="-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15" dirty="0">
                <a:solidFill>
                  <a:srgbClr val="7E7E7E"/>
                </a:solidFill>
                <a:latin typeface="Calibri"/>
                <a:cs typeface="Calibri"/>
              </a:rPr>
              <a:t>τειχών (ηλεκτρονικής) προστασίας,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 καθώς</a:t>
            </a:r>
            <a:r>
              <a:rPr sz="6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1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6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διαρθρώστε</a:t>
            </a:r>
            <a:r>
              <a:rPr sz="600" spc="11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τους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120004" y="2530792"/>
            <a:ext cx="1226820" cy="977265"/>
          </a:xfrm>
          <a:custGeom>
            <a:avLst/>
            <a:gdLst/>
            <a:ahLst/>
            <a:cxnLst/>
            <a:rect l="l" t="t" r="r" b="b"/>
            <a:pathLst>
              <a:path w="1226820" h="977264">
                <a:moveTo>
                  <a:pt x="1063625" y="0"/>
                </a:moveTo>
                <a:lnTo>
                  <a:pt x="162877" y="0"/>
                </a:lnTo>
                <a:lnTo>
                  <a:pt x="119697" y="5715"/>
                </a:lnTo>
                <a:lnTo>
                  <a:pt x="80645" y="22225"/>
                </a:lnTo>
                <a:lnTo>
                  <a:pt x="47625" y="47625"/>
                </a:lnTo>
                <a:lnTo>
                  <a:pt x="22225" y="80645"/>
                </a:lnTo>
                <a:lnTo>
                  <a:pt x="5715" y="119697"/>
                </a:lnTo>
                <a:lnTo>
                  <a:pt x="0" y="162877"/>
                </a:lnTo>
                <a:lnTo>
                  <a:pt x="0" y="814387"/>
                </a:lnTo>
                <a:lnTo>
                  <a:pt x="5715" y="857885"/>
                </a:lnTo>
                <a:lnTo>
                  <a:pt x="22225" y="896620"/>
                </a:lnTo>
                <a:lnTo>
                  <a:pt x="47625" y="929640"/>
                </a:lnTo>
                <a:lnTo>
                  <a:pt x="80645" y="955040"/>
                </a:lnTo>
                <a:lnTo>
                  <a:pt x="119697" y="971550"/>
                </a:lnTo>
                <a:lnTo>
                  <a:pt x="162877" y="977265"/>
                </a:lnTo>
                <a:lnTo>
                  <a:pt x="1063625" y="977265"/>
                </a:lnTo>
                <a:lnTo>
                  <a:pt x="1106805" y="971550"/>
                </a:lnTo>
                <a:lnTo>
                  <a:pt x="1145857" y="955040"/>
                </a:lnTo>
                <a:lnTo>
                  <a:pt x="1178560" y="929640"/>
                </a:lnTo>
                <a:lnTo>
                  <a:pt x="1204277" y="896620"/>
                </a:lnTo>
                <a:lnTo>
                  <a:pt x="1220470" y="857885"/>
                </a:lnTo>
                <a:lnTo>
                  <a:pt x="1226502" y="814387"/>
                </a:lnTo>
                <a:lnTo>
                  <a:pt x="1226502" y="162877"/>
                </a:lnTo>
                <a:lnTo>
                  <a:pt x="1220470" y="119697"/>
                </a:lnTo>
                <a:lnTo>
                  <a:pt x="1204277" y="80645"/>
                </a:lnTo>
                <a:lnTo>
                  <a:pt x="1178560" y="47625"/>
                </a:lnTo>
                <a:lnTo>
                  <a:pt x="1145857" y="22225"/>
                </a:lnTo>
                <a:lnTo>
                  <a:pt x="1106805" y="5715"/>
                </a:lnTo>
                <a:lnTo>
                  <a:pt x="1063625" y="0"/>
                </a:lnTo>
                <a:close/>
              </a:path>
            </a:pathLst>
          </a:custGeom>
          <a:solidFill>
            <a:srgbClr val="E2D4F6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5" name="object 35"/>
          <p:cNvSpPr txBox="1"/>
          <p:nvPr/>
        </p:nvSpPr>
        <p:spPr>
          <a:xfrm>
            <a:off x="5246370" y="2650490"/>
            <a:ext cx="88265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5080" indent="-171450">
              <a:lnSpc>
                <a:spcPct val="100000"/>
              </a:lnSpc>
              <a:spcBef>
                <a:spcPts val="100"/>
              </a:spcBef>
              <a:buSzPct val="200000"/>
              <a:buFont typeface="Arial"/>
              <a:buChar char="•"/>
              <a:tabLst>
                <a:tab pos="183515" algn="l"/>
                <a:tab pos="184150" algn="l"/>
              </a:tabLst>
            </a:pP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Πραγματοποίηση </a:t>
            </a:r>
            <a:r>
              <a:rPr sz="6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δοκιμών</a:t>
            </a:r>
            <a:r>
              <a:rPr sz="60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σε</a:t>
            </a:r>
            <a:r>
              <a:rPr sz="6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εργαστήριο</a:t>
            </a:r>
            <a:r>
              <a:rPr sz="60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5" dirty="0">
                <a:solidFill>
                  <a:srgbClr val="7E7E7E"/>
                </a:solidFill>
                <a:latin typeface="Calibri"/>
                <a:cs typeface="Calibri"/>
              </a:rPr>
              <a:t>ή </a:t>
            </a:r>
            <a:r>
              <a:rPr sz="600" spc="-8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σε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περιβάλλον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δοκιμών </a:t>
            </a:r>
            <a:r>
              <a:rPr sz="6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πριν </a:t>
            </a:r>
            <a:r>
              <a:rPr sz="600" spc="35" dirty="0">
                <a:solidFill>
                  <a:srgbClr val="7E7E7E"/>
                </a:solidFill>
                <a:latin typeface="Calibri"/>
                <a:cs typeface="Calibri"/>
              </a:rPr>
              <a:t>από </a:t>
            </a: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τη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διαδικασία </a:t>
            </a: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 μεταφοράς κώδικα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από </a:t>
            </a:r>
            <a:r>
              <a:rPr sz="6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0" dirty="0">
                <a:solidFill>
                  <a:srgbClr val="7E7E7E"/>
                </a:solidFill>
                <a:latin typeface="Calibri"/>
                <a:cs typeface="Calibri"/>
              </a:rPr>
              <a:t>ανάπτυξη </a:t>
            </a: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σε χρήση </a:t>
            </a:r>
            <a:r>
              <a:rPr sz="6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7E7E7E"/>
                </a:solidFill>
                <a:latin typeface="Calibri"/>
                <a:cs typeface="Calibri"/>
              </a:rPr>
              <a:t>παραγωγής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321448" y="70167"/>
            <a:ext cx="633379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80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80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800" spc="120" dirty="0">
                <a:solidFill>
                  <a:srgbClr val="D8D8D8"/>
                </a:solidFill>
                <a:latin typeface="Calibri"/>
                <a:cs typeface="Calibri"/>
              </a:rPr>
              <a:t>ΑΚΡΑΪΟΥ</a:t>
            </a:r>
            <a:r>
              <a:rPr sz="28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80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126787" y="5057775"/>
            <a:ext cx="933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C44C7A-EC45-F6DC-8A2A-5257B6720866}"/>
              </a:ext>
            </a:extLst>
          </p:cNvPr>
          <p:cNvSpPr txBox="1"/>
          <p:nvPr/>
        </p:nvSpPr>
        <p:spPr>
          <a:xfrm>
            <a:off x="7018972" y="3138642"/>
            <a:ext cx="61745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solidFill>
                  <a:srgbClr val="FFFFFF"/>
                </a:solidFill>
                <a:latin typeface="CenturyGothic"/>
              </a:rPr>
              <a:t>Deploy</a:t>
            </a:r>
            <a:endParaRPr lang="el-GR" sz="2000" dirty="0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49047" y="4759"/>
            <a:ext cx="5843270" cy="6853555"/>
            <a:chOff x="6349047" y="4759"/>
            <a:chExt cx="5843270" cy="68535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49047" y="4759"/>
              <a:ext cx="5842952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51064" y="42545"/>
              <a:ext cx="2801620" cy="6792595"/>
            </a:xfrm>
            <a:custGeom>
              <a:avLst/>
              <a:gdLst/>
              <a:ahLst/>
              <a:cxnLst/>
              <a:rect l="l" t="t" r="r" b="b"/>
              <a:pathLst>
                <a:path w="2801620" h="6792595">
                  <a:moveTo>
                    <a:pt x="1734184" y="1504950"/>
                  </a:moveTo>
                  <a:lnTo>
                    <a:pt x="1686559" y="1509712"/>
                  </a:lnTo>
                  <a:lnTo>
                    <a:pt x="1642427" y="1526222"/>
                  </a:lnTo>
                  <a:lnTo>
                    <a:pt x="1604009" y="1553527"/>
                  </a:lnTo>
                  <a:lnTo>
                    <a:pt x="1573529" y="1590039"/>
                  </a:lnTo>
                  <a:lnTo>
                    <a:pt x="1553209" y="1634807"/>
                  </a:lnTo>
                  <a:lnTo>
                    <a:pt x="1108075" y="3075622"/>
                  </a:lnTo>
                  <a:lnTo>
                    <a:pt x="5714" y="6775450"/>
                  </a:lnTo>
                  <a:lnTo>
                    <a:pt x="1269" y="6787832"/>
                  </a:lnTo>
                  <a:lnTo>
                    <a:pt x="0" y="6791642"/>
                  </a:lnTo>
                  <a:lnTo>
                    <a:pt x="26669" y="6792595"/>
                  </a:lnTo>
                  <a:lnTo>
                    <a:pt x="1133157" y="3083877"/>
                  </a:lnTo>
                  <a:lnTo>
                    <a:pt x="1578292" y="1643379"/>
                  </a:lnTo>
                  <a:lnTo>
                    <a:pt x="1600834" y="1598294"/>
                  </a:lnTo>
                  <a:lnTo>
                    <a:pt x="1635442" y="1563052"/>
                  </a:lnTo>
                  <a:lnTo>
                    <a:pt x="1678622" y="1540192"/>
                  </a:lnTo>
                  <a:lnTo>
                    <a:pt x="1726882" y="1531302"/>
                  </a:lnTo>
                  <a:lnTo>
                    <a:pt x="1823402" y="1531302"/>
                  </a:lnTo>
                  <a:lnTo>
                    <a:pt x="1817052" y="1527175"/>
                  </a:lnTo>
                  <a:lnTo>
                    <a:pt x="1783079" y="1513204"/>
                  </a:lnTo>
                  <a:lnTo>
                    <a:pt x="1734184" y="1504950"/>
                  </a:lnTo>
                  <a:close/>
                </a:path>
                <a:path w="2801620" h="6792595">
                  <a:moveTo>
                    <a:pt x="1823402" y="1531302"/>
                  </a:moveTo>
                  <a:lnTo>
                    <a:pt x="1726882" y="1531302"/>
                  </a:lnTo>
                  <a:lnTo>
                    <a:pt x="1777047" y="1538287"/>
                  </a:lnTo>
                  <a:lnTo>
                    <a:pt x="1805939" y="1550669"/>
                  </a:lnTo>
                  <a:lnTo>
                    <a:pt x="1852929" y="1589404"/>
                  </a:lnTo>
                  <a:lnTo>
                    <a:pt x="1881822" y="1644332"/>
                  </a:lnTo>
                  <a:lnTo>
                    <a:pt x="1887854" y="1674494"/>
                  </a:lnTo>
                  <a:lnTo>
                    <a:pt x="1887537" y="1705609"/>
                  </a:lnTo>
                  <a:lnTo>
                    <a:pt x="1880869" y="1736725"/>
                  </a:lnTo>
                  <a:lnTo>
                    <a:pt x="1587817" y="2685097"/>
                  </a:lnTo>
                  <a:lnTo>
                    <a:pt x="1579562" y="2733675"/>
                  </a:lnTo>
                  <a:lnTo>
                    <a:pt x="1584642" y="2781300"/>
                  </a:lnTo>
                  <a:lnTo>
                    <a:pt x="1601152" y="2825432"/>
                  </a:lnTo>
                  <a:lnTo>
                    <a:pt x="1628457" y="2863850"/>
                  </a:lnTo>
                  <a:lnTo>
                    <a:pt x="1664969" y="2894329"/>
                  </a:lnTo>
                  <a:lnTo>
                    <a:pt x="1709737" y="2914650"/>
                  </a:lnTo>
                  <a:lnTo>
                    <a:pt x="1761489" y="2922587"/>
                  </a:lnTo>
                  <a:lnTo>
                    <a:pt x="1811972" y="2915919"/>
                  </a:lnTo>
                  <a:lnTo>
                    <a:pt x="1854834" y="2897822"/>
                  </a:lnTo>
                  <a:lnTo>
                    <a:pt x="1761172" y="2897822"/>
                  </a:lnTo>
                  <a:lnTo>
                    <a:pt x="1717039" y="2890519"/>
                  </a:lnTo>
                  <a:lnTo>
                    <a:pt x="1671637" y="2867977"/>
                  </a:lnTo>
                  <a:lnTo>
                    <a:pt x="1636712" y="2833369"/>
                  </a:lnTo>
                  <a:lnTo>
                    <a:pt x="1613852" y="2790507"/>
                  </a:lnTo>
                  <a:lnTo>
                    <a:pt x="1604962" y="2742247"/>
                  </a:lnTo>
                  <a:lnTo>
                    <a:pt x="1611947" y="2692082"/>
                  </a:lnTo>
                  <a:lnTo>
                    <a:pt x="1904682" y="1744027"/>
                  </a:lnTo>
                  <a:lnTo>
                    <a:pt x="1911984" y="1708467"/>
                  </a:lnTo>
                  <a:lnTo>
                    <a:pt x="1912302" y="1674494"/>
                  </a:lnTo>
                  <a:lnTo>
                    <a:pt x="1912302" y="1672907"/>
                  </a:lnTo>
                  <a:lnTo>
                    <a:pt x="1905317" y="1637347"/>
                  </a:lnTo>
                  <a:lnTo>
                    <a:pt x="1891982" y="1603375"/>
                  </a:lnTo>
                  <a:lnTo>
                    <a:pt x="1871979" y="1572894"/>
                  </a:lnTo>
                  <a:lnTo>
                    <a:pt x="1846897" y="1547177"/>
                  </a:lnTo>
                  <a:lnTo>
                    <a:pt x="1823402" y="1531302"/>
                  </a:lnTo>
                  <a:close/>
                </a:path>
                <a:path w="2801620" h="6792595">
                  <a:moveTo>
                    <a:pt x="2774632" y="0"/>
                  </a:moveTo>
                  <a:lnTo>
                    <a:pt x="2291079" y="1548764"/>
                  </a:lnTo>
                  <a:lnTo>
                    <a:pt x="1904364" y="2811779"/>
                  </a:lnTo>
                  <a:lnTo>
                    <a:pt x="1878329" y="2848609"/>
                  </a:lnTo>
                  <a:lnTo>
                    <a:pt x="1844039" y="2875915"/>
                  </a:lnTo>
                  <a:lnTo>
                    <a:pt x="1804352" y="2892425"/>
                  </a:lnTo>
                  <a:lnTo>
                    <a:pt x="1761172" y="2897822"/>
                  </a:lnTo>
                  <a:lnTo>
                    <a:pt x="1854834" y="2897822"/>
                  </a:lnTo>
                  <a:lnTo>
                    <a:pt x="1858327" y="2896234"/>
                  </a:lnTo>
                  <a:lnTo>
                    <a:pt x="1898014" y="2864484"/>
                  </a:lnTo>
                  <a:lnTo>
                    <a:pt x="1928177" y="2821622"/>
                  </a:lnTo>
                  <a:lnTo>
                    <a:pt x="1928494" y="2820352"/>
                  </a:lnTo>
                  <a:lnTo>
                    <a:pt x="2315209" y="1555750"/>
                  </a:lnTo>
                  <a:lnTo>
                    <a:pt x="2801302" y="2222"/>
                  </a:lnTo>
                  <a:lnTo>
                    <a:pt x="2794634" y="1270"/>
                  </a:lnTo>
                  <a:lnTo>
                    <a:pt x="2787967" y="634"/>
                  </a:lnTo>
                  <a:lnTo>
                    <a:pt x="277463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4"/>
              <a:ext cx="880745" cy="17037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6974" y="6166167"/>
              <a:ext cx="3297872" cy="61563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244455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CSP004_C_E: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Stefan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Schauer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και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Abdelkader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626745"/>
            <a:ext cx="902969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75" dirty="0">
                <a:latin typeface="Times New Roman"/>
                <a:cs typeface="Times New Roman"/>
              </a:rPr>
              <a:t>Ατζέντα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8369" y="1524634"/>
            <a:ext cx="2546350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25" spc="142" baseline="5376" dirty="0">
                <a:solidFill>
                  <a:srgbClr val="D8791A"/>
                </a:solidFill>
                <a:latin typeface="Calibri"/>
                <a:cs typeface="Calibri"/>
              </a:rPr>
              <a:t>o1.</a:t>
            </a:r>
            <a:r>
              <a:rPr sz="2325" spc="60" baseline="5376" dirty="0">
                <a:solidFill>
                  <a:srgbClr val="D8791A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7E7E7E"/>
                </a:solidFill>
                <a:latin typeface="Calibri"/>
                <a:cs typeface="Calibri"/>
              </a:rPr>
              <a:t>Πρόβλημα</a:t>
            </a:r>
            <a:r>
              <a:rPr sz="1050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7E7E7E"/>
                </a:solidFill>
                <a:latin typeface="Calibri"/>
                <a:cs typeface="Calibri"/>
              </a:rPr>
              <a:t>ασφάλειας</a:t>
            </a:r>
            <a:r>
              <a:rPr sz="10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7E7E7E"/>
                </a:solidFill>
                <a:latin typeface="Calibri"/>
                <a:cs typeface="Calibri"/>
              </a:rPr>
              <a:t>στο</a:t>
            </a:r>
            <a:r>
              <a:rPr sz="10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60" dirty="0">
                <a:solidFill>
                  <a:srgbClr val="7E7E7E"/>
                </a:solidFill>
                <a:latin typeface="Calibri"/>
                <a:cs typeface="Calibri"/>
              </a:rPr>
              <a:t>Ίντερνετ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5189" y="2186622"/>
            <a:ext cx="4973320" cy="862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810">
              <a:lnSpc>
                <a:spcPct val="100000"/>
              </a:lnSpc>
              <a:spcBef>
                <a:spcPts val="100"/>
              </a:spcBef>
            </a:pPr>
            <a:r>
              <a:rPr sz="2325" spc="142" baseline="-7168" dirty="0">
                <a:solidFill>
                  <a:srgbClr val="D8791A"/>
                </a:solidFill>
                <a:latin typeface="Calibri"/>
                <a:cs typeface="Calibri"/>
              </a:rPr>
              <a:t>o2.</a:t>
            </a:r>
            <a:r>
              <a:rPr sz="2325" spc="89" baseline="-7168" dirty="0">
                <a:solidFill>
                  <a:srgbClr val="D8791A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7E7E7E"/>
                </a:solidFill>
                <a:latin typeface="Calibri"/>
                <a:cs typeface="Calibri"/>
              </a:rPr>
              <a:t>XML-ph-0000@DeepL</a:t>
            </a:r>
            <a:r>
              <a:rPr sz="10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7E7E7E"/>
                </a:solidFill>
                <a:latin typeface="Calibri"/>
                <a:cs typeface="Calibri"/>
              </a:rPr>
              <a:t>(Ransomware</a:t>
            </a:r>
            <a:r>
              <a:rPr sz="10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7E7E7E"/>
                </a:solidFill>
                <a:latin typeface="Calibri"/>
                <a:cs typeface="Calibri"/>
              </a:rPr>
              <a:t>Activities</a:t>
            </a:r>
            <a:r>
              <a:rPr sz="10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7E7E7E"/>
                </a:solidFill>
                <a:latin typeface="Calibri"/>
                <a:cs typeface="Calibri"/>
              </a:rPr>
              <a:t>Impacting</a:t>
            </a:r>
            <a:r>
              <a:rPr sz="100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7E7E7E"/>
                </a:solidFill>
                <a:latin typeface="Calibri"/>
                <a:cs typeface="Calibri"/>
              </a:rPr>
              <a:t>the</a:t>
            </a:r>
            <a:r>
              <a:rPr sz="100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7E7E7E"/>
                </a:solidFill>
                <a:latin typeface="Calibri"/>
                <a:cs typeface="Calibri"/>
              </a:rPr>
              <a:t>Energy</a:t>
            </a:r>
            <a:r>
              <a:rPr sz="1000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7E7E7E"/>
                </a:solidFill>
                <a:latin typeface="Calibri"/>
                <a:cs typeface="Calibri"/>
              </a:rPr>
              <a:t>Sector)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1040"/>
              </a:spcBef>
            </a:pPr>
            <a:r>
              <a:rPr sz="2325" spc="89" baseline="5376" dirty="0">
                <a:solidFill>
                  <a:srgbClr val="D8791A"/>
                </a:solidFill>
                <a:latin typeface="Calibri"/>
                <a:cs typeface="Calibri"/>
              </a:rPr>
              <a:t>o3.</a:t>
            </a:r>
            <a:r>
              <a:rPr sz="2325" spc="44" baseline="5376" dirty="0">
                <a:solidFill>
                  <a:srgbClr val="D8791A"/>
                </a:solidFill>
                <a:latin typeface="Calibri"/>
                <a:cs typeface="Calibri"/>
              </a:rPr>
              <a:t> </a:t>
            </a:r>
            <a:r>
              <a:rPr sz="1050" spc="40" dirty="0">
                <a:solidFill>
                  <a:srgbClr val="7E7E7E"/>
                </a:solidFill>
                <a:latin typeface="Calibri"/>
                <a:cs typeface="Calibri"/>
              </a:rPr>
              <a:t>IPS</a:t>
            </a:r>
            <a:r>
              <a:rPr sz="10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40" dirty="0">
                <a:solidFill>
                  <a:srgbClr val="7E7E7E"/>
                </a:solidFill>
                <a:latin typeface="Calibri"/>
                <a:cs typeface="Calibri"/>
              </a:rPr>
              <a:t>(Intrusion</a:t>
            </a:r>
            <a:r>
              <a:rPr sz="10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30" dirty="0">
                <a:solidFill>
                  <a:srgbClr val="7E7E7E"/>
                </a:solidFill>
                <a:latin typeface="Calibri"/>
                <a:cs typeface="Calibri"/>
              </a:rPr>
              <a:t>Prevention</a:t>
            </a:r>
            <a:r>
              <a:rPr sz="105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40" dirty="0">
                <a:solidFill>
                  <a:srgbClr val="7E7E7E"/>
                </a:solidFill>
                <a:latin typeface="Calibri"/>
                <a:cs typeface="Calibri"/>
              </a:rPr>
              <a:t>System</a:t>
            </a:r>
            <a:r>
              <a:rPr sz="105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30" dirty="0">
                <a:solidFill>
                  <a:srgbClr val="7E7E7E"/>
                </a:solidFill>
                <a:latin typeface="Calibri"/>
                <a:cs typeface="Calibri"/>
              </a:rPr>
              <a:t>-</a:t>
            </a:r>
            <a:r>
              <a:rPr sz="105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40" dirty="0">
                <a:solidFill>
                  <a:srgbClr val="7E7E7E"/>
                </a:solidFill>
                <a:latin typeface="Calibri"/>
                <a:cs typeface="Calibri"/>
              </a:rPr>
              <a:t>Σύστημα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40" dirty="0">
                <a:solidFill>
                  <a:srgbClr val="7E7E7E"/>
                </a:solidFill>
                <a:latin typeface="Calibri"/>
                <a:cs typeface="Calibri"/>
              </a:rPr>
              <a:t>πρόληψης</a:t>
            </a:r>
            <a:r>
              <a:rPr sz="105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35" dirty="0">
                <a:solidFill>
                  <a:srgbClr val="7E7E7E"/>
                </a:solidFill>
                <a:latin typeface="Calibri"/>
                <a:cs typeface="Calibri"/>
              </a:rPr>
              <a:t>εισβολών)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7889" y="3354387"/>
            <a:ext cx="310515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90" dirty="0">
                <a:solidFill>
                  <a:srgbClr val="D8791A"/>
                </a:solidFill>
                <a:latin typeface="Calibri"/>
                <a:cs typeface="Calibri"/>
              </a:rPr>
              <a:t>o</a:t>
            </a:r>
            <a:r>
              <a:rPr sz="1550" spc="85" dirty="0">
                <a:solidFill>
                  <a:srgbClr val="D8791A"/>
                </a:solidFill>
                <a:latin typeface="Calibri"/>
                <a:cs typeface="Calibri"/>
              </a:rPr>
              <a:t>4</a:t>
            </a:r>
            <a:r>
              <a:rPr sz="1550" spc="55" dirty="0">
                <a:solidFill>
                  <a:srgbClr val="D8791A"/>
                </a:solidFill>
                <a:latin typeface="Calibri"/>
                <a:cs typeface="Calibri"/>
              </a:rPr>
              <a:t>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8369" y="3846195"/>
            <a:ext cx="310515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90" dirty="0">
                <a:solidFill>
                  <a:srgbClr val="D8791A"/>
                </a:solidFill>
                <a:latin typeface="Calibri"/>
                <a:cs typeface="Calibri"/>
              </a:rPr>
              <a:t>o</a:t>
            </a:r>
            <a:r>
              <a:rPr sz="1550" spc="85" dirty="0">
                <a:solidFill>
                  <a:srgbClr val="D8791A"/>
                </a:solidFill>
                <a:latin typeface="Calibri"/>
                <a:cs typeface="Calibri"/>
              </a:rPr>
              <a:t>5</a:t>
            </a:r>
            <a:r>
              <a:rPr sz="1550" spc="55" dirty="0">
                <a:solidFill>
                  <a:srgbClr val="D8791A"/>
                </a:solidFill>
                <a:latin typeface="Calibri"/>
                <a:cs typeface="Calibri"/>
              </a:rPr>
              <a:t>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69719" y="3472497"/>
            <a:ext cx="460756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050" spc="40" dirty="0">
                <a:solidFill>
                  <a:srgbClr val="7E7E7E"/>
                </a:solidFill>
                <a:latin typeface="Calibri"/>
                <a:cs typeface="Calibri"/>
              </a:rPr>
              <a:t>Ίντερνετ</a:t>
            </a:r>
            <a:r>
              <a:rPr lang="el-GR" sz="10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el-GR" sz="1050" spc="5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lang="el-GR" sz="10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el-GR" sz="1050" spc="50" dirty="0">
                <a:solidFill>
                  <a:srgbClr val="7E7E7E"/>
                </a:solidFill>
                <a:latin typeface="Calibri"/>
                <a:cs typeface="Calibri"/>
              </a:rPr>
              <a:t>πραγμάτων</a:t>
            </a:r>
            <a:r>
              <a:rPr lang="el-GR" sz="10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el-GR" sz="1050" spc="35" dirty="0">
                <a:solidFill>
                  <a:srgbClr val="7E7E7E"/>
                </a:solidFill>
                <a:latin typeface="Calibri"/>
                <a:cs typeface="Calibri"/>
              </a:rPr>
              <a:t>(</a:t>
            </a:r>
            <a:r>
              <a:rPr lang="el-GR" sz="1050" spc="35" dirty="0" err="1">
                <a:solidFill>
                  <a:srgbClr val="7E7E7E"/>
                </a:solidFill>
                <a:latin typeface="Calibri"/>
                <a:cs typeface="Calibri"/>
              </a:rPr>
              <a:t>IoT</a:t>
            </a:r>
            <a:r>
              <a:rPr lang="el-GR" sz="1050" spc="35" dirty="0">
                <a:solidFill>
                  <a:srgbClr val="7E7E7E"/>
                </a:solidFill>
                <a:latin typeface="Calibri"/>
                <a:cs typeface="Calibri"/>
              </a:rPr>
              <a:t>)</a:t>
            </a:r>
            <a:r>
              <a:rPr lang="el-GR" sz="10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el-GR" sz="1050" spc="40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lang="el-GR" sz="10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el-GR" sz="1050" spc="45" dirty="0">
                <a:solidFill>
                  <a:srgbClr val="7E7E7E"/>
                </a:solidFill>
                <a:latin typeface="Calibri"/>
                <a:cs typeface="Calibri"/>
              </a:rPr>
              <a:t>τον</a:t>
            </a:r>
            <a:r>
              <a:rPr lang="el-GR" sz="10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el-GR" sz="1050" spc="50" dirty="0">
                <a:solidFill>
                  <a:srgbClr val="7E7E7E"/>
                </a:solidFill>
                <a:latin typeface="Calibri"/>
                <a:cs typeface="Calibri"/>
              </a:rPr>
              <a:t>τομέα</a:t>
            </a:r>
            <a:r>
              <a:rPr lang="el-GR" sz="10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el-GR" sz="1050" spc="45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lang="el-GR" sz="10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el-GR" sz="1050" spc="40" dirty="0">
                <a:solidFill>
                  <a:srgbClr val="7E7E7E"/>
                </a:solidFill>
                <a:latin typeface="Calibri"/>
                <a:cs typeface="Calibri"/>
              </a:rPr>
              <a:t>ενέργειας</a:t>
            </a:r>
            <a:endParaRPr lang="el-GR" sz="105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250612" y="4790440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F703A8-3F5E-81A5-D27F-A0C3E29582A3}"/>
              </a:ext>
            </a:extLst>
          </p:cNvPr>
          <p:cNvSpPr txBox="1"/>
          <p:nvPr/>
        </p:nvSpPr>
        <p:spPr>
          <a:xfrm>
            <a:off x="1469706" y="38461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spc="40" dirty="0">
                <a:solidFill>
                  <a:srgbClr val="7E7E7E"/>
                </a:solidFill>
                <a:latin typeface="Calibri"/>
                <a:cs typeface="Calibri"/>
              </a:rPr>
              <a:t>SSL/TLS</a:t>
            </a:r>
            <a:r>
              <a:rPr lang="el-GR" sz="12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el-GR" sz="1200" spc="40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lang="el-GR" sz="12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el-GR" sz="1200" spc="45" dirty="0">
                <a:solidFill>
                  <a:srgbClr val="7E7E7E"/>
                </a:solidFill>
                <a:latin typeface="Calibri"/>
                <a:cs typeface="Calibri"/>
              </a:rPr>
              <a:t>το</a:t>
            </a:r>
            <a:r>
              <a:rPr lang="el-GR" sz="12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el-GR" sz="1200" spc="40" dirty="0" err="1">
                <a:solidFill>
                  <a:srgbClr val="7E7E7E"/>
                </a:solidFill>
                <a:latin typeface="Calibri"/>
                <a:cs typeface="Calibri"/>
              </a:rPr>
              <a:t>IoT</a:t>
            </a:r>
            <a:endParaRPr lang="el-GR" sz="1200" dirty="0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49047" y="4759"/>
            <a:ext cx="5843270" cy="6853555"/>
            <a:chOff x="6349047" y="4759"/>
            <a:chExt cx="5843270" cy="68535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49047" y="4759"/>
              <a:ext cx="5842952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51064" y="42545"/>
              <a:ext cx="2801620" cy="6792595"/>
            </a:xfrm>
            <a:custGeom>
              <a:avLst/>
              <a:gdLst/>
              <a:ahLst/>
              <a:cxnLst/>
              <a:rect l="l" t="t" r="r" b="b"/>
              <a:pathLst>
                <a:path w="2801620" h="6792595">
                  <a:moveTo>
                    <a:pt x="1734184" y="1504950"/>
                  </a:moveTo>
                  <a:lnTo>
                    <a:pt x="1686559" y="1509712"/>
                  </a:lnTo>
                  <a:lnTo>
                    <a:pt x="1642427" y="1526222"/>
                  </a:lnTo>
                  <a:lnTo>
                    <a:pt x="1604009" y="1553527"/>
                  </a:lnTo>
                  <a:lnTo>
                    <a:pt x="1573529" y="1590039"/>
                  </a:lnTo>
                  <a:lnTo>
                    <a:pt x="1553209" y="1634807"/>
                  </a:lnTo>
                  <a:lnTo>
                    <a:pt x="1108075" y="3075622"/>
                  </a:lnTo>
                  <a:lnTo>
                    <a:pt x="5714" y="6775450"/>
                  </a:lnTo>
                  <a:lnTo>
                    <a:pt x="1269" y="6787832"/>
                  </a:lnTo>
                  <a:lnTo>
                    <a:pt x="0" y="6791642"/>
                  </a:lnTo>
                  <a:lnTo>
                    <a:pt x="26669" y="6792595"/>
                  </a:lnTo>
                  <a:lnTo>
                    <a:pt x="1133157" y="3083877"/>
                  </a:lnTo>
                  <a:lnTo>
                    <a:pt x="1578292" y="1643379"/>
                  </a:lnTo>
                  <a:lnTo>
                    <a:pt x="1600834" y="1598294"/>
                  </a:lnTo>
                  <a:lnTo>
                    <a:pt x="1635442" y="1563052"/>
                  </a:lnTo>
                  <a:lnTo>
                    <a:pt x="1678622" y="1540192"/>
                  </a:lnTo>
                  <a:lnTo>
                    <a:pt x="1726882" y="1531302"/>
                  </a:lnTo>
                  <a:lnTo>
                    <a:pt x="1823402" y="1531302"/>
                  </a:lnTo>
                  <a:lnTo>
                    <a:pt x="1817052" y="1527175"/>
                  </a:lnTo>
                  <a:lnTo>
                    <a:pt x="1783079" y="1513204"/>
                  </a:lnTo>
                  <a:lnTo>
                    <a:pt x="1734184" y="1504950"/>
                  </a:lnTo>
                  <a:close/>
                </a:path>
                <a:path w="2801620" h="6792595">
                  <a:moveTo>
                    <a:pt x="1823402" y="1531302"/>
                  </a:moveTo>
                  <a:lnTo>
                    <a:pt x="1726882" y="1531302"/>
                  </a:lnTo>
                  <a:lnTo>
                    <a:pt x="1777047" y="1538287"/>
                  </a:lnTo>
                  <a:lnTo>
                    <a:pt x="1805939" y="1550669"/>
                  </a:lnTo>
                  <a:lnTo>
                    <a:pt x="1852929" y="1589404"/>
                  </a:lnTo>
                  <a:lnTo>
                    <a:pt x="1881822" y="1644332"/>
                  </a:lnTo>
                  <a:lnTo>
                    <a:pt x="1887854" y="1674494"/>
                  </a:lnTo>
                  <a:lnTo>
                    <a:pt x="1887537" y="1705609"/>
                  </a:lnTo>
                  <a:lnTo>
                    <a:pt x="1880869" y="1736725"/>
                  </a:lnTo>
                  <a:lnTo>
                    <a:pt x="1587817" y="2685097"/>
                  </a:lnTo>
                  <a:lnTo>
                    <a:pt x="1579562" y="2733675"/>
                  </a:lnTo>
                  <a:lnTo>
                    <a:pt x="1584642" y="2781300"/>
                  </a:lnTo>
                  <a:lnTo>
                    <a:pt x="1601152" y="2825432"/>
                  </a:lnTo>
                  <a:lnTo>
                    <a:pt x="1628457" y="2863850"/>
                  </a:lnTo>
                  <a:lnTo>
                    <a:pt x="1664969" y="2894329"/>
                  </a:lnTo>
                  <a:lnTo>
                    <a:pt x="1709737" y="2914650"/>
                  </a:lnTo>
                  <a:lnTo>
                    <a:pt x="1761489" y="2922587"/>
                  </a:lnTo>
                  <a:lnTo>
                    <a:pt x="1811972" y="2915919"/>
                  </a:lnTo>
                  <a:lnTo>
                    <a:pt x="1854834" y="2897822"/>
                  </a:lnTo>
                  <a:lnTo>
                    <a:pt x="1761172" y="2897822"/>
                  </a:lnTo>
                  <a:lnTo>
                    <a:pt x="1717039" y="2890519"/>
                  </a:lnTo>
                  <a:lnTo>
                    <a:pt x="1671637" y="2867977"/>
                  </a:lnTo>
                  <a:lnTo>
                    <a:pt x="1636712" y="2833369"/>
                  </a:lnTo>
                  <a:lnTo>
                    <a:pt x="1613852" y="2790507"/>
                  </a:lnTo>
                  <a:lnTo>
                    <a:pt x="1604962" y="2742247"/>
                  </a:lnTo>
                  <a:lnTo>
                    <a:pt x="1611947" y="2692082"/>
                  </a:lnTo>
                  <a:lnTo>
                    <a:pt x="1904682" y="1744027"/>
                  </a:lnTo>
                  <a:lnTo>
                    <a:pt x="1911984" y="1708467"/>
                  </a:lnTo>
                  <a:lnTo>
                    <a:pt x="1912302" y="1674494"/>
                  </a:lnTo>
                  <a:lnTo>
                    <a:pt x="1912302" y="1672907"/>
                  </a:lnTo>
                  <a:lnTo>
                    <a:pt x="1905317" y="1637347"/>
                  </a:lnTo>
                  <a:lnTo>
                    <a:pt x="1891982" y="1603375"/>
                  </a:lnTo>
                  <a:lnTo>
                    <a:pt x="1871979" y="1572894"/>
                  </a:lnTo>
                  <a:lnTo>
                    <a:pt x="1846897" y="1547177"/>
                  </a:lnTo>
                  <a:lnTo>
                    <a:pt x="1823402" y="1531302"/>
                  </a:lnTo>
                  <a:close/>
                </a:path>
                <a:path w="2801620" h="6792595">
                  <a:moveTo>
                    <a:pt x="2774632" y="0"/>
                  </a:moveTo>
                  <a:lnTo>
                    <a:pt x="2291079" y="1548764"/>
                  </a:lnTo>
                  <a:lnTo>
                    <a:pt x="1904364" y="2811779"/>
                  </a:lnTo>
                  <a:lnTo>
                    <a:pt x="1878329" y="2848609"/>
                  </a:lnTo>
                  <a:lnTo>
                    <a:pt x="1844039" y="2875915"/>
                  </a:lnTo>
                  <a:lnTo>
                    <a:pt x="1804352" y="2892425"/>
                  </a:lnTo>
                  <a:lnTo>
                    <a:pt x="1761172" y="2897822"/>
                  </a:lnTo>
                  <a:lnTo>
                    <a:pt x="1854834" y="2897822"/>
                  </a:lnTo>
                  <a:lnTo>
                    <a:pt x="1858327" y="2896234"/>
                  </a:lnTo>
                  <a:lnTo>
                    <a:pt x="1898014" y="2864484"/>
                  </a:lnTo>
                  <a:lnTo>
                    <a:pt x="1928177" y="2821622"/>
                  </a:lnTo>
                  <a:lnTo>
                    <a:pt x="1928494" y="2820352"/>
                  </a:lnTo>
                  <a:lnTo>
                    <a:pt x="2315209" y="1555750"/>
                  </a:lnTo>
                  <a:lnTo>
                    <a:pt x="2801302" y="2222"/>
                  </a:lnTo>
                  <a:lnTo>
                    <a:pt x="2794634" y="1270"/>
                  </a:lnTo>
                  <a:lnTo>
                    <a:pt x="2787967" y="634"/>
                  </a:lnTo>
                  <a:lnTo>
                    <a:pt x="277463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4"/>
              <a:ext cx="880745" cy="17037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6974" y="6166167"/>
              <a:ext cx="3297872" cy="61563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244455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CSP004_C_E: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Stefan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Schauer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και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Abdelkader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654050"/>
            <a:ext cx="1082103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35" dirty="0">
                <a:latin typeface="Times New Roman"/>
                <a:cs typeface="Times New Roman"/>
              </a:rPr>
              <a:t>Τι</a:t>
            </a:r>
            <a:r>
              <a:rPr sz="1700" spc="20" dirty="0">
                <a:latin typeface="Times New Roman"/>
                <a:cs typeface="Times New Roman"/>
              </a:rPr>
              <a:t> </a:t>
            </a:r>
            <a:r>
              <a:rPr sz="1700" spc="30" dirty="0">
                <a:latin typeface="Times New Roman"/>
                <a:cs typeface="Times New Roman"/>
              </a:rPr>
              <a:t>είναι</a:t>
            </a:r>
            <a:r>
              <a:rPr sz="1700" spc="25" dirty="0">
                <a:latin typeface="Times New Roman"/>
                <a:cs typeface="Times New Roman"/>
              </a:rPr>
              <a:t> το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spc="35" dirty="0">
                <a:latin typeface="Times New Roman"/>
                <a:cs typeface="Times New Roman"/>
              </a:rPr>
              <a:t>TCP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(Transmission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Control</a:t>
            </a:r>
            <a:r>
              <a:rPr sz="1700" spc="-15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Protocol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spc="30" dirty="0">
                <a:latin typeface="Times New Roman"/>
                <a:cs typeface="Times New Roman"/>
              </a:rPr>
              <a:t>-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πρωτόκολλο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επικοινωνίας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δικτύου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που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χρησιμοποιείται</a:t>
            </a:r>
            <a:r>
              <a:rPr sz="1700" spc="-1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στο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spc="10" dirty="0">
                <a:latin typeface="Times New Roman"/>
                <a:cs typeface="Times New Roman"/>
              </a:rPr>
              <a:t>διαδίκτυο);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4519" y="1308100"/>
            <a:ext cx="6564630" cy="49898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97815" marR="5080" indent="-285750">
              <a:lnSpc>
                <a:spcPct val="101800"/>
              </a:lnSpc>
              <a:spcBef>
                <a:spcPts val="8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050" spc="70" dirty="0">
                <a:latin typeface="Calibri"/>
                <a:cs typeface="Calibri"/>
              </a:rPr>
              <a:t>Το πρωτόκολλο </a:t>
            </a:r>
            <a:r>
              <a:rPr sz="1050" spc="60" dirty="0">
                <a:latin typeface="Calibri"/>
                <a:cs typeface="Calibri"/>
              </a:rPr>
              <a:t>επικοινωνίας δικτύου </a:t>
            </a:r>
            <a:r>
              <a:rPr sz="1050" spc="55" dirty="0">
                <a:latin typeface="Calibri"/>
                <a:cs typeface="Calibri"/>
              </a:rPr>
              <a:t>(TCP) είναι </a:t>
            </a:r>
            <a:r>
              <a:rPr sz="1050" spc="65" dirty="0">
                <a:latin typeface="Calibri"/>
                <a:cs typeface="Calibri"/>
              </a:rPr>
              <a:t>ένα θεμελιώδες </a:t>
            </a:r>
            <a:r>
              <a:rPr sz="1050" spc="70" dirty="0">
                <a:latin typeface="Calibri"/>
                <a:cs typeface="Calibri"/>
              </a:rPr>
              <a:t>πρότυπο </a:t>
            </a:r>
            <a:r>
              <a:rPr sz="1050" spc="60" dirty="0">
                <a:latin typeface="Calibri"/>
                <a:cs typeface="Calibri"/>
              </a:rPr>
              <a:t>επικοινωνίας </a:t>
            </a:r>
            <a:r>
              <a:rPr sz="1050" spc="70" dirty="0">
                <a:latin typeface="Calibri"/>
                <a:cs typeface="Calibri"/>
              </a:rPr>
              <a:t>που </a:t>
            </a:r>
            <a:r>
              <a:rPr sz="1050" spc="60" dirty="0">
                <a:latin typeface="Calibri"/>
                <a:cs typeface="Calibri"/>
              </a:rPr>
              <a:t>διευκολύνει την </a:t>
            </a:r>
            <a:r>
              <a:rPr sz="1050" spc="-20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ανταλλαγή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μηνυμάτων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μέσω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δικτύων,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εξασφαλίζοντας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την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επιτυχή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παράδοση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δεδομένων.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4519" y="1971357"/>
            <a:ext cx="656717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080" indent="-285750" algn="just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8450" algn="l"/>
              </a:tabLst>
            </a:pPr>
            <a:r>
              <a:rPr sz="1050" spc="70" dirty="0">
                <a:latin typeface="Calibri"/>
                <a:cs typeface="Calibri"/>
              </a:rPr>
              <a:t>Το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TCP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(Transmission</a:t>
            </a:r>
            <a:r>
              <a:rPr sz="1050" spc="60" dirty="0">
                <a:latin typeface="Calibri"/>
                <a:cs typeface="Calibri"/>
              </a:rPr>
              <a:t> Control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Protocol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-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πρωτόκολλο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επικοινωνίας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δικτύου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που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χρησιμοποιείται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στο 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διαδίκτυο) είναι </a:t>
            </a:r>
            <a:r>
              <a:rPr sz="1050" spc="65" dirty="0">
                <a:latin typeface="Calibri"/>
                <a:cs typeface="Calibri"/>
              </a:rPr>
              <a:t>ένα βασικό </a:t>
            </a:r>
            <a:r>
              <a:rPr sz="1050" spc="70" dirty="0">
                <a:latin typeface="Calibri"/>
                <a:cs typeface="Calibri"/>
              </a:rPr>
              <a:t>πρωτόκολλο </a:t>
            </a:r>
            <a:r>
              <a:rPr sz="1050" spc="65" dirty="0">
                <a:latin typeface="Calibri"/>
                <a:cs typeface="Calibri"/>
              </a:rPr>
              <a:t>του Διαδικτύου </a:t>
            </a:r>
            <a:r>
              <a:rPr sz="1050" spc="70" dirty="0">
                <a:latin typeface="Calibri"/>
                <a:cs typeface="Calibri"/>
              </a:rPr>
              <a:t>που </a:t>
            </a:r>
            <a:r>
              <a:rPr sz="1050" spc="55" dirty="0">
                <a:latin typeface="Calibri"/>
                <a:cs typeface="Calibri"/>
              </a:rPr>
              <a:t>ορίζεται </a:t>
            </a:r>
            <a:r>
              <a:rPr sz="1050" spc="75" dirty="0">
                <a:latin typeface="Calibri"/>
                <a:cs typeface="Calibri"/>
              </a:rPr>
              <a:t>από </a:t>
            </a:r>
            <a:r>
              <a:rPr sz="1050" spc="60" dirty="0">
                <a:latin typeface="Calibri"/>
                <a:cs typeface="Calibri"/>
              </a:rPr>
              <a:t>την </a:t>
            </a:r>
            <a:r>
              <a:rPr sz="1050" spc="80" dirty="0">
                <a:latin typeface="Calibri"/>
                <a:cs typeface="Calibri"/>
              </a:rPr>
              <a:t>Ομάδα </a:t>
            </a:r>
            <a:r>
              <a:rPr sz="1050" spc="65" dirty="0">
                <a:latin typeface="Calibri"/>
                <a:cs typeface="Calibri"/>
              </a:rPr>
              <a:t>Εργασίας Μηχανικής 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Διαδικτύου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(IETF)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και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χρησιμοποιείται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ευρέως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στις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ψηφιακές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επικοινωνίες</a:t>
            </a:r>
            <a:r>
              <a:rPr sz="1050" spc="65" dirty="0">
                <a:latin typeface="Calibri"/>
                <a:cs typeface="Calibri"/>
              </a:rPr>
              <a:t> δικτύων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για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την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παράδοση 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δεδομένων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από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άκρο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σε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άκρο.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4519" y="2918142"/>
            <a:ext cx="65659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080" indent="-285750" algn="just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8450" algn="l"/>
              </a:tabLst>
            </a:pPr>
            <a:r>
              <a:rPr sz="1050" spc="70" dirty="0">
                <a:latin typeface="Calibri"/>
                <a:cs typeface="Calibri"/>
              </a:rPr>
              <a:t>Το TCP </a:t>
            </a:r>
            <a:r>
              <a:rPr sz="1050" spc="65" dirty="0">
                <a:latin typeface="Calibri"/>
                <a:cs typeface="Calibri"/>
              </a:rPr>
              <a:t>εγκαθιστά </a:t>
            </a:r>
            <a:r>
              <a:rPr sz="1050" spc="55" dirty="0">
                <a:latin typeface="Calibri"/>
                <a:cs typeface="Calibri"/>
              </a:rPr>
              <a:t>και </a:t>
            </a:r>
            <a:r>
              <a:rPr sz="1050" spc="60" dirty="0">
                <a:latin typeface="Calibri"/>
                <a:cs typeface="Calibri"/>
              </a:rPr>
              <a:t>διατηρεί συνδέσεις </a:t>
            </a:r>
            <a:r>
              <a:rPr sz="1050" spc="65" dirty="0">
                <a:latin typeface="Calibri"/>
                <a:cs typeface="Calibri"/>
              </a:rPr>
              <a:t>μεταξύ </a:t>
            </a:r>
            <a:r>
              <a:rPr sz="1050" spc="70" dirty="0">
                <a:latin typeface="Calibri"/>
                <a:cs typeface="Calibri"/>
              </a:rPr>
              <a:t>πηγών </a:t>
            </a:r>
            <a:r>
              <a:rPr sz="1050" spc="60" dirty="0">
                <a:latin typeface="Calibri"/>
                <a:cs typeface="Calibri"/>
              </a:rPr>
              <a:t>και </a:t>
            </a:r>
            <a:r>
              <a:rPr sz="1050" spc="65" dirty="0">
                <a:latin typeface="Calibri"/>
                <a:cs typeface="Calibri"/>
              </a:rPr>
              <a:t>προορισμών, οργανώνει τα </a:t>
            </a:r>
            <a:r>
              <a:rPr sz="1050" spc="70" dirty="0">
                <a:latin typeface="Calibri"/>
                <a:cs typeface="Calibri"/>
              </a:rPr>
              <a:t>δεδομένα </a:t>
            </a:r>
            <a:r>
              <a:rPr sz="1050" spc="65" dirty="0">
                <a:latin typeface="Calibri"/>
                <a:cs typeface="Calibri"/>
              </a:rPr>
              <a:t>σε πακέτα 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δεδομένων, </a:t>
            </a:r>
            <a:r>
              <a:rPr sz="1050" spc="60" dirty="0">
                <a:latin typeface="Calibri"/>
                <a:cs typeface="Calibri"/>
              </a:rPr>
              <a:t>εγγυάται την </a:t>
            </a:r>
            <a:r>
              <a:rPr sz="1050" spc="65" dirty="0">
                <a:latin typeface="Calibri"/>
                <a:cs typeface="Calibri"/>
              </a:rPr>
              <a:t>ακεραιότητα </a:t>
            </a:r>
            <a:r>
              <a:rPr sz="1050" spc="70" dirty="0">
                <a:latin typeface="Calibri"/>
                <a:cs typeface="Calibri"/>
              </a:rPr>
              <a:t>των δεδομένων </a:t>
            </a:r>
            <a:r>
              <a:rPr sz="1050" spc="55" dirty="0">
                <a:latin typeface="Calibri"/>
                <a:cs typeface="Calibri"/>
              </a:rPr>
              <a:t>και </a:t>
            </a:r>
            <a:r>
              <a:rPr sz="1050" spc="60" dirty="0">
                <a:latin typeface="Calibri"/>
                <a:cs typeface="Calibri"/>
              </a:rPr>
              <a:t>χρησιμοποιείται </a:t>
            </a:r>
            <a:r>
              <a:rPr sz="1050" spc="70" dirty="0">
                <a:latin typeface="Calibri"/>
                <a:cs typeface="Calibri"/>
              </a:rPr>
              <a:t>ευρέως </a:t>
            </a:r>
            <a:r>
              <a:rPr sz="1050" spc="75" dirty="0">
                <a:latin typeface="Calibri"/>
                <a:cs typeface="Calibri"/>
              </a:rPr>
              <a:t>από </a:t>
            </a:r>
            <a:r>
              <a:rPr sz="1050" spc="70" dirty="0">
                <a:latin typeface="Calibri"/>
                <a:cs typeface="Calibri"/>
              </a:rPr>
              <a:t>πρωτόκολλα </a:t>
            </a:r>
            <a:r>
              <a:rPr sz="1050" spc="75" dirty="0">
                <a:latin typeface="Calibri"/>
                <a:cs typeface="Calibri"/>
              </a:rPr>
              <a:t>υψηλού </a:t>
            </a:r>
            <a:r>
              <a:rPr sz="1050" spc="-204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επιπέδου </a:t>
            </a:r>
            <a:r>
              <a:rPr sz="1050" spc="75" dirty="0">
                <a:latin typeface="Calibri"/>
                <a:cs typeface="Calibri"/>
              </a:rPr>
              <a:t>όπως </a:t>
            </a:r>
            <a:r>
              <a:rPr sz="1050" spc="60" dirty="0">
                <a:latin typeface="Calibri"/>
                <a:cs typeface="Calibri"/>
              </a:rPr>
              <a:t>το </a:t>
            </a:r>
            <a:r>
              <a:rPr sz="1050" spc="65" dirty="0">
                <a:latin typeface="Calibri"/>
                <a:cs typeface="Calibri"/>
              </a:rPr>
              <a:t>FTP </a:t>
            </a:r>
            <a:r>
              <a:rPr sz="1050" spc="45" dirty="0">
                <a:latin typeface="Calibri"/>
                <a:cs typeface="Calibri"/>
              </a:rPr>
              <a:t>(File </a:t>
            </a:r>
            <a:r>
              <a:rPr sz="1050" spc="55" dirty="0">
                <a:latin typeface="Calibri"/>
                <a:cs typeface="Calibri"/>
              </a:rPr>
              <a:t>Transfer Protocol </a:t>
            </a:r>
            <a:r>
              <a:rPr sz="1050" spc="40" dirty="0">
                <a:latin typeface="Calibri"/>
                <a:cs typeface="Calibri"/>
              </a:rPr>
              <a:t>- </a:t>
            </a:r>
            <a:r>
              <a:rPr sz="1050" spc="70" dirty="0">
                <a:latin typeface="Calibri"/>
                <a:cs typeface="Calibri"/>
              </a:rPr>
              <a:t>πρωτόκολλο μεταφοράς </a:t>
            </a:r>
            <a:r>
              <a:rPr sz="1050" spc="65" dirty="0">
                <a:latin typeface="Calibri"/>
                <a:cs typeface="Calibri"/>
              </a:rPr>
              <a:t>αρχείων μεταξύ </a:t>
            </a:r>
            <a:r>
              <a:rPr sz="1050" spc="50" dirty="0">
                <a:latin typeface="Calibri"/>
                <a:cs typeface="Calibri"/>
              </a:rPr>
              <a:t>servers), </a:t>
            </a:r>
            <a:r>
              <a:rPr sz="1050" spc="60" dirty="0">
                <a:latin typeface="Calibri"/>
                <a:cs typeface="Calibri"/>
              </a:rPr>
              <a:t>το SSH, το </a:t>
            </a:r>
            <a:r>
              <a:rPr sz="1050" spc="65" dirty="0">
                <a:latin typeface="Calibri"/>
                <a:cs typeface="Calibri"/>
              </a:rPr>
              <a:t> IMAP,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το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POP,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το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SMTP,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το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HTTP,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μεταξύ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άλλων.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203940" y="4461827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latin typeface="Calibri"/>
                <a:cs typeface="Calibri"/>
              </a:rPr>
              <a:t>5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105" y="4617402"/>
            <a:ext cx="521970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Τι</a:t>
            </a:r>
            <a:r>
              <a:rPr sz="5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είναι 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το</a:t>
            </a:r>
            <a:r>
              <a:rPr sz="5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TCP</a:t>
            </a:r>
            <a:r>
              <a:rPr sz="5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(Transmission</a:t>
            </a:r>
            <a:r>
              <a:rPr sz="5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Control</a:t>
            </a:r>
            <a:r>
              <a:rPr sz="5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Protocol </a:t>
            </a:r>
            <a:r>
              <a:rPr sz="5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-</a:t>
            </a:r>
            <a:r>
              <a:rPr sz="5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πρωτόκολλο</a:t>
            </a:r>
            <a:r>
              <a:rPr sz="5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επικοινωνίας δικτύου</a:t>
            </a:r>
            <a:r>
              <a:rPr sz="5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που</a:t>
            </a:r>
            <a:r>
              <a:rPr sz="5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χρησιμοποιείται</a:t>
            </a:r>
            <a:r>
              <a:rPr sz="5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στο</a:t>
            </a:r>
            <a:r>
              <a:rPr sz="5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διαδίκτυο)</a:t>
            </a:r>
            <a:r>
              <a:rPr sz="5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στη</a:t>
            </a:r>
            <a:r>
              <a:rPr sz="5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δικτύωση;</a:t>
            </a:r>
            <a:r>
              <a:rPr sz="5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|</a:t>
            </a:r>
            <a:r>
              <a:rPr sz="5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Fortinet</a:t>
            </a:r>
            <a:r>
              <a:rPr sz="5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(εταιρεία</a:t>
            </a:r>
            <a:r>
              <a:rPr sz="5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κυβερνοασφάλειας</a:t>
            </a:r>
            <a:r>
              <a:rPr sz="500" spc="-5" dirty="0">
                <a:latin typeface="Calibri"/>
                <a:cs typeface="Calibri"/>
              </a:rPr>
              <a:t> </a:t>
            </a:r>
            <a:r>
              <a:rPr sz="500" spc="20" dirty="0">
                <a:latin typeface="Calibri"/>
                <a:cs typeface="Calibri"/>
              </a:rPr>
              <a:t>)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3962400" cy="6880225"/>
            <a:chOff x="6882130" y="0"/>
            <a:chExt cx="396240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6657" y="6166167"/>
              <a:ext cx="3297872" cy="61563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244455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CSP004_C_E: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Stefan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Schauer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και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Abdelkader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654050"/>
            <a:ext cx="717486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70" dirty="0">
                <a:latin typeface="Times New Roman"/>
                <a:cs typeface="Times New Roman"/>
              </a:rPr>
              <a:t>Τι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65" dirty="0">
                <a:latin typeface="Times New Roman"/>
                <a:cs typeface="Times New Roman"/>
              </a:rPr>
              <a:t>είναι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90" dirty="0">
                <a:latin typeface="Times New Roman"/>
                <a:cs typeface="Times New Roman"/>
              </a:rPr>
              <a:t>η</a:t>
            </a:r>
            <a:r>
              <a:rPr sz="1700" spc="-5" dirty="0">
                <a:latin typeface="Times New Roman"/>
                <a:cs typeface="Times New Roman"/>
              </a:rPr>
              <a:t> </a:t>
            </a:r>
            <a:r>
              <a:rPr sz="1700" spc="65" dirty="0">
                <a:latin typeface="Times New Roman"/>
                <a:cs typeface="Times New Roman"/>
              </a:rPr>
              <a:t>IPS</a:t>
            </a:r>
            <a:r>
              <a:rPr sz="1700" spc="-10" dirty="0">
                <a:latin typeface="Times New Roman"/>
                <a:cs typeface="Times New Roman"/>
              </a:rPr>
              <a:t> </a:t>
            </a:r>
            <a:r>
              <a:rPr sz="1700" spc="40" dirty="0">
                <a:latin typeface="Times New Roman"/>
                <a:cs typeface="Times New Roman"/>
              </a:rPr>
              <a:t>(Intrusion</a:t>
            </a:r>
            <a:r>
              <a:rPr sz="1700" spc="-5" dirty="0">
                <a:latin typeface="Times New Roman"/>
                <a:cs typeface="Times New Roman"/>
              </a:rPr>
              <a:t> </a:t>
            </a:r>
            <a:r>
              <a:rPr sz="1700" spc="45" dirty="0">
                <a:latin typeface="Times New Roman"/>
                <a:cs typeface="Times New Roman"/>
              </a:rPr>
              <a:t>Prevention</a:t>
            </a:r>
            <a:r>
              <a:rPr sz="1700" spc="-5" dirty="0">
                <a:latin typeface="Times New Roman"/>
                <a:cs typeface="Times New Roman"/>
              </a:rPr>
              <a:t> </a:t>
            </a:r>
            <a:r>
              <a:rPr sz="1700" spc="60" dirty="0">
                <a:latin typeface="Times New Roman"/>
                <a:cs typeface="Times New Roman"/>
              </a:rPr>
              <a:t>System</a:t>
            </a:r>
            <a:r>
              <a:rPr sz="1700" spc="-5" dirty="0">
                <a:latin typeface="Times New Roman"/>
                <a:cs typeface="Times New Roman"/>
              </a:rPr>
              <a:t> </a:t>
            </a:r>
            <a:r>
              <a:rPr sz="1700" spc="55" dirty="0">
                <a:latin typeface="Times New Roman"/>
                <a:cs typeface="Times New Roman"/>
              </a:rPr>
              <a:t>-</a:t>
            </a:r>
            <a:r>
              <a:rPr sz="1700" spc="-5" dirty="0">
                <a:latin typeface="Times New Roman"/>
                <a:cs typeface="Times New Roman"/>
              </a:rPr>
              <a:t> </a:t>
            </a:r>
            <a:r>
              <a:rPr sz="1700" spc="60" dirty="0">
                <a:latin typeface="Times New Roman"/>
                <a:cs typeface="Times New Roman"/>
              </a:rPr>
              <a:t>Σύστημα</a:t>
            </a:r>
            <a:r>
              <a:rPr sz="1700" dirty="0">
                <a:latin typeface="Times New Roman"/>
                <a:cs typeface="Times New Roman"/>
              </a:rPr>
              <a:t> </a:t>
            </a:r>
            <a:r>
              <a:rPr sz="1700" spc="60" dirty="0">
                <a:latin typeface="Times New Roman"/>
                <a:cs typeface="Times New Roman"/>
              </a:rPr>
              <a:t>πρόληψης</a:t>
            </a:r>
            <a:r>
              <a:rPr sz="1700" dirty="0">
                <a:latin typeface="Times New Roman"/>
                <a:cs typeface="Times New Roman"/>
              </a:rPr>
              <a:t> </a:t>
            </a:r>
            <a:r>
              <a:rPr sz="1700" spc="50" dirty="0">
                <a:latin typeface="Times New Roman"/>
                <a:cs typeface="Times New Roman"/>
              </a:rPr>
              <a:t>εισβολών);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4519" y="1323340"/>
            <a:ext cx="1126172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080" indent="-285750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050" spc="70" dirty="0">
                <a:latin typeface="Calibri"/>
                <a:cs typeface="Calibri"/>
              </a:rPr>
              <a:t>Το </a:t>
            </a:r>
            <a:r>
              <a:rPr sz="1050" b="1" spc="70" dirty="0">
                <a:latin typeface="Calibri"/>
                <a:cs typeface="Calibri"/>
              </a:rPr>
              <a:t>Πρωτόκολλο </a:t>
            </a:r>
            <a:r>
              <a:rPr sz="1050" b="1" spc="65" dirty="0">
                <a:latin typeface="Calibri"/>
                <a:cs typeface="Calibri"/>
              </a:rPr>
              <a:t>Διαδικτύου </a:t>
            </a:r>
            <a:r>
              <a:rPr sz="1050" spc="50" dirty="0">
                <a:latin typeface="Calibri"/>
                <a:cs typeface="Calibri"/>
              </a:rPr>
              <a:t>IP) </a:t>
            </a:r>
            <a:r>
              <a:rPr sz="1050" spc="60" dirty="0">
                <a:latin typeface="Calibri"/>
                <a:cs typeface="Calibri"/>
              </a:rPr>
              <a:t>διευκολύνει </a:t>
            </a:r>
            <a:r>
              <a:rPr sz="1050" b="1" spc="65" dirty="0">
                <a:latin typeface="Calibri"/>
                <a:cs typeface="Calibri"/>
              </a:rPr>
              <a:t>τη </a:t>
            </a:r>
            <a:r>
              <a:rPr sz="1050" b="1" spc="70" dirty="0">
                <a:latin typeface="Calibri"/>
                <a:cs typeface="Calibri"/>
              </a:rPr>
              <a:t>μετάδοση </a:t>
            </a:r>
            <a:r>
              <a:rPr sz="1050" spc="70" dirty="0">
                <a:latin typeface="Calibri"/>
                <a:cs typeface="Calibri"/>
              </a:rPr>
              <a:t>δεδομένων </a:t>
            </a:r>
            <a:r>
              <a:rPr sz="1050" b="1" spc="65" dirty="0">
                <a:latin typeface="Calibri"/>
                <a:cs typeface="Calibri"/>
              </a:rPr>
              <a:t>μεταξύ </a:t>
            </a:r>
            <a:r>
              <a:rPr sz="1050" spc="70" dirty="0">
                <a:latin typeface="Calibri"/>
                <a:cs typeface="Calibri"/>
              </a:rPr>
              <a:t>συσκευών </a:t>
            </a:r>
            <a:r>
              <a:rPr sz="1050" spc="65" dirty="0">
                <a:latin typeface="Calibri"/>
                <a:cs typeface="Calibri"/>
              </a:rPr>
              <a:t>στο </a:t>
            </a:r>
            <a:r>
              <a:rPr sz="1050" spc="55" dirty="0">
                <a:latin typeface="Calibri"/>
                <a:cs typeface="Calibri"/>
              </a:rPr>
              <a:t>Ίντερνετ</a:t>
            </a:r>
            <a:r>
              <a:rPr sz="1050" b="1" spc="55" dirty="0">
                <a:latin typeface="Calibri"/>
                <a:cs typeface="Calibri"/>
              </a:rPr>
              <a:t>, </a:t>
            </a:r>
            <a:r>
              <a:rPr sz="1050" spc="70" dirty="0">
                <a:latin typeface="Calibri"/>
                <a:cs typeface="Calibri"/>
              </a:rPr>
              <a:t>εκχωρώντας </a:t>
            </a:r>
            <a:r>
              <a:rPr sz="1050" spc="65" dirty="0">
                <a:latin typeface="Calibri"/>
                <a:cs typeface="Calibri"/>
              </a:rPr>
              <a:t>σε κάθε </a:t>
            </a:r>
            <a:r>
              <a:rPr sz="1050" spc="70" dirty="0">
                <a:latin typeface="Calibri"/>
                <a:cs typeface="Calibri"/>
              </a:rPr>
              <a:t>συσκευή </a:t>
            </a:r>
            <a:r>
              <a:rPr sz="1050" spc="60" dirty="0">
                <a:latin typeface="Calibri"/>
                <a:cs typeface="Calibri"/>
              </a:rPr>
              <a:t>μια </a:t>
            </a:r>
            <a:r>
              <a:rPr sz="1050" spc="65" dirty="0">
                <a:latin typeface="Calibri"/>
                <a:cs typeface="Calibri"/>
              </a:rPr>
              <a:t>μοναδική </a:t>
            </a:r>
            <a:r>
              <a:rPr sz="1050" b="1" spc="65" dirty="0">
                <a:latin typeface="Calibri"/>
                <a:cs typeface="Calibri"/>
              </a:rPr>
              <a:t>διεύθυνση </a:t>
            </a:r>
            <a:r>
              <a:rPr sz="1050" spc="45" dirty="0">
                <a:latin typeface="Calibri"/>
                <a:cs typeface="Calibri"/>
              </a:rPr>
              <a:t>IP</a:t>
            </a:r>
            <a:r>
              <a:rPr sz="1050" b="1" spc="45" dirty="0">
                <a:latin typeface="Calibri"/>
                <a:cs typeface="Calibri"/>
              </a:rPr>
              <a:t>. </a:t>
            </a:r>
            <a:r>
              <a:rPr sz="1050" spc="65" dirty="0">
                <a:solidFill>
                  <a:srgbClr val="0D0D0D"/>
                </a:solidFill>
                <a:latin typeface="Calibri"/>
                <a:cs typeface="Calibri"/>
              </a:rPr>
              <a:t>Σήμερα, </a:t>
            </a:r>
            <a:r>
              <a:rPr sz="1050" spc="60" dirty="0">
                <a:solidFill>
                  <a:srgbClr val="0D0D0D"/>
                </a:solidFill>
                <a:latin typeface="Calibri"/>
                <a:cs typeface="Calibri"/>
              </a:rPr>
              <a:t>θεωρείται το </a:t>
            </a:r>
            <a:r>
              <a:rPr sz="1050" spc="70" dirty="0">
                <a:solidFill>
                  <a:srgbClr val="0D0D0D"/>
                </a:solidFill>
                <a:latin typeface="Calibri"/>
                <a:cs typeface="Calibri"/>
              </a:rPr>
              <a:t>πρότυπο </a:t>
            </a:r>
            <a:r>
              <a:rPr sz="1050" spc="-20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60" dirty="0">
                <a:solidFill>
                  <a:srgbClr val="0D0D0D"/>
                </a:solidFill>
                <a:latin typeface="Calibri"/>
                <a:cs typeface="Calibri"/>
              </a:rPr>
              <a:t>για</a:t>
            </a:r>
            <a:r>
              <a:rPr sz="105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0D0D0D"/>
                </a:solidFill>
                <a:latin typeface="Calibri"/>
                <a:cs typeface="Calibri"/>
              </a:rPr>
              <a:t>γρήγορη</a:t>
            </a:r>
            <a:r>
              <a:rPr sz="105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55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05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b="1" spc="80" dirty="0">
                <a:solidFill>
                  <a:srgbClr val="0D0D0D"/>
                </a:solidFill>
                <a:latin typeface="Calibri"/>
                <a:cs typeface="Calibri"/>
              </a:rPr>
              <a:t>ασφαλή</a:t>
            </a:r>
            <a:r>
              <a:rPr sz="1050" b="1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b="1" spc="60" dirty="0">
                <a:solidFill>
                  <a:srgbClr val="0D0D0D"/>
                </a:solidFill>
                <a:latin typeface="Calibri"/>
                <a:cs typeface="Calibri"/>
              </a:rPr>
              <a:t>επικοινωνία</a:t>
            </a:r>
            <a:r>
              <a:rPr sz="1050" b="1" spc="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b="1" spc="65" dirty="0">
                <a:solidFill>
                  <a:srgbClr val="0D0D0D"/>
                </a:solidFill>
                <a:latin typeface="Calibri"/>
                <a:cs typeface="Calibri"/>
              </a:rPr>
              <a:t>κατευθύνει</a:t>
            </a:r>
            <a:r>
              <a:rPr sz="1050" b="1" spc="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b="1" spc="65" dirty="0">
                <a:solidFill>
                  <a:srgbClr val="0D0D0D"/>
                </a:solidFill>
                <a:latin typeface="Calibri"/>
                <a:cs typeface="Calibri"/>
              </a:rPr>
              <a:t>απευθείας</a:t>
            </a:r>
            <a:r>
              <a:rPr sz="1050" b="1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0D0D0D"/>
                </a:solidFill>
                <a:latin typeface="Calibri"/>
                <a:cs typeface="Calibri"/>
              </a:rPr>
              <a:t>μεταξύ</a:t>
            </a:r>
            <a:r>
              <a:rPr sz="105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60" dirty="0">
                <a:solidFill>
                  <a:srgbClr val="0D0D0D"/>
                </a:solidFill>
                <a:latin typeface="Calibri"/>
                <a:cs typeface="Calibri"/>
              </a:rPr>
              <a:t>κινητών</a:t>
            </a:r>
            <a:r>
              <a:rPr sz="1050" spc="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0D0D0D"/>
                </a:solidFill>
                <a:latin typeface="Calibri"/>
                <a:cs typeface="Calibri"/>
              </a:rPr>
              <a:t>συσκευών.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4519" y="1980247"/>
            <a:ext cx="11261090" cy="4360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114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050" spc="70" dirty="0">
                <a:latin typeface="Calibri"/>
                <a:cs typeface="Calibri"/>
              </a:rPr>
              <a:t>Το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IP</a:t>
            </a:r>
            <a:r>
              <a:rPr sz="1050" spc="55" dirty="0">
                <a:latin typeface="Calibri"/>
                <a:cs typeface="Calibri"/>
              </a:rPr>
              <a:t> είναι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υπεύθυνο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για τον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καθορισμό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του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τρόπου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με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τον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οποίο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οι </a:t>
            </a:r>
            <a:r>
              <a:rPr sz="1050" b="1" spc="70" dirty="0">
                <a:latin typeface="Calibri"/>
                <a:cs typeface="Calibri"/>
              </a:rPr>
              <a:t>εφαρμογές</a:t>
            </a:r>
            <a:r>
              <a:rPr sz="1050" b="1" spc="5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και </a:t>
            </a:r>
            <a:r>
              <a:rPr sz="1050" b="1" spc="55" dirty="0">
                <a:latin typeface="Calibri"/>
                <a:cs typeface="Calibri"/>
              </a:rPr>
              <a:t>οι </a:t>
            </a:r>
            <a:r>
              <a:rPr sz="1050" b="1" spc="65" dirty="0">
                <a:latin typeface="Calibri"/>
                <a:cs typeface="Calibri"/>
              </a:rPr>
              <a:t>συσκευές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ανταλλάσσουν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πακέτα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δεδομένων</a:t>
            </a:r>
            <a:r>
              <a:rPr sz="1050" b="1" spc="65" dirty="0">
                <a:latin typeface="Calibri"/>
                <a:cs typeface="Calibri"/>
              </a:rPr>
              <a:t>,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χρησιμεύοντας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ως</a:t>
            </a:r>
            <a:r>
              <a:rPr sz="1050" b="1" spc="6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το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κύριο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πρωτόκολλο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επικοινωνίας</a:t>
            </a:r>
            <a:r>
              <a:rPr sz="1050" b="1" spc="5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για</a:t>
            </a:r>
            <a:endParaRPr sz="1050">
              <a:latin typeface="Calibri"/>
              <a:cs typeface="Calibri"/>
            </a:endParaRPr>
          </a:p>
          <a:p>
            <a:pPr marL="297815">
              <a:lnSpc>
                <a:spcPts val="1140"/>
              </a:lnSpc>
            </a:pPr>
            <a:r>
              <a:rPr sz="1050" b="1" spc="65" dirty="0">
                <a:latin typeface="Calibri"/>
                <a:cs typeface="Calibri"/>
              </a:rPr>
              <a:t>την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ανταλλαγή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δεδομένων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μεταξύ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υπολογιστών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σε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μεμονωμένα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ή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διασυνδεδεμένα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δίκτυα.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4519" y="2636520"/>
            <a:ext cx="969073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050" spc="65" dirty="0">
                <a:solidFill>
                  <a:srgbClr val="0D0D0D"/>
                </a:solidFill>
                <a:latin typeface="Calibri"/>
                <a:cs typeface="Calibri"/>
              </a:rPr>
              <a:t>Αυτό</a:t>
            </a:r>
            <a:r>
              <a:rPr sz="105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60" dirty="0">
                <a:solidFill>
                  <a:srgbClr val="0D0D0D"/>
                </a:solidFill>
                <a:latin typeface="Calibri"/>
                <a:cs typeface="Calibri"/>
              </a:rPr>
              <a:t>επιτυγχάνεται</a:t>
            </a:r>
            <a:r>
              <a:rPr sz="105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0D0D0D"/>
                </a:solidFill>
                <a:latin typeface="Calibri"/>
                <a:cs typeface="Calibri"/>
              </a:rPr>
              <a:t>μέσω</a:t>
            </a:r>
            <a:r>
              <a:rPr sz="105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60" dirty="0">
                <a:solidFill>
                  <a:srgbClr val="0D0D0D"/>
                </a:solidFill>
                <a:latin typeface="Calibri"/>
                <a:cs typeface="Calibri"/>
              </a:rPr>
              <a:t>της</a:t>
            </a:r>
            <a:r>
              <a:rPr sz="105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b="1" spc="65" dirty="0">
                <a:solidFill>
                  <a:srgbClr val="0D0D0D"/>
                </a:solidFill>
                <a:latin typeface="Calibri"/>
                <a:cs typeface="Calibri"/>
              </a:rPr>
              <a:t>σουίτας</a:t>
            </a:r>
            <a:r>
              <a:rPr sz="1050" b="1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b="1" spc="75" dirty="0">
                <a:solidFill>
                  <a:srgbClr val="0D0D0D"/>
                </a:solidFill>
                <a:latin typeface="Calibri"/>
                <a:cs typeface="Calibri"/>
              </a:rPr>
              <a:t>πρωτοκόλλων</a:t>
            </a:r>
            <a:r>
              <a:rPr sz="1050" b="1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b="1" spc="65" dirty="0">
                <a:solidFill>
                  <a:srgbClr val="0D0D0D"/>
                </a:solidFill>
                <a:latin typeface="Calibri"/>
                <a:cs typeface="Calibri"/>
              </a:rPr>
              <a:t>διαδικτύου</a:t>
            </a:r>
            <a:r>
              <a:rPr sz="1050" b="1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b="1" spc="55" dirty="0">
                <a:solidFill>
                  <a:srgbClr val="0D0D0D"/>
                </a:solidFill>
                <a:latin typeface="Calibri"/>
                <a:cs typeface="Calibri"/>
              </a:rPr>
              <a:t>TCP/IP),</a:t>
            </a:r>
            <a:r>
              <a:rPr sz="1050" b="1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b="1" spc="60" dirty="0">
                <a:solidFill>
                  <a:srgbClr val="0D0D0D"/>
                </a:solidFill>
                <a:latin typeface="Calibri"/>
                <a:cs typeface="Calibri"/>
              </a:rPr>
              <a:t>μιας</a:t>
            </a:r>
            <a:r>
              <a:rPr sz="1050" b="1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0D0D0D"/>
                </a:solidFill>
                <a:latin typeface="Calibri"/>
                <a:cs typeface="Calibri"/>
              </a:rPr>
              <a:t>ομάδας</a:t>
            </a:r>
            <a:r>
              <a:rPr sz="105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0D0D0D"/>
                </a:solidFill>
                <a:latin typeface="Calibri"/>
                <a:cs typeface="Calibri"/>
              </a:rPr>
              <a:t>πρωτοκόλλων</a:t>
            </a:r>
            <a:r>
              <a:rPr sz="105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60" dirty="0">
                <a:solidFill>
                  <a:srgbClr val="0D0D0D"/>
                </a:solidFill>
                <a:latin typeface="Calibri"/>
                <a:cs typeface="Calibri"/>
              </a:rPr>
              <a:t>επικοινωνίας</a:t>
            </a:r>
            <a:r>
              <a:rPr sz="105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b="1" spc="75" dirty="0">
                <a:solidFill>
                  <a:srgbClr val="0D0D0D"/>
                </a:solidFill>
                <a:latin typeface="Calibri"/>
                <a:cs typeface="Calibri"/>
              </a:rPr>
              <a:t>που</a:t>
            </a:r>
            <a:r>
              <a:rPr sz="1050" b="1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60" dirty="0">
                <a:solidFill>
                  <a:srgbClr val="0D0D0D"/>
                </a:solidFill>
                <a:latin typeface="Calibri"/>
                <a:cs typeface="Calibri"/>
              </a:rPr>
              <a:t>χωρίζονται</a:t>
            </a:r>
            <a:r>
              <a:rPr sz="105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0D0D0D"/>
                </a:solidFill>
                <a:latin typeface="Calibri"/>
                <a:cs typeface="Calibri"/>
              </a:rPr>
              <a:t>σε</a:t>
            </a:r>
            <a:r>
              <a:rPr sz="105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0D0D0D"/>
                </a:solidFill>
                <a:latin typeface="Calibri"/>
                <a:cs typeface="Calibri"/>
              </a:rPr>
              <a:t>τέσσερα</a:t>
            </a:r>
            <a:r>
              <a:rPr sz="105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b="1" spc="65" dirty="0">
                <a:solidFill>
                  <a:srgbClr val="0D0D0D"/>
                </a:solidFill>
                <a:latin typeface="Calibri"/>
                <a:cs typeface="Calibri"/>
              </a:rPr>
              <a:t>επίπεδα</a:t>
            </a:r>
            <a:r>
              <a:rPr sz="1050" b="1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b="1" spc="65" dirty="0">
                <a:solidFill>
                  <a:srgbClr val="0D0D0D"/>
                </a:solidFill>
                <a:latin typeface="Calibri"/>
                <a:cs typeface="Calibri"/>
              </a:rPr>
              <a:t>αφαίρεσης.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4519" y="3151187"/>
            <a:ext cx="11264900" cy="4360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114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050" spc="7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050" spc="3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50" dirty="0">
                <a:solidFill>
                  <a:srgbClr val="0D0D0D"/>
                </a:solidFill>
                <a:latin typeface="Calibri"/>
                <a:cs typeface="Calibri"/>
              </a:rPr>
              <a:t>IP  </a:t>
            </a:r>
            <a:r>
              <a:rPr sz="1050" spc="55" dirty="0">
                <a:solidFill>
                  <a:srgbClr val="0D0D0D"/>
                </a:solidFill>
                <a:latin typeface="Calibri"/>
                <a:cs typeface="Calibri"/>
              </a:rPr>
              <a:t>είναι</a:t>
            </a:r>
            <a:r>
              <a:rPr sz="1050" spc="3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6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050" spc="3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60" dirty="0">
                <a:solidFill>
                  <a:srgbClr val="0D0D0D"/>
                </a:solidFill>
                <a:latin typeface="Calibri"/>
                <a:cs typeface="Calibri"/>
              </a:rPr>
              <a:t>κύριο</a:t>
            </a:r>
            <a:r>
              <a:rPr sz="1050" spc="3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0D0D0D"/>
                </a:solidFill>
                <a:latin typeface="Calibri"/>
                <a:cs typeface="Calibri"/>
              </a:rPr>
              <a:t>πρωτόκολλο</a:t>
            </a:r>
            <a:r>
              <a:rPr sz="1050" spc="3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0D0D0D"/>
                </a:solidFill>
                <a:latin typeface="Calibri"/>
                <a:cs typeface="Calibri"/>
              </a:rPr>
              <a:t>στο</a:t>
            </a:r>
            <a:r>
              <a:rPr sz="1050" spc="3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b="1" spc="65" dirty="0">
                <a:solidFill>
                  <a:srgbClr val="0D0D0D"/>
                </a:solidFill>
                <a:latin typeface="Calibri"/>
                <a:cs typeface="Calibri"/>
              </a:rPr>
              <a:t>επίπεδο</a:t>
            </a:r>
            <a:r>
              <a:rPr sz="1050" b="1" spc="3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b="1" spc="65" dirty="0">
                <a:solidFill>
                  <a:srgbClr val="0D0D0D"/>
                </a:solidFill>
                <a:latin typeface="Calibri"/>
                <a:cs typeface="Calibri"/>
              </a:rPr>
              <a:t>διαδικτύου</a:t>
            </a:r>
            <a:r>
              <a:rPr sz="1050" b="1" spc="3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0D0D0D"/>
                </a:solidFill>
                <a:latin typeface="Calibri"/>
                <a:cs typeface="Calibri"/>
              </a:rPr>
              <a:t>του</a:t>
            </a:r>
            <a:r>
              <a:rPr sz="1050" spc="3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b="1" spc="60" dirty="0">
                <a:solidFill>
                  <a:srgbClr val="0D0D0D"/>
                </a:solidFill>
                <a:latin typeface="Calibri"/>
                <a:cs typeface="Calibri"/>
              </a:rPr>
              <a:t>TCP/IP</a:t>
            </a:r>
            <a:r>
              <a:rPr sz="1050" b="1" spc="3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b="1" spc="6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050" b="1" spc="3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είναι</a:t>
            </a:r>
            <a:r>
              <a:rPr sz="1050" spc="31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υπεύθυνο</a:t>
            </a:r>
            <a:r>
              <a:rPr sz="1050" b="1" spc="315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για</a:t>
            </a:r>
            <a:r>
              <a:rPr sz="1050" b="1" spc="31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την</a:t>
            </a:r>
            <a:r>
              <a:rPr sz="1050" spc="31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παράδοση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πακέτων</a:t>
            </a:r>
            <a:r>
              <a:rPr sz="1050" b="1" spc="31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δεδομένων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μεταξύ</a:t>
            </a:r>
            <a:r>
              <a:rPr sz="1050" spc="31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συσκευών</a:t>
            </a:r>
            <a:r>
              <a:rPr sz="1050" spc="31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προέλευσης</a:t>
            </a:r>
            <a:r>
              <a:rPr sz="1050" b="1" spc="315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και</a:t>
            </a:r>
            <a:r>
              <a:rPr sz="1050" b="1" spc="315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προορισμού</a:t>
            </a:r>
            <a:r>
              <a:rPr sz="1050" b="1" spc="65" dirty="0">
                <a:solidFill>
                  <a:srgbClr val="0D0D0D"/>
                </a:solidFill>
                <a:latin typeface="Calibri"/>
                <a:cs typeface="Calibri"/>
              </a:rPr>
              <a:t>,</a:t>
            </a:r>
            <a:endParaRPr sz="1050">
              <a:latin typeface="Calibri"/>
              <a:cs typeface="Calibri"/>
            </a:endParaRPr>
          </a:p>
          <a:p>
            <a:pPr marL="297815">
              <a:lnSpc>
                <a:spcPts val="1140"/>
              </a:lnSpc>
            </a:pPr>
            <a:r>
              <a:rPr sz="1050" spc="70" dirty="0">
                <a:latin typeface="Calibri"/>
                <a:cs typeface="Calibri"/>
              </a:rPr>
              <a:t>ενσωματώνοντας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ετικέτες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όπως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πληροφορίες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διεύθυνσης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στα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πακέτα.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250612" y="4407852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latin typeface="Calibri"/>
                <a:cs typeface="Calibri"/>
              </a:rPr>
              <a:t>6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105" y="4585017"/>
            <a:ext cx="619506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|Το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μοντέλο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OSI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(Open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Systems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Interconnection</a:t>
            </a:r>
            <a:r>
              <a:rPr sz="5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Model</a:t>
            </a:r>
            <a:r>
              <a:rPr sz="5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-</a:t>
            </a:r>
            <a:r>
              <a:rPr sz="5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θεωρητικό</a:t>
            </a:r>
            <a:r>
              <a:rPr sz="5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μοντέλο</a:t>
            </a:r>
            <a:r>
              <a:rPr sz="5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δικτύωσης</a:t>
            </a:r>
            <a:r>
              <a:rPr sz="5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7</a:t>
            </a:r>
            <a:r>
              <a:rPr sz="5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επιπέδων</a:t>
            </a:r>
            <a:r>
              <a:rPr sz="5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για</a:t>
            </a:r>
            <a:r>
              <a:rPr sz="5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επικοινωνία</a:t>
            </a:r>
            <a:r>
              <a:rPr sz="5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υπολογιστών)</a:t>
            </a:r>
            <a:r>
              <a:rPr sz="5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και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το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μοντέλο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TCP/IP</a:t>
            </a:r>
            <a:r>
              <a:rPr sz="5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(Ext-</a:t>
            </a:r>
            <a:r>
              <a:rPr sz="5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δομημένη</a:t>
            </a:r>
            <a:r>
              <a:rPr sz="5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μορφή</a:t>
            </a:r>
            <a:r>
              <a:rPr sz="5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ανταλλαγής</a:t>
            </a:r>
            <a:r>
              <a:rPr sz="5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δεδομένωνn</a:t>
            </a:r>
            <a:r>
              <a:rPr sz="500" spc="35" dirty="0">
                <a:latin typeface="Calibri"/>
                <a:cs typeface="Calibri"/>
              </a:rPr>
              <a:t>)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2952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244455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714" y="6479857"/>
            <a:ext cx="183959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TCP/IP: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Τι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είναι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το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TCP/IP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και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πώς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λειτουργεί(techtarget.com</a:t>
            </a:r>
            <a:r>
              <a:rPr sz="500" spc="25" dirty="0">
                <a:solidFill>
                  <a:srgbClr val="FFBA00"/>
                </a:solidFill>
                <a:latin typeface="Calibri"/>
                <a:cs typeface="Calibri"/>
              </a:rPr>
              <a:t>)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174104" y="593090"/>
            <a:ext cx="270891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150" dirty="0">
                <a:solidFill>
                  <a:srgbClr val="FFFFFF"/>
                </a:solidFill>
                <a:latin typeface="Times New Roman"/>
                <a:cs typeface="Times New Roman"/>
              </a:rPr>
              <a:t>Πώς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λειτουργεί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TCP/IP;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00090" y="1411604"/>
            <a:ext cx="5937885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 algn="just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8450" algn="l"/>
              </a:tabLst>
            </a:pPr>
            <a:r>
              <a:rPr sz="950" b="1" spc="9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95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FFFFFF"/>
                </a:solidFill>
                <a:latin typeface="Calibri"/>
                <a:cs typeface="Calibri"/>
              </a:rPr>
              <a:t>TCP</a:t>
            </a:r>
            <a:r>
              <a:rPr sz="95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FFFFFF"/>
                </a:solidFill>
                <a:latin typeface="Calibri"/>
                <a:cs typeface="Calibri"/>
              </a:rPr>
              <a:t>(Transmission</a:t>
            </a:r>
            <a:r>
              <a:rPr sz="950" b="1" spc="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FFFFFF"/>
                </a:solidFill>
                <a:latin typeface="Calibri"/>
                <a:cs typeface="Calibri"/>
              </a:rPr>
              <a:t>Control</a:t>
            </a:r>
            <a:r>
              <a:rPr sz="950" b="1" spc="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FFFFFF"/>
                </a:solidFill>
                <a:latin typeface="Calibri"/>
                <a:cs typeface="Calibri"/>
              </a:rPr>
              <a:t>Protocol</a:t>
            </a:r>
            <a:r>
              <a:rPr sz="950" b="1" spc="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5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950" b="1" spc="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FFFFFF"/>
                </a:solidFill>
                <a:latin typeface="Calibri"/>
                <a:cs typeface="Calibri"/>
              </a:rPr>
              <a:t>πρωτόκολλο</a:t>
            </a:r>
            <a:r>
              <a:rPr sz="95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FFFFFF"/>
                </a:solidFill>
                <a:latin typeface="Calibri"/>
                <a:cs typeface="Calibri"/>
              </a:rPr>
              <a:t>επικοινωνίας</a:t>
            </a:r>
            <a:r>
              <a:rPr sz="95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FFFFFF"/>
                </a:solidFill>
                <a:latin typeface="Calibri"/>
                <a:cs typeface="Calibri"/>
              </a:rPr>
              <a:t>δικτύου</a:t>
            </a:r>
            <a:r>
              <a:rPr sz="95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100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95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FFFFFF"/>
                </a:solidFill>
                <a:latin typeface="Calibri"/>
                <a:cs typeface="Calibri"/>
              </a:rPr>
              <a:t>χρησιμοποιείται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90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διαδίκτυο</a:t>
            </a:r>
            <a:r>
              <a:rPr sz="950" b="1" spc="8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λειτουργεί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90" dirty="0">
                <a:solidFill>
                  <a:srgbClr val="FFFFFF"/>
                </a:solidFill>
                <a:latin typeface="Calibri"/>
                <a:cs typeface="Calibri"/>
              </a:rPr>
              <a:t>μοντέλο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FFFFFF"/>
                </a:solidFill>
                <a:latin typeface="Calibri"/>
                <a:cs typeface="Calibri"/>
              </a:rPr>
              <a:t>πελάτη-εξυπηρετητή,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ένας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πελάτης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FFFFFF"/>
                </a:solidFill>
                <a:latin typeface="Calibri"/>
                <a:cs typeface="Calibri"/>
              </a:rPr>
              <a:t>ζητά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90" dirty="0">
                <a:solidFill>
                  <a:srgbClr val="FFFFFF"/>
                </a:solidFill>
                <a:latin typeface="Calibri"/>
                <a:cs typeface="Calibri"/>
              </a:rPr>
              <a:t>μια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FFFFFF"/>
                </a:solidFill>
                <a:latin typeface="Calibri"/>
                <a:cs typeface="Calibri"/>
              </a:rPr>
              <a:t>υπηρεσία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(π.χ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αποστολή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μιας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ιστοσελίδας)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10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έναν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εξυπηρετητή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δίκτυο.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00090" y="2212022"/>
            <a:ext cx="5935980" cy="4610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 algn="just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8450" algn="l"/>
              </a:tabLst>
            </a:pP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σουίτα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TCP/IP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χαρακτηρίζεται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 συνολικά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ως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stateless,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δηλαδή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κάθε 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αίτημα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πελάτη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θεωρείται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νέο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δεν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σχετίζεται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προηγούμενα,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επιτρέποντας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τη συνεχή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χρήση των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διαδρομών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δικτύου.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00090" y="3013392"/>
            <a:ext cx="5937250" cy="60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 algn="just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8450" algn="l"/>
              </a:tabLst>
            </a:pP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Ωστόσο,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το 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μεταφοράς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στο 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TCP/IP </a:t>
            </a:r>
            <a:r>
              <a:rPr sz="950" b="1" spc="55" dirty="0">
                <a:solidFill>
                  <a:srgbClr val="FFFFFF"/>
                </a:solidFill>
                <a:latin typeface="Calibri"/>
                <a:cs typeface="Calibri"/>
              </a:rPr>
              <a:t>είναι </a:t>
            </a:r>
            <a:r>
              <a:rPr sz="950" b="1" spc="50" dirty="0">
                <a:solidFill>
                  <a:srgbClr val="FFFFFF"/>
                </a:solidFill>
                <a:latin typeface="Calibri"/>
                <a:cs typeface="Calibri"/>
              </a:rPr>
              <a:t>stateful,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διατηρώντας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μια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σύνδεση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μέχρι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να ληφθούν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όλα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τα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πακέτα 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ενός και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να επανασυναρμολογηθούν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στον προορισμό.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Αυτό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μοντέλο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διαφέρει </a:t>
            </a:r>
            <a:r>
              <a:rPr sz="950" b="1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ελαφρώς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από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μοντέλο δικτύωσης </a:t>
            </a:r>
            <a:r>
              <a:rPr sz="950" b="1" spc="55" dirty="0">
                <a:solidFill>
                  <a:srgbClr val="FFFFFF"/>
                </a:solidFill>
                <a:latin typeface="Calibri"/>
                <a:cs typeface="Calibri"/>
              </a:rPr>
              <a:t>OSI,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οποίο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ορίζει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την επικοινωνία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μεταξύ </a:t>
            </a:r>
            <a:r>
              <a:rPr sz="950" b="1" spc="75" dirty="0">
                <a:solidFill>
                  <a:srgbClr val="FFFFFF"/>
                </a:solidFill>
                <a:latin typeface="Calibri"/>
                <a:cs typeface="Calibri"/>
              </a:rPr>
              <a:t>εφαρμογών </a:t>
            </a:r>
            <a:r>
              <a:rPr sz="95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5" dirty="0">
                <a:solidFill>
                  <a:srgbClr val="FFFFFF"/>
                </a:solidFill>
                <a:latin typeface="Calibri"/>
                <a:cs typeface="Calibri"/>
              </a:rPr>
              <a:t>μέσω</a:t>
            </a:r>
            <a:r>
              <a:rPr sz="9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ενός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δικτύου.</a:t>
            </a:r>
            <a:endParaRPr sz="95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6975" y="5000942"/>
            <a:ext cx="3297872" cy="615632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921635" y="0"/>
            <a:ext cx="2433955" cy="6880225"/>
            <a:chOff x="2921635" y="0"/>
            <a:chExt cx="243395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950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244455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2575" y="763904"/>
            <a:ext cx="967486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50" dirty="0">
                <a:solidFill>
                  <a:srgbClr val="FFFFFF"/>
                </a:solidFill>
                <a:latin typeface="Times New Roman"/>
                <a:cs typeface="Times New Roman"/>
              </a:rPr>
              <a:t>TCP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(Transmission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Control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Protocol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- πρωτόκολλο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επικοινωνίας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δικτύου</a:t>
            </a:r>
            <a:r>
              <a:rPr sz="1700" spc="45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χρησιμοποιείται</a:t>
            </a:r>
            <a:r>
              <a:rPr sz="17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στο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διαδίκτυο)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2879" y="1774825"/>
            <a:ext cx="11629390" cy="3175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98450" marR="5080" indent="-285750">
              <a:lnSpc>
                <a:spcPct val="101800"/>
              </a:lnSpc>
              <a:spcBef>
                <a:spcPts val="8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b="1" spc="9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FFFFFF"/>
                </a:solidFill>
                <a:latin typeface="Calibri"/>
                <a:cs typeface="Calibri"/>
              </a:rPr>
              <a:t>TCP</a:t>
            </a:r>
            <a:r>
              <a:rPr sz="9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FFFFFF"/>
                </a:solidFill>
                <a:latin typeface="Calibri"/>
                <a:cs typeface="Calibri"/>
              </a:rPr>
              <a:t>(Transmission</a:t>
            </a:r>
            <a:r>
              <a:rPr sz="9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FFFFFF"/>
                </a:solidFill>
                <a:latin typeface="Calibri"/>
                <a:cs typeface="Calibri"/>
              </a:rPr>
              <a:t>Control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FFFFFF"/>
                </a:solidFill>
                <a:latin typeface="Calibri"/>
                <a:cs typeface="Calibri"/>
              </a:rPr>
              <a:t>Protocol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5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FFFFFF"/>
                </a:solidFill>
                <a:latin typeface="Calibri"/>
                <a:cs typeface="Calibri"/>
              </a:rPr>
              <a:t>πρωτόκολλο</a:t>
            </a:r>
            <a:r>
              <a:rPr sz="9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FFFFFF"/>
                </a:solidFill>
                <a:latin typeface="Calibri"/>
                <a:cs typeface="Calibri"/>
              </a:rPr>
              <a:t>επικοινωνίας</a:t>
            </a:r>
            <a:r>
              <a:rPr sz="9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δικτύου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χρησιμοποιείται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διαδίκτυο)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9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FFFFFF"/>
                </a:solidFill>
                <a:latin typeface="Calibri"/>
                <a:cs typeface="Calibri"/>
              </a:rPr>
              <a:t>IPS</a:t>
            </a:r>
            <a:r>
              <a:rPr sz="9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5" dirty="0">
                <a:solidFill>
                  <a:srgbClr val="FFFFFF"/>
                </a:solidFill>
                <a:latin typeface="Calibri"/>
                <a:cs typeface="Calibri"/>
              </a:rPr>
              <a:t>(Intrusion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FFFFFF"/>
                </a:solidFill>
                <a:latin typeface="Calibri"/>
                <a:cs typeface="Calibri"/>
              </a:rPr>
              <a:t>Prevention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90" dirty="0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r>
              <a:rPr sz="950" b="1" spc="55" dirty="0">
                <a:solidFill>
                  <a:srgbClr val="FFFFFF"/>
                </a:solidFill>
                <a:latin typeface="Calibri"/>
                <a:cs typeface="Calibri"/>
              </a:rPr>
              <a:t> -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FFFFFF"/>
                </a:solidFill>
                <a:latin typeface="Calibri"/>
                <a:cs typeface="Calibri"/>
              </a:rPr>
              <a:t>Σύστημα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100" dirty="0">
                <a:solidFill>
                  <a:srgbClr val="FFFFFF"/>
                </a:solidFill>
                <a:latin typeface="Calibri"/>
                <a:cs typeface="Calibri"/>
              </a:rPr>
              <a:t>πρόληψης</a:t>
            </a:r>
            <a:r>
              <a:rPr sz="95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90" dirty="0">
                <a:solidFill>
                  <a:srgbClr val="FFFFFF"/>
                </a:solidFill>
                <a:latin typeface="Calibri"/>
                <a:cs typeface="Calibri"/>
              </a:rPr>
              <a:t>εισβολών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είναι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ξεχωριστά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FFFFFF"/>
                </a:solidFill>
                <a:latin typeface="Calibri"/>
                <a:cs typeface="Calibri"/>
              </a:rPr>
              <a:t>πρωτόκολλα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10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συνεργάζονται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FFFFFF"/>
                </a:solidFill>
                <a:latin typeface="Calibri"/>
                <a:cs typeface="Calibri"/>
              </a:rPr>
              <a:t>εξασφαλίσουν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100" dirty="0">
                <a:solidFill>
                  <a:srgbClr val="FFFFFF"/>
                </a:solidFill>
                <a:latin typeface="Calibri"/>
                <a:cs typeface="Calibri"/>
              </a:rPr>
              <a:t>παράδοση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δίκτυο.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2879" y="2434907"/>
            <a:ext cx="11522075" cy="314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b="1" spc="9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9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55" dirty="0">
                <a:solidFill>
                  <a:srgbClr val="FFFFFF"/>
                </a:solidFill>
                <a:latin typeface="Calibri"/>
                <a:cs typeface="Calibri"/>
              </a:rPr>
              <a:t>IP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εκχωρεί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διεύθυνση</a:t>
            </a:r>
            <a:r>
              <a:rPr sz="9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IP,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καθορίζοντας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προορισμό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δεδομένα,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ενώ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TCP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μεταφέρει</a:t>
            </a:r>
            <a:r>
              <a:rPr sz="9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δρομολογεί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δεδομένα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καθορισμένο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προορισμό</a:t>
            </a:r>
            <a:r>
              <a:rPr sz="95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διασφαλίζει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55" dirty="0">
                <a:solidFill>
                  <a:srgbClr val="FFFFFF"/>
                </a:solidFill>
                <a:latin typeface="Calibri"/>
                <a:cs typeface="Calibri"/>
              </a:rPr>
              <a:t>ότι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εφαρμογή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 ή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προορισμού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έχει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ορίσει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IP.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2879" y="3094990"/>
            <a:ext cx="11940540" cy="317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Μαζί,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TCP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(Transmission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Control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Protocol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πρωτόκολλο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επικοινωνίας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δικτύου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χρησιμοποιείται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διαδίκτυο)</a:t>
            </a:r>
            <a:r>
              <a:rPr sz="9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IPS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(Intrusion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Prevention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Σύστημα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πρόληψης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εισβολών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r>
              <a:rPr sz="9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διευκολύνουν</a:t>
            </a:r>
            <a:endParaRPr sz="95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20"/>
              </a:spcBef>
            </a:pP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αποδοτικά</a:t>
            </a:r>
            <a:r>
              <a:rPr sz="9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9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επικοινωνία</a:t>
            </a:r>
            <a:r>
              <a:rPr sz="9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μεταξύ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5" dirty="0">
                <a:solidFill>
                  <a:srgbClr val="FFFFFF"/>
                </a:solidFill>
                <a:latin typeface="Calibri"/>
                <a:cs typeface="Calibri"/>
              </a:rPr>
              <a:t>συσκευών</a:t>
            </a:r>
            <a:r>
              <a:rPr sz="9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9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μεγάλες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αποστάσεις.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2879" y="3755072"/>
            <a:ext cx="1152017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διεύθυνση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55" dirty="0">
                <a:solidFill>
                  <a:srgbClr val="FFFFFF"/>
                </a:solidFill>
                <a:latin typeface="Calibri"/>
                <a:cs typeface="Calibri"/>
              </a:rPr>
              <a:t>IP</a:t>
            </a:r>
            <a:r>
              <a:rPr sz="95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σαν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αριθμός</a:t>
            </a:r>
            <a:r>
              <a:rPr sz="95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τηλεφώνου</a:t>
            </a:r>
            <a:r>
              <a:rPr sz="95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ένα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smartphone,</a:t>
            </a:r>
            <a:r>
              <a:rPr sz="95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ενώ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TCP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λειτουργεί</a:t>
            </a:r>
            <a:r>
              <a:rPr sz="95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ομοιότητα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τεχνολογίας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ενεργοποιεί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επιτρέπει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χρήστη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95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επικοινωνεί</a:t>
            </a:r>
            <a:r>
              <a:rPr sz="95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τον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καλούντα.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2879" y="4418012"/>
            <a:ext cx="1131760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9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TCP/IP</a:t>
            </a:r>
            <a:r>
              <a:rPr sz="9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αναφέρεται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συνδυασμένη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TCP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9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IP,</a:t>
            </a:r>
            <a:r>
              <a:rPr sz="9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εξασφαλίζοντας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ασφαλή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FFFFFF"/>
                </a:solidFill>
                <a:latin typeface="Calibri"/>
                <a:cs typeface="Calibri"/>
              </a:rPr>
              <a:t>ασφαλή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5" dirty="0">
                <a:solidFill>
                  <a:srgbClr val="FFFFFF"/>
                </a:solidFill>
                <a:latin typeface="Calibri"/>
                <a:cs typeface="Calibri"/>
              </a:rPr>
              <a:t>μεταφορά</a:t>
            </a:r>
            <a:r>
              <a:rPr sz="9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9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μεταξύ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συσκευών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όταν</a:t>
            </a:r>
            <a:r>
              <a:rPr sz="950" spc="2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9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κατάλληλα</a:t>
            </a:r>
            <a:r>
              <a:rPr sz="9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πρωτόκολλα</a:t>
            </a:r>
            <a:r>
              <a:rPr sz="9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ασφαλείας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105" y="5624512"/>
            <a:ext cx="217932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Τι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είναι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το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TCP/IP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στη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δικτύωση;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|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Fortinet</a:t>
            </a:r>
            <a:r>
              <a:rPr sz="500" u="sng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(εταιρεία</a:t>
            </a:r>
            <a:r>
              <a:rPr sz="500" u="sng" spc="-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κυβερνοασφάλειας</a:t>
            </a:r>
            <a:r>
              <a:rPr sz="500" spc="-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20" dirty="0">
                <a:solidFill>
                  <a:srgbClr val="FFBA00"/>
                </a:solidFill>
                <a:latin typeface="Calibri"/>
                <a:cs typeface="Calibri"/>
              </a:rPr>
              <a:t>)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6975" y="5185092"/>
            <a:ext cx="3297872" cy="615632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2952" cy="6858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2647" y="2115185"/>
              <a:ext cx="2676207" cy="267620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244455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249670" y="1050607"/>
            <a:ext cx="5647055" cy="86995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ts val="2180"/>
              </a:lnSpc>
              <a:spcBef>
                <a:spcPts val="254"/>
              </a:spcBef>
            </a:pPr>
            <a:r>
              <a:rPr sz="1900" spc="75" dirty="0">
                <a:solidFill>
                  <a:srgbClr val="FFFFFF"/>
                </a:solidFill>
                <a:latin typeface="Times New Roman"/>
                <a:cs typeface="Times New Roman"/>
              </a:rPr>
              <a:t>Γιατί</a:t>
            </a:r>
            <a:r>
              <a:rPr sz="19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70" dirty="0">
                <a:solidFill>
                  <a:srgbClr val="FFFFFF"/>
                </a:solidFill>
                <a:latin typeface="Times New Roman"/>
                <a:cs typeface="Times New Roman"/>
              </a:rPr>
              <a:t>είναι</a:t>
            </a:r>
            <a:r>
              <a:rPr sz="19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75" dirty="0">
                <a:solidFill>
                  <a:srgbClr val="FFFFFF"/>
                </a:solidFill>
                <a:latin typeface="Times New Roman"/>
                <a:cs typeface="Times New Roman"/>
              </a:rPr>
              <a:t>σημαντικό</a:t>
            </a:r>
            <a:r>
              <a:rPr sz="19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85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9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10" dirty="0">
                <a:solidFill>
                  <a:srgbClr val="FFFFFF"/>
                </a:solidFill>
                <a:latin typeface="Times New Roman"/>
                <a:cs typeface="Times New Roman"/>
              </a:rPr>
              <a:t>TCP</a:t>
            </a:r>
            <a:r>
              <a:rPr sz="19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80" dirty="0">
                <a:solidFill>
                  <a:srgbClr val="FFFFFF"/>
                </a:solidFill>
                <a:latin typeface="Times New Roman"/>
                <a:cs typeface="Times New Roman"/>
              </a:rPr>
              <a:t>(Transmission</a:t>
            </a:r>
            <a:r>
              <a:rPr sz="19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80" dirty="0">
                <a:solidFill>
                  <a:srgbClr val="FFFFFF"/>
                </a:solidFill>
                <a:latin typeface="Times New Roman"/>
                <a:cs typeface="Times New Roman"/>
              </a:rPr>
              <a:t>Control </a:t>
            </a:r>
            <a:r>
              <a:rPr sz="1900" spc="-45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75" dirty="0">
                <a:solidFill>
                  <a:srgbClr val="FFFFFF"/>
                </a:solidFill>
                <a:latin typeface="Times New Roman"/>
                <a:cs typeface="Times New Roman"/>
              </a:rPr>
              <a:t>Protocol </a:t>
            </a:r>
            <a:r>
              <a:rPr sz="1900" spc="65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sz="1900" spc="90" dirty="0">
                <a:solidFill>
                  <a:srgbClr val="FFFFFF"/>
                </a:solidFill>
                <a:latin typeface="Times New Roman"/>
                <a:cs typeface="Times New Roman"/>
              </a:rPr>
              <a:t>πρωτόκολλο </a:t>
            </a:r>
            <a:r>
              <a:rPr sz="1900" spc="80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επικοινωνίας δικτύου </a:t>
            </a:r>
            <a:r>
              <a:rPr sz="1900" spc="90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9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80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χρησιμοποιείται</a:t>
            </a:r>
            <a:r>
              <a:rPr sz="19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Times New Roman"/>
                <a:cs typeface="Times New Roman"/>
              </a:rPr>
              <a:t>στο</a:t>
            </a:r>
            <a:r>
              <a:rPr sz="19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75" dirty="0">
                <a:solidFill>
                  <a:srgbClr val="FFFFFF"/>
                </a:solidFill>
                <a:latin typeface="Times New Roman"/>
                <a:cs typeface="Times New Roman"/>
              </a:rPr>
              <a:t>διαδίκτυο)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00090" y="2477134"/>
            <a:ext cx="5935345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 algn="just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8450" algn="l"/>
              </a:tabLst>
            </a:pP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Το TCP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(Transmission </a:t>
            </a:r>
            <a:r>
              <a:rPr sz="950" b="1" spc="55" dirty="0">
                <a:solidFill>
                  <a:srgbClr val="FFBA00"/>
                </a:solidFill>
                <a:latin typeface="Calibri"/>
                <a:cs typeface="Calibri"/>
              </a:rPr>
              <a:t>Control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Protocol </a:t>
            </a:r>
            <a:r>
              <a:rPr sz="950" b="1" spc="40" dirty="0">
                <a:solidFill>
                  <a:srgbClr val="FFBA00"/>
                </a:solidFill>
                <a:latin typeface="Calibri"/>
                <a:cs typeface="Calibri"/>
              </a:rPr>
              <a:t>-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πρωτόκολλο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επικοινωνίας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δικτύου </a:t>
            </a:r>
            <a:r>
              <a:rPr sz="950" b="1" spc="75" dirty="0">
                <a:solidFill>
                  <a:srgbClr val="FFBA00"/>
                </a:solidFill>
                <a:latin typeface="Calibri"/>
                <a:cs typeface="Calibri"/>
              </a:rPr>
              <a:t>που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χρησιμοποιείται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 στο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διαδίκτυο) </a:t>
            </a:r>
            <a:r>
              <a:rPr sz="950" spc="55" dirty="0">
                <a:solidFill>
                  <a:srgbClr val="FFBA00"/>
                </a:solidFill>
                <a:latin typeface="Calibri"/>
                <a:cs typeface="Calibri"/>
              </a:rPr>
              <a:t>είναι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απεριόριστο </a:t>
            </a:r>
            <a:r>
              <a:rPr sz="950" spc="55" dirty="0">
                <a:solidFill>
                  <a:srgbClr val="FFBA00"/>
                </a:solidFill>
                <a:latin typeface="Calibri"/>
                <a:cs typeface="Calibri"/>
              </a:rPr>
              <a:t>και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δεν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ελέγχεται </a:t>
            </a:r>
            <a:r>
              <a:rPr sz="950" spc="75" dirty="0">
                <a:solidFill>
                  <a:srgbClr val="FFBA00"/>
                </a:solidFill>
                <a:latin typeface="Calibri"/>
                <a:cs typeface="Calibri"/>
              </a:rPr>
              <a:t>από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καμία </a:t>
            </a:r>
            <a:r>
              <a:rPr sz="950" spc="55" dirty="0">
                <a:solidFill>
                  <a:srgbClr val="FFBA00"/>
                </a:solidFill>
                <a:latin typeface="Calibri"/>
                <a:cs typeface="Calibri"/>
              </a:rPr>
              <a:t>εταιρεία,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επιτρέποντας την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εύκολη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τροποποίηση</a:t>
            </a:r>
            <a:r>
              <a:rPr sz="95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της</a:t>
            </a:r>
            <a:r>
              <a:rPr sz="9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σουίτας</a:t>
            </a:r>
            <a:r>
              <a:rPr sz="95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BA00"/>
                </a:solidFill>
                <a:latin typeface="Calibri"/>
                <a:cs typeface="Calibri"/>
              </a:rPr>
              <a:t>IPS.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00090" y="3278187"/>
            <a:ext cx="5935345" cy="314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55" dirty="0">
                <a:solidFill>
                  <a:srgbClr val="FFBA00"/>
                </a:solidFill>
                <a:latin typeface="Calibri"/>
                <a:cs typeface="Calibri"/>
              </a:rPr>
              <a:t>Είναι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συμβατό</a:t>
            </a:r>
            <a:r>
              <a:rPr sz="950" b="1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με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όλα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τα</a:t>
            </a:r>
            <a:r>
              <a:rPr sz="950" b="1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λειτουργικά</a:t>
            </a:r>
            <a:r>
              <a:rPr sz="950" b="1" spc="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συστήματα</a:t>
            </a:r>
            <a:r>
              <a:rPr sz="950" b="1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OS)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950" b="1" spc="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μπορεί</a:t>
            </a:r>
            <a:r>
              <a:rPr sz="950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να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επικοινωνεί</a:t>
            </a:r>
            <a:r>
              <a:rPr sz="950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με</a:t>
            </a:r>
            <a:r>
              <a:rPr sz="950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οποιοδήποτε </a:t>
            </a:r>
            <a:r>
              <a:rPr sz="950" spc="-20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άλλο</a:t>
            </a:r>
            <a:r>
              <a:rPr sz="95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σύστημα,</a:t>
            </a:r>
            <a:r>
              <a:rPr sz="9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υλικό</a:t>
            </a:r>
            <a:r>
              <a:rPr sz="95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υπολογιστή</a:t>
            </a:r>
            <a:r>
              <a:rPr sz="9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9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δίκτυα.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00090" y="3934459"/>
            <a:ext cx="5940425" cy="751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 algn="just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8450" algn="l"/>
              </a:tabLst>
            </a:pPr>
            <a:r>
              <a:rPr sz="950" b="1" spc="95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950" b="1" spc="10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FFBA00"/>
                </a:solidFill>
                <a:latin typeface="Calibri"/>
                <a:cs typeface="Calibri"/>
              </a:rPr>
              <a:t>TCP</a:t>
            </a:r>
            <a:r>
              <a:rPr sz="950" b="1" spc="10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FFBA00"/>
                </a:solidFill>
                <a:latin typeface="Calibri"/>
                <a:cs typeface="Calibri"/>
              </a:rPr>
              <a:t>(Transmission</a:t>
            </a:r>
            <a:r>
              <a:rPr sz="950" b="1" spc="3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FFBA00"/>
                </a:solidFill>
                <a:latin typeface="Calibri"/>
                <a:cs typeface="Calibri"/>
              </a:rPr>
              <a:t>Control</a:t>
            </a:r>
            <a:r>
              <a:rPr sz="950" b="1" spc="3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FFBA00"/>
                </a:solidFill>
                <a:latin typeface="Calibri"/>
                <a:cs typeface="Calibri"/>
              </a:rPr>
              <a:t>Protocol</a:t>
            </a:r>
            <a:r>
              <a:rPr sz="950" b="1" spc="3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55" dirty="0">
                <a:solidFill>
                  <a:srgbClr val="FFBA00"/>
                </a:solidFill>
                <a:latin typeface="Calibri"/>
                <a:cs typeface="Calibri"/>
              </a:rPr>
              <a:t>-</a:t>
            </a:r>
            <a:r>
              <a:rPr sz="950" b="1" spc="3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FFBA00"/>
                </a:solidFill>
                <a:latin typeface="Calibri"/>
                <a:cs typeface="Calibri"/>
              </a:rPr>
              <a:t>πρωτόκολλο</a:t>
            </a:r>
            <a:r>
              <a:rPr sz="950" b="1" spc="10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BA00"/>
                </a:solidFill>
                <a:latin typeface="Calibri"/>
                <a:cs typeface="Calibri"/>
              </a:rPr>
              <a:t>επικοινωνίας</a:t>
            </a:r>
            <a:r>
              <a:rPr sz="950" spc="3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δικτύου</a:t>
            </a:r>
            <a:r>
              <a:rPr sz="950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100" dirty="0">
                <a:solidFill>
                  <a:srgbClr val="FFBA00"/>
                </a:solidFill>
                <a:latin typeface="Calibri"/>
                <a:cs typeface="Calibri"/>
              </a:rPr>
              <a:t>που </a:t>
            </a:r>
            <a:r>
              <a:rPr sz="950" spc="10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BA00"/>
                </a:solidFill>
                <a:latin typeface="Calibri"/>
                <a:cs typeface="Calibri"/>
              </a:rPr>
              <a:t>χρησιμοποιείται </a:t>
            </a:r>
            <a:r>
              <a:rPr sz="950" b="1" spc="85" dirty="0">
                <a:solidFill>
                  <a:srgbClr val="FFBA00"/>
                </a:solidFill>
                <a:latin typeface="Calibri"/>
                <a:cs typeface="Calibri"/>
              </a:rPr>
              <a:t>στο </a:t>
            </a:r>
            <a:r>
              <a:rPr sz="950" b="1" spc="75" dirty="0">
                <a:solidFill>
                  <a:srgbClr val="FFBA00"/>
                </a:solidFill>
                <a:latin typeface="Calibri"/>
                <a:cs typeface="Calibri"/>
              </a:rPr>
              <a:t>διαδίκτυο) </a:t>
            </a:r>
            <a:r>
              <a:rPr sz="950" spc="55" dirty="0">
                <a:solidFill>
                  <a:srgbClr val="FFBA00"/>
                </a:solidFill>
                <a:latin typeface="Calibri"/>
                <a:cs typeface="Calibri"/>
              </a:rPr>
              <a:t>είναι </a:t>
            </a:r>
            <a:r>
              <a:rPr sz="950" spc="95" dirty="0">
                <a:solidFill>
                  <a:srgbClr val="FFBA00"/>
                </a:solidFill>
                <a:latin typeface="Calibri"/>
                <a:cs typeface="Calibri"/>
              </a:rPr>
              <a:t>υψηλής </a:t>
            </a:r>
            <a:r>
              <a:rPr sz="950" b="1" spc="90" dirty="0">
                <a:solidFill>
                  <a:srgbClr val="FFBA00"/>
                </a:solidFill>
                <a:latin typeface="Calibri"/>
                <a:cs typeface="Calibri"/>
              </a:rPr>
              <a:t>κλίμακας </a:t>
            </a:r>
            <a:r>
              <a:rPr sz="950" spc="75" dirty="0">
                <a:solidFill>
                  <a:srgbClr val="FFBA00"/>
                </a:solidFill>
                <a:latin typeface="Calibri"/>
                <a:cs typeface="Calibri"/>
              </a:rPr>
              <a:t>και 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μπορεί </a:t>
            </a:r>
            <a:r>
              <a:rPr sz="950" b="1" spc="95" dirty="0">
                <a:solidFill>
                  <a:srgbClr val="FFBA00"/>
                </a:solidFill>
                <a:latin typeface="Calibri"/>
                <a:cs typeface="Calibri"/>
              </a:rPr>
              <a:t>να </a:t>
            </a:r>
            <a:r>
              <a:rPr sz="950" b="1" spc="85" dirty="0">
                <a:solidFill>
                  <a:srgbClr val="FFBA00"/>
                </a:solidFill>
                <a:latin typeface="Calibri"/>
                <a:cs typeface="Calibri"/>
              </a:rPr>
              <a:t>καθορίσει </a:t>
            </a:r>
            <a:r>
              <a:rPr sz="950" spc="80" dirty="0">
                <a:solidFill>
                  <a:srgbClr val="FFBA00"/>
                </a:solidFill>
                <a:latin typeface="Calibri"/>
                <a:cs typeface="Calibri"/>
              </a:rPr>
              <a:t>την πιο 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90" dirty="0">
                <a:solidFill>
                  <a:srgbClr val="FFBA00"/>
                </a:solidFill>
                <a:latin typeface="Calibri"/>
                <a:cs typeface="Calibri"/>
              </a:rPr>
              <a:t>αποδοτική</a:t>
            </a:r>
            <a:r>
              <a:rPr sz="950" b="1" spc="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BA00"/>
                </a:solidFill>
                <a:latin typeface="Calibri"/>
                <a:cs typeface="Calibri"/>
              </a:rPr>
              <a:t>διαδρομή</a:t>
            </a:r>
            <a:r>
              <a:rPr sz="950" spc="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100" dirty="0">
                <a:solidFill>
                  <a:srgbClr val="FFBA00"/>
                </a:solidFill>
                <a:latin typeface="Calibri"/>
                <a:cs typeface="Calibri"/>
              </a:rPr>
              <a:t>μέσω</a:t>
            </a:r>
            <a:r>
              <a:rPr sz="950" spc="10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BA00"/>
                </a:solidFill>
                <a:latin typeface="Calibri"/>
                <a:cs typeface="Calibri"/>
              </a:rPr>
              <a:t>του</a:t>
            </a:r>
            <a:r>
              <a:rPr sz="950" spc="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δικτύου</a:t>
            </a:r>
            <a:r>
              <a:rPr sz="950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105" dirty="0">
                <a:solidFill>
                  <a:srgbClr val="FFBA00"/>
                </a:solidFill>
                <a:latin typeface="Calibri"/>
                <a:cs typeface="Calibri"/>
              </a:rPr>
              <a:t>ως</a:t>
            </a:r>
            <a:r>
              <a:rPr sz="950" spc="1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FFBA00"/>
                </a:solidFill>
                <a:latin typeface="Calibri"/>
                <a:cs typeface="Calibri"/>
              </a:rPr>
              <a:t>πρωτόκολλο</a:t>
            </a:r>
            <a:r>
              <a:rPr sz="950" b="1" spc="10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BA00"/>
                </a:solidFill>
                <a:latin typeface="Calibri"/>
                <a:cs typeface="Calibri"/>
              </a:rPr>
              <a:t>δρομολόγησης</a:t>
            </a:r>
            <a:r>
              <a:rPr sz="950" b="1" spc="90" dirty="0">
                <a:solidFill>
                  <a:srgbClr val="FFBA00"/>
                </a:solidFill>
                <a:latin typeface="Calibri"/>
                <a:cs typeface="Calibri"/>
              </a:rPr>
              <a:t>, </a:t>
            </a:r>
            <a:r>
              <a:rPr sz="950" b="1" spc="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BA00"/>
                </a:solidFill>
                <a:latin typeface="Calibri"/>
                <a:cs typeface="Calibri"/>
              </a:rPr>
              <a:t>παράγοντας/παράγοντας </a:t>
            </a:r>
            <a:r>
              <a:rPr sz="950" spc="75" dirty="0">
                <a:solidFill>
                  <a:srgbClr val="FFBA00"/>
                </a:solidFill>
                <a:latin typeface="Calibri"/>
                <a:cs typeface="Calibri"/>
              </a:rPr>
              <a:t>έτσι </a:t>
            </a:r>
            <a:r>
              <a:rPr sz="950" spc="95" dirty="0">
                <a:solidFill>
                  <a:srgbClr val="FFBA00"/>
                </a:solidFill>
                <a:latin typeface="Calibri"/>
                <a:cs typeface="Calibri"/>
              </a:rPr>
              <a:t>ευρέως 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χρησιμοποιούμενο </a:t>
            </a:r>
            <a:r>
              <a:rPr sz="950" b="1" spc="90" dirty="0">
                <a:solidFill>
                  <a:srgbClr val="FFBA00"/>
                </a:solidFill>
                <a:latin typeface="Calibri"/>
                <a:cs typeface="Calibri"/>
              </a:rPr>
              <a:t>στην </a:t>
            </a:r>
            <a:r>
              <a:rPr sz="950" spc="90" dirty="0">
                <a:solidFill>
                  <a:srgbClr val="FFBA00"/>
                </a:solidFill>
                <a:latin typeface="Calibri"/>
                <a:cs typeface="Calibri"/>
              </a:rPr>
              <a:t>τρέχουσα </a:t>
            </a:r>
            <a:r>
              <a:rPr sz="950" b="1" spc="75" dirty="0">
                <a:solidFill>
                  <a:srgbClr val="FFBA00"/>
                </a:solidFill>
                <a:latin typeface="Calibri"/>
                <a:cs typeface="Calibri"/>
              </a:rPr>
              <a:t>αρχιτεκτονική </a:t>
            </a:r>
            <a:r>
              <a:rPr sz="950" b="1" spc="85" dirty="0">
                <a:solidFill>
                  <a:srgbClr val="FFBA00"/>
                </a:solidFill>
                <a:latin typeface="Calibri"/>
                <a:cs typeface="Calibri"/>
              </a:rPr>
              <a:t>του </a:t>
            </a:r>
            <a:r>
              <a:rPr sz="950" b="1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Ίντερνετ.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2714" y="5778817"/>
            <a:ext cx="183959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TCP/IP: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Τι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είναι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το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TCP/IP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και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πώς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λειτουργεί(techtarget.com</a:t>
            </a:r>
            <a:r>
              <a:rPr sz="500" spc="25" dirty="0">
                <a:solidFill>
                  <a:srgbClr val="FFBA00"/>
                </a:solidFill>
                <a:latin typeface="Calibri"/>
                <a:cs typeface="Calibri"/>
              </a:rPr>
              <a:t>)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46975" y="5382577"/>
            <a:ext cx="3297872" cy="615632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3962400" cy="6880225"/>
            <a:chOff x="6882130" y="0"/>
            <a:chExt cx="396240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6657" y="6166167"/>
              <a:ext cx="3297872" cy="61563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244455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CSP004_C_E: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Stefan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Schauer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και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Abdelkader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654050"/>
            <a:ext cx="3780154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85" dirty="0">
                <a:latin typeface="Times New Roman"/>
                <a:cs typeface="Times New Roman"/>
              </a:rPr>
              <a:t>Τέσσερα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70" dirty="0">
                <a:latin typeface="Times New Roman"/>
                <a:cs typeface="Times New Roman"/>
              </a:rPr>
              <a:t>επίπεδα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75" dirty="0">
                <a:latin typeface="Times New Roman"/>
                <a:cs typeface="Times New Roman"/>
              </a:rPr>
              <a:t>του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65" dirty="0">
                <a:latin typeface="Times New Roman"/>
                <a:cs typeface="Times New Roman"/>
              </a:rPr>
              <a:t>μοντέλου</a:t>
            </a:r>
            <a:r>
              <a:rPr sz="1700" spc="30" dirty="0">
                <a:latin typeface="Times New Roman"/>
                <a:cs typeface="Times New Roman"/>
              </a:rPr>
              <a:t> </a:t>
            </a:r>
            <a:r>
              <a:rPr sz="1700" spc="80" dirty="0">
                <a:latin typeface="Times New Roman"/>
                <a:cs typeface="Times New Roman"/>
              </a:rPr>
              <a:t>TCP/IP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126469" y="5633720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latin typeface="Calibri"/>
                <a:cs typeface="Calibri"/>
              </a:rPr>
              <a:t>1</a:t>
            </a:r>
            <a:r>
              <a:rPr sz="550" spc="25" dirty="0">
                <a:latin typeface="Calibri"/>
                <a:cs typeface="Calibri"/>
              </a:rPr>
              <a:t>0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28600" y="6372383"/>
            <a:ext cx="183959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TCP/IP:</a:t>
            </a:r>
            <a:r>
              <a:rPr sz="5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Τι</a:t>
            </a:r>
            <a:r>
              <a:rPr sz="5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είναι</a:t>
            </a:r>
            <a:r>
              <a:rPr sz="5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το</a:t>
            </a:r>
            <a:r>
              <a:rPr sz="5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TCP/IP</a:t>
            </a:r>
            <a:r>
              <a:rPr sz="5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και</a:t>
            </a:r>
            <a:r>
              <a:rPr sz="5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πώς</a:t>
            </a:r>
            <a:r>
              <a:rPr sz="5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λειτουργεί(techtarget.com</a:t>
            </a:r>
            <a:r>
              <a:rPr sz="500" spc="25" dirty="0">
                <a:latin typeface="Calibri"/>
                <a:cs typeface="Calibri"/>
              </a:rPr>
              <a:t>)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319704-AAA0-9D92-28A9-B0E8BD7B8A7E}"/>
              </a:ext>
            </a:extLst>
          </p:cNvPr>
          <p:cNvSpPr txBox="1"/>
          <p:nvPr/>
        </p:nvSpPr>
        <p:spPr>
          <a:xfrm>
            <a:off x="228600" y="1090215"/>
            <a:ext cx="1066926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Επίπεδο εφαρμογής (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Application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layer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b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Παρέχει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τυποποιημένη ανταλλαγή δεδομένων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μεταξύ εφαρμογών και περιλαμβάνει πρωτόκολλα όπως:</a:t>
            </a:r>
            <a:b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HTTP, FTP, SMTP, POP3, SNMP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b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➤ Ασχολείται με τα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πραγματικά δεδομένα της εφαρμογής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Επίπεδο μεταφοράς (Transport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layer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b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Εξασφαλίζει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επικοινωνία από άκρη σε άκρη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στο δίκτυο.</a:t>
            </a:r>
            <a:b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Το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TCP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διαχειρίζεται την επικοινωνία μεταξύ </a:t>
            </a:r>
            <a:r>
              <a:rPr kumimoji="0" lang="el-GR" altLang="el-G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hosts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και παρέχει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έλεγχο ροής, πολυπλεξία και αξιοπιστία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b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➤ Πρωτόκολλα: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TCP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UDP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(χρησιμοποιείται σε περιπτώσεις όπου δεν απαιτείται αξιοπιστία).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Διαδικτυακό επίπεδο (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Network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/ Internet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layer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b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Διαχειρίζεται τα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πακέτα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και συνδέει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ανεξάρτητα δίκτυα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μεταφέροντας τα πακέτα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μέσα από τα όρια των δικτύων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b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➤ Πρωτόκολλα: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IP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ICMP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(για αναφορές σφαλμάτων και διαγνωστικά).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Επίπεδο σύνδεσης (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Physical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/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Link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layer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b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Λειτουργεί στο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φυσικό επίπεδο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του δικτύου, συνδέοντας κόμβους ή </a:t>
            </a:r>
            <a:r>
              <a:rPr kumimoji="0" lang="el-GR" altLang="el-G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hosts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μεταξύ τους.</a:t>
            </a:r>
            <a:b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➤ Πρωτόκολλα: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Ethernet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ARP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el-GR" altLang="el-G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Address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Resolution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Protocol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2952" cy="6858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2647" y="2115185"/>
              <a:ext cx="2676207" cy="267620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244455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249670" y="1041717"/>
            <a:ext cx="376491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90" dirty="0">
                <a:solidFill>
                  <a:srgbClr val="FFFFFF"/>
                </a:solidFill>
                <a:latin typeface="Times New Roman"/>
                <a:cs typeface="Times New Roman"/>
              </a:rPr>
              <a:t>Πρόβλημα</a:t>
            </a:r>
            <a:r>
              <a:rPr sz="19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85" dirty="0">
                <a:solidFill>
                  <a:srgbClr val="FFFFFF"/>
                </a:solidFill>
                <a:latin typeface="Times New Roman"/>
                <a:cs typeface="Times New Roman"/>
              </a:rPr>
              <a:t>ασφάλειας</a:t>
            </a:r>
            <a:r>
              <a:rPr sz="19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Times New Roman"/>
                <a:cs typeface="Times New Roman"/>
              </a:rPr>
              <a:t>στο</a:t>
            </a:r>
            <a:r>
              <a:rPr sz="19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80" dirty="0">
                <a:solidFill>
                  <a:srgbClr val="FFFFFF"/>
                </a:solidFill>
                <a:latin typeface="Times New Roman"/>
                <a:cs typeface="Times New Roman"/>
              </a:rPr>
              <a:t>Ίντερνετ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00090" y="1883498"/>
            <a:ext cx="1962150" cy="1021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8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950" spc="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σημερινό</a:t>
            </a:r>
            <a:r>
              <a:rPr sz="950" spc="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FFBA00"/>
                </a:solidFill>
                <a:latin typeface="Calibri"/>
                <a:cs typeface="Calibri"/>
              </a:rPr>
              <a:t>Ίντερνετ</a:t>
            </a:r>
            <a:r>
              <a:rPr sz="950" spc="2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50" dirty="0">
                <a:solidFill>
                  <a:srgbClr val="FFBA00"/>
                </a:solidFill>
                <a:latin typeface="Calibri"/>
                <a:cs typeface="Calibri"/>
              </a:rPr>
              <a:t>από</a:t>
            </a:r>
            <a:endParaRPr sz="95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1005"/>
              </a:spcBef>
              <a:buSzPct val="189473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Δημόσιο</a:t>
            </a:r>
            <a:endParaRPr sz="95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1015"/>
              </a:spcBef>
              <a:buSzPct val="189473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950" spc="30" dirty="0">
                <a:solidFill>
                  <a:srgbClr val="FFBA00"/>
                </a:solidFill>
                <a:latin typeface="Calibri"/>
                <a:cs typeface="Calibri"/>
              </a:rPr>
              <a:t>Αναξιόπιστο</a:t>
            </a:r>
            <a:endParaRPr sz="95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1005"/>
              </a:spcBef>
              <a:buSzPct val="189473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Αναξιόπιστα</a:t>
            </a:r>
            <a:r>
              <a:rPr sz="950" spc="-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30" dirty="0">
                <a:solidFill>
                  <a:srgbClr val="FFBA00"/>
                </a:solidFill>
                <a:latin typeface="Calibri"/>
                <a:cs typeface="Calibri"/>
              </a:rPr>
              <a:t>δίκτυα</a:t>
            </a:r>
            <a:r>
              <a:rPr sz="950" spc="-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FFBA00"/>
                </a:solidFill>
                <a:latin typeface="Calibri"/>
                <a:cs typeface="Calibri"/>
              </a:rPr>
              <a:t>IP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00090" y="3262947"/>
            <a:ext cx="4634230" cy="31051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98450" marR="5080" indent="-285750">
              <a:lnSpc>
                <a:spcPts val="1100"/>
              </a:lnSpc>
              <a:spcBef>
                <a:spcPts val="17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50" dirty="0">
                <a:solidFill>
                  <a:srgbClr val="FFBA00"/>
                </a:solidFill>
                <a:latin typeface="Calibri"/>
                <a:cs typeface="Calibri"/>
              </a:rPr>
              <a:t>Λόγω 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αυτής 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της 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ενσωματωμένης 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έλλειψης ασφάλειας, το </a:t>
            </a:r>
            <a:r>
              <a:rPr sz="950" spc="35" dirty="0">
                <a:solidFill>
                  <a:srgbClr val="FFBA00"/>
                </a:solidFill>
                <a:latin typeface="Calibri"/>
                <a:cs typeface="Calibri"/>
              </a:rPr>
              <a:t>Ίντερνετ υπόκειται 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σε </a:t>
            </a:r>
            <a:r>
              <a:rPr sz="950" spc="-20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διάφορους</a:t>
            </a:r>
            <a:r>
              <a:rPr sz="950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τύπους</a:t>
            </a:r>
            <a:r>
              <a:rPr sz="95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40" dirty="0">
                <a:solidFill>
                  <a:srgbClr val="FFBA00"/>
                </a:solidFill>
                <a:latin typeface="Calibri"/>
                <a:cs typeface="Calibri"/>
              </a:rPr>
              <a:t>απειλών.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010" y="6046787"/>
            <a:ext cx="98234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COMPSCI-726-IPSec.pdf</a:t>
            </a:r>
            <a:r>
              <a:rPr sz="500" u="sng" spc="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(.ac.nz</a:t>
            </a:r>
            <a:r>
              <a:rPr sz="500" spc="15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46975" y="5644515"/>
            <a:ext cx="3297872" cy="615632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2952" cy="6858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1560" y="2261552"/>
              <a:ext cx="2334894" cy="233489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244455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249670" y="1041717"/>
            <a:ext cx="376491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90" dirty="0">
                <a:solidFill>
                  <a:srgbClr val="FFFFFF"/>
                </a:solidFill>
                <a:latin typeface="Times New Roman"/>
                <a:cs typeface="Times New Roman"/>
              </a:rPr>
              <a:t>Πρόβλημα</a:t>
            </a:r>
            <a:r>
              <a:rPr sz="19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85" dirty="0">
                <a:solidFill>
                  <a:srgbClr val="FFFFFF"/>
                </a:solidFill>
                <a:latin typeface="Times New Roman"/>
                <a:cs typeface="Times New Roman"/>
              </a:rPr>
              <a:t>ασφάλειας</a:t>
            </a:r>
            <a:r>
              <a:rPr sz="19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Times New Roman"/>
                <a:cs typeface="Times New Roman"/>
              </a:rPr>
              <a:t>στο</a:t>
            </a:r>
            <a:r>
              <a:rPr sz="19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80" dirty="0">
                <a:solidFill>
                  <a:srgbClr val="FFFFFF"/>
                </a:solidFill>
                <a:latin typeface="Times New Roman"/>
                <a:cs typeface="Times New Roman"/>
              </a:rPr>
              <a:t>Ίντερνετ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00090" y="1885341"/>
            <a:ext cx="5569585" cy="59499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65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Μη</a:t>
            </a:r>
            <a:r>
              <a:rPr sz="950" b="1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40" dirty="0">
                <a:solidFill>
                  <a:srgbClr val="FFBA00"/>
                </a:solidFill>
                <a:latin typeface="Calibri"/>
                <a:cs typeface="Calibri"/>
              </a:rPr>
              <a:t>εξουσιοδοτημένη</a:t>
            </a:r>
            <a:r>
              <a:rPr sz="950" b="1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35" dirty="0">
                <a:solidFill>
                  <a:srgbClr val="FFBA00"/>
                </a:solidFill>
                <a:latin typeface="Calibri"/>
                <a:cs typeface="Calibri"/>
              </a:rPr>
              <a:t>τροποποίηση</a:t>
            </a:r>
            <a:endParaRPr sz="950">
              <a:latin typeface="Calibri"/>
              <a:cs typeface="Calibri"/>
            </a:endParaRPr>
          </a:p>
          <a:p>
            <a:pPr marL="755650" marR="5080" lvl="1" indent="-285750">
              <a:lnSpc>
                <a:spcPct val="101800"/>
              </a:lnSpc>
              <a:spcBef>
                <a:spcPts val="960"/>
              </a:spcBef>
              <a:buSzPct val="189473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950" spc="90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περιεχόμενο</a:t>
            </a:r>
            <a:r>
              <a:rPr sz="9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ενός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FFBA00"/>
                </a:solidFill>
                <a:latin typeface="Calibri"/>
                <a:cs typeface="Calibri"/>
              </a:rPr>
              <a:t>πακέτου</a:t>
            </a:r>
            <a:r>
              <a:rPr sz="9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FFBA00"/>
                </a:solidFill>
                <a:latin typeface="Calibri"/>
                <a:cs typeface="Calibri"/>
              </a:rPr>
              <a:t>δεδομένων</a:t>
            </a:r>
            <a:r>
              <a:rPr sz="9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μπορεί</a:t>
            </a:r>
            <a:r>
              <a:rPr sz="9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BA00"/>
                </a:solidFill>
                <a:latin typeface="Calibri"/>
                <a:cs typeface="Calibri"/>
              </a:rPr>
              <a:t>να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τροποποιηθεί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BA00"/>
                </a:solidFill>
                <a:latin typeface="Calibri"/>
                <a:cs typeface="Calibri"/>
              </a:rPr>
              <a:t>κατά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BA00"/>
                </a:solidFill>
                <a:latin typeface="Calibri"/>
                <a:cs typeface="Calibri"/>
              </a:rPr>
              <a:t>λάθος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100" dirty="0">
                <a:solidFill>
                  <a:srgbClr val="FFBA00"/>
                </a:solidFill>
                <a:latin typeface="Calibri"/>
                <a:cs typeface="Calibri"/>
              </a:rPr>
              <a:t>ή </a:t>
            </a:r>
            <a:r>
              <a:rPr sz="950" spc="-20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σκόπιμα.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00090" y="2817812"/>
            <a:ext cx="4998720" cy="1228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b="1" spc="35" dirty="0">
                <a:solidFill>
                  <a:srgbClr val="FFBA00"/>
                </a:solidFill>
                <a:latin typeface="Calibri"/>
                <a:cs typeface="Calibri"/>
              </a:rPr>
              <a:t>Πλαστογράφηση</a:t>
            </a:r>
            <a:r>
              <a:rPr sz="950" b="1" spc="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40" dirty="0">
                <a:solidFill>
                  <a:srgbClr val="FFBA00"/>
                </a:solidFill>
                <a:latin typeface="Calibri"/>
                <a:cs typeface="Calibri"/>
              </a:rPr>
              <a:t>ταυτότητας</a:t>
            </a:r>
            <a:endParaRPr sz="95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810"/>
              </a:spcBef>
              <a:buSzPct val="189473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950" spc="114" dirty="0">
                <a:solidFill>
                  <a:srgbClr val="FFBA00"/>
                </a:solidFill>
                <a:latin typeface="Calibri"/>
                <a:cs typeface="Calibri"/>
              </a:rPr>
              <a:t>Η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BA00"/>
                </a:solidFill>
                <a:latin typeface="Calibri"/>
                <a:cs typeface="Calibri"/>
              </a:rPr>
              <a:t>προέλευση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ενός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BA00"/>
                </a:solidFill>
                <a:latin typeface="Calibri"/>
                <a:cs typeface="Calibri"/>
              </a:rPr>
              <a:t>πακέτου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BA00"/>
                </a:solidFill>
                <a:latin typeface="Calibri"/>
                <a:cs typeface="Calibri"/>
              </a:rPr>
              <a:t>δεδομένων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BA00"/>
                </a:solidFill>
                <a:latin typeface="Calibri"/>
                <a:cs typeface="Calibri"/>
              </a:rPr>
              <a:t>IPS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μπορεί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BA00"/>
                </a:solidFill>
                <a:latin typeface="Calibri"/>
                <a:cs typeface="Calibri"/>
              </a:rPr>
              <a:t>να</a:t>
            </a:r>
            <a:r>
              <a:rPr sz="9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FFBA00"/>
                </a:solidFill>
                <a:latin typeface="Calibri"/>
                <a:cs typeface="Calibri"/>
              </a:rPr>
              <a:t>πλαστογραφηθεί</a:t>
            </a:r>
            <a:endParaRPr sz="9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Clr>
                <a:srgbClr val="FFBA00"/>
              </a:buClr>
              <a:buFont typeface="Arial"/>
              <a:buChar char="•"/>
            </a:pPr>
            <a:endParaRPr sz="23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Επιτιθέμενοι</a:t>
            </a:r>
            <a:endParaRPr sz="95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1005"/>
              </a:spcBef>
              <a:buSzPct val="189473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950" spc="95" dirty="0">
                <a:solidFill>
                  <a:srgbClr val="FFBA00"/>
                </a:solidFill>
                <a:latin typeface="Calibri"/>
                <a:cs typeface="Calibri"/>
              </a:rPr>
              <a:t>Τα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100" dirty="0">
                <a:solidFill>
                  <a:srgbClr val="FFBA00"/>
                </a:solidFill>
                <a:latin typeface="Calibri"/>
                <a:cs typeface="Calibri"/>
              </a:rPr>
              <a:t>μη</a:t>
            </a:r>
            <a:r>
              <a:rPr sz="9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90" dirty="0">
                <a:solidFill>
                  <a:srgbClr val="FFBA00"/>
                </a:solidFill>
                <a:latin typeface="Calibri"/>
                <a:cs typeface="Calibri"/>
              </a:rPr>
              <a:t>εξουσιοδοτημένα</a:t>
            </a:r>
            <a:r>
              <a:rPr sz="95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BA00"/>
                </a:solidFill>
                <a:latin typeface="Calibri"/>
                <a:cs typeface="Calibri"/>
              </a:rPr>
              <a:t>δεδομένα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BA00"/>
                </a:solidFill>
                <a:latin typeface="Calibri"/>
                <a:cs typeface="Calibri"/>
              </a:rPr>
              <a:t>μπορούν</a:t>
            </a:r>
            <a:r>
              <a:rPr sz="9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BA00"/>
                </a:solidFill>
                <a:latin typeface="Calibri"/>
                <a:cs typeface="Calibri"/>
              </a:rPr>
              <a:t>να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αναμεταδοθούν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00090" y="4400576"/>
            <a:ext cx="5831840" cy="46926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65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b="1" spc="45" dirty="0">
                <a:solidFill>
                  <a:srgbClr val="FFBA00"/>
                </a:solidFill>
                <a:latin typeface="Calibri"/>
                <a:cs typeface="Calibri"/>
              </a:rPr>
              <a:t>Απώλεια</a:t>
            </a:r>
            <a:r>
              <a:rPr sz="95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40" dirty="0">
                <a:solidFill>
                  <a:srgbClr val="FFBA00"/>
                </a:solidFill>
                <a:latin typeface="Calibri"/>
                <a:cs typeface="Calibri"/>
              </a:rPr>
              <a:t>της</a:t>
            </a:r>
            <a:r>
              <a:rPr sz="95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25" dirty="0">
                <a:solidFill>
                  <a:srgbClr val="FFBA00"/>
                </a:solidFill>
                <a:latin typeface="Calibri"/>
                <a:cs typeface="Calibri"/>
              </a:rPr>
              <a:t>ιδιωτικής</a:t>
            </a:r>
            <a:r>
              <a:rPr sz="950" b="1" spc="-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35" dirty="0">
                <a:solidFill>
                  <a:srgbClr val="FFBA00"/>
                </a:solidFill>
                <a:latin typeface="Calibri"/>
                <a:cs typeface="Calibri"/>
              </a:rPr>
              <a:t>ζωής</a:t>
            </a:r>
            <a:endParaRPr sz="95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980"/>
              </a:spcBef>
              <a:buSzPct val="189473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950" spc="95" dirty="0">
                <a:solidFill>
                  <a:srgbClr val="FFBA00"/>
                </a:solidFill>
                <a:latin typeface="Calibri"/>
                <a:cs typeface="Calibri"/>
              </a:rPr>
              <a:t>Τα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περιεχόμενα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ενός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BA00"/>
                </a:solidFill>
                <a:latin typeface="Calibri"/>
                <a:cs typeface="Calibri"/>
              </a:rPr>
              <a:t>πακέτου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BA00"/>
                </a:solidFill>
                <a:latin typeface="Calibri"/>
                <a:cs typeface="Calibri"/>
              </a:rPr>
              <a:t>δεδομένων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BA00"/>
                </a:solidFill>
                <a:latin typeface="Calibri"/>
                <a:cs typeface="Calibri"/>
              </a:rPr>
              <a:t>μπορούν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BA00"/>
                </a:solidFill>
                <a:latin typeface="Calibri"/>
                <a:cs typeface="Calibri"/>
              </a:rPr>
              <a:t>να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FFBA00"/>
                </a:solidFill>
                <a:latin typeface="Calibri"/>
                <a:cs typeface="Calibri"/>
              </a:rPr>
              <a:t>εξεταστούν</a:t>
            </a:r>
            <a:r>
              <a:rPr sz="9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BA00"/>
                </a:solidFill>
                <a:latin typeface="Calibri"/>
                <a:cs typeface="Calibri"/>
              </a:rPr>
              <a:t>κατά</a:t>
            </a:r>
            <a:r>
              <a:rPr sz="9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BA00"/>
                </a:solidFill>
                <a:latin typeface="Calibri"/>
                <a:cs typeface="Calibri"/>
              </a:rPr>
              <a:t>τη</a:t>
            </a:r>
            <a:r>
              <a:rPr sz="95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BA00"/>
                </a:solidFill>
                <a:latin typeface="Calibri"/>
                <a:cs typeface="Calibri"/>
              </a:rPr>
              <a:t>μεταφορά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010" y="5669915"/>
            <a:ext cx="98234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COMPSCI-726-IPSec.pdf</a:t>
            </a:r>
            <a:r>
              <a:rPr sz="500" u="sng" spc="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(.ac.nz</a:t>
            </a:r>
            <a:r>
              <a:rPr sz="500" spc="15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46975" y="5260975"/>
            <a:ext cx="3297872" cy="615632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3962400" cy="6880225"/>
            <a:chOff x="6882130" y="0"/>
            <a:chExt cx="396240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6657" y="6166167"/>
              <a:ext cx="3297872" cy="61563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244455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CSP004_C_E: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Stefan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Schauer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και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Abdelkader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650240"/>
            <a:ext cx="531622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155" dirty="0">
                <a:latin typeface="Times New Roman"/>
                <a:cs typeface="Times New Roman"/>
              </a:rPr>
              <a:t>Συνηθέστεροι</a:t>
            </a:r>
            <a:r>
              <a:rPr sz="1700" spc="25" dirty="0">
                <a:latin typeface="Times New Roman"/>
                <a:cs typeface="Times New Roman"/>
              </a:rPr>
              <a:t> </a:t>
            </a:r>
            <a:r>
              <a:rPr sz="1700" spc="145" dirty="0">
                <a:latin typeface="Times New Roman"/>
                <a:cs typeface="Times New Roman"/>
              </a:rPr>
              <a:t>τύποι</a:t>
            </a:r>
            <a:r>
              <a:rPr sz="1700" spc="25" dirty="0">
                <a:latin typeface="Times New Roman"/>
                <a:cs typeface="Times New Roman"/>
              </a:rPr>
              <a:t> </a:t>
            </a:r>
            <a:r>
              <a:rPr sz="1700" spc="145" dirty="0">
                <a:latin typeface="Times New Roman"/>
                <a:cs typeface="Times New Roman"/>
              </a:rPr>
              <a:t>επιθέσεων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700" spc="160" dirty="0">
                <a:latin typeface="Times New Roman"/>
                <a:cs typeface="Times New Roman"/>
              </a:rPr>
              <a:t>στον</a:t>
            </a:r>
            <a:r>
              <a:rPr sz="1700" spc="20" dirty="0">
                <a:latin typeface="Times New Roman"/>
                <a:cs typeface="Times New Roman"/>
              </a:rPr>
              <a:t> </a:t>
            </a:r>
            <a:r>
              <a:rPr sz="1700" spc="160" dirty="0">
                <a:latin typeface="Times New Roman"/>
                <a:cs typeface="Times New Roman"/>
              </a:rPr>
              <a:t>κυβερνοχώρο</a:t>
            </a:r>
            <a:r>
              <a:rPr sz="1700" spc="160" dirty="0"/>
              <a:t>;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4044" y="1280159"/>
            <a:ext cx="11266170" cy="1079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880" indent="-170180" algn="just">
              <a:lnSpc>
                <a:spcPts val="1175"/>
              </a:lnSpc>
              <a:buSzPct val="176470"/>
              <a:buAutoNum type="arabicPeriod"/>
              <a:tabLst>
                <a:tab pos="182880" algn="l"/>
              </a:tabLst>
            </a:pPr>
            <a:r>
              <a:rPr sz="900" b="1" spc="65" dirty="0">
                <a:latin typeface="Calibri"/>
                <a:cs typeface="Calibri"/>
              </a:rPr>
              <a:t>Κακόβουλο</a:t>
            </a:r>
            <a:r>
              <a:rPr sz="900" b="1" spc="40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λογισμικό:</a:t>
            </a:r>
            <a:r>
              <a:rPr sz="900" b="1" spc="5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Το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κακόβουλο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λογισμικό</a:t>
            </a:r>
            <a:r>
              <a:rPr sz="900" spc="50" dirty="0">
                <a:latin typeface="Calibri"/>
                <a:cs typeface="Calibri"/>
              </a:rPr>
              <a:t> είναι </a:t>
            </a:r>
            <a:r>
              <a:rPr sz="900" spc="60" dirty="0">
                <a:latin typeface="Calibri"/>
                <a:cs typeface="Calibri"/>
              </a:rPr>
              <a:t>κακόβουλο</a:t>
            </a:r>
            <a:r>
              <a:rPr sz="900" spc="50" dirty="0">
                <a:latin typeface="Calibri"/>
                <a:cs typeface="Calibri"/>
              </a:rPr>
              <a:t> λογισμικό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που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βλάπτει </a:t>
            </a:r>
            <a:r>
              <a:rPr sz="900" b="1" spc="55" dirty="0">
                <a:latin typeface="Calibri"/>
                <a:cs typeface="Calibri"/>
              </a:rPr>
              <a:t>υπολογιστές,</a:t>
            </a:r>
            <a:r>
              <a:rPr sz="900" b="1" spc="50" dirty="0">
                <a:latin typeface="Calibri"/>
                <a:cs typeface="Calibri"/>
              </a:rPr>
              <a:t> </a:t>
            </a:r>
            <a:r>
              <a:rPr sz="900" b="1" spc="55" dirty="0">
                <a:latin typeface="Calibri"/>
                <a:cs typeface="Calibri"/>
              </a:rPr>
              <a:t>δίκτυα</a:t>
            </a:r>
            <a:r>
              <a:rPr sz="900" b="1" spc="50" dirty="0">
                <a:latin typeface="Calibri"/>
                <a:cs typeface="Calibri"/>
              </a:rPr>
              <a:t> </a:t>
            </a:r>
            <a:r>
              <a:rPr sz="900" b="1" spc="70" dirty="0">
                <a:latin typeface="Calibri"/>
                <a:cs typeface="Calibri"/>
              </a:rPr>
              <a:t>ή</a:t>
            </a:r>
            <a:r>
              <a:rPr sz="900" b="1" spc="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διακομιστές/εξυπηρετητές.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Περιλαμβάνει </a:t>
            </a:r>
            <a:r>
              <a:rPr sz="900" b="1" spc="60" dirty="0">
                <a:latin typeface="Calibri"/>
                <a:cs typeface="Calibri"/>
              </a:rPr>
              <a:t>Ransomware,</a:t>
            </a:r>
            <a:r>
              <a:rPr sz="900" b="1" spc="5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trojans,</a:t>
            </a:r>
            <a:r>
              <a:rPr sz="900" b="1" spc="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spyware,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ιούς</a:t>
            </a:r>
            <a:r>
              <a:rPr sz="900" spc="50" dirty="0">
                <a:latin typeface="Calibri"/>
                <a:cs typeface="Calibri"/>
              </a:rPr>
              <a:t>, </a:t>
            </a:r>
            <a:r>
              <a:rPr sz="900" b="1" spc="60" dirty="0">
                <a:latin typeface="Calibri"/>
                <a:cs typeface="Calibri"/>
              </a:rPr>
              <a:t>worms,</a:t>
            </a:r>
            <a:r>
              <a:rPr sz="900" b="1" spc="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keyloggers</a:t>
            </a:r>
            <a:r>
              <a:rPr sz="900" b="1" spc="50" dirty="0">
                <a:latin typeface="Calibri"/>
                <a:cs typeface="Calibri"/>
              </a:rPr>
              <a:t>, </a:t>
            </a:r>
            <a:r>
              <a:rPr sz="900" spc="50" dirty="0">
                <a:latin typeface="Calibri"/>
                <a:cs typeface="Calibri"/>
              </a:rPr>
              <a:t>bots</a:t>
            </a:r>
            <a:endParaRPr sz="900" dirty="0">
              <a:latin typeface="Calibri"/>
              <a:cs typeface="Calibri"/>
            </a:endParaRPr>
          </a:p>
          <a:p>
            <a:pPr marL="12700">
              <a:lnSpc>
                <a:spcPts val="944"/>
              </a:lnSpc>
            </a:pPr>
            <a:r>
              <a:rPr sz="900" spc="55" dirty="0">
                <a:latin typeface="Calibri"/>
                <a:cs typeface="Calibri"/>
              </a:rPr>
              <a:t>και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crypto-jacking.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 dirty="0">
              <a:latin typeface="Calibri"/>
              <a:cs typeface="Calibri"/>
            </a:endParaRPr>
          </a:p>
          <a:p>
            <a:pPr marL="12700" marR="6350" algn="just">
              <a:lnSpc>
                <a:spcPct val="94500"/>
              </a:lnSpc>
              <a:buSzPct val="176470"/>
              <a:buFont typeface="Calibri"/>
              <a:buAutoNum type="arabicPeriod" startAt="2"/>
              <a:tabLst>
                <a:tab pos="182880" algn="l"/>
              </a:tabLst>
            </a:pPr>
            <a:r>
              <a:rPr sz="900" spc="50" dirty="0">
                <a:latin typeface="Calibri"/>
                <a:cs typeface="Calibri"/>
              </a:rPr>
              <a:t>Επιθέσεις </a:t>
            </a:r>
            <a:r>
              <a:rPr sz="900" b="1" spc="60" dirty="0">
                <a:latin typeface="Calibri"/>
                <a:cs typeface="Calibri"/>
              </a:rPr>
              <a:t>άρνησης παροχής υπηρεσιών </a:t>
            </a:r>
            <a:r>
              <a:rPr sz="900" b="1" spc="50" dirty="0">
                <a:latin typeface="Calibri"/>
                <a:cs typeface="Calibri"/>
              </a:rPr>
              <a:t>(</a:t>
            </a:r>
            <a:r>
              <a:rPr sz="900" spc="50" dirty="0">
                <a:latin typeface="Calibri"/>
                <a:cs typeface="Calibri"/>
              </a:rPr>
              <a:t>DoS): </a:t>
            </a:r>
            <a:r>
              <a:rPr sz="900" spc="70" dirty="0">
                <a:latin typeface="Calibri"/>
                <a:cs typeface="Calibri"/>
              </a:rPr>
              <a:t>Μια </a:t>
            </a:r>
            <a:r>
              <a:rPr sz="900" spc="55" dirty="0">
                <a:latin typeface="Calibri"/>
                <a:cs typeface="Calibri"/>
              </a:rPr>
              <a:t>επίθεση </a:t>
            </a:r>
            <a:r>
              <a:rPr sz="900" spc="60" dirty="0">
                <a:latin typeface="Calibri"/>
                <a:cs typeface="Calibri"/>
              </a:rPr>
              <a:t>άρνησης </a:t>
            </a:r>
            <a:r>
              <a:rPr sz="900" spc="55" dirty="0">
                <a:latin typeface="Calibri"/>
                <a:cs typeface="Calibri"/>
              </a:rPr>
              <a:t>εξυπηρέτησης </a:t>
            </a:r>
            <a:r>
              <a:rPr sz="900" spc="50" dirty="0">
                <a:latin typeface="Calibri"/>
                <a:cs typeface="Calibri"/>
              </a:rPr>
              <a:t>(DoS) </a:t>
            </a:r>
            <a:r>
              <a:rPr sz="900" spc="55" dirty="0">
                <a:latin typeface="Calibri"/>
                <a:cs typeface="Calibri"/>
              </a:rPr>
              <a:t>κατακλύζει </a:t>
            </a:r>
            <a:r>
              <a:rPr sz="900" spc="60" dirty="0">
                <a:latin typeface="Calibri"/>
                <a:cs typeface="Calibri"/>
              </a:rPr>
              <a:t>ένα </a:t>
            </a:r>
            <a:r>
              <a:rPr sz="900" b="1" spc="55" dirty="0">
                <a:latin typeface="Calibri"/>
                <a:cs typeface="Calibri"/>
              </a:rPr>
              <a:t>δίκτυο </a:t>
            </a:r>
            <a:r>
              <a:rPr sz="900" spc="60" dirty="0">
                <a:latin typeface="Calibri"/>
                <a:cs typeface="Calibri"/>
              </a:rPr>
              <a:t>με </a:t>
            </a:r>
            <a:r>
              <a:rPr sz="900" spc="65" dirty="0">
                <a:latin typeface="Calibri"/>
                <a:cs typeface="Calibri"/>
              </a:rPr>
              <a:t>ψευδή </a:t>
            </a:r>
            <a:r>
              <a:rPr sz="900" b="1" spc="55" dirty="0">
                <a:latin typeface="Calibri"/>
                <a:cs typeface="Calibri"/>
              </a:rPr>
              <a:t>αιτήματα, </a:t>
            </a:r>
            <a:r>
              <a:rPr sz="900" spc="60" dirty="0">
                <a:latin typeface="Calibri"/>
                <a:cs typeface="Calibri"/>
              </a:rPr>
              <a:t>ανατρέποντας </a:t>
            </a:r>
            <a:r>
              <a:rPr sz="900" spc="40" dirty="0">
                <a:latin typeface="Calibri"/>
                <a:cs typeface="Calibri"/>
              </a:rPr>
              <a:t>τις </a:t>
            </a:r>
            <a:r>
              <a:rPr sz="900" spc="50" dirty="0">
                <a:latin typeface="Calibri"/>
                <a:cs typeface="Calibri"/>
              </a:rPr>
              <a:t>επιχειρηματικές λειτουργίες. </a:t>
            </a:r>
            <a:r>
              <a:rPr sz="900" spc="55" dirty="0">
                <a:latin typeface="Calibri"/>
                <a:cs typeface="Calibri"/>
              </a:rPr>
              <a:t>Οι χρήστες δεν </a:t>
            </a:r>
            <a:r>
              <a:rPr sz="900" spc="60" dirty="0">
                <a:latin typeface="Calibri"/>
                <a:cs typeface="Calibri"/>
              </a:rPr>
              <a:t>μπορούν </a:t>
            </a:r>
            <a:r>
              <a:rPr sz="900" spc="65" dirty="0">
                <a:latin typeface="Calibri"/>
                <a:cs typeface="Calibri"/>
              </a:rPr>
              <a:t>να </a:t>
            </a:r>
            <a:r>
              <a:rPr sz="900" spc="55" dirty="0">
                <a:latin typeface="Calibri"/>
                <a:cs typeface="Calibri"/>
              </a:rPr>
              <a:t>έχουν 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πρόσβαση </a:t>
            </a:r>
            <a:r>
              <a:rPr sz="900" spc="80" dirty="0">
                <a:latin typeface="Calibri"/>
                <a:cs typeface="Calibri"/>
              </a:rPr>
              <a:t>σε </a:t>
            </a:r>
            <a:r>
              <a:rPr sz="900" spc="75" dirty="0">
                <a:latin typeface="Calibri"/>
                <a:cs typeface="Calibri"/>
              </a:rPr>
              <a:t>ηλεκτρονικό ταχυδρομείο, </a:t>
            </a:r>
            <a:r>
              <a:rPr sz="900" spc="50" dirty="0">
                <a:latin typeface="Calibri"/>
                <a:cs typeface="Calibri"/>
              </a:rPr>
              <a:t>ιστοσελίδες </a:t>
            </a:r>
            <a:r>
              <a:rPr sz="900" spc="65" dirty="0">
                <a:latin typeface="Calibri"/>
                <a:cs typeface="Calibri"/>
              </a:rPr>
              <a:t>ή </a:t>
            </a:r>
            <a:r>
              <a:rPr sz="900" b="1" spc="60" dirty="0">
                <a:latin typeface="Calibri"/>
                <a:cs typeface="Calibri"/>
              </a:rPr>
              <a:t>άλλους </a:t>
            </a:r>
            <a:r>
              <a:rPr sz="900" spc="55" dirty="0">
                <a:latin typeface="Calibri"/>
                <a:cs typeface="Calibri"/>
              </a:rPr>
              <a:t>πόρους, </a:t>
            </a:r>
            <a:r>
              <a:rPr sz="900" b="1" spc="65" dirty="0">
                <a:latin typeface="Calibri"/>
                <a:cs typeface="Calibri"/>
              </a:rPr>
              <a:t>με </a:t>
            </a:r>
            <a:r>
              <a:rPr sz="900" b="1" spc="60" dirty="0">
                <a:latin typeface="Calibri"/>
                <a:cs typeface="Calibri"/>
              </a:rPr>
              <a:t>αποτέλεσμα </a:t>
            </a:r>
            <a:r>
              <a:rPr sz="900" b="1" spc="65" dirty="0">
                <a:latin typeface="Calibri"/>
                <a:cs typeface="Calibri"/>
              </a:rPr>
              <a:t>να </a:t>
            </a:r>
            <a:r>
              <a:rPr sz="900" b="1" spc="50" dirty="0">
                <a:latin typeface="Calibri"/>
                <a:cs typeface="Calibri"/>
              </a:rPr>
              <a:t>κοστίζει </a:t>
            </a:r>
            <a:r>
              <a:rPr sz="900" b="1" spc="60" dirty="0">
                <a:latin typeface="Calibri"/>
                <a:cs typeface="Calibri"/>
              </a:rPr>
              <a:t>χρόνο </a:t>
            </a:r>
            <a:r>
              <a:rPr sz="900" spc="55" dirty="0">
                <a:latin typeface="Calibri"/>
                <a:cs typeface="Calibri"/>
              </a:rPr>
              <a:t>και </a:t>
            </a:r>
            <a:r>
              <a:rPr sz="900" b="1" spc="60" dirty="0">
                <a:latin typeface="Calibri"/>
                <a:cs typeface="Calibri"/>
              </a:rPr>
              <a:t>πόρους </a:t>
            </a:r>
            <a:r>
              <a:rPr sz="900" b="1" spc="55" dirty="0">
                <a:latin typeface="Calibri"/>
                <a:cs typeface="Calibri"/>
              </a:rPr>
              <a:t>για </a:t>
            </a:r>
            <a:r>
              <a:rPr sz="900" spc="55" dirty="0">
                <a:latin typeface="Calibri"/>
                <a:cs typeface="Calibri"/>
              </a:rPr>
              <a:t>την </a:t>
            </a:r>
            <a:r>
              <a:rPr sz="900" spc="60" dirty="0">
                <a:latin typeface="Calibri"/>
                <a:cs typeface="Calibri"/>
              </a:rPr>
              <a:t>αποκατάσταση </a:t>
            </a:r>
            <a:r>
              <a:rPr sz="900" spc="30" dirty="0">
                <a:latin typeface="Calibri"/>
                <a:cs typeface="Calibri"/>
              </a:rPr>
              <a:t>. </a:t>
            </a:r>
            <a:r>
              <a:rPr sz="900" spc="55" dirty="0">
                <a:latin typeface="Calibri"/>
                <a:cs typeface="Calibri"/>
              </a:rPr>
              <a:t>Σε αντίθεση </a:t>
            </a:r>
            <a:r>
              <a:rPr sz="900" spc="60" dirty="0">
                <a:latin typeface="Calibri"/>
                <a:cs typeface="Calibri"/>
              </a:rPr>
              <a:t>με </a:t>
            </a:r>
            <a:r>
              <a:rPr sz="900" spc="40" dirty="0">
                <a:latin typeface="Calibri"/>
                <a:cs typeface="Calibri"/>
              </a:rPr>
              <a:t>τις </a:t>
            </a:r>
            <a:r>
              <a:rPr sz="900" spc="50" dirty="0">
                <a:latin typeface="Calibri"/>
                <a:cs typeface="Calibri"/>
              </a:rPr>
              <a:t>επιθέσεις </a:t>
            </a:r>
            <a:r>
              <a:rPr sz="900" spc="55" dirty="0">
                <a:latin typeface="Calibri"/>
                <a:cs typeface="Calibri"/>
              </a:rPr>
              <a:t>DoS, </a:t>
            </a:r>
            <a:r>
              <a:rPr sz="900" b="1" spc="50" dirty="0">
                <a:latin typeface="Calibri"/>
                <a:cs typeface="Calibri"/>
              </a:rPr>
              <a:t>οι </a:t>
            </a:r>
            <a:r>
              <a:rPr sz="900" b="1" spc="55" dirty="0">
                <a:latin typeface="Calibri"/>
                <a:cs typeface="Calibri"/>
              </a:rPr>
              <a:t>επιθέσεις </a:t>
            </a:r>
            <a:r>
              <a:rPr sz="900" b="1" spc="60" dirty="0">
                <a:latin typeface="Calibri"/>
                <a:cs typeface="Calibri"/>
              </a:rPr>
              <a:t>κατανεμημένης άρνησης </a:t>
            </a:r>
            <a:r>
              <a:rPr sz="900" b="1" spc="65" dirty="0">
                <a:latin typeface="Calibri"/>
                <a:cs typeface="Calibri"/>
              </a:rPr>
              <a:t> </a:t>
            </a:r>
            <a:r>
              <a:rPr sz="900" b="1" spc="60" dirty="0">
                <a:latin typeface="Calibri"/>
                <a:cs typeface="Calibri"/>
              </a:rPr>
              <a:t>υπηρεσίας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(</a:t>
            </a:r>
            <a:r>
              <a:rPr sz="900" spc="35" dirty="0">
                <a:latin typeface="Calibri"/>
                <a:cs typeface="Calibri"/>
              </a:rPr>
              <a:t>)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προέρχονται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από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συστήματα,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b="1" spc="60" dirty="0">
                <a:latin typeface="Calibri"/>
                <a:cs typeface="Calibri"/>
              </a:rPr>
              <a:t>παράγοντας/καλώντας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έτσι</a:t>
            </a:r>
            <a:r>
              <a:rPr sz="900" b="1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πιο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δύσκολο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τον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αποκλεισμό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τους</a:t>
            </a:r>
            <a:r>
              <a:rPr sz="900" spc="50" dirty="0">
                <a:latin typeface="Calibri"/>
                <a:cs typeface="Calibri"/>
              </a:rPr>
              <a:t>.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(</a:t>
            </a:r>
            <a:r>
              <a:rPr sz="900" b="1" u="sng" spc="6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Σύμφωνα</a:t>
            </a:r>
            <a:r>
              <a:rPr sz="900" b="1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6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με</a:t>
            </a:r>
            <a:r>
              <a:rPr sz="900" b="1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5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την</a:t>
            </a:r>
            <a:r>
              <a:rPr sz="900" b="1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5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πρακτική</a:t>
            </a:r>
            <a:r>
              <a:rPr sz="900" b="1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6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εργασία</a:t>
            </a:r>
            <a:r>
              <a:rPr sz="900" b="1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6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στο</a:t>
            </a:r>
            <a:r>
              <a:rPr sz="900" b="1" u="sng" spc="25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5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1)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4044" y="2571432"/>
            <a:ext cx="7780020" cy="5745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50"/>
              </a:lnSpc>
            </a:pPr>
            <a:r>
              <a:rPr sz="1600" b="1" spc="-5" dirty="0">
                <a:latin typeface="Calibri"/>
                <a:cs typeface="Calibri"/>
              </a:rPr>
              <a:t>3.</a:t>
            </a:r>
            <a:r>
              <a:rPr sz="1600" b="1" spc="-160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Phishing: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Το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Phishing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είναι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μια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μέθοδος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b="1" spc="60" dirty="0">
                <a:latin typeface="Calibri"/>
                <a:cs typeface="Calibri"/>
              </a:rPr>
              <a:t>κυβερνοεπίθεσης</a:t>
            </a:r>
            <a:r>
              <a:rPr sz="900" b="1" spc="30" dirty="0">
                <a:latin typeface="Calibri"/>
                <a:cs typeface="Calibri"/>
              </a:rPr>
              <a:t> , </a:t>
            </a:r>
            <a:r>
              <a:rPr sz="900" b="1" spc="60" dirty="0">
                <a:latin typeface="Calibri"/>
                <a:cs typeface="Calibri"/>
              </a:rPr>
              <a:t>SMS</a:t>
            </a:r>
            <a:r>
              <a:rPr sz="900" spc="60" dirty="0">
                <a:latin typeface="Calibri"/>
                <a:cs typeface="Calibri"/>
              </a:rPr>
              <a:t>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b="1" spc="65" dirty="0">
                <a:latin typeface="Calibri"/>
                <a:cs typeface="Calibri"/>
              </a:rPr>
              <a:t>τηλέφωνο</a:t>
            </a:r>
            <a:r>
              <a:rPr sz="900" b="1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ή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μέσα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επικοινωνίας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b="1" spc="65" dirty="0">
                <a:latin typeface="Calibri"/>
                <a:cs typeface="Calibri"/>
              </a:rPr>
              <a:t>να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55" dirty="0">
                <a:latin typeface="Calibri"/>
                <a:cs typeface="Calibri"/>
              </a:rPr>
              <a:t>εξαπατήσει</a:t>
            </a:r>
            <a:r>
              <a:rPr sz="900" b="1" spc="40" dirty="0">
                <a:latin typeface="Calibri"/>
                <a:cs typeface="Calibri"/>
              </a:rPr>
              <a:t> </a:t>
            </a:r>
            <a:r>
              <a:rPr sz="900" b="1" spc="60" dirty="0">
                <a:latin typeface="Calibri"/>
                <a:cs typeface="Calibri"/>
              </a:rPr>
              <a:t>τα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65" dirty="0">
                <a:latin typeface="Calibri"/>
                <a:cs typeface="Calibri"/>
              </a:rPr>
              <a:t>θύματα</a:t>
            </a:r>
            <a:r>
              <a:rPr sz="900" b="1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ώστε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να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μοιραστούν</a:t>
            </a:r>
            <a:endParaRPr sz="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900" b="1" spc="35" dirty="0">
                <a:latin typeface="Calibri"/>
                <a:cs typeface="Calibri"/>
              </a:rPr>
              <a:t>ευαίσθητες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πληροφορίες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ή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τη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λήψη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κακόβουλων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αρχείων.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4044" y="3294379"/>
            <a:ext cx="11264265" cy="962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880" indent="-170180">
              <a:lnSpc>
                <a:spcPts val="1175"/>
              </a:lnSpc>
              <a:buSzPct val="176470"/>
              <a:buAutoNum type="arabicPeriod" startAt="4"/>
              <a:tabLst>
                <a:tab pos="182880" algn="l"/>
              </a:tabLst>
            </a:pPr>
            <a:r>
              <a:rPr sz="900" b="1" spc="50" dirty="0">
                <a:latin typeface="Calibri"/>
                <a:cs typeface="Calibri"/>
              </a:rPr>
              <a:t>Spoofing:</a:t>
            </a:r>
            <a:r>
              <a:rPr sz="900" b="1" spc="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Είναι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όταν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οι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εγκληματίες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του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κυβερνοχώρου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b="1" spc="55" dirty="0">
                <a:latin typeface="Calibri"/>
                <a:cs typeface="Calibri"/>
              </a:rPr>
              <a:t>μεταμφιέζονται</a:t>
            </a:r>
            <a:r>
              <a:rPr sz="900" b="1" spc="8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σε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αξιόπιστες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b="1" spc="60" dirty="0">
                <a:latin typeface="Calibri"/>
                <a:cs typeface="Calibri"/>
              </a:rPr>
              <a:t>πηγές</a:t>
            </a:r>
            <a:r>
              <a:rPr sz="900" b="1" spc="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για</a:t>
            </a:r>
            <a:r>
              <a:rPr sz="900" spc="65" dirty="0">
                <a:latin typeface="Calibri"/>
                <a:cs typeface="Calibri"/>
              </a:rPr>
              <a:t> να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αποκτήσουν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πρόσβαση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σε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συστήματα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ή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b="1" spc="55" dirty="0">
                <a:latin typeface="Calibri"/>
                <a:cs typeface="Calibri"/>
              </a:rPr>
              <a:t>συσκευές,</a:t>
            </a:r>
            <a:r>
              <a:rPr sz="900" b="1" spc="6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με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σκοπό</a:t>
            </a:r>
            <a:r>
              <a:rPr sz="900" spc="65" dirty="0">
                <a:latin typeface="Calibri"/>
                <a:cs typeface="Calibri"/>
              </a:rPr>
              <a:t> να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κλέψουν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πληροφορίες,</a:t>
            </a:r>
            <a:r>
              <a:rPr sz="900" spc="65" dirty="0">
                <a:latin typeface="Calibri"/>
                <a:cs typeface="Calibri"/>
              </a:rPr>
              <a:t> να αποσπάσουν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χρήματα</a:t>
            </a:r>
            <a:r>
              <a:rPr sz="900" spc="65" dirty="0">
                <a:latin typeface="Calibri"/>
                <a:cs typeface="Calibri"/>
              </a:rPr>
              <a:t> ή</a:t>
            </a:r>
            <a:endParaRPr sz="900" dirty="0">
              <a:latin typeface="Calibri"/>
              <a:cs typeface="Calibri"/>
            </a:endParaRPr>
          </a:p>
          <a:p>
            <a:pPr marL="12700">
              <a:lnSpc>
                <a:spcPts val="944"/>
              </a:lnSpc>
            </a:pPr>
            <a:r>
              <a:rPr sz="900" spc="65" dirty="0">
                <a:latin typeface="Calibri"/>
                <a:cs typeface="Calibri"/>
              </a:rPr>
              <a:t>να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εγκαταστήσουν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κακόβουλο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λογισμικό.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(</a:t>
            </a:r>
            <a:r>
              <a:rPr sz="900" b="1" u="sng" spc="6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Σύμφωνα</a:t>
            </a:r>
            <a:r>
              <a:rPr sz="900" b="1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6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με</a:t>
            </a:r>
            <a:r>
              <a:rPr sz="900" b="1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5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την</a:t>
            </a:r>
            <a:r>
              <a:rPr sz="900" b="1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5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πρακτική</a:t>
            </a:r>
            <a:r>
              <a:rPr sz="900" b="1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6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εργασία</a:t>
            </a:r>
            <a:r>
              <a:rPr sz="900" b="1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6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στο</a:t>
            </a:r>
            <a:r>
              <a:rPr sz="900" b="1" u="sng" spc="26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5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1)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 dirty="0">
              <a:latin typeface="Calibri"/>
              <a:cs typeface="Calibri"/>
            </a:endParaRPr>
          </a:p>
          <a:p>
            <a:pPr marL="12700" marR="5080">
              <a:lnSpc>
                <a:spcPct val="90200"/>
              </a:lnSpc>
              <a:buSzPct val="176470"/>
              <a:buAutoNum type="arabicPeriod" startAt="5"/>
              <a:tabLst>
                <a:tab pos="182880" algn="l"/>
              </a:tabLst>
            </a:pPr>
            <a:r>
              <a:rPr sz="900" b="1" spc="70" dirty="0">
                <a:latin typeface="Calibri"/>
                <a:cs typeface="Calibri"/>
              </a:rPr>
              <a:t>Επιθέσεις</a:t>
            </a:r>
            <a:r>
              <a:rPr sz="900" b="1" spc="160" dirty="0">
                <a:latin typeface="Calibri"/>
                <a:cs typeface="Calibri"/>
              </a:rPr>
              <a:t> </a:t>
            </a:r>
            <a:r>
              <a:rPr sz="900" b="1" spc="85" dirty="0">
                <a:latin typeface="Calibri"/>
                <a:cs typeface="Calibri"/>
              </a:rPr>
              <a:t>με</a:t>
            </a:r>
            <a:r>
              <a:rPr sz="900" b="1" spc="170" dirty="0">
                <a:latin typeface="Calibri"/>
                <a:cs typeface="Calibri"/>
              </a:rPr>
              <a:t> </a:t>
            </a:r>
            <a:r>
              <a:rPr sz="900" b="1" spc="90" dirty="0">
                <a:latin typeface="Calibri"/>
                <a:cs typeface="Calibri"/>
              </a:rPr>
              <a:t>βάση</a:t>
            </a:r>
            <a:r>
              <a:rPr sz="900" b="1" spc="170" dirty="0">
                <a:latin typeface="Calibri"/>
                <a:cs typeface="Calibri"/>
              </a:rPr>
              <a:t> </a:t>
            </a:r>
            <a:r>
              <a:rPr sz="900" b="1" spc="75" dirty="0">
                <a:latin typeface="Calibri"/>
                <a:cs typeface="Calibri"/>
              </a:rPr>
              <a:t>την</a:t>
            </a:r>
            <a:r>
              <a:rPr sz="900" b="1" spc="170" dirty="0">
                <a:latin typeface="Calibri"/>
                <a:cs typeface="Calibri"/>
              </a:rPr>
              <a:t> </a:t>
            </a:r>
            <a:r>
              <a:rPr sz="900" b="1" spc="75" dirty="0">
                <a:latin typeface="Calibri"/>
                <a:cs typeface="Calibri"/>
              </a:rPr>
              <a:t>ταυτότητα:</a:t>
            </a:r>
            <a:r>
              <a:rPr sz="900" b="1" spc="175" dirty="0">
                <a:latin typeface="Calibri"/>
                <a:cs typeface="Calibri"/>
              </a:rPr>
              <a:t> </a:t>
            </a:r>
            <a:r>
              <a:rPr sz="900" b="1" spc="80" dirty="0">
                <a:latin typeface="Calibri"/>
                <a:cs typeface="Calibri"/>
              </a:rPr>
              <a:t>Οι</a:t>
            </a:r>
            <a:r>
              <a:rPr sz="900" b="1" spc="165" dirty="0">
                <a:latin typeface="Calibri"/>
                <a:cs typeface="Calibri"/>
              </a:rPr>
              <a:t> </a:t>
            </a:r>
            <a:r>
              <a:rPr sz="900" b="1" spc="70" dirty="0">
                <a:latin typeface="Calibri"/>
                <a:cs typeface="Calibri"/>
              </a:rPr>
              <a:t>επιθέσεις</a:t>
            </a:r>
            <a:r>
              <a:rPr sz="900" b="1" spc="16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που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βασίζονται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στην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ταυτότητα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είναι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δύσκολο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να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b="1" spc="75" dirty="0">
                <a:latin typeface="Calibri"/>
                <a:cs typeface="Calibri"/>
              </a:rPr>
              <a:t>εντοπιστούν</a:t>
            </a:r>
            <a:r>
              <a:rPr sz="900" b="1" spc="16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και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περιλαμβάνουν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b="1" spc="85" dirty="0">
                <a:latin typeface="Calibri"/>
                <a:cs typeface="Calibri"/>
              </a:rPr>
              <a:t>παραβιασμένα</a:t>
            </a:r>
            <a:r>
              <a:rPr sz="900" b="1" spc="16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διαπιστευτήρια,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παράγοντας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προκλήσεις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στη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διάκριση 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μεταξύ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της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b="1" spc="75" dirty="0">
                <a:latin typeface="Calibri"/>
                <a:cs typeface="Calibri"/>
              </a:rPr>
              <a:t>γνήσιας</a:t>
            </a:r>
            <a:r>
              <a:rPr sz="900" b="1" spc="3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συμπεριφοράς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b="1" spc="80" dirty="0">
                <a:latin typeface="Calibri"/>
                <a:cs typeface="Calibri"/>
              </a:rPr>
              <a:t>του</a:t>
            </a:r>
            <a:r>
              <a:rPr sz="900" b="1" spc="45" dirty="0">
                <a:latin typeface="Calibri"/>
                <a:cs typeface="Calibri"/>
              </a:rPr>
              <a:t> </a:t>
            </a:r>
            <a:r>
              <a:rPr sz="900" b="1" spc="80" dirty="0">
                <a:latin typeface="Calibri"/>
                <a:cs typeface="Calibri"/>
              </a:rPr>
              <a:t>χρήστη</a:t>
            </a:r>
            <a:r>
              <a:rPr sz="900" b="1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και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ενός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b="1" spc="80" dirty="0">
                <a:latin typeface="Calibri"/>
                <a:cs typeface="Calibri"/>
              </a:rPr>
              <a:t>χάκερ</a:t>
            </a:r>
            <a:r>
              <a:rPr sz="900" b="1" spc="40" dirty="0">
                <a:latin typeface="Calibri"/>
                <a:cs typeface="Calibri"/>
              </a:rPr>
              <a:t> </a:t>
            </a:r>
            <a:r>
              <a:rPr sz="900" b="1" spc="85" dirty="0">
                <a:latin typeface="Calibri"/>
                <a:cs typeface="Calibri"/>
              </a:rPr>
              <a:t>παραδοσιακών</a:t>
            </a:r>
            <a:r>
              <a:rPr sz="900" b="1" spc="4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μέτρων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και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εργαλείων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ασφάλειας.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26469" y="4791709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latin typeface="Calibri"/>
                <a:cs typeface="Calibri"/>
              </a:rPr>
              <a:t>1</a:t>
            </a:r>
            <a:r>
              <a:rPr sz="550" spc="25" dirty="0">
                <a:latin typeface="Calibri"/>
                <a:cs typeface="Calibri"/>
              </a:rPr>
              <a:t>3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375" y="4947920"/>
            <a:ext cx="236283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</a:t>
            </a:r>
            <a:r>
              <a:rPr sz="5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πιο συνηθισμένοι</a:t>
            </a:r>
            <a:r>
              <a:rPr sz="5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τύποι επιθέσεων</a:t>
            </a:r>
            <a:r>
              <a:rPr sz="5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στον</a:t>
            </a:r>
            <a:r>
              <a:rPr sz="5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κυβερνοχώρο</a:t>
            </a:r>
            <a:r>
              <a:rPr sz="5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σήμερα</a:t>
            </a:r>
            <a:r>
              <a:rPr sz="5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CrowdStrike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5" y="0"/>
              <a:ext cx="5012055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5344" y="409575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1515" y="1303654"/>
            <a:ext cx="418528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40" dirty="0">
                <a:latin typeface="Calibri"/>
                <a:cs typeface="Calibri"/>
              </a:rPr>
              <a:t>Στη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συνέχεια,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θα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εξερευνήσουμε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σχετικά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τείχη</a:t>
            </a:r>
            <a:r>
              <a:rPr sz="950" spc="5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(ηλεκτρονικής)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spc="30" dirty="0">
                <a:latin typeface="Calibri"/>
                <a:cs typeface="Calibri"/>
              </a:rPr>
              <a:t>προστασίας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12830" y="5928042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6364" y="6058534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ΑΚΡΑΪΟΥ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13839" y="1772920"/>
            <a:ext cx="1418590" cy="672465"/>
          </a:xfrm>
          <a:custGeom>
            <a:avLst/>
            <a:gdLst/>
            <a:ahLst/>
            <a:cxnLst/>
            <a:rect l="l" t="t" r="r" b="b"/>
            <a:pathLst>
              <a:path w="1418589" h="672464">
                <a:moveTo>
                  <a:pt x="1306195" y="0"/>
                </a:moveTo>
                <a:lnTo>
                  <a:pt x="112077" y="0"/>
                </a:lnTo>
                <a:lnTo>
                  <a:pt x="68579" y="8889"/>
                </a:lnTo>
                <a:lnTo>
                  <a:pt x="32702" y="32702"/>
                </a:lnTo>
                <a:lnTo>
                  <a:pt x="8890" y="68579"/>
                </a:lnTo>
                <a:lnTo>
                  <a:pt x="0" y="112077"/>
                </a:lnTo>
                <a:lnTo>
                  <a:pt x="0" y="560387"/>
                </a:lnTo>
                <a:lnTo>
                  <a:pt x="8890" y="603884"/>
                </a:lnTo>
                <a:lnTo>
                  <a:pt x="32702" y="639444"/>
                </a:lnTo>
                <a:lnTo>
                  <a:pt x="68579" y="663575"/>
                </a:lnTo>
                <a:lnTo>
                  <a:pt x="112077" y="672147"/>
                </a:lnTo>
                <a:lnTo>
                  <a:pt x="1306195" y="672147"/>
                </a:lnTo>
                <a:lnTo>
                  <a:pt x="1349692" y="663575"/>
                </a:lnTo>
                <a:lnTo>
                  <a:pt x="1385570" y="639444"/>
                </a:lnTo>
                <a:lnTo>
                  <a:pt x="1409382" y="603884"/>
                </a:lnTo>
                <a:lnTo>
                  <a:pt x="1418272" y="560387"/>
                </a:lnTo>
                <a:lnTo>
                  <a:pt x="1418272" y="112077"/>
                </a:lnTo>
                <a:lnTo>
                  <a:pt x="1409382" y="68579"/>
                </a:lnTo>
                <a:lnTo>
                  <a:pt x="1385570" y="32702"/>
                </a:lnTo>
                <a:lnTo>
                  <a:pt x="1349692" y="8889"/>
                </a:lnTo>
                <a:lnTo>
                  <a:pt x="1306195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770379" y="1964690"/>
            <a:ext cx="464184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IPTables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34042" y="1772920"/>
            <a:ext cx="1748155" cy="672465"/>
          </a:xfrm>
          <a:custGeom>
            <a:avLst/>
            <a:gdLst/>
            <a:ahLst/>
            <a:cxnLst/>
            <a:rect l="l" t="t" r="r" b="b"/>
            <a:pathLst>
              <a:path w="1748154" h="672464">
                <a:moveTo>
                  <a:pt x="1636077" y="0"/>
                </a:moveTo>
                <a:lnTo>
                  <a:pt x="112077" y="0"/>
                </a:lnTo>
                <a:lnTo>
                  <a:pt x="68580" y="8889"/>
                </a:lnTo>
                <a:lnTo>
                  <a:pt x="32702" y="32702"/>
                </a:lnTo>
                <a:lnTo>
                  <a:pt x="8889" y="68579"/>
                </a:lnTo>
                <a:lnTo>
                  <a:pt x="0" y="112077"/>
                </a:lnTo>
                <a:lnTo>
                  <a:pt x="0" y="560387"/>
                </a:lnTo>
                <a:lnTo>
                  <a:pt x="8889" y="603884"/>
                </a:lnTo>
                <a:lnTo>
                  <a:pt x="32702" y="639444"/>
                </a:lnTo>
                <a:lnTo>
                  <a:pt x="68580" y="663575"/>
                </a:lnTo>
                <a:lnTo>
                  <a:pt x="112077" y="672147"/>
                </a:lnTo>
                <a:lnTo>
                  <a:pt x="1636077" y="672147"/>
                </a:lnTo>
                <a:lnTo>
                  <a:pt x="1679892" y="663575"/>
                </a:lnTo>
                <a:lnTo>
                  <a:pt x="1715452" y="639444"/>
                </a:lnTo>
                <a:lnTo>
                  <a:pt x="1739582" y="603884"/>
                </a:lnTo>
                <a:lnTo>
                  <a:pt x="1748155" y="560387"/>
                </a:lnTo>
                <a:lnTo>
                  <a:pt x="1748155" y="112077"/>
                </a:lnTo>
                <a:lnTo>
                  <a:pt x="1739582" y="68579"/>
                </a:lnTo>
                <a:lnTo>
                  <a:pt x="1715452" y="32702"/>
                </a:lnTo>
                <a:lnTo>
                  <a:pt x="1679892" y="8889"/>
                </a:lnTo>
                <a:lnTo>
                  <a:pt x="1636077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280092" y="1964690"/>
            <a:ext cx="111633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Πίνακες</a:t>
            </a:r>
            <a:r>
              <a:rPr sz="9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Nftables</a:t>
            </a:r>
            <a:r>
              <a:rPr sz="9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15" dirty="0">
                <a:solidFill>
                  <a:srgbClr val="FFFFFF"/>
                </a:solidFill>
                <a:latin typeface="Calibri"/>
                <a:cs typeface="Calibri"/>
              </a:rPr>
              <a:t>nft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62220" y="1772920"/>
            <a:ext cx="1418590" cy="672465"/>
          </a:xfrm>
          <a:custGeom>
            <a:avLst/>
            <a:gdLst/>
            <a:ahLst/>
            <a:cxnLst/>
            <a:rect l="l" t="t" r="r" b="b"/>
            <a:pathLst>
              <a:path w="1418589" h="672464">
                <a:moveTo>
                  <a:pt x="1306194" y="0"/>
                </a:moveTo>
                <a:lnTo>
                  <a:pt x="112077" y="0"/>
                </a:lnTo>
                <a:lnTo>
                  <a:pt x="68579" y="8889"/>
                </a:lnTo>
                <a:lnTo>
                  <a:pt x="32702" y="32702"/>
                </a:lnTo>
                <a:lnTo>
                  <a:pt x="8889" y="68579"/>
                </a:lnTo>
                <a:lnTo>
                  <a:pt x="0" y="112077"/>
                </a:lnTo>
                <a:lnTo>
                  <a:pt x="0" y="560387"/>
                </a:lnTo>
                <a:lnTo>
                  <a:pt x="8889" y="603884"/>
                </a:lnTo>
                <a:lnTo>
                  <a:pt x="32702" y="639444"/>
                </a:lnTo>
                <a:lnTo>
                  <a:pt x="68579" y="663575"/>
                </a:lnTo>
                <a:lnTo>
                  <a:pt x="112077" y="672147"/>
                </a:lnTo>
                <a:lnTo>
                  <a:pt x="1306194" y="672147"/>
                </a:lnTo>
                <a:lnTo>
                  <a:pt x="1349692" y="663575"/>
                </a:lnTo>
                <a:lnTo>
                  <a:pt x="1385569" y="639444"/>
                </a:lnTo>
                <a:lnTo>
                  <a:pt x="1409382" y="603884"/>
                </a:lnTo>
                <a:lnTo>
                  <a:pt x="1418272" y="560387"/>
                </a:lnTo>
                <a:lnTo>
                  <a:pt x="1418272" y="112077"/>
                </a:lnTo>
                <a:lnTo>
                  <a:pt x="1409382" y="68579"/>
                </a:lnTo>
                <a:lnTo>
                  <a:pt x="1385569" y="32702"/>
                </a:lnTo>
                <a:lnTo>
                  <a:pt x="1349692" y="8889"/>
                </a:lnTo>
                <a:lnTo>
                  <a:pt x="1306194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210809" y="1964690"/>
            <a:ext cx="1124585" cy="30341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ctr">
              <a:lnSpc>
                <a:spcPct val="101800"/>
              </a:lnSpc>
              <a:spcBef>
                <a:spcPts val="80"/>
              </a:spcBef>
            </a:pP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9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50" spc="-10" dirty="0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95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50" spc="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Firewall</a:t>
            </a:r>
            <a:endParaRPr sz="9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3962400" cy="6880225"/>
            <a:chOff x="6882130" y="0"/>
            <a:chExt cx="396240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6657" y="6166167"/>
              <a:ext cx="3297872" cy="61563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244455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CSP004_C_E: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Stefan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Schauer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και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Abdelkader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428307"/>
            <a:ext cx="531622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155" dirty="0">
                <a:latin typeface="Times New Roman"/>
                <a:cs typeface="Times New Roman"/>
              </a:rPr>
              <a:t>Συνηθέστεροι</a:t>
            </a:r>
            <a:r>
              <a:rPr sz="1700" spc="25" dirty="0">
                <a:latin typeface="Times New Roman"/>
                <a:cs typeface="Times New Roman"/>
              </a:rPr>
              <a:t> </a:t>
            </a:r>
            <a:r>
              <a:rPr sz="1700" spc="145" dirty="0">
                <a:latin typeface="Times New Roman"/>
                <a:cs typeface="Times New Roman"/>
              </a:rPr>
              <a:t>τύποι</a:t>
            </a:r>
            <a:r>
              <a:rPr sz="1700" spc="25" dirty="0">
                <a:latin typeface="Times New Roman"/>
                <a:cs typeface="Times New Roman"/>
              </a:rPr>
              <a:t> </a:t>
            </a:r>
            <a:r>
              <a:rPr sz="1700" spc="145" dirty="0">
                <a:latin typeface="Times New Roman"/>
                <a:cs typeface="Times New Roman"/>
              </a:rPr>
              <a:t>επιθέσεων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700" spc="160" dirty="0">
                <a:latin typeface="Times New Roman"/>
                <a:cs typeface="Times New Roman"/>
              </a:rPr>
              <a:t>στον</a:t>
            </a:r>
            <a:r>
              <a:rPr sz="1700" spc="20" dirty="0">
                <a:latin typeface="Times New Roman"/>
                <a:cs typeface="Times New Roman"/>
              </a:rPr>
              <a:t> </a:t>
            </a:r>
            <a:r>
              <a:rPr sz="1700" spc="160" dirty="0">
                <a:latin typeface="Times New Roman"/>
                <a:cs typeface="Times New Roman"/>
              </a:rPr>
              <a:t>κυβερνοχώρο</a:t>
            </a:r>
            <a:r>
              <a:rPr sz="1700" spc="160" dirty="0"/>
              <a:t>;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375" y="1042352"/>
            <a:ext cx="11790045" cy="43473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7845">
              <a:lnSpc>
                <a:spcPts val="1200"/>
              </a:lnSpc>
              <a:tabLst>
                <a:tab pos="880110" algn="l"/>
              </a:tabLst>
            </a:pPr>
            <a:r>
              <a:rPr sz="2000" b="1" spc="-5" dirty="0">
                <a:latin typeface="Calibri"/>
                <a:cs typeface="Calibri"/>
              </a:rPr>
              <a:t>6.	</a:t>
            </a:r>
            <a:r>
              <a:rPr sz="1050" b="1" spc="70" dirty="0">
                <a:latin typeface="Calibri"/>
                <a:cs typeface="Calibri"/>
              </a:rPr>
              <a:t>Επιθέσεις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κώδικα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προγραμματισμού: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Οι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επιθέσεις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έγχυσης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κώδικα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περιλαμβάνουν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την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έγχυση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κακόβουλου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κώδικα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σε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ευάλωτα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συστήματα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σκοπό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αλλαγή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συμπεριφοράς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τους.</a:t>
            </a:r>
            <a:endParaRPr sz="10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dirty="0">
              <a:latin typeface="Calibri"/>
              <a:cs typeface="Calibri"/>
            </a:endParaRPr>
          </a:p>
          <a:p>
            <a:pPr marL="880744" marR="5715" indent="-342900" algn="just">
              <a:lnSpc>
                <a:spcPct val="100000"/>
              </a:lnSpc>
              <a:spcBef>
                <a:spcPts val="5"/>
              </a:spcBef>
            </a:pPr>
            <a:r>
              <a:rPr sz="1050" b="1" spc="40" dirty="0">
                <a:latin typeface="Calibri"/>
                <a:cs typeface="Calibri"/>
              </a:rPr>
              <a:t>6. </a:t>
            </a:r>
            <a:r>
              <a:rPr sz="1050" b="1" spc="50" dirty="0">
                <a:latin typeface="Calibri"/>
                <a:cs typeface="Calibri"/>
              </a:rPr>
              <a:t>Επιθέσεις </a:t>
            </a:r>
            <a:r>
              <a:rPr sz="1050" b="1" spc="55" dirty="0">
                <a:latin typeface="Calibri"/>
                <a:cs typeface="Calibri"/>
              </a:rPr>
              <a:t>στην αλυσίδα εφοδιασμού: </a:t>
            </a:r>
            <a:r>
              <a:rPr sz="1050" spc="65" dirty="0">
                <a:latin typeface="Calibri"/>
                <a:cs typeface="Calibri"/>
              </a:rPr>
              <a:t>Μια </a:t>
            </a:r>
            <a:r>
              <a:rPr sz="1050" b="1" spc="55" dirty="0">
                <a:latin typeface="Calibri"/>
                <a:cs typeface="Calibri"/>
              </a:rPr>
              <a:t>επίθεση στην αλυσίδα </a:t>
            </a:r>
            <a:r>
              <a:rPr sz="1050" b="1" spc="60" dirty="0">
                <a:latin typeface="Calibri"/>
                <a:cs typeface="Calibri"/>
              </a:rPr>
              <a:t>εφοδιασμού </a:t>
            </a:r>
            <a:r>
              <a:rPr sz="1050" spc="50" dirty="0">
                <a:latin typeface="Calibri"/>
                <a:cs typeface="Calibri"/>
              </a:rPr>
              <a:t>στοχεύει αξιόπιστους </a:t>
            </a:r>
            <a:r>
              <a:rPr sz="1050" b="1" spc="50" dirty="0">
                <a:latin typeface="Calibri"/>
                <a:cs typeface="Calibri"/>
              </a:rPr>
              <a:t>τρίτους </a:t>
            </a:r>
            <a:r>
              <a:rPr sz="1050" spc="55" dirty="0">
                <a:latin typeface="Calibri"/>
                <a:cs typeface="Calibri"/>
              </a:rPr>
              <a:t>προμηθευτές στην αλυσίδα εφοδιασμού, </a:t>
            </a:r>
            <a:r>
              <a:rPr sz="1050" b="1" spc="50" dirty="0">
                <a:latin typeface="Calibri"/>
                <a:cs typeface="Calibri"/>
              </a:rPr>
              <a:t>εισάγοντας </a:t>
            </a:r>
            <a:r>
              <a:rPr sz="1050" b="1" spc="60" dirty="0">
                <a:latin typeface="Calibri"/>
                <a:cs typeface="Calibri"/>
              </a:rPr>
              <a:t>κακόβουλο κώδικα προγραμματισμού </a:t>
            </a:r>
            <a:r>
              <a:rPr sz="1050" spc="55" dirty="0">
                <a:latin typeface="Calibri"/>
                <a:cs typeface="Calibri"/>
              </a:rPr>
              <a:t>σε </a:t>
            </a:r>
            <a:r>
              <a:rPr sz="1050" b="1" spc="50" dirty="0">
                <a:latin typeface="Calibri"/>
                <a:cs typeface="Calibri"/>
              </a:rPr>
              <a:t>λογισμικό </a:t>
            </a:r>
            <a:r>
              <a:rPr sz="1050" spc="65" dirty="0">
                <a:latin typeface="Calibri"/>
                <a:cs typeface="Calibri"/>
              </a:rPr>
              <a:t>ή 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παραβιάζοντας </a:t>
            </a:r>
            <a:r>
              <a:rPr sz="1050" spc="55" dirty="0">
                <a:latin typeface="Calibri"/>
                <a:cs typeface="Calibri"/>
              </a:rPr>
              <a:t>εξαρτήματα υλικού </a:t>
            </a:r>
            <a:r>
              <a:rPr sz="1050" spc="50" dirty="0">
                <a:latin typeface="Calibri"/>
                <a:cs typeface="Calibri"/>
              </a:rPr>
              <a:t>για </a:t>
            </a:r>
            <a:r>
              <a:rPr sz="1050" b="1" spc="60" dirty="0">
                <a:latin typeface="Calibri"/>
                <a:cs typeface="Calibri"/>
              </a:rPr>
              <a:t>να μολύνουν </a:t>
            </a:r>
            <a:r>
              <a:rPr sz="1050" b="1" spc="55" dirty="0">
                <a:latin typeface="Calibri"/>
                <a:cs typeface="Calibri"/>
              </a:rPr>
              <a:t>τους </a:t>
            </a:r>
            <a:r>
              <a:rPr sz="1050" b="1" spc="50" dirty="0">
                <a:latin typeface="Calibri"/>
                <a:cs typeface="Calibri"/>
              </a:rPr>
              <a:t>χρήστες. </a:t>
            </a:r>
            <a:r>
              <a:rPr sz="1050" b="1" spc="55" dirty="0">
                <a:latin typeface="Calibri"/>
                <a:cs typeface="Calibri"/>
              </a:rPr>
              <a:t>Οι αλυσίδες </a:t>
            </a:r>
            <a:r>
              <a:rPr sz="1050" spc="60" dirty="0">
                <a:latin typeface="Calibri"/>
                <a:cs typeface="Calibri"/>
              </a:rPr>
              <a:t>εφοδιασμού </a:t>
            </a:r>
            <a:r>
              <a:rPr sz="1050" spc="50" dirty="0">
                <a:latin typeface="Calibri"/>
                <a:cs typeface="Calibri"/>
              </a:rPr>
              <a:t>λογισμικού </a:t>
            </a:r>
            <a:r>
              <a:rPr sz="1050" spc="45" dirty="0">
                <a:latin typeface="Calibri"/>
                <a:cs typeface="Calibri"/>
              </a:rPr>
              <a:t>είναι </a:t>
            </a:r>
            <a:r>
              <a:rPr sz="1050" spc="55" dirty="0">
                <a:latin typeface="Calibri"/>
                <a:cs typeface="Calibri"/>
              </a:rPr>
              <a:t>ευάλωτες </a:t>
            </a:r>
            <a:r>
              <a:rPr sz="1050" spc="60" dirty="0">
                <a:latin typeface="Calibri"/>
                <a:cs typeface="Calibri"/>
              </a:rPr>
              <a:t>λόγω </a:t>
            </a:r>
            <a:r>
              <a:rPr sz="1050" spc="50" dirty="0">
                <a:latin typeface="Calibri"/>
                <a:cs typeface="Calibri"/>
              </a:rPr>
              <a:t>της </a:t>
            </a:r>
            <a:r>
              <a:rPr sz="1050" b="1" spc="55" dirty="0">
                <a:latin typeface="Calibri"/>
                <a:cs typeface="Calibri"/>
              </a:rPr>
              <a:t>εξάρτησής </a:t>
            </a:r>
            <a:r>
              <a:rPr sz="1050" spc="50" dirty="0">
                <a:latin typeface="Calibri"/>
                <a:cs typeface="Calibri"/>
              </a:rPr>
              <a:t>τους </a:t>
            </a:r>
            <a:r>
              <a:rPr sz="1050" spc="65" dirty="0">
                <a:latin typeface="Calibri"/>
                <a:cs typeface="Calibri"/>
              </a:rPr>
              <a:t>από </a:t>
            </a:r>
            <a:r>
              <a:rPr sz="1050" spc="60" dirty="0">
                <a:latin typeface="Calibri"/>
                <a:cs typeface="Calibri"/>
              </a:rPr>
              <a:t>διάφορα </a:t>
            </a:r>
            <a:r>
              <a:rPr sz="1050" b="1" spc="55" dirty="0">
                <a:latin typeface="Calibri"/>
                <a:cs typeface="Calibri"/>
              </a:rPr>
              <a:t>έτοιμα εξαρτήματα </a:t>
            </a:r>
            <a:r>
              <a:rPr sz="1050" spc="60" dirty="0">
                <a:latin typeface="Calibri"/>
                <a:cs typeface="Calibri"/>
              </a:rPr>
              <a:t>όπως </a:t>
            </a:r>
            <a:r>
              <a:rPr sz="1050" b="1" spc="50" dirty="0">
                <a:latin typeface="Calibri"/>
                <a:cs typeface="Calibri"/>
              </a:rPr>
              <a:t>API </a:t>
            </a:r>
            <a:r>
              <a:rPr sz="1050" b="1" spc="45" dirty="0">
                <a:latin typeface="Calibri"/>
                <a:cs typeface="Calibri"/>
              </a:rPr>
              <a:t>(Application </a:t>
            </a:r>
            <a:r>
              <a:rPr sz="1050" b="1" spc="55" dirty="0">
                <a:latin typeface="Calibri"/>
                <a:cs typeface="Calibri"/>
              </a:rPr>
              <a:t>Programming </a:t>
            </a:r>
            <a:r>
              <a:rPr sz="1050" b="1" spc="60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Interface)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τρίτων</a:t>
            </a:r>
            <a:r>
              <a:rPr sz="1050" b="1" spc="50" dirty="0">
                <a:latin typeface="Calibri"/>
                <a:cs typeface="Calibri"/>
              </a:rPr>
              <a:t>,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κώδικα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ανοικτού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κώδικα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και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ιδιοταγές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λογισμικά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από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τους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προμηθευτές.</a:t>
            </a:r>
            <a:endParaRPr sz="10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 dirty="0">
              <a:latin typeface="Calibri"/>
              <a:cs typeface="Calibri"/>
            </a:endParaRPr>
          </a:p>
          <a:p>
            <a:pPr marL="880744" marR="6985" indent="-342900" algn="just">
              <a:lnSpc>
                <a:spcPct val="100000"/>
              </a:lnSpc>
            </a:pPr>
            <a:r>
              <a:rPr sz="1050" b="1" spc="40" dirty="0">
                <a:latin typeface="Calibri"/>
                <a:cs typeface="Calibri"/>
              </a:rPr>
              <a:t>6. </a:t>
            </a:r>
            <a:r>
              <a:rPr sz="1050" b="1" spc="50" dirty="0">
                <a:latin typeface="Calibri"/>
                <a:cs typeface="Calibri"/>
              </a:rPr>
              <a:t>Απειλές εκ </a:t>
            </a:r>
            <a:r>
              <a:rPr sz="1050" b="1" spc="60" dirty="0">
                <a:latin typeface="Calibri"/>
                <a:cs typeface="Calibri"/>
              </a:rPr>
              <a:t>των </a:t>
            </a:r>
            <a:r>
              <a:rPr sz="1050" b="1" spc="55" dirty="0">
                <a:latin typeface="Calibri"/>
                <a:cs typeface="Calibri"/>
              </a:rPr>
              <a:t>έσω: </a:t>
            </a:r>
            <a:r>
              <a:rPr sz="1050" spc="55" dirty="0">
                <a:latin typeface="Calibri"/>
                <a:cs typeface="Calibri"/>
              </a:rPr>
              <a:t>Οι ομάδες πληροφορικής </a:t>
            </a:r>
            <a:r>
              <a:rPr sz="1050" spc="50" dirty="0">
                <a:latin typeface="Calibri"/>
                <a:cs typeface="Calibri"/>
              </a:rPr>
              <a:t>πρέπει </a:t>
            </a:r>
            <a:r>
              <a:rPr sz="1050" spc="60" dirty="0">
                <a:latin typeface="Calibri"/>
                <a:cs typeface="Calibri"/>
              </a:rPr>
              <a:t>να </a:t>
            </a:r>
            <a:r>
              <a:rPr sz="1050" spc="55" dirty="0">
                <a:latin typeface="Calibri"/>
                <a:cs typeface="Calibri"/>
              </a:rPr>
              <a:t>διευθυνσιοδοτούν </a:t>
            </a:r>
            <a:r>
              <a:rPr sz="1050" b="1" spc="50" dirty="0">
                <a:latin typeface="Calibri"/>
                <a:cs typeface="Calibri"/>
              </a:rPr>
              <a:t>εξωτερικές </a:t>
            </a:r>
            <a:r>
              <a:rPr sz="1050" spc="50" dirty="0">
                <a:latin typeface="Calibri"/>
                <a:cs typeface="Calibri"/>
              </a:rPr>
              <a:t>και </a:t>
            </a:r>
            <a:r>
              <a:rPr sz="1050" b="1" spc="55" dirty="0">
                <a:latin typeface="Calibri"/>
                <a:cs typeface="Calibri"/>
              </a:rPr>
              <a:t>εσωτερικές </a:t>
            </a:r>
            <a:r>
              <a:rPr sz="1050" spc="50" dirty="0">
                <a:latin typeface="Calibri"/>
                <a:cs typeface="Calibri"/>
              </a:rPr>
              <a:t>απειλές για </a:t>
            </a:r>
            <a:r>
              <a:rPr sz="1050" b="1" spc="60" dirty="0">
                <a:latin typeface="Calibri"/>
                <a:cs typeface="Calibri"/>
              </a:rPr>
              <a:t>ολοκληρωμένη </a:t>
            </a:r>
            <a:r>
              <a:rPr sz="1050" spc="55" dirty="0">
                <a:latin typeface="Calibri"/>
                <a:cs typeface="Calibri"/>
              </a:rPr>
              <a:t>ασφάλεια. Οι </a:t>
            </a:r>
            <a:r>
              <a:rPr sz="1050" spc="50" dirty="0">
                <a:latin typeface="Calibri"/>
                <a:cs typeface="Calibri"/>
              </a:rPr>
              <a:t>εσωτερικές </a:t>
            </a:r>
            <a:r>
              <a:rPr sz="1050" spc="45" dirty="0">
                <a:latin typeface="Calibri"/>
                <a:cs typeface="Calibri"/>
              </a:rPr>
              <a:t>απειλές, </a:t>
            </a:r>
            <a:r>
              <a:rPr sz="1050" spc="60" dirty="0">
                <a:latin typeface="Calibri"/>
                <a:cs typeface="Calibri"/>
              </a:rPr>
              <a:t>όπως </a:t>
            </a:r>
            <a:r>
              <a:rPr sz="1050" spc="45" dirty="0">
                <a:latin typeface="Calibri"/>
                <a:cs typeface="Calibri"/>
              </a:rPr>
              <a:t>οι </a:t>
            </a:r>
            <a:r>
              <a:rPr sz="1050" b="1" spc="55" dirty="0">
                <a:latin typeface="Calibri"/>
                <a:cs typeface="Calibri"/>
              </a:rPr>
              <a:t>νυν </a:t>
            </a:r>
            <a:r>
              <a:rPr sz="1050" b="1" spc="65" dirty="0">
                <a:latin typeface="Calibri"/>
                <a:cs typeface="Calibri"/>
              </a:rPr>
              <a:t>ή πρώην </a:t>
            </a:r>
            <a:r>
              <a:rPr sz="1050" spc="50" dirty="0">
                <a:latin typeface="Calibri"/>
                <a:cs typeface="Calibri"/>
              </a:rPr>
              <a:t>υπάλληλοι, </a:t>
            </a:r>
            <a:r>
              <a:rPr sz="1050" spc="55" dirty="0">
                <a:latin typeface="Calibri"/>
                <a:cs typeface="Calibri"/>
              </a:rPr>
              <a:t>ενέχουν </a:t>
            </a:r>
            <a:r>
              <a:rPr sz="1050" b="1" spc="55" dirty="0">
                <a:latin typeface="Calibri"/>
                <a:cs typeface="Calibri"/>
              </a:rPr>
              <a:t>σημαντικούς </a:t>
            </a:r>
            <a:r>
              <a:rPr sz="1050" b="1" spc="60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κινδύνους </a:t>
            </a:r>
            <a:r>
              <a:rPr sz="1050" spc="40" dirty="0">
                <a:latin typeface="Calibri"/>
                <a:cs typeface="Calibri"/>
              </a:rPr>
              <a:t>λόγω </a:t>
            </a:r>
            <a:r>
              <a:rPr sz="1050" spc="30" dirty="0">
                <a:latin typeface="Calibri"/>
                <a:cs typeface="Calibri"/>
              </a:rPr>
              <a:t>της </a:t>
            </a:r>
            <a:r>
              <a:rPr sz="1050" spc="60" dirty="0">
                <a:latin typeface="Calibri"/>
                <a:cs typeface="Calibri"/>
              </a:rPr>
              <a:t>πρόσβασής </a:t>
            </a:r>
            <a:r>
              <a:rPr sz="1050" spc="55" dirty="0">
                <a:latin typeface="Calibri"/>
                <a:cs typeface="Calibri"/>
              </a:rPr>
              <a:t>τους σε </a:t>
            </a:r>
            <a:r>
              <a:rPr sz="1050" b="1" spc="60" dirty="0">
                <a:latin typeface="Calibri"/>
                <a:cs typeface="Calibri"/>
              </a:rPr>
              <a:t>δεδομένα </a:t>
            </a:r>
            <a:r>
              <a:rPr sz="1050" b="1" spc="50" dirty="0">
                <a:latin typeface="Calibri"/>
                <a:cs typeface="Calibri"/>
              </a:rPr>
              <a:t>και </a:t>
            </a:r>
            <a:r>
              <a:rPr sz="1050" spc="50" dirty="0">
                <a:latin typeface="Calibri"/>
                <a:cs typeface="Calibri"/>
              </a:rPr>
              <a:t>της </a:t>
            </a:r>
            <a:r>
              <a:rPr sz="1050" spc="55" dirty="0">
                <a:latin typeface="Calibri"/>
                <a:cs typeface="Calibri"/>
              </a:rPr>
              <a:t>γνώσης </a:t>
            </a:r>
            <a:r>
              <a:rPr sz="1050" spc="60" dirty="0">
                <a:latin typeface="Calibri"/>
                <a:cs typeface="Calibri"/>
              </a:rPr>
              <a:t>των </a:t>
            </a:r>
            <a:r>
              <a:rPr sz="1050" b="1" spc="55" dirty="0">
                <a:latin typeface="Calibri"/>
                <a:cs typeface="Calibri"/>
              </a:rPr>
              <a:t>λειτουργιών </a:t>
            </a:r>
            <a:r>
              <a:rPr sz="1050" spc="50" dirty="0">
                <a:latin typeface="Calibri"/>
                <a:cs typeface="Calibri"/>
              </a:rPr>
              <a:t>της </a:t>
            </a:r>
            <a:r>
              <a:rPr sz="1050" spc="45" dirty="0">
                <a:latin typeface="Calibri"/>
                <a:cs typeface="Calibri"/>
              </a:rPr>
              <a:t>εταιρείας</a:t>
            </a:r>
            <a:r>
              <a:rPr sz="1050" b="1" spc="45" dirty="0">
                <a:latin typeface="Calibri"/>
                <a:cs typeface="Calibri"/>
              </a:rPr>
              <a:t>. </a:t>
            </a:r>
            <a:r>
              <a:rPr sz="1050" spc="55" dirty="0">
                <a:latin typeface="Calibri"/>
                <a:cs typeface="Calibri"/>
              </a:rPr>
              <a:t>Αυτές </a:t>
            </a:r>
            <a:r>
              <a:rPr sz="1050" b="1" spc="45" dirty="0">
                <a:latin typeface="Calibri"/>
                <a:cs typeface="Calibri"/>
              </a:rPr>
              <a:t>οι </a:t>
            </a:r>
            <a:r>
              <a:rPr sz="1050" b="1" spc="50" dirty="0">
                <a:latin typeface="Calibri"/>
                <a:cs typeface="Calibri"/>
              </a:rPr>
              <a:t>απειλές </a:t>
            </a:r>
            <a:r>
              <a:rPr sz="1050" spc="55" dirty="0">
                <a:latin typeface="Calibri"/>
                <a:cs typeface="Calibri"/>
              </a:rPr>
              <a:t>μπορεί </a:t>
            </a:r>
            <a:r>
              <a:rPr sz="1050" spc="60" dirty="0">
                <a:latin typeface="Calibri"/>
                <a:cs typeface="Calibri"/>
              </a:rPr>
              <a:t>να </a:t>
            </a:r>
            <a:r>
              <a:rPr sz="1050" spc="45" dirty="0">
                <a:latin typeface="Calibri"/>
                <a:cs typeface="Calibri"/>
              </a:rPr>
              <a:t>είναι </a:t>
            </a:r>
            <a:r>
              <a:rPr sz="1050" b="1" spc="55" dirty="0">
                <a:latin typeface="Calibri"/>
                <a:cs typeface="Calibri"/>
              </a:rPr>
              <a:t>κακόβουλες, </a:t>
            </a:r>
            <a:r>
              <a:rPr sz="1050" spc="55" dirty="0">
                <a:latin typeface="Calibri"/>
                <a:cs typeface="Calibri"/>
              </a:rPr>
              <a:t>με </a:t>
            </a:r>
            <a:r>
              <a:rPr sz="1050" spc="60" dirty="0">
                <a:latin typeface="Calibri"/>
                <a:cs typeface="Calibri"/>
              </a:rPr>
              <a:t>γνώμονα </a:t>
            </a:r>
            <a:r>
              <a:rPr sz="1050" b="1" spc="55" dirty="0">
                <a:latin typeface="Calibri"/>
                <a:cs typeface="Calibri"/>
              </a:rPr>
              <a:t>το οικονομικό </a:t>
            </a:r>
            <a:r>
              <a:rPr sz="1050" b="1" spc="60" dirty="0">
                <a:latin typeface="Calibri"/>
                <a:cs typeface="Calibri"/>
              </a:rPr>
              <a:t>όφελος </a:t>
            </a:r>
            <a:r>
              <a:rPr sz="1050" b="1" spc="65" dirty="0">
                <a:latin typeface="Calibri"/>
                <a:cs typeface="Calibri"/>
              </a:rPr>
              <a:t>ή </a:t>
            </a:r>
            <a:r>
              <a:rPr sz="1050" b="1" spc="55" dirty="0">
                <a:latin typeface="Calibri"/>
                <a:cs typeface="Calibri"/>
              </a:rPr>
              <a:t>τον εξαναγκασμό, </a:t>
            </a:r>
            <a:r>
              <a:rPr sz="1050" b="1" spc="65" dirty="0">
                <a:latin typeface="Calibri"/>
                <a:cs typeface="Calibri"/>
              </a:rPr>
              <a:t>ή </a:t>
            </a:r>
            <a:r>
              <a:rPr sz="1050" b="1" spc="60" dirty="0">
                <a:latin typeface="Calibri"/>
                <a:cs typeface="Calibri"/>
              </a:rPr>
              <a:t>μη </a:t>
            </a:r>
            <a:r>
              <a:rPr sz="1050" b="1" spc="55" dirty="0">
                <a:latin typeface="Calibri"/>
                <a:cs typeface="Calibri"/>
              </a:rPr>
              <a:t>κακόβουλες, </a:t>
            </a:r>
            <a:r>
              <a:rPr sz="1050" spc="60" dirty="0">
                <a:latin typeface="Calibri"/>
                <a:cs typeface="Calibri"/>
              </a:rPr>
              <a:t>που 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προέρχονται </a:t>
            </a:r>
            <a:r>
              <a:rPr sz="1050" spc="65" dirty="0">
                <a:latin typeface="Calibri"/>
                <a:cs typeface="Calibri"/>
              </a:rPr>
              <a:t>από </a:t>
            </a:r>
            <a:r>
              <a:rPr sz="1050" spc="50" dirty="0">
                <a:latin typeface="Calibri"/>
                <a:cs typeface="Calibri"/>
              </a:rPr>
              <a:t>αμέλεια. </a:t>
            </a:r>
            <a:r>
              <a:rPr sz="1050" spc="65" dirty="0">
                <a:latin typeface="Calibri"/>
                <a:cs typeface="Calibri"/>
              </a:rPr>
              <a:t>Από </a:t>
            </a:r>
            <a:r>
              <a:rPr sz="1050" spc="50" dirty="0">
                <a:latin typeface="Calibri"/>
                <a:cs typeface="Calibri"/>
              </a:rPr>
              <a:t>την </a:t>
            </a:r>
            <a:r>
              <a:rPr sz="1050" spc="55" dirty="0">
                <a:latin typeface="Calibri"/>
                <a:cs typeface="Calibri"/>
              </a:rPr>
              <a:t>άλλη πλευρά, </a:t>
            </a:r>
            <a:r>
              <a:rPr sz="1050" spc="50" dirty="0">
                <a:latin typeface="Calibri"/>
                <a:cs typeface="Calibri"/>
              </a:rPr>
              <a:t>ορισμένες </a:t>
            </a:r>
            <a:r>
              <a:rPr sz="1050" b="1" spc="55" dirty="0">
                <a:latin typeface="Calibri"/>
                <a:cs typeface="Calibri"/>
              </a:rPr>
              <a:t>εσωτερικές </a:t>
            </a:r>
            <a:r>
              <a:rPr sz="1050" b="1" spc="50" dirty="0">
                <a:latin typeface="Calibri"/>
                <a:cs typeface="Calibri"/>
              </a:rPr>
              <a:t>απειλές </a:t>
            </a:r>
            <a:r>
              <a:rPr sz="1050" spc="55" dirty="0">
                <a:latin typeface="Calibri"/>
                <a:cs typeface="Calibri"/>
              </a:rPr>
              <a:t>δεν </a:t>
            </a:r>
            <a:r>
              <a:rPr sz="1050" b="1" spc="45" dirty="0">
                <a:latin typeface="Calibri"/>
                <a:cs typeface="Calibri"/>
              </a:rPr>
              <a:t>είναι </a:t>
            </a:r>
            <a:r>
              <a:rPr sz="1050" b="1" spc="55" dirty="0">
                <a:latin typeface="Calibri"/>
                <a:cs typeface="Calibri"/>
              </a:rPr>
              <a:t>κακόβουλες </a:t>
            </a:r>
            <a:r>
              <a:rPr sz="1050" b="1" spc="60" dirty="0">
                <a:latin typeface="Calibri"/>
                <a:cs typeface="Calibri"/>
              </a:rPr>
              <a:t>αλλά </a:t>
            </a:r>
            <a:r>
              <a:rPr sz="1050" spc="45" dirty="0">
                <a:latin typeface="Calibri"/>
                <a:cs typeface="Calibri"/>
              </a:rPr>
              <a:t>αμελείς. Για </a:t>
            </a:r>
            <a:r>
              <a:rPr sz="1050" spc="55" dirty="0">
                <a:latin typeface="Calibri"/>
                <a:cs typeface="Calibri"/>
              </a:rPr>
              <a:t>τον μετριασμό </a:t>
            </a:r>
            <a:r>
              <a:rPr sz="1050" spc="60" dirty="0">
                <a:latin typeface="Calibri"/>
                <a:cs typeface="Calibri"/>
              </a:rPr>
              <a:t>αυτών </a:t>
            </a:r>
            <a:r>
              <a:rPr sz="1050" spc="40" dirty="0">
                <a:latin typeface="Calibri"/>
                <a:cs typeface="Calibri"/>
              </a:rPr>
              <a:t>των </a:t>
            </a:r>
            <a:r>
              <a:rPr sz="1050" spc="35" dirty="0">
                <a:latin typeface="Calibri"/>
                <a:cs typeface="Calibri"/>
              </a:rPr>
              <a:t>κινδύνων, </a:t>
            </a:r>
            <a:r>
              <a:rPr sz="1050" spc="45" dirty="0">
                <a:latin typeface="Calibri"/>
                <a:cs typeface="Calibri"/>
              </a:rPr>
              <a:t>οι </a:t>
            </a:r>
            <a:r>
              <a:rPr sz="1050" spc="55" dirty="0">
                <a:latin typeface="Calibri"/>
                <a:cs typeface="Calibri"/>
              </a:rPr>
              <a:t>οργανώσεις </a:t>
            </a:r>
            <a:r>
              <a:rPr sz="1050" spc="60" dirty="0">
                <a:latin typeface="Calibri"/>
                <a:cs typeface="Calibri"/>
              </a:rPr>
              <a:t>θα </a:t>
            </a:r>
            <a:r>
              <a:rPr sz="1050" spc="50" dirty="0">
                <a:latin typeface="Calibri"/>
                <a:cs typeface="Calibri"/>
              </a:rPr>
              <a:t>πρέπει </a:t>
            </a:r>
            <a:r>
              <a:rPr sz="1050" spc="60" dirty="0">
                <a:latin typeface="Calibri"/>
                <a:cs typeface="Calibri"/>
              </a:rPr>
              <a:t>να </a:t>
            </a:r>
            <a:r>
              <a:rPr sz="1050" spc="55" dirty="0">
                <a:latin typeface="Calibri"/>
                <a:cs typeface="Calibri"/>
              </a:rPr>
              <a:t>υλοποιούν ισχυρά </a:t>
            </a:r>
            <a:r>
              <a:rPr sz="1050" b="1" spc="60" dirty="0">
                <a:latin typeface="Calibri"/>
                <a:cs typeface="Calibri"/>
              </a:rPr>
              <a:t>προγράμματα </a:t>
            </a:r>
            <a:r>
              <a:rPr sz="1050" b="1" spc="65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κατάρτισης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για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την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ασφάλεια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στον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κυβερνοχώρο,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ώστε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να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εκπαιδεύουν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τα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ενδιαφερόμενα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μέρη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δυνητικές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απειλές,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συμπεριλαμβανομένων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εκείνων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που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προέρχονται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από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εσωτερικούς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χρήστες.</a:t>
            </a:r>
            <a:endParaRPr sz="10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 dirty="0">
              <a:latin typeface="Calibri"/>
              <a:cs typeface="Calibri"/>
            </a:endParaRPr>
          </a:p>
          <a:p>
            <a:pPr marL="880744" marR="5080" indent="-342900" algn="just">
              <a:lnSpc>
                <a:spcPct val="100000"/>
              </a:lnSpc>
            </a:pPr>
            <a:r>
              <a:rPr sz="1050" b="1" spc="60" dirty="0">
                <a:latin typeface="Calibri"/>
                <a:cs typeface="Calibri"/>
              </a:rPr>
              <a:t>6. </a:t>
            </a:r>
            <a:r>
              <a:rPr sz="1050" b="1" spc="90" dirty="0">
                <a:latin typeface="Calibri"/>
                <a:cs typeface="Calibri"/>
              </a:rPr>
              <a:t>DNS </a:t>
            </a:r>
            <a:r>
              <a:rPr sz="1050" b="1" spc="65" dirty="0">
                <a:latin typeface="Calibri"/>
                <a:cs typeface="Calibri"/>
              </a:rPr>
              <a:t>Tunneling: </a:t>
            </a:r>
            <a:r>
              <a:rPr sz="1050" spc="60" dirty="0">
                <a:latin typeface="Calibri"/>
                <a:cs typeface="Calibri"/>
              </a:rPr>
              <a:t>Είναι </a:t>
            </a:r>
            <a:r>
              <a:rPr sz="1050" b="1" spc="75" dirty="0">
                <a:latin typeface="Calibri"/>
                <a:cs typeface="Calibri"/>
              </a:rPr>
              <a:t>κυβερνοεπίθεση </a:t>
            </a:r>
            <a:r>
              <a:rPr sz="1050" spc="85" dirty="0">
                <a:latin typeface="Calibri"/>
                <a:cs typeface="Calibri"/>
              </a:rPr>
              <a:t>που </a:t>
            </a:r>
            <a:r>
              <a:rPr sz="1050" spc="70" dirty="0">
                <a:latin typeface="Calibri"/>
                <a:cs typeface="Calibri"/>
              </a:rPr>
              <a:t>χρησιμοποιεί </a:t>
            </a:r>
            <a:r>
              <a:rPr sz="1050" b="1" spc="80" dirty="0">
                <a:latin typeface="Calibri"/>
                <a:cs typeface="Calibri"/>
              </a:rPr>
              <a:t>ερωτήματα </a:t>
            </a:r>
            <a:r>
              <a:rPr sz="1050" b="1" spc="90" dirty="0">
                <a:latin typeface="Calibri"/>
                <a:cs typeface="Calibri"/>
              </a:rPr>
              <a:t>DNS </a:t>
            </a:r>
            <a:r>
              <a:rPr sz="1050" spc="65" dirty="0">
                <a:latin typeface="Calibri"/>
                <a:cs typeface="Calibri"/>
              </a:rPr>
              <a:t>για </a:t>
            </a:r>
            <a:r>
              <a:rPr sz="1050" spc="80" dirty="0">
                <a:latin typeface="Calibri"/>
                <a:cs typeface="Calibri"/>
              </a:rPr>
              <a:t>να παρακάμψει </a:t>
            </a:r>
            <a:r>
              <a:rPr sz="1050" spc="70" dirty="0">
                <a:latin typeface="Calibri"/>
                <a:cs typeface="Calibri"/>
              </a:rPr>
              <a:t>τα </a:t>
            </a:r>
            <a:r>
              <a:rPr sz="1050" spc="75" dirty="0">
                <a:latin typeface="Calibri"/>
                <a:cs typeface="Calibri"/>
              </a:rPr>
              <a:t>μέτρα ασφαλείας </a:t>
            </a:r>
            <a:r>
              <a:rPr sz="1050" spc="65" dirty="0">
                <a:latin typeface="Calibri"/>
                <a:cs typeface="Calibri"/>
              </a:rPr>
              <a:t>και </a:t>
            </a:r>
            <a:r>
              <a:rPr sz="1050" spc="80" dirty="0">
                <a:latin typeface="Calibri"/>
                <a:cs typeface="Calibri"/>
              </a:rPr>
              <a:t>να </a:t>
            </a:r>
            <a:r>
              <a:rPr sz="1050" spc="75" dirty="0">
                <a:latin typeface="Calibri"/>
                <a:cs typeface="Calibri"/>
              </a:rPr>
              <a:t>μεταδώσει </a:t>
            </a:r>
            <a:r>
              <a:rPr sz="1050" spc="80" dirty="0">
                <a:latin typeface="Calibri"/>
                <a:cs typeface="Calibri"/>
              </a:rPr>
              <a:t>δεδομένα </a:t>
            </a:r>
            <a:r>
              <a:rPr sz="1050" spc="65" dirty="0">
                <a:latin typeface="Calibri"/>
                <a:cs typeface="Calibri"/>
              </a:rPr>
              <a:t>εντός </a:t>
            </a:r>
            <a:r>
              <a:rPr sz="1050" spc="70" dirty="0">
                <a:latin typeface="Calibri"/>
                <a:cs typeface="Calibri"/>
              </a:rPr>
              <a:t>ενός </a:t>
            </a:r>
            <a:r>
              <a:rPr sz="1050" spc="65" dirty="0">
                <a:latin typeface="Calibri"/>
                <a:cs typeface="Calibri"/>
              </a:rPr>
              <a:t>δικτύου. </a:t>
            </a:r>
            <a:r>
              <a:rPr sz="1050" spc="75" dirty="0">
                <a:latin typeface="Calibri"/>
                <a:cs typeface="Calibri"/>
              </a:rPr>
              <a:t>Μόλις </a:t>
            </a:r>
            <a:r>
              <a:rPr sz="1050" spc="70" dirty="0">
                <a:latin typeface="Calibri"/>
                <a:cs typeface="Calibri"/>
              </a:rPr>
              <a:t>παραβιαστεί, </a:t>
            </a:r>
            <a:r>
              <a:rPr sz="1050" b="1" spc="60" dirty="0">
                <a:latin typeface="Calibri"/>
                <a:cs typeface="Calibri"/>
              </a:rPr>
              <a:t>οι </a:t>
            </a:r>
            <a:r>
              <a:rPr sz="1050" b="1" spc="75" dirty="0">
                <a:latin typeface="Calibri"/>
                <a:cs typeface="Calibri"/>
              </a:rPr>
              <a:t>χάκερ </a:t>
            </a:r>
            <a:r>
              <a:rPr sz="1050" b="1" spc="80" dirty="0">
                <a:latin typeface="Calibri"/>
                <a:cs typeface="Calibri"/>
              </a:rPr>
              <a:t>μπορούν να </a:t>
            </a:r>
            <a:r>
              <a:rPr sz="1050" b="1" spc="70" dirty="0">
                <a:latin typeface="Calibri"/>
                <a:cs typeface="Calibri"/>
              </a:rPr>
              <a:t>διοικήσουν </a:t>
            </a:r>
            <a:r>
              <a:rPr sz="1050" b="1" spc="7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και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85" dirty="0">
                <a:latin typeface="Calibri"/>
                <a:cs typeface="Calibri"/>
              </a:rPr>
              <a:t>να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ελέγξουν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δραστηριότητες,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να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εκτελέσουν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κακόβουλο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λογισμικό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και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να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εξάγουν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ευαίσθητα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δεδομένα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χρησιμοποιώντας</a:t>
            </a:r>
            <a:r>
              <a:rPr sz="1050" b="1" spc="254" dirty="0">
                <a:latin typeface="Calibri"/>
                <a:cs typeface="Calibri"/>
              </a:rPr>
              <a:t> </a:t>
            </a:r>
            <a:r>
              <a:rPr sz="1050" b="1" spc="95" dirty="0">
                <a:latin typeface="Calibri"/>
                <a:cs typeface="Calibri"/>
              </a:rPr>
              <a:t>DNS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με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την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κωδικοποίηση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πληροφοριών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στις</a:t>
            </a:r>
            <a:r>
              <a:rPr sz="1050" spc="25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DNS.</a:t>
            </a:r>
            <a:endParaRPr sz="10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 dirty="0">
              <a:latin typeface="Calibri"/>
              <a:cs typeface="Calibri"/>
            </a:endParaRPr>
          </a:p>
          <a:p>
            <a:pPr marL="880744" marR="8255" indent="-342900" algn="just">
              <a:lnSpc>
                <a:spcPct val="100000"/>
              </a:lnSpc>
            </a:pPr>
            <a:r>
              <a:rPr sz="1050" b="1" spc="40" dirty="0">
                <a:latin typeface="Calibri"/>
                <a:cs typeface="Calibri"/>
              </a:rPr>
              <a:t>6. </a:t>
            </a:r>
            <a:r>
              <a:rPr sz="1050" b="1" spc="50" dirty="0">
                <a:latin typeface="Calibri"/>
                <a:cs typeface="Calibri"/>
              </a:rPr>
              <a:t>Επιθέσεις </a:t>
            </a:r>
            <a:r>
              <a:rPr sz="1050" b="1" spc="55" dirty="0">
                <a:latin typeface="Calibri"/>
                <a:cs typeface="Calibri"/>
              </a:rPr>
              <a:t>με </a:t>
            </a:r>
            <a:r>
              <a:rPr sz="1050" b="1" spc="65" dirty="0">
                <a:latin typeface="Calibri"/>
                <a:cs typeface="Calibri"/>
              </a:rPr>
              <a:t>βάση </a:t>
            </a:r>
            <a:r>
              <a:rPr sz="1050" b="1" spc="50" dirty="0">
                <a:latin typeface="Calibri"/>
                <a:cs typeface="Calibri"/>
              </a:rPr>
              <a:t>το </a:t>
            </a:r>
            <a:r>
              <a:rPr sz="1050" b="1" spc="45" dirty="0">
                <a:latin typeface="Calibri"/>
                <a:cs typeface="Calibri"/>
              </a:rPr>
              <a:t>IoT: </a:t>
            </a:r>
            <a:r>
              <a:rPr sz="1050" spc="55" dirty="0">
                <a:latin typeface="Calibri"/>
                <a:cs typeface="Calibri"/>
              </a:rPr>
              <a:t>Οι </a:t>
            </a:r>
            <a:r>
              <a:rPr sz="1050" spc="50" dirty="0">
                <a:latin typeface="Calibri"/>
                <a:cs typeface="Calibri"/>
              </a:rPr>
              <a:t>επιθέσεις </a:t>
            </a:r>
            <a:r>
              <a:rPr sz="1050" spc="45" dirty="0">
                <a:latin typeface="Calibri"/>
                <a:cs typeface="Calibri"/>
              </a:rPr>
              <a:t>IoT </a:t>
            </a:r>
            <a:r>
              <a:rPr sz="1050" spc="55" dirty="0">
                <a:latin typeface="Calibri"/>
                <a:cs typeface="Calibri"/>
              </a:rPr>
              <a:t>στοχεύουν σε συσκευές </a:t>
            </a:r>
            <a:r>
              <a:rPr sz="1050" spc="65" dirty="0">
                <a:latin typeface="Calibri"/>
                <a:cs typeface="Calibri"/>
              </a:rPr>
              <a:t>ή </a:t>
            </a:r>
            <a:r>
              <a:rPr sz="1050" spc="50" dirty="0">
                <a:latin typeface="Calibri"/>
                <a:cs typeface="Calibri"/>
              </a:rPr>
              <a:t>δίκτυα </a:t>
            </a:r>
            <a:r>
              <a:rPr sz="1050" spc="40" dirty="0">
                <a:latin typeface="Calibri"/>
                <a:cs typeface="Calibri"/>
              </a:rPr>
              <a:t>IoT, </a:t>
            </a:r>
            <a:r>
              <a:rPr sz="1050" spc="55" dirty="0">
                <a:latin typeface="Calibri"/>
                <a:cs typeface="Calibri"/>
              </a:rPr>
              <a:t>ενεργοποιώντας τους χάκερ </a:t>
            </a:r>
            <a:r>
              <a:rPr sz="1050" spc="60" dirty="0">
                <a:latin typeface="Calibri"/>
                <a:cs typeface="Calibri"/>
              </a:rPr>
              <a:t>να </a:t>
            </a:r>
            <a:r>
              <a:rPr sz="1050" b="1" spc="55" dirty="0">
                <a:latin typeface="Calibri"/>
                <a:cs typeface="Calibri"/>
              </a:rPr>
              <a:t>ελέγχουν </a:t>
            </a:r>
            <a:r>
              <a:rPr sz="1050" b="1" spc="50" dirty="0">
                <a:latin typeface="Calibri"/>
                <a:cs typeface="Calibri"/>
              </a:rPr>
              <a:t>συσκευές, </a:t>
            </a:r>
            <a:r>
              <a:rPr sz="1050" spc="60" dirty="0">
                <a:latin typeface="Calibri"/>
                <a:cs typeface="Calibri"/>
              </a:rPr>
              <a:t>να </a:t>
            </a:r>
            <a:r>
              <a:rPr sz="1050" spc="55" dirty="0">
                <a:latin typeface="Calibri"/>
                <a:cs typeface="Calibri"/>
              </a:rPr>
              <a:t>κλέβουν </a:t>
            </a:r>
            <a:r>
              <a:rPr sz="1050" b="1" spc="60" dirty="0">
                <a:latin typeface="Calibri"/>
                <a:cs typeface="Calibri"/>
              </a:rPr>
              <a:t>δεδομένα </a:t>
            </a:r>
            <a:r>
              <a:rPr sz="1050" b="1" spc="65" dirty="0">
                <a:latin typeface="Calibri"/>
                <a:cs typeface="Calibri"/>
              </a:rPr>
              <a:t>ή </a:t>
            </a:r>
            <a:r>
              <a:rPr sz="1050" b="1" spc="60" dirty="0">
                <a:latin typeface="Calibri"/>
                <a:cs typeface="Calibri"/>
              </a:rPr>
              <a:t>να </a:t>
            </a:r>
            <a:r>
              <a:rPr sz="1050" b="1" spc="55" dirty="0">
                <a:latin typeface="Calibri"/>
                <a:cs typeface="Calibri"/>
              </a:rPr>
              <a:t>δημιουργούν </a:t>
            </a:r>
            <a:r>
              <a:rPr sz="1050" spc="50" dirty="0">
                <a:latin typeface="Calibri"/>
                <a:cs typeface="Calibri"/>
              </a:rPr>
              <a:t>botnets για </a:t>
            </a:r>
            <a:r>
              <a:rPr sz="1050" b="1" spc="50" dirty="0">
                <a:latin typeface="Calibri"/>
                <a:cs typeface="Calibri"/>
              </a:rPr>
              <a:t>επιθέσεις </a:t>
            </a:r>
            <a:r>
              <a:rPr sz="1050" b="1" spc="55" dirty="0">
                <a:latin typeface="Calibri"/>
                <a:cs typeface="Calibri"/>
              </a:rPr>
              <a:t>DoS/DDoS. </a:t>
            </a:r>
            <a:r>
              <a:rPr sz="1050" spc="75" dirty="0">
                <a:latin typeface="Calibri"/>
                <a:cs typeface="Calibri"/>
              </a:rPr>
              <a:t>Με </a:t>
            </a:r>
            <a:r>
              <a:rPr sz="1050" spc="50" dirty="0">
                <a:latin typeface="Calibri"/>
                <a:cs typeface="Calibri"/>
              </a:rPr>
              <a:t>την </a:t>
            </a:r>
            <a:r>
              <a:rPr sz="1050" spc="60" dirty="0">
                <a:latin typeface="Calibri"/>
                <a:cs typeface="Calibri"/>
              </a:rPr>
              <a:t>αύξηση </a:t>
            </a:r>
            <a:r>
              <a:rPr sz="1050" spc="55" dirty="0">
                <a:latin typeface="Calibri"/>
                <a:cs typeface="Calibri"/>
              </a:rPr>
              <a:t>των 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δικτυωμένων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συσκευών,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οι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ειδικοί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σε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θέματα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κυβερνοασφάλειας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προβλέπουν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αύξηση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των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μολύνσεων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IoT,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ιδίως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με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την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επέκταση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των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δικτύων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5G</a:t>
            </a:r>
            <a:r>
              <a:rPr sz="1050" b="1" spc="50" dirty="0">
                <a:latin typeface="Calibri"/>
                <a:cs typeface="Calibri"/>
              </a:rPr>
              <a:t>.</a:t>
            </a:r>
            <a:endParaRPr sz="1050" dirty="0">
              <a:latin typeface="Calibri"/>
              <a:cs typeface="Calibri"/>
            </a:endParaRPr>
          </a:p>
          <a:p>
            <a:pPr marR="647700" algn="r">
              <a:lnSpc>
                <a:spcPct val="100000"/>
              </a:lnSpc>
              <a:spcBef>
                <a:spcPts val="170"/>
              </a:spcBef>
            </a:pPr>
            <a:r>
              <a:rPr sz="900" spc="10" dirty="0">
                <a:latin typeface="Calibri"/>
                <a:cs typeface="Calibri"/>
              </a:rPr>
              <a:t>14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</a:t>
            </a:r>
            <a:r>
              <a:rPr sz="8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πιο συνηθισμένοι</a:t>
            </a:r>
            <a:r>
              <a:rPr sz="8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τύποι επιθέσεων</a:t>
            </a:r>
            <a:r>
              <a:rPr sz="8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στον</a:t>
            </a:r>
            <a:r>
              <a:rPr sz="8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κυβερνοχώρο</a:t>
            </a:r>
            <a:r>
              <a:rPr sz="8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σήμερα</a:t>
            </a:r>
            <a:r>
              <a:rPr sz="8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CrowdStrike</a:t>
            </a:r>
            <a:endParaRPr sz="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3962400" cy="6880225"/>
            <a:chOff x="6882130" y="0"/>
            <a:chExt cx="396240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6657" y="6166167"/>
              <a:ext cx="3297872" cy="6156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51152" y="2569527"/>
              <a:ext cx="662305" cy="262890"/>
            </a:xfrm>
            <a:custGeom>
              <a:avLst/>
              <a:gdLst/>
              <a:ahLst/>
              <a:cxnLst/>
              <a:rect l="l" t="t" r="r" b="b"/>
              <a:pathLst>
                <a:path w="662304" h="262889">
                  <a:moveTo>
                    <a:pt x="0" y="262572"/>
                  </a:moveTo>
                  <a:lnTo>
                    <a:pt x="66230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90312" y="0"/>
            <a:ext cx="737552" cy="71024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244455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CSP004_C_E: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Stefan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Schauer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και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Abdelkader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629284"/>
            <a:ext cx="584581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160" dirty="0">
                <a:latin typeface="Times New Roman"/>
                <a:cs typeface="Times New Roman"/>
              </a:rPr>
              <a:t>Εργασία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135" dirty="0">
                <a:latin typeface="Times New Roman"/>
                <a:cs typeface="Times New Roman"/>
              </a:rPr>
              <a:t>για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150" dirty="0">
                <a:latin typeface="Times New Roman"/>
                <a:cs typeface="Times New Roman"/>
              </a:rPr>
              <a:t>το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125" dirty="0">
                <a:latin typeface="Times New Roman"/>
                <a:cs typeface="Times New Roman"/>
              </a:rPr>
              <a:t>σπίτι</a:t>
            </a:r>
            <a:r>
              <a:rPr sz="1700" spc="125" dirty="0"/>
              <a:t>:</a:t>
            </a:r>
            <a:r>
              <a:rPr sz="1700" spc="80" dirty="0"/>
              <a:t> </a:t>
            </a:r>
            <a:r>
              <a:rPr sz="1700" spc="140" dirty="0">
                <a:latin typeface="Times New Roman"/>
                <a:cs typeface="Times New Roman"/>
              </a:rPr>
              <a:t>Ενέσεις</a:t>
            </a:r>
            <a:r>
              <a:rPr sz="1700" spc="30" dirty="0">
                <a:latin typeface="Times New Roman"/>
                <a:cs typeface="Times New Roman"/>
              </a:rPr>
              <a:t> </a:t>
            </a:r>
            <a:r>
              <a:rPr sz="1700" spc="160" dirty="0">
                <a:latin typeface="Times New Roman"/>
                <a:cs typeface="Times New Roman"/>
              </a:rPr>
              <a:t>κώδικα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160" dirty="0">
                <a:latin typeface="Times New Roman"/>
                <a:cs typeface="Times New Roman"/>
              </a:rPr>
              <a:t>προγραμματισμού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2955" y="1252220"/>
            <a:ext cx="10239375" cy="26167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4900"/>
              </a:lnSpc>
              <a:spcBef>
                <a:spcPts val="65"/>
              </a:spcBef>
            </a:pPr>
            <a:r>
              <a:rPr sz="800" b="1" spc="35" dirty="0">
                <a:latin typeface="Calibri"/>
                <a:cs typeface="Calibri"/>
              </a:rPr>
              <a:t>Στόχος:</a:t>
            </a:r>
            <a:r>
              <a:rPr sz="800" b="1" spc="7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Για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να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ενισχύσετε</a:t>
            </a:r>
            <a:r>
              <a:rPr sz="800" spc="7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τις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πρακτικές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σας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δεξιότητες,</a:t>
            </a:r>
            <a:r>
              <a:rPr sz="800" spc="7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ζωτικής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σημασίας</a:t>
            </a:r>
            <a:r>
              <a:rPr sz="800" spc="8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να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ασχοληθείτε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με</a:t>
            </a:r>
            <a:r>
              <a:rPr sz="800" spc="7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πρακτικές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εργασίεςΣτόχος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αυτής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της</a:t>
            </a:r>
            <a:r>
              <a:rPr sz="800" spc="7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άσκησης</a:t>
            </a:r>
            <a:r>
              <a:rPr sz="800" spc="8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είναι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να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προσομοιώσετε</a:t>
            </a:r>
            <a:r>
              <a:rPr sz="800" spc="8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πραγματικό</a:t>
            </a:r>
            <a:r>
              <a:rPr sz="800" spc="7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δίκτυο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για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να</a:t>
            </a:r>
            <a:r>
              <a:rPr sz="800" spc="7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δείτε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πώς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ένας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επιτιθέμενος</a:t>
            </a:r>
            <a:r>
              <a:rPr sz="800" spc="8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μπορεί</a:t>
            </a:r>
            <a:r>
              <a:rPr sz="800" spc="7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να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εισάγει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κώδικα</a:t>
            </a:r>
            <a:r>
              <a:rPr sz="800" spc="7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προγραμματισμού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σε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μηχάνημα 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(εικονικό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μηχάνημα)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θύματος.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2955" y="1690369"/>
            <a:ext cx="10236200" cy="4056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545">
              <a:lnSpc>
                <a:spcPct val="107600"/>
              </a:lnSpc>
              <a:spcBef>
                <a:spcPts val="100"/>
              </a:spcBef>
            </a:pPr>
            <a:r>
              <a:rPr sz="800" b="1" spc="40" dirty="0">
                <a:latin typeface="Calibri"/>
                <a:cs typeface="Calibri"/>
              </a:rPr>
              <a:t>Κατευθυντήριες</a:t>
            </a:r>
            <a:r>
              <a:rPr sz="800" b="1" spc="45" dirty="0">
                <a:latin typeface="Calibri"/>
                <a:cs typeface="Calibri"/>
              </a:rPr>
              <a:t> </a:t>
            </a:r>
            <a:r>
              <a:rPr sz="800" b="1" spc="40" dirty="0">
                <a:latin typeface="Calibri"/>
                <a:cs typeface="Calibri"/>
              </a:rPr>
              <a:t>γραμμές:</a:t>
            </a:r>
            <a:r>
              <a:rPr sz="800" b="1" spc="4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Ακολουθήστε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τα</a:t>
            </a:r>
            <a:r>
              <a:rPr sz="800" spc="45" dirty="0">
                <a:latin typeface="Calibri"/>
                <a:cs typeface="Calibri"/>
              </a:rPr>
              <a:t> παρακάτω βήματα </a:t>
            </a:r>
            <a:r>
              <a:rPr sz="800" spc="35" dirty="0">
                <a:latin typeface="Calibri"/>
                <a:cs typeface="Calibri"/>
              </a:rPr>
              <a:t>για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να </a:t>
            </a:r>
            <a:r>
              <a:rPr sz="800" spc="40" dirty="0">
                <a:latin typeface="Calibri"/>
                <a:cs typeface="Calibri"/>
              </a:rPr>
              <a:t>δημιουργήσετε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ελεγχόμενο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εργαστηριακό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περιβάλλον</a:t>
            </a:r>
            <a:r>
              <a:rPr sz="800" spc="45" dirty="0">
                <a:latin typeface="Calibri"/>
                <a:cs typeface="Calibri"/>
              </a:rPr>
              <a:t> που </a:t>
            </a:r>
            <a:r>
              <a:rPr sz="800" spc="35" dirty="0">
                <a:latin typeface="Calibri"/>
                <a:cs typeface="Calibri"/>
              </a:rPr>
              <a:t>βασίζεται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σε </a:t>
            </a:r>
            <a:r>
              <a:rPr sz="800" spc="40" dirty="0">
                <a:latin typeface="Calibri"/>
                <a:cs typeface="Calibri"/>
              </a:rPr>
              <a:t>προσομοίωση,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εικονικές</a:t>
            </a:r>
            <a:r>
              <a:rPr sz="800" spc="40" dirty="0">
                <a:latin typeface="Calibri"/>
                <a:cs typeface="Calibri"/>
              </a:rPr>
              <a:t> μηχανές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(ένα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θύμα </a:t>
            </a:r>
            <a:r>
              <a:rPr sz="800" spc="35" dirty="0">
                <a:latin typeface="Calibri"/>
                <a:cs typeface="Calibri"/>
              </a:rPr>
              <a:t>και</a:t>
            </a:r>
            <a:r>
              <a:rPr sz="800" spc="40" dirty="0">
                <a:latin typeface="Calibri"/>
                <a:cs typeface="Calibri"/>
              </a:rPr>
              <a:t> έναν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επιτιθέμενο).</a:t>
            </a:r>
            <a:r>
              <a:rPr sz="800" spc="40" dirty="0">
                <a:latin typeface="Calibri"/>
                <a:cs typeface="Calibri"/>
              </a:rPr>
              <a:t> Αυτή</a:t>
            </a:r>
            <a:r>
              <a:rPr sz="800" spc="45" dirty="0">
                <a:latin typeface="Calibri"/>
                <a:cs typeface="Calibri"/>
              </a:rPr>
              <a:t> η </a:t>
            </a:r>
            <a:r>
              <a:rPr sz="800" spc="40" dirty="0">
                <a:latin typeface="Calibri"/>
                <a:cs typeface="Calibri"/>
              </a:rPr>
              <a:t>ρύθμιση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θα </a:t>
            </a:r>
            <a:r>
              <a:rPr sz="800" spc="40" dirty="0">
                <a:latin typeface="Calibri"/>
                <a:cs typeface="Calibri"/>
              </a:rPr>
              <a:t>σας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ενεργοποιήσει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να </a:t>
            </a:r>
            <a:r>
              <a:rPr sz="800" spc="35" dirty="0">
                <a:latin typeface="Calibri"/>
                <a:cs typeface="Calibri"/>
              </a:rPr>
              <a:t>στείλετε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κώδικα </a:t>
            </a:r>
            <a:r>
              <a:rPr sz="800" spc="6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προγραμματισμού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από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την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πλευρά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του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επιτιθέμενου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στο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θύμα,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επιτρέποντας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την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εισαγωγή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του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κώδικα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κάθε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φορά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που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το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θύμα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επισκέπτεται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μια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συγκεκριμένη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ιστοσελίδα.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515" y="2149475"/>
            <a:ext cx="65671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BA00"/>
                </a:solidFill>
                <a:latin typeface="Calibri"/>
                <a:cs typeface="Calibri"/>
              </a:rPr>
              <a:t>1.</a:t>
            </a:r>
            <a:r>
              <a:rPr sz="1600" spc="409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Χρησιμοποιήστε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τον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προσομοιωτή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δικτύου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GNS3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για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να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δημιουργήσετε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τοπολογία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με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κόμβο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μηχάνημα-θύμα)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και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ένα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μηχάνημα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Kali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Linux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που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ενεργεί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ως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επιτιθέμενος.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1515" y="2573972"/>
            <a:ext cx="65449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BA00"/>
                </a:solidFill>
                <a:latin typeface="Calibri"/>
                <a:cs typeface="Calibri"/>
              </a:rPr>
              <a:t>2.</a:t>
            </a:r>
            <a:r>
              <a:rPr sz="1600" spc="40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Βεβαιωθείτε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ότι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έχετε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αρχείο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εγκατάστασης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λογισμικού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για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αυτές</a:t>
            </a:r>
            <a:r>
              <a:rPr sz="800" spc="30" dirty="0">
                <a:latin typeface="Calibri"/>
                <a:cs typeface="Calibri"/>
              </a:rPr>
              <a:t> τις </a:t>
            </a:r>
            <a:r>
              <a:rPr sz="800" spc="40" dirty="0">
                <a:latin typeface="Calibri"/>
                <a:cs typeface="Calibri"/>
              </a:rPr>
              <a:t>μηχανές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στο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λογισμικό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εικονικών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μηχανών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που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προτιμάτε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και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ολοκληρώστε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τις </a:t>
            </a:r>
            <a:r>
              <a:rPr sz="800" spc="40" dirty="0">
                <a:latin typeface="Calibri"/>
                <a:cs typeface="Calibri"/>
              </a:rPr>
              <a:t>με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τον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εξυπηρετητή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GNS3.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1515" y="2995295"/>
            <a:ext cx="54483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BA00"/>
                </a:solidFill>
                <a:latin typeface="Calibri"/>
                <a:cs typeface="Calibri"/>
              </a:rPr>
              <a:t>3.</a:t>
            </a:r>
            <a:r>
              <a:rPr sz="1600" spc="66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Βεβαιωθείτε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για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την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αρχική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εγκατάσταση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του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εργαλείου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Bettercab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στο</a:t>
            </a:r>
            <a:r>
              <a:rPr sz="800" spc="30" dirty="0">
                <a:latin typeface="Calibri"/>
                <a:cs typeface="Calibri"/>
              </a:rPr>
              <a:t> Kali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Linux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25" dirty="0">
                <a:latin typeface="Calibri"/>
                <a:cs typeface="Calibri"/>
              </a:rPr>
              <a:t>(λειτουργικό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σύστημα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ανοιχτού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κώδικα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βασισμένο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στο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Unix)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σας.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2955" y="3429317"/>
            <a:ext cx="10234930" cy="6655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545" algn="just">
              <a:lnSpc>
                <a:spcPct val="106900"/>
              </a:lnSpc>
              <a:spcBef>
                <a:spcPts val="100"/>
              </a:spcBef>
            </a:pPr>
            <a:r>
              <a:rPr sz="800" b="1" spc="40" dirty="0">
                <a:latin typeface="Calibri"/>
                <a:cs typeface="Calibri"/>
              </a:rPr>
              <a:t>Εργασία: </a:t>
            </a:r>
            <a:r>
              <a:rPr sz="800" spc="40" dirty="0">
                <a:latin typeface="Calibri"/>
                <a:cs typeface="Calibri"/>
              </a:rPr>
              <a:t>Χρησιμοποιήστε το </a:t>
            </a:r>
            <a:r>
              <a:rPr sz="800" spc="35" dirty="0">
                <a:latin typeface="Calibri"/>
                <a:cs typeface="Calibri"/>
              </a:rPr>
              <a:t>Bettercap για </a:t>
            </a:r>
            <a:r>
              <a:rPr sz="800" spc="45" dirty="0">
                <a:latin typeface="Calibri"/>
                <a:cs typeface="Calibri"/>
              </a:rPr>
              <a:t>να </a:t>
            </a:r>
            <a:r>
              <a:rPr sz="800" spc="40" dirty="0">
                <a:latin typeface="Calibri"/>
                <a:cs typeface="Calibri"/>
              </a:rPr>
              <a:t>τοποθετήσετε </a:t>
            </a:r>
            <a:r>
              <a:rPr sz="800" spc="35" dirty="0">
                <a:latin typeface="Calibri"/>
                <a:cs typeface="Calibri"/>
              </a:rPr>
              <a:t>τον επιτιθέμενο </a:t>
            </a:r>
            <a:r>
              <a:rPr sz="800" spc="40" dirty="0">
                <a:latin typeface="Calibri"/>
                <a:cs typeface="Calibri"/>
              </a:rPr>
              <a:t>στη </a:t>
            </a:r>
            <a:r>
              <a:rPr sz="800" spc="45" dirty="0">
                <a:latin typeface="Calibri"/>
                <a:cs typeface="Calibri"/>
              </a:rPr>
              <a:t>μέση </a:t>
            </a:r>
            <a:r>
              <a:rPr sz="800" spc="35" dirty="0">
                <a:latin typeface="Calibri"/>
                <a:cs typeface="Calibri"/>
              </a:rPr>
              <a:t>της κίνησης </a:t>
            </a:r>
            <a:r>
              <a:rPr sz="800" spc="40" dirty="0">
                <a:latin typeface="Calibri"/>
                <a:cs typeface="Calibri"/>
              </a:rPr>
              <a:t>μεταξύ του μηχανήματος-θύματος </a:t>
            </a:r>
            <a:r>
              <a:rPr sz="800" spc="35" dirty="0">
                <a:latin typeface="Calibri"/>
                <a:cs typeface="Calibri"/>
              </a:rPr>
              <a:t>και της πύλης. </a:t>
            </a:r>
            <a:r>
              <a:rPr sz="800" spc="40" dirty="0">
                <a:latin typeface="Calibri"/>
                <a:cs typeface="Calibri"/>
              </a:rPr>
              <a:t>Αυτό </a:t>
            </a:r>
            <a:r>
              <a:rPr sz="800" spc="35" dirty="0">
                <a:latin typeface="Calibri"/>
                <a:cs typeface="Calibri"/>
              </a:rPr>
              <a:t>το εργαλείο </a:t>
            </a:r>
            <a:r>
              <a:rPr sz="800" spc="50" dirty="0">
                <a:latin typeface="Calibri"/>
                <a:cs typeface="Calibri"/>
              </a:rPr>
              <a:t>θα </a:t>
            </a:r>
            <a:r>
              <a:rPr sz="800" spc="40" dirty="0">
                <a:latin typeface="Calibri"/>
                <a:cs typeface="Calibri"/>
              </a:rPr>
              <a:t>σας </a:t>
            </a:r>
            <a:r>
              <a:rPr sz="800" spc="35" dirty="0">
                <a:latin typeface="Calibri"/>
                <a:cs typeface="Calibri"/>
              </a:rPr>
              <a:t>ενεργοποιήσει </a:t>
            </a:r>
            <a:r>
              <a:rPr sz="800" spc="45" dirty="0">
                <a:latin typeface="Calibri"/>
                <a:cs typeface="Calibri"/>
              </a:rPr>
              <a:t>να </a:t>
            </a:r>
            <a:r>
              <a:rPr sz="800" spc="35" dirty="0">
                <a:latin typeface="Calibri"/>
                <a:cs typeface="Calibri"/>
              </a:rPr>
              <a:t>εκτελέσετε </a:t>
            </a:r>
            <a:r>
              <a:rPr sz="800" spc="45" dirty="0">
                <a:latin typeface="Calibri"/>
                <a:cs typeface="Calibri"/>
              </a:rPr>
              <a:t>ARP </a:t>
            </a:r>
            <a:r>
              <a:rPr sz="800" spc="35" dirty="0">
                <a:latin typeface="Calibri"/>
                <a:cs typeface="Calibri"/>
              </a:rPr>
              <a:t>spoofing, </a:t>
            </a:r>
            <a:r>
              <a:rPr sz="800" spc="40" dirty="0">
                <a:latin typeface="Calibri"/>
                <a:cs typeface="Calibri"/>
              </a:rPr>
              <a:t>παραπλανώντας την </a:t>
            </a:r>
            <a:r>
              <a:rPr sz="800" spc="45" dirty="0">
                <a:latin typeface="Calibri"/>
                <a:cs typeface="Calibri"/>
              </a:rPr>
              <a:t>πύλη να </a:t>
            </a:r>
            <a:r>
              <a:rPr sz="800" spc="35" dirty="0">
                <a:latin typeface="Calibri"/>
                <a:cs typeface="Calibri"/>
              </a:rPr>
              <a:t>πιστέψει ότι </a:t>
            </a:r>
            <a:r>
              <a:rPr sz="800" spc="45" dirty="0">
                <a:latin typeface="Calibri"/>
                <a:cs typeface="Calibri"/>
              </a:rPr>
              <a:t>η </a:t>
            </a:r>
            <a:r>
              <a:rPr sz="800" spc="40" dirty="0">
                <a:latin typeface="Calibri"/>
                <a:cs typeface="Calibri"/>
              </a:rPr>
              <a:t>συσκευή του 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επιτιθέμενου είναι </a:t>
            </a:r>
            <a:r>
              <a:rPr sz="800" spc="45" dirty="0">
                <a:latin typeface="Calibri"/>
                <a:cs typeface="Calibri"/>
              </a:rPr>
              <a:t>η </a:t>
            </a:r>
            <a:r>
              <a:rPr sz="800" spc="40" dirty="0">
                <a:latin typeface="Calibri"/>
                <a:cs typeface="Calibri"/>
              </a:rPr>
              <a:t>νόμιμη </a:t>
            </a:r>
            <a:r>
              <a:rPr sz="800" spc="35" dirty="0">
                <a:latin typeface="Calibri"/>
                <a:cs typeface="Calibri"/>
              </a:rPr>
              <a:t>και </a:t>
            </a:r>
            <a:r>
              <a:rPr sz="800" spc="40" dirty="0">
                <a:latin typeface="Calibri"/>
                <a:cs typeface="Calibri"/>
              </a:rPr>
              <a:t>παραπλανώντας νόμιμη </a:t>
            </a:r>
            <a:r>
              <a:rPr sz="800" spc="45" dirty="0">
                <a:latin typeface="Calibri"/>
                <a:cs typeface="Calibri"/>
              </a:rPr>
              <a:t>να </a:t>
            </a:r>
            <a:r>
              <a:rPr sz="800" spc="35" dirty="0">
                <a:latin typeface="Calibri"/>
                <a:cs typeface="Calibri"/>
              </a:rPr>
              <a:t>πιστέψει </a:t>
            </a:r>
            <a:r>
              <a:rPr sz="800" spc="30" dirty="0">
                <a:latin typeface="Calibri"/>
                <a:cs typeface="Calibri"/>
              </a:rPr>
              <a:t>ότι </a:t>
            </a:r>
            <a:r>
              <a:rPr sz="800" spc="35" dirty="0">
                <a:latin typeface="Calibri"/>
                <a:cs typeface="Calibri"/>
              </a:rPr>
              <a:t>είναι </a:t>
            </a:r>
            <a:r>
              <a:rPr sz="800" spc="45" dirty="0">
                <a:latin typeface="Calibri"/>
                <a:cs typeface="Calibri"/>
              </a:rPr>
              <a:t>η </a:t>
            </a:r>
            <a:r>
              <a:rPr sz="800" spc="40" dirty="0">
                <a:latin typeface="Calibri"/>
                <a:cs typeface="Calibri"/>
              </a:rPr>
              <a:t>πύλη. Δημιουργήστε </a:t>
            </a:r>
            <a:r>
              <a:rPr sz="800" spc="45" dirty="0">
                <a:latin typeface="Calibri"/>
                <a:cs typeface="Calibri"/>
              </a:rPr>
              <a:t>απλό </a:t>
            </a:r>
            <a:r>
              <a:rPr sz="800" spc="40" dirty="0">
                <a:latin typeface="Calibri"/>
                <a:cs typeface="Calibri"/>
              </a:rPr>
              <a:t>κώδικα προγραμματισμού </a:t>
            </a:r>
            <a:r>
              <a:rPr sz="800" spc="30" dirty="0">
                <a:latin typeface="Calibri"/>
                <a:cs typeface="Calibri"/>
              </a:rPr>
              <a:t>JavaScript π.χ. alert('Hello </a:t>
            </a:r>
            <a:r>
              <a:rPr sz="800" spc="35" dirty="0">
                <a:latin typeface="Calibri"/>
                <a:cs typeface="Calibri"/>
              </a:rPr>
              <a:t>World), </a:t>
            </a:r>
            <a:r>
              <a:rPr sz="800" spc="45" dirty="0">
                <a:latin typeface="Calibri"/>
                <a:cs typeface="Calibri"/>
              </a:rPr>
              <a:t>ο </a:t>
            </a:r>
            <a:r>
              <a:rPr sz="800" spc="40" dirty="0">
                <a:latin typeface="Calibri"/>
                <a:cs typeface="Calibri"/>
              </a:rPr>
              <a:t>οποίος </a:t>
            </a:r>
            <a:r>
              <a:rPr sz="800" spc="50" dirty="0">
                <a:latin typeface="Calibri"/>
                <a:cs typeface="Calibri"/>
              </a:rPr>
              <a:t>θα </a:t>
            </a:r>
            <a:r>
              <a:rPr sz="800" spc="35" dirty="0">
                <a:latin typeface="Calibri"/>
                <a:cs typeface="Calibri"/>
              </a:rPr>
              <a:t>εισάγεται και </a:t>
            </a:r>
            <a:r>
              <a:rPr sz="800" spc="50" dirty="0">
                <a:latin typeface="Calibri"/>
                <a:cs typeface="Calibri"/>
              </a:rPr>
              <a:t>θα </a:t>
            </a:r>
            <a:r>
              <a:rPr sz="800" spc="35" dirty="0">
                <a:latin typeface="Calibri"/>
                <a:cs typeface="Calibri"/>
              </a:rPr>
              <a:t>εκτελείται </a:t>
            </a:r>
            <a:r>
              <a:rPr sz="800" spc="40" dirty="0">
                <a:latin typeface="Calibri"/>
                <a:cs typeface="Calibri"/>
              </a:rPr>
              <a:t>όταν το </a:t>
            </a:r>
            <a:r>
              <a:rPr sz="800" spc="45" dirty="0">
                <a:latin typeface="Calibri"/>
                <a:cs typeface="Calibri"/>
              </a:rPr>
              <a:t>θύμα </a:t>
            </a:r>
            <a:r>
              <a:rPr sz="800" spc="35" dirty="0">
                <a:latin typeface="Calibri"/>
                <a:cs typeface="Calibri"/>
              </a:rPr>
              <a:t>επισκέπτεται </a:t>
            </a:r>
            <a:r>
              <a:rPr sz="800" spc="40" dirty="0">
                <a:latin typeface="Calibri"/>
                <a:cs typeface="Calibri"/>
              </a:rPr>
              <a:t>μια </a:t>
            </a:r>
            <a:r>
              <a:rPr sz="800" spc="35" dirty="0">
                <a:latin typeface="Calibri"/>
                <a:cs typeface="Calibri"/>
              </a:rPr>
              <a:t>ιστοσελίδα. Απαιτείται </a:t>
            </a:r>
            <a:r>
              <a:rPr sz="800" spc="45" dirty="0">
                <a:latin typeface="Calibri"/>
                <a:cs typeface="Calibri"/>
              </a:rPr>
              <a:t>η </a:t>
            </a:r>
            <a:r>
              <a:rPr sz="800" spc="40" dirty="0">
                <a:latin typeface="Calibri"/>
                <a:cs typeface="Calibri"/>
              </a:rPr>
              <a:t>χρήση </a:t>
            </a:r>
            <a:r>
              <a:rPr sz="800" spc="35" dirty="0">
                <a:latin typeface="Calibri"/>
                <a:cs typeface="Calibri"/>
              </a:rPr>
              <a:t>μιας 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ιστοσελίδας </a:t>
            </a:r>
            <a:r>
              <a:rPr sz="800" spc="45" dirty="0">
                <a:latin typeface="Calibri"/>
                <a:cs typeface="Calibri"/>
              </a:rPr>
              <a:t>που </a:t>
            </a:r>
            <a:r>
              <a:rPr sz="800" spc="30" dirty="0">
                <a:latin typeface="Calibri"/>
                <a:cs typeface="Calibri"/>
              </a:rPr>
              <a:t>έχει </a:t>
            </a:r>
            <a:r>
              <a:rPr sz="800" spc="40" dirty="0">
                <a:latin typeface="Calibri"/>
                <a:cs typeface="Calibri"/>
              </a:rPr>
              <a:t>προγραμματιστεί </a:t>
            </a:r>
            <a:r>
              <a:rPr sz="800" spc="35" dirty="0">
                <a:latin typeface="Calibri"/>
                <a:cs typeface="Calibri"/>
              </a:rPr>
              <a:t>αποκλειστικά για </a:t>
            </a:r>
            <a:r>
              <a:rPr sz="800" spc="40" dirty="0">
                <a:latin typeface="Calibri"/>
                <a:cs typeface="Calibri"/>
              </a:rPr>
              <a:t>τον </a:t>
            </a:r>
            <a:r>
              <a:rPr sz="800" spc="35" dirty="0">
                <a:latin typeface="Calibri"/>
                <a:cs typeface="Calibri"/>
              </a:rPr>
              <a:t>εκπαιδευτικό </a:t>
            </a:r>
            <a:r>
              <a:rPr sz="800" spc="45" dirty="0">
                <a:latin typeface="Calibri"/>
                <a:cs typeface="Calibri"/>
              </a:rPr>
              <a:t>σκοπό </a:t>
            </a:r>
            <a:r>
              <a:rPr sz="800" spc="35" dirty="0">
                <a:latin typeface="Calibri"/>
                <a:cs typeface="Calibri"/>
              </a:rPr>
              <a:t>της </a:t>
            </a:r>
            <a:r>
              <a:rPr sz="800" spc="40" dirty="0">
                <a:latin typeface="Calibri"/>
                <a:cs typeface="Calibri"/>
              </a:rPr>
              <a:t>περιγραφής παραβιάσεων ασφαλείας- </a:t>
            </a:r>
            <a:r>
              <a:rPr sz="800" spc="45" dirty="0">
                <a:latin typeface="Calibri"/>
                <a:cs typeface="Calibri"/>
              </a:rPr>
              <a:t>ως </a:t>
            </a:r>
            <a:r>
              <a:rPr sz="800" spc="35" dirty="0">
                <a:latin typeface="Calibri"/>
                <a:cs typeface="Calibri"/>
              </a:rPr>
              <a:t>εκ τούτου, απαιτείται </a:t>
            </a:r>
            <a:r>
              <a:rPr sz="800" spc="45" dirty="0">
                <a:latin typeface="Calibri"/>
                <a:cs typeface="Calibri"/>
              </a:rPr>
              <a:t>η </a:t>
            </a:r>
            <a:r>
              <a:rPr sz="800" spc="40" dirty="0">
                <a:latin typeface="Calibri"/>
                <a:cs typeface="Calibri"/>
              </a:rPr>
              <a:t>χρήση του </a:t>
            </a:r>
            <a:r>
              <a:rPr sz="800" spc="35" dirty="0">
                <a:latin typeface="Calibri"/>
                <a:cs typeface="Calibri"/>
              </a:rPr>
              <a:t>Acunetix </a:t>
            </a:r>
            <a:r>
              <a:rPr sz="800" u="sng" spc="55" dirty="0">
                <a:solidFill>
                  <a:srgbClr val="0D0D0D"/>
                </a:solidFill>
                <a:uFill>
                  <a:solidFill>
                    <a:srgbClr val="0D0D0D"/>
                  </a:solidFill>
                </a:uFill>
                <a:latin typeface="Calibri"/>
                <a:cs typeface="Calibri"/>
              </a:rPr>
              <a:t>Web </a:t>
            </a:r>
            <a:r>
              <a:rPr sz="800" u="sng" spc="30" dirty="0">
                <a:solidFill>
                  <a:srgbClr val="0D0D0D"/>
                </a:solidFill>
                <a:uFill>
                  <a:solidFill>
                    <a:srgbClr val="0D0D0D"/>
                  </a:solidFill>
                </a:uFill>
                <a:latin typeface="Calibri"/>
                <a:cs typeface="Calibri"/>
              </a:rPr>
              <a:t>Vulnerability </a:t>
            </a:r>
            <a:r>
              <a:rPr sz="800" u="sng" spc="35" dirty="0">
                <a:solidFill>
                  <a:srgbClr val="0D0D0D"/>
                </a:solidFill>
                <a:uFill>
                  <a:solidFill>
                    <a:srgbClr val="0D0D0D"/>
                  </a:solidFill>
                </a:uFill>
                <a:latin typeface="Calibri"/>
                <a:cs typeface="Calibri"/>
              </a:rPr>
              <a:t>Scanner.</a:t>
            </a:r>
            <a:r>
              <a:rPr sz="8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Βεβαιωθείτε </a:t>
            </a:r>
            <a:r>
              <a:rPr sz="800" spc="30" dirty="0">
                <a:latin typeface="Calibri"/>
                <a:cs typeface="Calibri"/>
              </a:rPr>
              <a:t>ότι </a:t>
            </a:r>
            <a:r>
              <a:rPr sz="800" spc="45" dirty="0">
                <a:latin typeface="Calibri"/>
                <a:cs typeface="Calibri"/>
              </a:rPr>
              <a:t>ο </a:t>
            </a:r>
            <a:r>
              <a:rPr sz="800" spc="40" dirty="0">
                <a:latin typeface="Calibri"/>
                <a:cs typeface="Calibri"/>
              </a:rPr>
              <a:t>κώδικας προγραμματισμού </a:t>
            </a:r>
            <a:r>
              <a:rPr sz="800" spc="35" dirty="0">
                <a:latin typeface="Calibri"/>
                <a:cs typeface="Calibri"/>
              </a:rPr>
              <a:t>εισάγεται </a:t>
            </a:r>
            <a:r>
              <a:rPr sz="800" spc="40" dirty="0">
                <a:latin typeface="Calibri"/>
                <a:cs typeface="Calibri"/>
              </a:rPr>
              <a:t>όταν το </a:t>
            </a:r>
            <a:r>
              <a:rPr sz="800" spc="45" dirty="0">
                <a:latin typeface="Calibri"/>
                <a:cs typeface="Calibri"/>
              </a:rPr>
              <a:t>θύμα </a:t>
            </a:r>
            <a:r>
              <a:rPr sz="800" spc="35" dirty="0">
                <a:latin typeface="Calibri"/>
                <a:cs typeface="Calibri"/>
              </a:rPr>
              <a:t>επισκέπτεται </a:t>
            </a:r>
            <a:r>
              <a:rPr sz="800" spc="40" dirty="0">
                <a:latin typeface="Calibri"/>
                <a:cs typeface="Calibri"/>
              </a:rPr>
              <a:t> τον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ιστότοπο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Vulnweb.com.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Αναφέρετε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τα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αποτελέσματα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και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δείξτε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πώς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ο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κώδικας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προγραμματισμού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εισάγεται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επιτυχώς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στη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μηχανή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του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θύματος.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35037" y="3833177"/>
            <a:ext cx="878205" cy="0"/>
          </a:xfrm>
          <a:custGeom>
            <a:avLst/>
            <a:gdLst/>
            <a:ahLst/>
            <a:cxnLst/>
            <a:rect l="l" t="t" r="r" b="b"/>
            <a:pathLst>
              <a:path w="878205">
                <a:moveTo>
                  <a:pt x="0" y="0"/>
                </a:moveTo>
                <a:lnTo>
                  <a:pt x="878205" y="0"/>
                </a:lnTo>
              </a:path>
            </a:pathLst>
          </a:custGeom>
          <a:ln w="47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17"/>
          <p:cNvSpPr txBox="1"/>
          <p:nvPr/>
        </p:nvSpPr>
        <p:spPr>
          <a:xfrm>
            <a:off x="122554" y="4611052"/>
            <a:ext cx="21971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04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Abdelkader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Shaaban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Alcaraz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430317" y="884237"/>
            <a:ext cx="419100" cy="43745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245" dirty="0">
                <a:solidFill>
                  <a:srgbClr val="D8D8D8"/>
                </a:solidFill>
                <a:latin typeface="Calibri"/>
                <a:cs typeface="Calibri"/>
              </a:rPr>
              <a:t>ΠΡΑΚΤΙΚΗ</a:t>
            </a:r>
            <a:r>
              <a:rPr sz="3100" spc="8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220" dirty="0">
                <a:solidFill>
                  <a:srgbClr val="D8D8D8"/>
                </a:solidFill>
                <a:latin typeface="Calibri"/>
                <a:cs typeface="Calibri"/>
              </a:rPr>
              <a:t>ΕΡΓΑΣΊΑ</a:t>
            </a:r>
            <a:r>
              <a:rPr sz="3100" spc="8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70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" y="0"/>
            <a:ext cx="19431001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2921635" y="0"/>
            <a:ext cx="6775253" cy="6880225"/>
            <a:chOff x="2921635" y="0"/>
            <a:chExt cx="243395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950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8" name="object 8"/>
          <p:cNvSpPr/>
          <p:nvPr/>
        </p:nvSpPr>
        <p:spPr>
          <a:xfrm>
            <a:off x="246379" y="5221287"/>
            <a:ext cx="19032221" cy="588010"/>
          </a:xfrm>
          <a:custGeom>
            <a:avLst/>
            <a:gdLst/>
            <a:ahLst/>
            <a:cxnLst/>
            <a:rect l="l" t="t" r="r" b="b"/>
            <a:pathLst>
              <a:path w="11602085" h="588010">
                <a:moveTo>
                  <a:pt x="11602085" y="0"/>
                </a:moveTo>
                <a:lnTo>
                  <a:pt x="0" y="0"/>
                </a:lnTo>
                <a:lnTo>
                  <a:pt x="0" y="588010"/>
                </a:lnTo>
                <a:lnTo>
                  <a:pt x="11602085" y="588010"/>
                </a:lnTo>
                <a:lnTo>
                  <a:pt x="11602085" y="0"/>
                </a:lnTo>
                <a:close/>
              </a:path>
            </a:pathLst>
          </a:custGeom>
          <a:solidFill>
            <a:srgbClr val="FDF0CC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9" name="object 9"/>
          <p:cNvSpPr txBox="1"/>
          <p:nvPr/>
        </p:nvSpPr>
        <p:spPr>
          <a:xfrm>
            <a:off x="10244455" y="79375"/>
            <a:ext cx="5126072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9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31164" y="151765"/>
            <a:ext cx="29204467" cy="292709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 marR="5080">
              <a:lnSpc>
                <a:spcPts val="1689"/>
              </a:lnSpc>
              <a:spcBef>
                <a:spcPts val="445"/>
              </a:spcBef>
            </a:pPr>
            <a:r>
              <a:rPr sz="2400" spc="120" dirty="0">
                <a:solidFill>
                  <a:srgbClr val="FFFFFF"/>
                </a:solidFill>
                <a:latin typeface="Times New Roman"/>
                <a:cs typeface="Times New Roman"/>
              </a:rPr>
              <a:t>Καεπιθέσεων</a:t>
            </a:r>
            <a:r>
              <a:rPr sz="2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Times New Roman"/>
                <a:cs typeface="Times New Roman"/>
              </a:rPr>
              <a:t>μεγάλης</a:t>
            </a:r>
            <a:r>
              <a:rPr sz="2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Times New Roman"/>
                <a:cs typeface="Times New Roman"/>
              </a:rPr>
              <a:t>κλίμακας</a:t>
            </a:r>
            <a:r>
              <a:rPr sz="2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Times New Roman"/>
                <a:cs typeface="Times New Roman"/>
              </a:rPr>
              <a:t>στον</a:t>
            </a:r>
            <a:r>
              <a:rPr sz="24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κυβερνοχώρο</a:t>
            </a:r>
            <a:r>
              <a:rPr sz="2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2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10" dirty="0">
                <a:solidFill>
                  <a:srgbClr val="FFFFFF"/>
                </a:solidFill>
                <a:latin typeface="Times New Roman"/>
                <a:cs typeface="Times New Roman"/>
              </a:rPr>
              <a:t>εγκαταστάσεις</a:t>
            </a:r>
            <a:r>
              <a:rPr sz="24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Times New Roman"/>
                <a:cs typeface="Times New Roman"/>
              </a:rPr>
              <a:t>κρίσιμων</a:t>
            </a:r>
            <a:r>
              <a:rPr sz="2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Times New Roman"/>
                <a:cs typeface="Times New Roman"/>
              </a:rPr>
              <a:t>υποδομών</a:t>
            </a:r>
            <a:r>
              <a:rPr sz="24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2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Times New Roman"/>
                <a:cs typeface="Times New Roman"/>
              </a:rPr>
              <a:t>τομέα</a:t>
            </a:r>
            <a:r>
              <a:rPr sz="2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10" dirty="0">
                <a:solidFill>
                  <a:srgbClr val="FFFFFF"/>
                </a:solidFill>
                <a:latin typeface="Times New Roman"/>
                <a:cs typeface="Times New Roman"/>
              </a:rPr>
              <a:t>της </a:t>
            </a:r>
            <a:r>
              <a:rPr sz="24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6379" y="1037907"/>
            <a:ext cx="19032221" cy="347980"/>
          </a:xfrm>
          <a:custGeom>
            <a:avLst/>
            <a:gdLst/>
            <a:ahLst/>
            <a:cxnLst/>
            <a:rect l="l" t="t" r="r" b="b"/>
            <a:pathLst>
              <a:path w="11602085" h="347980">
                <a:moveTo>
                  <a:pt x="11602085" y="0"/>
                </a:moveTo>
                <a:lnTo>
                  <a:pt x="0" y="0"/>
                </a:lnTo>
                <a:lnTo>
                  <a:pt x="0" y="347979"/>
                </a:lnTo>
                <a:lnTo>
                  <a:pt x="11602085" y="347979"/>
                </a:lnTo>
                <a:lnTo>
                  <a:pt x="11602085" y="0"/>
                </a:lnTo>
                <a:close/>
              </a:path>
            </a:pathLst>
          </a:custGeom>
          <a:solidFill>
            <a:srgbClr val="FDF0CC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12" name="object 12"/>
          <p:cNvSpPr/>
          <p:nvPr/>
        </p:nvSpPr>
        <p:spPr>
          <a:xfrm>
            <a:off x="246379" y="4200207"/>
            <a:ext cx="19032221" cy="426720"/>
          </a:xfrm>
          <a:custGeom>
            <a:avLst/>
            <a:gdLst/>
            <a:ahLst/>
            <a:cxnLst/>
            <a:rect l="l" t="t" r="r" b="b"/>
            <a:pathLst>
              <a:path w="11602085" h="426720">
                <a:moveTo>
                  <a:pt x="11602085" y="0"/>
                </a:moveTo>
                <a:lnTo>
                  <a:pt x="0" y="0"/>
                </a:lnTo>
                <a:lnTo>
                  <a:pt x="0" y="426719"/>
                </a:lnTo>
                <a:lnTo>
                  <a:pt x="11602085" y="426719"/>
                </a:lnTo>
                <a:lnTo>
                  <a:pt x="11602085" y="0"/>
                </a:lnTo>
                <a:close/>
              </a:path>
            </a:pathLst>
          </a:custGeom>
          <a:solidFill>
            <a:srgbClr val="FDF0CC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13" name="object 13"/>
          <p:cNvSpPr txBox="1"/>
          <p:nvPr/>
        </p:nvSpPr>
        <p:spPr>
          <a:xfrm>
            <a:off x="585469" y="739775"/>
            <a:ext cx="23019597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50594" algn="l"/>
                <a:tab pos="2400300" algn="l"/>
                <a:tab pos="4230370" algn="l"/>
                <a:tab pos="7869555" algn="l"/>
              </a:tabLst>
            </a:pP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Έτος	</a:t>
            </a:r>
            <a:r>
              <a:rPr sz="900" b="1" spc="30" dirty="0">
                <a:solidFill>
                  <a:srgbClr val="FFBA00"/>
                </a:solidFill>
                <a:latin typeface="Calibri"/>
                <a:cs typeface="Calibri"/>
              </a:rPr>
              <a:t>Τοποθεσία	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Αντικείμενα</a:t>
            </a:r>
            <a:r>
              <a:rPr sz="90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50" dirty="0">
                <a:solidFill>
                  <a:srgbClr val="FFBA00"/>
                </a:solidFill>
                <a:latin typeface="Calibri"/>
                <a:cs typeface="Calibri"/>
              </a:rPr>
              <a:t>επίθεσης	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Τύπος	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Επιπτώσεις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6379" y="1081404"/>
            <a:ext cx="3229601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6710">
              <a:lnSpc>
                <a:spcPct val="100000"/>
              </a:lnSpc>
              <a:spcBef>
                <a:spcPts val="100"/>
              </a:spcBef>
              <a:tabLst>
                <a:tab pos="1352550" algn="l"/>
                <a:tab pos="2744470" algn="l"/>
                <a:tab pos="4617085" algn="l"/>
                <a:tab pos="5294630" algn="l"/>
              </a:tabLst>
            </a:pP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2014	Διεθνές	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Ενεργειακές εταιρείες	</a:t>
            </a:r>
            <a:r>
              <a:rPr sz="900" spc="50" dirty="0">
                <a:solidFill>
                  <a:srgbClr val="FFBA00"/>
                </a:solidFill>
                <a:latin typeface="Calibri"/>
                <a:cs typeface="Calibri"/>
              </a:rPr>
              <a:t>NA	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250</a:t>
            </a:r>
            <a:r>
              <a:rPr sz="900" b="1" spc="30" dirty="0">
                <a:solidFill>
                  <a:srgbClr val="FFBA00"/>
                </a:solidFill>
                <a:latin typeface="Calibri"/>
                <a:cs typeface="Calibri"/>
              </a:rPr>
              <a:t> εταιρείες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των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solidFill>
                  <a:srgbClr val="FFBA00"/>
                </a:solidFill>
                <a:latin typeface="Calibri"/>
                <a:cs typeface="Calibri"/>
              </a:rPr>
              <a:t>ΗΠΑ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της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Δυτικής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Ευρώπης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μολύνθηκαν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για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0" dirty="0">
                <a:solidFill>
                  <a:srgbClr val="FFBA00"/>
                </a:solidFill>
                <a:latin typeface="Calibri"/>
                <a:cs typeface="Calibri"/>
              </a:rPr>
              <a:t>κατασκοπεία.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0707" y="1422400"/>
            <a:ext cx="48609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BA00"/>
                </a:solidFill>
                <a:latin typeface="Calibri"/>
                <a:cs typeface="Calibri"/>
              </a:rPr>
              <a:t>2</a:t>
            </a:r>
            <a:r>
              <a:rPr sz="900" spc="5" dirty="0">
                <a:solidFill>
                  <a:srgbClr val="FFBA00"/>
                </a:solidFill>
                <a:latin typeface="Calibri"/>
                <a:cs typeface="Calibri"/>
              </a:rPr>
              <a:t>01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54161" y="1422400"/>
            <a:ext cx="905017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Ο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υ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κρ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α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ν</a:t>
            </a:r>
            <a:r>
              <a:rPr sz="900" spc="5" dirty="0">
                <a:solidFill>
                  <a:srgbClr val="FFBA00"/>
                </a:solidFill>
                <a:latin typeface="Calibri"/>
                <a:cs typeface="Calibri"/>
              </a:rPr>
              <a:t>ί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89897" y="1422400"/>
            <a:ext cx="207694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Λειτουργικά</a:t>
            </a:r>
            <a:r>
              <a:rPr sz="900" b="1" spc="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15" dirty="0">
                <a:solidFill>
                  <a:srgbClr val="FFBA00"/>
                </a:solidFill>
                <a:latin typeface="Calibri"/>
                <a:cs typeface="Calibri"/>
              </a:rPr>
              <a:t>πρόσωπα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12029" y="1422400"/>
            <a:ext cx="56740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solidFill>
                  <a:srgbClr val="FFBA00"/>
                </a:solidFill>
                <a:latin typeface="Calibri"/>
                <a:cs typeface="Calibri"/>
              </a:rPr>
              <a:t>D</a:t>
            </a:r>
            <a:r>
              <a:rPr sz="900" spc="45" dirty="0">
                <a:solidFill>
                  <a:srgbClr val="FFBA00"/>
                </a:solidFill>
                <a:latin typeface="Calibri"/>
                <a:cs typeface="Calibri"/>
              </a:rPr>
              <a:t>D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o</a:t>
            </a:r>
            <a:r>
              <a:rPr sz="900" spc="50" dirty="0">
                <a:solidFill>
                  <a:srgbClr val="FFBA00"/>
                </a:solidFill>
                <a:latin typeface="Calibri"/>
                <a:cs typeface="Calibri"/>
              </a:rPr>
              <a:t>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28945" y="1422400"/>
            <a:ext cx="5327576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30</a:t>
            </a:r>
            <a:r>
              <a:rPr sz="90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υποσταθμοί</a:t>
            </a:r>
            <a:r>
              <a:rPr sz="90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αποσυνδεδεμένοι,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40" dirty="0">
                <a:solidFill>
                  <a:srgbClr val="FFBA00"/>
                </a:solidFill>
                <a:latin typeface="Calibri"/>
                <a:cs typeface="Calibri"/>
              </a:rPr>
              <a:t>8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επαρχίες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χωρίς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για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6379" y="1727516"/>
            <a:ext cx="19032221" cy="189154"/>
          </a:xfrm>
          <a:prstGeom prst="rect">
            <a:avLst/>
          </a:prstGeom>
          <a:solidFill>
            <a:srgbClr val="FDF0CC"/>
          </a:solidFill>
        </p:spPr>
        <p:txBody>
          <a:bodyPr vert="horz" wrap="square" lIns="0" tIns="50165" rIns="0" bIns="0" rtlCol="0">
            <a:spAutoFit/>
          </a:bodyPr>
          <a:lstStyle/>
          <a:p>
            <a:pPr marL="346710">
              <a:lnSpc>
                <a:spcPct val="100000"/>
              </a:lnSpc>
              <a:spcBef>
                <a:spcPts val="395"/>
              </a:spcBef>
              <a:tabLst>
                <a:tab pos="1033780" algn="l"/>
                <a:tab pos="2744470" algn="l"/>
                <a:tab pos="4464685" algn="l"/>
              </a:tabLst>
            </a:pP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2015	ΗΝΩΜΈΝΑ</a:t>
            </a:r>
            <a:r>
              <a:rPr sz="900" spc="-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5" dirty="0">
                <a:solidFill>
                  <a:srgbClr val="FFBA00"/>
                </a:solidFill>
                <a:latin typeface="Calibri"/>
                <a:cs typeface="Calibri"/>
              </a:rPr>
              <a:t>ΑΡΑΒΙΚΆ</a:t>
            </a:r>
            <a:r>
              <a:rPr sz="900" spc="-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5" dirty="0">
                <a:solidFill>
                  <a:srgbClr val="FFBA00"/>
                </a:solidFill>
                <a:latin typeface="Calibri"/>
                <a:cs typeface="Calibri"/>
              </a:rPr>
              <a:t>ΕΜΙΡΆΤΑ	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Ενεργειακές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εταιρείες	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Δούρειος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Ίππος "Laziok"     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Κατασκοπεία,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στρατηγικά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σημαντικών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δεδομένων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0706" y="2190115"/>
            <a:ext cx="2126435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0285" algn="l"/>
                <a:tab pos="2108200" algn="l"/>
                <a:tab pos="4097654" algn="l"/>
                <a:tab pos="4960620" algn="l"/>
              </a:tabLst>
            </a:pP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2017	Τουρκία	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Ηλεκτρικό 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δίκτυο</a:t>
            </a:r>
            <a:r>
              <a:rPr sz="90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στην</a:t>
            </a:r>
            <a:r>
              <a:rPr sz="90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10" dirty="0">
                <a:solidFill>
                  <a:srgbClr val="FFBA00"/>
                </a:solidFill>
                <a:latin typeface="Calibri"/>
                <a:cs typeface="Calibri"/>
              </a:rPr>
              <a:t>Κωνσταντινούπολη	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Δούρειος</a:t>
            </a:r>
            <a:r>
              <a:rPr sz="900" spc="-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Ίππος	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Βλάβη</a:t>
            </a:r>
            <a:r>
              <a:rPr sz="90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στο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σύστημα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ηλεκτροδότησης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,</a:t>
            </a:r>
            <a:r>
              <a:rPr sz="900" b="1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διακοπή</a:t>
            </a:r>
            <a:r>
              <a:rPr sz="90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ρεύματος</a:t>
            </a:r>
            <a:r>
              <a:rPr sz="90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στην</a:t>
            </a:r>
            <a:r>
              <a:rPr sz="900" b="1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πόλη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για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πάνω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από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6379" y="2495866"/>
            <a:ext cx="19032221" cy="186590"/>
          </a:xfrm>
          <a:prstGeom prst="rect">
            <a:avLst/>
          </a:prstGeom>
          <a:solidFill>
            <a:srgbClr val="FDF0CC"/>
          </a:solidFill>
        </p:spPr>
        <p:txBody>
          <a:bodyPr vert="horz" wrap="square" lIns="0" tIns="47625" rIns="0" bIns="0" rtlCol="0">
            <a:spAutoFit/>
          </a:bodyPr>
          <a:lstStyle/>
          <a:p>
            <a:pPr marL="346710">
              <a:lnSpc>
                <a:spcPct val="100000"/>
              </a:lnSpc>
              <a:spcBef>
                <a:spcPts val="375"/>
              </a:spcBef>
              <a:tabLst>
                <a:tab pos="1267460" algn="l"/>
                <a:tab pos="2877820" algn="l"/>
                <a:tab pos="4431665" algn="l"/>
                <a:tab pos="5294630" algn="l"/>
              </a:tabLst>
            </a:pP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2019	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Γιούτα,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solidFill>
                  <a:srgbClr val="FFBA00"/>
                </a:solidFill>
                <a:latin typeface="Calibri"/>
                <a:cs typeface="Calibri"/>
              </a:rPr>
              <a:t>ΗΠΑ	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Αιολικά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15" dirty="0">
                <a:solidFill>
                  <a:srgbClr val="FFBA00"/>
                </a:solidFill>
                <a:latin typeface="Calibri"/>
                <a:cs typeface="Calibri"/>
              </a:rPr>
              <a:t>πάρκα	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Δούρειος</a:t>
            </a:r>
            <a:r>
              <a:rPr sz="900" spc="-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Ίππος	</a:t>
            </a:r>
            <a:r>
              <a:rPr sz="900" b="1" spc="15" dirty="0">
                <a:solidFill>
                  <a:srgbClr val="FFBA00"/>
                </a:solidFill>
                <a:latin typeface="Calibri"/>
                <a:cs typeface="Calibri"/>
              </a:rPr>
              <a:t>Αποτυχία</a:t>
            </a:r>
            <a:r>
              <a:rPr sz="900" b="1" spc="-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του</a:t>
            </a:r>
            <a:r>
              <a:rPr sz="900" b="1" spc="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συστήματος</a:t>
            </a:r>
            <a:r>
              <a:rPr sz="900" b="1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ηλεκτρικής</a:t>
            </a:r>
            <a:r>
              <a:rPr sz="900" b="1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ενέργειας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0706" y="2872104"/>
            <a:ext cx="1813215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9340" algn="l"/>
                <a:tab pos="2497455" algn="l"/>
                <a:tab pos="4097654" algn="l"/>
                <a:tab pos="4960620" algn="l"/>
              </a:tabLst>
            </a:pP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2020	ΗΠΑ	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Τμήμα</a:t>
            </a:r>
            <a:r>
              <a:rPr sz="90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Ενέργειας	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Δούρειος</a:t>
            </a:r>
            <a:r>
              <a:rPr sz="900" spc="-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Ίππος	</a:t>
            </a:r>
            <a:r>
              <a:rPr sz="900" b="1" spc="15" dirty="0">
                <a:solidFill>
                  <a:srgbClr val="FFBA00"/>
                </a:solidFill>
                <a:latin typeface="Calibri"/>
                <a:cs typeface="Calibri"/>
              </a:rPr>
              <a:t>Αποτυχία</a:t>
            </a:r>
            <a:r>
              <a:rPr sz="900" b="1" spc="-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του</a:t>
            </a:r>
            <a:r>
              <a:rPr sz="900" b="1" spc="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συστήματος</a:t>
            </a:r>
            <a:r>
              <a:rPr sz="900" b="1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ηλεκτρικής</a:t>
            </a:r>
            <a:r>
              <a:rPr sz="900" b="1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ενέργειας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46379" y="3179127"/>
            <a:ext cx="19032221" cy="190437"/>
          </a:xfrm>
          <a:prstGeom prst="rect">
            <a:avLst/>
          </a:prstGeom>
          <a:solidFill>
            <a:srgbClr val="FDF0CC"/>
          </a:solidFill>
        </p:spPr>
        <p:txBody>
          <a:bodyPr vert="horz" wrap="square" lIns="0" tIns="51435" rIns="0" bIns="0" rtlCol="0">
            <a:spAutoFit/>
          </a:bodyPr>
          <a:lstStyle/>
          <a:p>
            <a:pPr marL="346710">
              <a:lnSpc>
                <a:spcPct val="100000"/>
              </a:lnSpc>
              <a:spcBef>
                <a:spcPts val="405"/>
              </a:spcBef>
              <a:tabLst>
                <a:tab pos="1369695" algn="l"/>
                <a:tab pos="2335530" algn="l"/>
                <a:tab pos="4431665" algn="l"/>
                <a:tab pos="5294630" algn="l"/>
              </a:tabLst>
            </a:pP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2021	</a:t>
            </a:r>
            <a:r>
              <a:rPr sz="900" spc="40" dirty="0">
                <a:solidFill>
                  <a:srgbClr val="FFBA00"/>
                </a:solidFill>
                <a:latin typeface="Calibri"/>
                <a:cs typeface="Calibri"/>
              </a:rPr>
              <a:t>Δανία	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Ανεμογεννήτριες</a:t>
            </a:r>
            <a:r>
              <a:rPr sz="90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της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εταιρείας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Vestas	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Δούρειος</a:t>
            </a:r>
            <a:r>
              <a:rPr sz="900" spc="-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Ίππος	</a:t>
            </a:r>
            <a:r>
              <a:rPr sz="900" spc="40" dirty="0">
                <a:solidFill>
                  <a:srgbClr val="FFBA00"/>
                </a:solidFill>
                <a:latin typeface="Calibri"/>
                <a:cs typeface="Calibri"/>
              </a:rPr>
              <a:t>Τα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δεδομένα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της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Vestas,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κορυφαίου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40" dirty="0">
                <a:solidFill>
                  <a:srgbClr val="FFBA00"/>
                </a:solidFill>
                <a:latin typeface="Calibri"/>
                <a:cs typeface="Calibri"/>
              </a:rPr>
              <a:t>προμηθευτή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ανεμογεννητριών,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τέθηκαν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σε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κίνδυνο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σε</a:t>
            </a:r>
            <a:r>
              <a:rPr sz="900" b="1" spc="1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22.11.21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κυβερνοεπίθεση.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0707" y="3644582"/>
            <a:ext cx="1263134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85519" algn="l"/>
                <a:tab pos="2144395" algn="l"/>
                <a:tab pos="4137660" algn="l"/>
              </a:tabLst>
            </a:pP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2022	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Ουκρανία	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Ηλεκτρικοί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15" dirty="0">
                <a:solidFill>
                  <a:srgbClr val="FFBA00"/>
                </a:solidFill>
                <a:latin typeface="Calibri"/>
                <a:cs typeface="Calibri"/>
              </a:rPr>
              <a:t>υποσταθμοί</a:t>
            </a:r>
            <a:r>
              <a:rPr sz="900" b="1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της 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Ουκρανίας	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Industroyer2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28945" y="3644582"/>
            <a:ext cx="17352636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Απρίλιος</a:t>
            </a:r>
            <a:r>
              <a:rPr sz="900" b="1" spc="114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2022</a:t>
            </a:r>
            <a:r>
              <a:rPr sz="900" b="1" spc="1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55" dirty="0">
                <a:solidFill>
                  <a:srgbClr val="FFBA00"/>
                </a:solidFill>
                <a:latin typeface="Calibri"/>
                <a:cs typeface="Calibri"/>
              </a:rPr>
              <a:t>Ο</a:t>
            </a:r>
            <a:r>
              <a:rPr sz="900" b="1" spc="114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0" dirty="0">
                <a:solidFill>
                  <a:srgbClr val="FFBA00"/>
                </a:solidFill>
                <a:latin typeface="Calibri"/>
                <a:cs typeface="Calibri"/>
              </a:rPr>
              <a:t>ιός</a:t>
            </a:r>
            <a:r>
              <a:rPr sz="900" b="1" spc="114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στοχεύει</a:t>
            </a:r>
            <a:r>
              <a:rPr sz="900" b="1" spc="114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σε</a:t>
            </a:r>
            <a:r>
              <a:rPr sz="900" b="1" spc="114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υποσταθμούς</a:t>
            </a:r>
            <a:r>
              <a:rPr sz="900" b="1" spc="114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υψηλής</a:t>
            </a:r>
            <a:r>
              <a:rPr sz="900" b="1" spc="1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τάσης</a:t>
            </a:r>
            <a:r>
              <a:rPr sz="900" b="1" spc="114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της</a:t>
            </a:r>
            <a:r>
              <a:rPr sz="900" b="1" spc="114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Ουκρανίας,</a:t>
            </a:r>
            <a:r>
              <a:rPr sz="900" b="1" spc="1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ελέγχει</a:t>
            </a:r>
            <a:r>
              <a:rPr sz="900" spc="1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διακόπτες</a:t>
            </a:r>
            <a:r>
              <a:rPr sz="900" b="1" spc="114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900" b="1" spc="114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διακόπτες</a:t>
            </a:r>
            <a:r>
              <a:rPr sz="900" b="1" spc="114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κυκλωμάτων</a:t>
            </a:r>
            <a:r>
              <a:rPr sz="900" b="1" spc="1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40" dirty="0">
                <a:solidFill>
                  <a:srgbClr val="FFBA00"/>
                </a:solidFill>
                <a:latin typeface="Calibri"/>
                <a:cs typeface="Calibri"/>
              </a:rPr>
              <a:t>πρωτόκολλα</a:t>
            </a:r>
            <a:r>
              <a:rPr sz="900" spc="1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βιομηχανικού</a:t>
            </a:r>
            <a:r>
              <a:rPr sz="900" b="1" spc="114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συστήματος</a:t>
            </a:r>
            <a:r>
              <a:rPr sz="900" b="1" spc="114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ελέγχου</a:t>
            </a:r>
            <a:r>
              <a:rPr sz="900" b="1" spc="1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(ICS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). 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Εντοπίστηκε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μετριάστηκε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πριν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40" dirty="0">
                <a:solidFill>
                  <a:srgbClr val="FFBA00"/>
                </a:solidFill>
                <a:latin typeface="Calibri"/>
                <a:cs typeface="Calibri"/>
              </a:rPr>
              <a:t>από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90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μπλακ</a:t>
            </a:r>
            <a:r>
              <a:rPr sz="90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άουτ.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3407" y="4237354"/>
            <a:ext cx="45074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BA00"/>
                </a:solidFill>
                <a:latin typeface="Calibri"/>
                <a:cs typeface="Calibri"/>
              </a:rPr>
              <a:t>2</a:t>
            </a:r>
            <a:r>
              <a:rPr sz="900" spc="5" dirty="0">
                <a:solidFill>
                  <a:srgbClr val="FFBA00"/>
                </a:solidFill>
                <a:latin typeface="Calibri"/>
                <a:cs typeface="Calibri"/>
              </a:rPr>
              <a:t>02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90356" y="4237354"/>
            <a:ext cx="73886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Αυσ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τρ</a:t>
            </a:r>
            <a:r>
              <a:rPr sz="900" dirty="0">
                <a:solidFill>
                  <a:srgbClr val="FFBA00"/>
                </a:solidFill>
                <a:latin typeface="Calibri"/>
                <a:cs typeface="Calibri"/>
              </a:rPr>
              <a:t>ί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529203" y="4238942"/>
            <a:ext cx="358471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Ανεμογεννήτριες</a:t>
            </a:r>
            <a:r>
              <a:rPr sz="900" b="1" spc="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της</a:t>
            </a:r>
            <a:r>
              <a:rPr sz="900" b="1" spc="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εταιρείας</a:t>
            </a:r>
            <a:r>
              <a:rPr sz="900" b="1" spc="-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Enercon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64100" y="4237354"/>
            <a:ext cx="312867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solidFill>
                  <a:srgbClr val="FFBA00"/>
                </a:solidFill>
                <a:latin typeface="Calibri"/>
                <a:cs typeface="Calibri"/>
              </a:rPr>
              <a:t>N</a:t>
            </a:r>
            <a:r>
              <a:rPr sz="900" spc="60" dirty="0">
                <a:solidFill>
                  <a:srgbClr val="FFBA00"/>
                </a:solidFill>
                <a:latin typeface="Calibri"/>
                <a:cs typeface="Calibri"/>
              </a:rPr>
              <a:t>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39550" y="4221035"/>
            <a:ext cx="7641382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Περίπου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.800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ανεμογεννήτριες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στην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 ,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παραγωγής.000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BA00"/>
                </a:solidFill>
                <a:latin typeface="Calibri"/>
                <a:cs typeface="Calibri"/>
              </a:rPr>
              <a:t>MW,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επηρεάστηκαν</a:t>
            </a:r>
            <a:r>
              <a:rPr sz="90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από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την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δυσλειτουργία.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Χρειάστηκαν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βδομάδες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για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40" dirty="0">
                <a:solidFill>
                  <a:srgbClr val="FFBA00"/>
                </a:solidFill>
                <a:latin typeface="Calibri"/>
                <a:cs typeface="Calibri"/>
              </a:rPr>
              <a:t>να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ξαναγίνει</a:t>
            </a:r>
            <a:r>
              <a:rPr sz="900" spc="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ελεγχόμενο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80707" y="4664075"/>
            <a:ext cx="48609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BA00"/>
                </a:solidFill>
                <a:latin typeface="Calibri"/>
                <a:cs typeface="Calibri"/>
              </a:rPr>
              <a:t>2</a:t>
            </a:r>
            <a:r>
              <a:rPr sz="900" spc="5" dirty="0">
                <a:solidFill>
                  <a:srgbClr val="FFBA00"/>
                </a:solidFill>
                <a:latin typeface="Calibri"/>
                <a:cs typeface="Calibri"/>
              </a:rPr>
              <a:t>02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48763" y="4664075"/>
            <a:ext cx="93329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Γ</a:t>
            </a:r>
            <a:r>
              <a:rPr sz="900" spc="40" dirty="0">
                <a:solidFill>
                  <a:srgbClr val="FFBA00"/>
                </a:solidFill>
                <a:latin typeface="Calibri"/>
                <a:cs typeface="Calibri"/>
              </a:rPr>
              <a:t>ε</a:t>
            </a:r>
            <a:r>
              <a:rPr sz="900" spc="45" dirty="0">
                <a:solidFill>
                  <a:srgbClr val="FFBA00"/>
                </a:solidFill>
                <a:latin typeface="Calibri"/>
                <a:cs typeface="Calibri"/>
              </a:rPr>
              <a:t>ρ</a:t>
            </a:r>
            <a:r>
              <a:rPr sz="900" spc="50" dirty="0">
                <a:solidFill>
                  <a:srgbClr val="FFBA00"/>
                </a:solidFill>
                <a:latin typeface="Calibri"/>
                <a:cs typeface="Calibri"/>
              </a:rPr>
              <a:t>μ</a:t>
            </a:r>
            <a:r>
              <a:rPr sz="900" spc="45" dirty="0">
                <a:solidFill>
                  <a:srgbClr val="FFBA00"/>
                </a:solidFill>
                <a:latin typeface="Calibri"/>
                <a:cs typeface="Calibri"/>
              </a:rPr>
              <a:t>α</a:t>
            </a:r>
            <a:r>
              <a:rPr sz="900" spc="40" dirty="0">
                <a:solidFill>
                  <a:srgbClr val="FFBA00"/>
                </a:solidFill>
                <a:latin typeface="Calibri"/>
                <a:cs typeface="Calibri"/>
              </a:rPr>
              <a:t>ν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ί</a:t>
            </a:r>
            <a:r>
              <a:rPr sz="900" spc="60" dirty="0">
                <a:solidFill>
                  <a:srgbClr val="FFBA00"/>
                </a:solidFill>
                <a:latin typeface="Calibri"/>
                <a:cs typeface="Calibri"/>
              </a:rPr>
              <a:t>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812413" y="4665662"/>
            <a:ext cx="4019547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Ανεμογεννήτριες</a:t>
            </a:r>
            <a:r>
              <a:rPr sz="900" b="1" spc="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της</a:t>
            </a:r>
            <a:r>
              <a:rPr sz="900" b="1" spc="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εταιρείας</a:t>
            </a:r>
            <a:r>
              <a:rPr sz="900" b="1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Windtechnik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851400" y="4664075"/>
            <a:ext cx="34821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solidFill>
                  <a:srgbClr val="FFBA00"/>
                </a:solidFill>
                <a:latin typeface="Calibri"/>
                <a:cs typeface="Calibri"/>
              </a:rPr>
              <a:t>N</a:t>
            </a:r>
            <a:r>
              <a:rPr sz="900" spc="60" dirty="0">
                <a:solidFill>
                  <a:srgbClr val="FFBA00"/>
                </a:solidFill>
                <a:latin typeface="Calibri"/>
                <a:cs typeface="Calibri"/>
              </a:rPr>
              <a:t>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539550" y="4841230"/>
            <a:ext cx="1734203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70" dirty="0">
                <a:solidFill>
                  <a:srgbClr val="FFBA00"/>
                </a:solidFill>
                <a:latin typeface="Calibri"/>
                <a:cs typeface="Calibri"/>
              </a:rPr>
              <a:t>Η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BA00"/>
                </a:solidFill>
                <a:latin typeface="Calibri"/>
                <a:cs typeface="Calibri"/>
              </a:rPr>
              <a:t>Deutsche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50" dirty="0">
                <a:solidFill>
                  <a:srgbClr val="FFBA00"/>
                </a:solidFill>
                <a:latin typeface="Calibri"/>
                <a:cs typeface="Calibri"/>
              </a:rPr>
              <a:t>Windtechnik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BA00"/>
                </a:solidFill>
                <a:latin typeface="Calibri"/>
                <a:cs typeface="Calibri"/>
              </a:rPr>
              <a:t>πρόλαβε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solidFill>
                  <a:srgbClr val="FFBA00"/>
                </a:solidFill>
                <a:latin typeface="Calibri"/>
                <a:cs typeface="Calibri"/>
              </a:rPr>
              <a:t>μια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50" dirty="0">
                <a:solidFill>
                  <a:srgbClr val="FFBA00"/>
                </a:solidFill>
                <a:latin typeface="Calibri"/>
                <a:cs typeface="Calibri"/>
              </a:rPr>
              <a:t>επίθεση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50" dirty="0">
                <a:solidFill>
                  <a:srgbClr val="FFBA00"/>
                </a:solidFill>
                <a:latin typeface="Calibri"/>
                <a:cs typeface="Calibri"/>
              </a:rPr>
              <a:t>στον</a:t>
            </a:r>
            <a:r>
              <a:rPr sz="90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55" dirty="0">
                <a:solidFill>
                  <a:srgbClr val="FFBA00"/>
                </a:solidFill>
                <a:latin typeface="Calibri"/>
                <a:cs typeface="Calibri"/>
              </a:rPr>
              <a:t>κυβερνοχώρο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στις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55" dirty="0">
                <a:solidFill>
                  <a:srgbClr val="FFBA00"/>
                </a:solidFill>
                <a:latin typeface="Calibri"/>
                <a:cs typeface="Calibri"/>
              </a:rPr>
              <a:t>12</a:t>
            </a:r>
            <a:r>
              <a:rPr sz="90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50" dirty="0">
                <a:solidFill>
                  <a:srgbClr val="FFBA00"/>
                </a:solidFill>
                <a:latin typeface="Calibri"/>
                <a:cs typeface="Calibri"/>
              </a:rPr>
              <a:t>Απριλίου</a:t>
            </a:r>
            <a:r>
              <a:rPr sz="90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5" dirty="0">
                <a:solidFill>
                  <a:srgbClr val="FFBA00"/>
                </a:solidFill>
                <a:latin typeface="Calibri"/>
                <a:cs typeface="Calibri"/>
              </a:rPr>
              <a:t>2022,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BA00"/>
                </a:solidFill>
                <a:latin typeface="Calibri"/>
                <a:cs typeface="Calibri"/>
              </a:rPr>
              <a:t>μετά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solidFill>
                  <a:srgbClr val="FFBA00"/>
                </a:solidFill>
                <a:latin typeface="Calibri"/>
                <a:cs typeface="Calibri"/>
              </a:rPr>
              <a:t>τον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solidFill>
                  <a:srgbClr val="FFBA00"/>
                </a:solidFill>
                <a:latin typeface="Calibri"/>
                <a:cs typeface="Calibri"/>
              </a:rPr>
              <a:t>εντοπισμό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solidFill>
                  <a:srgbClr val="FFBA00"/>
                </a:solidFill>
                <a:latin typeface="Calibri"/>
                <a:cs typeface="Calibri"/>
              </a:rPr>
              <a:t>της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solidFill>
                  <a:srgbClr val="FFBA00"/>
                </a:solidFill>
                <a:latin typeface="Calibri"/>
                <a:cs typeface="Calibri"/>
              </a:rPr>
              <a:t>επίθεσης,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50" dirty="0">
                <a:solidFill>
                  <a:srgbClr val="FFBA00"/>
                </a:solidFill>
                <a:latin typeface="Calibri"/>
                <a:cs typeface="Calibri"/>
              </a:rPr>
              <a:t>όλες</a:t>
            </a:r>
            <a:r>
              <a:rPr sz="90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οι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50" dirty="0">
                <a:solidFill>
                  <a:srgbClr val="FFBA00"/>
                </a:solidFill>
                <a:latin typeface="Calibri"/>
                <a:cs typeface="Calibri"/>
              </a:rPr>
              <a:t>συνδέσεις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BA00"/>
                </a:solidFill>
                <a:latin typeface="Calibri"/>
                <a:cs typeface="Calibri"/>
              </a:rPr>
              <a:t>απομακρυσμένης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55" dirty="0">
                <a:solidFill>
                  <a:srgbClr val="FFBA00"/>
                </a:solidFill>
                <a:latin typeface="Calibri"/>
                <a:cs typeface="Calibri"/>
              </a:rPr>
              <a:t>παρακολούθησης </a:t>
            </a:r>
            <a:r>
              <a:rPr sz="900" b="1" spc="6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55" dirty="0">
                <a:solidFill>
                  <a:srgbClr val="FFBA00"/>
                </a:solidFill>
                <a:latin typeface="Calibri"/>
                <a:cs typeface="Calibri"/>
              </a:rPr>
              <a:t>δεδομένων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στις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BA00"/>
                </a:solidFill>
                <a:latin typeface="Calibri"/>
                <a:cs typeface="Calibri"/>
              </a:rPr>
              <a:t>αποσυνδέθηκαν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5" dirty="0">
                <a:solidFill>
                  <a:srgbClr val="FFBA00"/>
                </a:solidFill>
                <a:latin typeface="Calibri"/>
                <a:cs typeface="Calibri"/>
              </a:rPr>
              <a:t>για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50" dirty="0">
                <a:solidFill>
                  <a:srgbClr val="FFBA00"/>
                </a:solidFill>
                <a:latin typeface="Calibri"/>
                <a:cs typeface="Calibri"/>
              </a:rPr>
              <a:t>λόγους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50" dirty="0">
                <a:solidFill>
                  <a:srgbClr val="FFBA00"/>
                </a:solidFill>
                <a:latin typeface="Calibri"/>
                <a:cs typeface="Calibri"/>
              </a:rPr>
              <a:t>ασφαλείας.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93407" y="5258434"/>
            <a:ext cx="45074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BA00"/>
                </a:solidFill>
                <a:latin typeface="Calibri"/>
                <a:cs typeface="Calibri"/>
              </a:rPr>
              <a:t>2</a:t>
            </a:r>
            <a:r>
              <a:rPr sz="900" spc="5" dirty="0">
                <a:solidFill>
                  <a:srgbClr val="FFBA00"/>
                </a:solidFill>
                <a:latin typeface="Calibri"/>
                <a:cs typeface="Calibri"/>
              </a:rPr>
              <a:t>02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561464" y="5258434"/>
            <a:ext cx="897946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Γ</a:t>
            </a:r>
            <a:r>
              <a:rPr sz="900" spc="40" dirty="0">
                <a:solidFill>
                  <a:srgbClr val="FFBA00"/>
                </a:solidFill>
                <a:latin typeface="Calibri"/>
                <a:cs typeface="Calibri"/>
              </a:rPr>
              <a:t>ε</a:t>
            </a:r>
            <a:r>
              <a:rPr sz="900" spc="45" dirty="0">
                <a:solidFill>
                  <a:srgbClr val="FFBA00"/>
                </a:solidFill>
                <a:latin typeface="Calibri"/>
                <a:cs typeface="Calibri"/>
              </a:rPr>
              <a:t>ρ</a:t>
            </a:r>
            <a:r>
              <a:rPr sz="900" spc="50" dirty="0">
                <a:solidFill>
                  <a:srgbClr val="FFBA00"/>
                </a:solidFill>
                <a:latin typeface="Calibri"/>
                <a:cs typeface="Calibri"/>
              </a:rPr>
              <a:t>μ</a:t>
            </a:r>
            <a:r>
              <a:rPr sz="900" spc="45" dirty="0">
                <a:solidFill>
                  <a:srgbClr val="FFBA00"/>
                </a:solidFill>
                <a:latin typeface="Calibri"/>
                <a:cs typeface="Calibri"/>
              </a:rPr>
              <a:t>α</a:t>
            </a:r>
            <a:r>
              <a:rPr sz="900" spc="40" dirty="0">
                <a:solidFill>
                  <a:srgbClr val="FFBA00"/>
                </a:solidFill>
                <a:latin typeface="Calibri"/>
                <a:cs typeface="Calibri"/>
              </a:rPr>
              <a:t>ν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ί</a:t>
            </a:r>
            <a:r>
              <a:rPr sz="900" spc="60" dirty="0">
                <a:solidFill>
                  <a:srgbClr val="FFBA00"/>
                </a:solidFill>
                <a:latin typeface="Calibri"/>
                <a:cs typeface="Calibri"/>
              </a:rPr>
              <a:t>α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807334" y="5258434"/>
            <a:ext cx="3132207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Γίγαντας</a:t>
            </a:r>
            <a:r>
              <a:rPr sz="900" b="1" spc="-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25" dirty="0">
                <a:solidFill>
                  <a:srgbClr val="FFBA00"/>
                </a:solidFill>
                <a:latin typeface="Calibri"/>
                <a:cs typeface="Calibri"/>
              </a:rPr>
              <a:t>ανεμογεννητριών</a:t>
            </a:r>
            <a:r>
              <a:rPr sz="900" b="1" spc="-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15" dirty="0">
                <a:solidFill>
                  <a:srgbClr val="FFBA00"/>
                </a:solidFill>
                <a:latin typeface="Calibri"/>
                <a:cs typeface="Calibri"/>
              </a:rPr>
              <a:t>Nordex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67859" y="5260022"/>
            <a:ext cx="222719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9230" marR="5080" indent="-189865">
              <a:lnSpc>
                <a:spcPct val="100000"/>
              </a:lnSpc>
              <a:spcBef>
                <a:spcPts val="100"/>
              </a:spcBef>
            </a:pP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Bazar</a:t>
            </a:r>
            <a:r>
              <a:rPr sz="900" spc="-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Loader</a:t>
            </a:r>
            <a:r>
              <a:rPr sz="900" spc="-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(φορτωτής </a:t>
            </a:r>
            <a:r>
              <a:rPr sz="900" spc="-1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προγραμμάτων</a:t>
            </a:r>
            <a:r>
              <a:rPr sz="900" spc="-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483784" y="5577170"/>
            <a:ext cx="17301376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900" spc="50" dirty="0">
                <a:solidFill>
                  <a:srgbClr val="FFBA00"/>
                </a:solidFill>
                <a:latin typeface="Calibri"/>
                <a:cs typeface="Calibri"/>
              </a:rPr>
              <a:t>Η</a:t>
            </a:r>
            <a:r>
              <a:rPr sz="900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κυβερνοεπίθεση</a:t>
            </a:r>
            <a:r>
              <a:rPr sz="900" b="1" spc="10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εντοπίστηκε</a:t>
            </a:r>
            <a:r>
              <a:rPr sz="900" b="1" spc="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έγκαιρα</a:t>
            </a:r>
            <a:r>
              <a:rPr sz="900" spc="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από</a:t>
            </a:r>
            <a:r>
              <a:rPr sz="900" b="1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την</a:t>
            </a:r>
            <a:r>
              <a:rPr sz="900" spc="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40" dirty="0">
                <a:solidFill>
                  <a:srgbClr val="FFBA00"/>
                </a:solidFill>
                <a:latin typeface="Calibri"/>
                <a:cs typeface="Calibri"/>
              </a:rPr>
              <a:t>ομάδα</a:t>
            </a:r>
            <a:r>
              <a:rPr sz="900" spc="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ασφαλείας</a:t>
            </a:r>
            <a:r>
              <a:rPr sz="900" b="1" spc="10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πληροφορικής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r>
              <a:rPr sz="900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BA00"/>
                </a:solidFill>
                <a:latin typeface="Calibri"/>
                <a:cs typeface="Calibri"/>
              </a:rPr>
              <a:t>Η</a:t>
            </a:r>
            <a:r>
              <a:rPr sz="900" spc="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40" dirty="0">
                <a:solidFill>
                  <a:srgbClr val="FFBA00"/>
                </a:solidFill>
                <a:latin typeface="Calibri"/>
                <a:cs typeface="Calibri"/>
              </a:rPr>
              <a:t>Nordex</a:t>
            </a:r>
            <a:r>
              <a:rPr sz="900" spc="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40" dirty="0">
                <a:solidFill>
                  <a:srgbClr val="FFBA00"/>
                </a:solidFill>
                <a:latin typeface="Calibri"/>
                <a:cs typeface="Calibri"/>
              </a:rPr>
              <a:t>αποκάλυψε</a:t>
            </a:r>
            <a:r>
              <a:rPr sz="900" spc="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25" dirty="0">
                <a:solidFill>
                  <a:srgbClr val="FFBA00"/>
                </a:solidFill>
                <a:latin typeface="Calibri"/>
                <a:cs typeface="Calibri"/>
              </a:rPr>
              <a:t>ότι</a:t>
            </a:r>
            <a:r>
              <a:rPr sz="900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40" dirty="0">
                <a:solidFill>
                  <a:srgbClr val="FFBA00"/>
                </a:solidFill>
                <a:latin typeface="Calibri"/>
                <a:cs typeface="Calibri"/>
              </a:rPr>
              <a:t>ελήφθησαν</a:t>
            </a:r>
            <a:r>
              <a:rPr sz="900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τα</a:t>
            </a:r>
            <a:r>
              <a:rPr sz="900" spc="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απαραίτητα</a:t>
            </a:r>
            <a:r>
              <a:rPr sz="900" b="1" spc="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πρωτόκολλα</a:t>
            </a:r>
            <a:r>
              <a:rPr sz="900" b="1" spc="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αντίδρασης</a:t>
            </a:r>
            <a:r>
              <a:rPr sz="900" b="1" spc="10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900" spc="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τα</a:t>
            </a:r>
            <a:r>
              <a:rPr sz="900" b="1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συστήματα </a:t>
            </a:r>
            <a:r>
              <a:rPr sz="900" b="1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A00"/>
                </a:solidFill>
                <a:latin typeface="Calibri"/>
                <a:cs typeface="Calibri"/>
              </a:rPr>
              <a:t>πληροφορικής</a:t>
            </a:r>
            <a:r>
              <a:rPr sz="900" b="1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σε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πολλές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τοποθεσίες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FFBA00"/>
                </a:solidFill>
                <a:latin typeface="Calibri"/>
                <a:cs typeface="Calibri"/>
              </a:rPr>
              <a:t>επιχειρηματικές</a:t>
            </a:r>
            <a:r>
              <a:rPr sz="900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35" dirty="0">
                <a:solidFill>
                  <a:srgbClr val="FFBA00"/>
                </a:solidFill>
                <a:latin typeface="Calibri"/>
                <a:cs typeface="Calibri"/>
              </a:rPr>
              <a:t>μονάδες</a:t>
            </a:r>
            <a:r>
              <a:rPr sz="9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A00"/>
                </a:solidFill>
                <a:latin typeface="Calibri"/>
                <a:cs typeface="Calibri"/>
              </a:rPr>
              <a:t>έκλεισαν.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46379" y="702627"/>
            <a:ext cx="32296019" cy="0"/>
          </a:xfrm>
          <a:custGeom>
            <a:avLst/>
            <a:gdLst/>
            <a:ahLst/>
            <a:cxnLst/>
            <a:rect l="l" t="t" r="r" b="b"/>
            <a:pathLst>
              <a:path w="11602085">
                <a:moveTo>
                  <a:pt x="0" y="0"/>
                </a:moveTo>
                <a:lnTo>
                  <a:pt x="11602085" y="0"/>
                </a:lnTo>
              </a:path>
            </a:pathLst>
          </a:custGeom>
          <a:ln w="12700">
            <a:solidFill>
              <a:srgbClr val="FFBA00"/>
            </a:solidFill>
          </a:ln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43" name="object 43"/>
          <p:cNvSpPr/>
          <p:nvPr/>
        </p:nvSpPr>
        <p:spPr>
          <a:xfrm>
            <a:off x="246379" y="1037907"/>
            <a:ext cx="32296019" cy="12700"/>
          </a:xfrm>
          <a:custGeom>
            <a:avLst/>
            <a:gdLst/>
            <a:ahLst/>
            <a:cxnLst/>
            <a:rect l="l" t="t" r="r" b="b"/>
            <a:pathLst>
              <a:path w="11602085" h="12700">
                <a:moveTo>
                  <a:pt x="0" y="12700"/>
                </a:moveTo>
                <a:lnTo>
                  <a:pt x="11602085" y="12700"/>
                </a:lnTo>
                <a:lnTo>
                  <a:pt x="1160208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44" name="object 44"/>
          <p:cNvSpPr/>
          <p:nvPr/>
        </p:nvSpPr>
        <p:spPr>
          <a:xfrm>
            <a:off x="246379" y="5809297"/>
            <a:ext cx="32296019" cy="12700"/>
          </a:xfrm>
          <a:custGeom>
            <a:avLst/>
            <a:gdLst/>
            <a:ahLst/>
            <a:cxnLst/>
            <a:rect l="l" t="t" r="r" b="b"/>
            <a:pathLst>
              <a:path w="11602085" h="12700">
                <a:moveTo>
                  <a:pt x="0" y="12699"/>
                </a:moveTo>
                <a:lnTo>
                  <a:pt x="11602085" y="12699"/>
                </a:lnTo>
                <a:lnTo>
                  <a:pt x="11602085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45" name="object 45"/>
          <p:cNvSpPr txBox="1"/>
          <p:nvPr/>
        </p:nvSpPr>
        <p:spPr>
          <a:xfrm>
            <a:off x="78105" y="6027102"/>
            <a:ext cx="18618246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BA00"/>
                </a:solidFill>
                <a:latin typeface="Arial"/>
                <a:cs typeface="Arial"/>
              </a:rPr>
              <a:t>Fursov,</a:t>
            </a:r>
            <a:r>
              <a:rPr sz="800" spc="1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Arial"/>
                <a:cs typeface="Arial"/>
              </a:rPr>
              <a:t>IhorKlym</a:t>
            </a:r>
            <a:r>
              <a:rPr sz="800" spc="1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Arial"/>
                <a:cs typeface="Arial"/>
              </a:rPr>
              <a:t>Yamkovyi</a:t>
            </a:r>
            <a:r>
              <a:rPr sz="800" spc="-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8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Arial"/>
                <a:cs typeface="Arial"/>
              </a:rPr>
              <a:t>Shmatko.</a:t>
            </a:r>
            <a:r>
              <a:rPr sz="800" spc="20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Arial"/>
                <a:cs typeface="Arial"/>
              </a:rPr>
              <a:t>"</a:t>
            </a:r>
            <a:r>
              <a:rPr sz="800" spc="-5" dirty="0">
                <a:solidFill>
                  <a:srgbClr val="FFBA00"/>
                </a:solidFill>
                <a:latin typeface="Calibri"/>
                <a:cs typeface="Calibri"/>
              </a:rPr>
              <a:t>Έξυπνο</a:t>
            </a:r>
            <a:r>
              <a:rPr sz="8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Calibri"/>
                <a:cs typeface="Calibri"/>
              </a:rPr>
              <a:t>δίκτυο</a:t>
            </a:r>
            <a:r>
              <a:rPr sz="8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80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Calibri"/>
                <a:cs typeface="Calibri"/>
              </a:rPr>
              <a:t>ανεμογεννήτριες</a:t>
            </a:r>
            <a:r>
              <a:rPr sz="800" spc="-5" dirty="0">
                <a:solidFill>
                  <a:srgbClr val="FFBA00"/>
                </a:solidFill>
                <a:latin typeface="Arial"/>
                <a:cs typeface="Arial"/>
              </a:rPr>
              <a:t>:</a:t>
            </a:r>
            <a:r>
              <a:rPr sz="800" spc="1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r>
              <a:rPr sz="8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Calibri"/>
                <a:cs typeface="Calibri"/>
              </a:rPr>
              <a:t>των</a:t>
            </a:r>
            <a:r>
              <a:rPr sz="80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Calibri"/>
                <a:cs typeface="Calibri"/>
              </a:rPr>
              <a:t>απειλών</a:t>
            </a:r>
            <a:r>
              <a:rPr sz="80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Calibri"/>
                <a:cs typeface="Calibri"/>
              </a:rPr>
              <a:t>στον</a:t>
            </a:r>
            <a:r>
              <a:rPr sz="8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Calibri"/>
                <a:cs typeface="Calibri"/>
              </a:rPr>
              <a:t>κυβερνοχώρο</a:t>
            </a:r>
            <a:r>
              <a:rPr sz="8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8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Calibri"/>
                <a:cs typeface="Calibri"/>
              </a:rPr>
              <a:t>των</a:t>
            </a:r>
            <a:r>
              <a:rPr sz="8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Calibri"/>
                <a:cs typeface="Calibri"/>
              </a:rPr>
              <a:t>Ευπαθειών</a:t>
            </a:r>
            <a:r>
              <a:rPr sz="8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Calibri"/>
                <a:cs typeface="Calibri"/>
              </a:rPr>
              <a:t>των</a:t>
            </a:r>
            <a:r>
              <a:rPr sz="80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Calibri"/>
                <a:cs typeface="Calibri"/>
              </a:rPr>
              <a:t>δικτύων</a:t>
            </a:r>
            <a:r>
              <a:rPr sz="80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Calibri"/>
                <a:cs typeface="Calibri"/>
              </a:rPr>
              <a:t>παροχής</a:t>
            </a:r>
            <a:r>
              <a:rPr sz="8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Calibri"/>
                <a:cs typeface="Calibri"/>
              </a:rPr>
              <a:t>ηλεκτρικής</a:t>
            </a:r>
            <a:r>
              <a:rPr sz="80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Calibri"/>
                <a:cs typeface="Calibri"/>
              </a:rPr>
              <a:t>ενέργειας</a:t>
            </a:r>
            <a:r>
              <a:rPr sz="800" spc="-5" dirty="0">
                <a:solidFill>
                  <a:srgbClr val="FFBA00"/>
                </a:solidFill>
                <a:latin typeface="Arial"/>
                <a:cs typeface="Arial"/>
              </a:rPr>
              <a:t>".</a:t>
            </a:r>
            <a:r>
              <a:rPr sz="800" spc="1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800" i="1" spc="-5" dirty="0">
                <a:solidFill>
                  <a:srgbClr val="FFBA00"/>
                </a:solidFill>
                <a:latin typeface="Arial"/>
                <a:cs typeface="Arial"/>
              </a:rPr>
              <a:t>Radioelectronic</a:t>
            </a:r>
            <a:r>
              <a:rPr sz="800" i="1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800" i="1" spc="-5" dirty="0">
                <a:solidFill>
                  <a:srgbClr val="FFBA00"/>
                </a:solidFill>
                <a:latin typeface="Arial"/>
                <a:cs typeface="Arial"/>
              </a:rPr>
              <a:t>and</a:t>
            </a:r>
            <a:r>
              <a:rPr sz="800" i="1" spc="1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800" i="1" spc="-5" dirty="0">
                <a:solidFill>
                  <a:srgbClr val="FFBA00"/>
                </a:solidFill>
                <a:latin typeface="Arial"/>
                <a:cs typeface="Arial"/>
              </a:rPr>
              <a:t>Computer</a:t>
            </a:r>
            <a:r>
              <a:rPr sz="800" i="1" spc="1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800" i="1" spc="-5" dirty="0">
                <a:solidFill>
                  <a:srgbClr val="FFBA00"/>
                </a:solidFill>
                <a:latin typeface="Arial"/>
                <a:cs typeface="Arial"/>
              </a:rPr>
              <a:t>Systems</a:t>
            </a:r>
            <a:r>
              <a:rPr sz="800" i="1" spc="1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BA00"/>
                </a:solidFill>
                <a:latin typeface="Arial"/>
                <a:cs typeface="Arial"/>
              </a:rPr>
              <a:t>4</a:t>
            </a:r>
            <a:r>
              <a:rPr sz="800" i="1" spc="1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Arial"/>
                <a:cs typeface="Arial"/>
              </a:rPr>
              <a:t>(2022):</a:t>
            </a:r>
            <a:r>
              <a:rPr sz="800" spc="1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BA00"/>
                </a:solidFill>
                <a:latin typeface="Arial"/>
                <a:cs typeface="Arial"/>
              </a:rPr>
              <a:t>50-63.</a:t>
            </a:r>
            <a:endParaRPr sz="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21317" y="0"/>
            <a:ext cx="2433955" cy="6880225"/>
            <a:chOff x="2921317" y="0"/>
            <a:chExt cx="2433955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242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40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978025" y="1368425"/>
            <a:ext cx="8866505" cy="5413375"/>
            <a:chOff x="1978025" y="1368425"/>
            <a:chExt cx="8866505" cy="541337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6657" y="6166167"/>
              <a:ext cx="3297872" cy="6156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8025" y="1368425"/>
              <a:ext cx="7875905" cy="47885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2970" y="1560512"/>
              <a:ext cx="7287895" cy="420306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244455" y="93980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27355" y="192087"/>
            <a:ext cx="7718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Δραστηριότητες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30" dirty="0">
                <a:solidFill>
                  <a:srgbClr val="FFFFFF"/>
                </a:solidFill>
              </a:rPr>
              <a:t>Ransomware</a:t>
            </a:r>
            <a:r>
              <a:rPr sz="1700" spc="55" dirty="0">
                <a:solidFill>
                  <a:srgbClr val="FFFFFF"/>
                </a:solidFill>
              </a:rPr>
              <a:t> </a:t>
            </a:r>
            <a:r>
              <a:rPr sz="1700" spc="125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7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επηρεάζουν</a:t>
            </a:r>
            <a:r>
              <a:rPr sz="17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τον</a:t>
            </a:r>
            <a:r>
              <a:rPr sz="17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ενεργειακό</a:t>
            </a:r>
            <a:r>
              <a:rPr sz="17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τομέα</a:t>
            </a:r>
            <a:r>
              <a:rPr sz="17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0" dirty="0">
                <a:solidFill>
                  <a:srgbClr val="FFFFFF"/>
                </a:solidFill>
              </a:rPr>
              <a:t>2022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105" y="5930900"/>
            <a:ext cx="250507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Το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τοπίο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απειλών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στον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κυβερνοχώρο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στον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τομέα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της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ενέργειας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2022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Sekoia.io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Blog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921635" y="0"/>
            <a:ext cx="2433955" cy="6880225"/>
            <a:chOff x="2921635" y="0"/>
            <a:chExt cx="243395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950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7355" y="591502"/>
            <a:ext cx="418909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Κύρια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πρωτόκολλα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ασφαλείας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Ίντερνετ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06434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6306" y="1813877"/>
            <a:ext cx="8342948" cy="97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1135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Τα  πρωτόκολλα</a:t>
            </a:r>
            <a:r>
              <a:rPr sz="950" spc="3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ασφαλείας </a:t>
            </a:r>
            <a:r>
              <a:rPr sz="950" spc="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διασφαλίζουν </a:t>
            </a:r>
            <a:r>
              <a:rPr sz="950" spc="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την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FFBA00"/>
                </a:solidFill>
                <a:latin typeface="Calibri"/>
                <a:cs typeface="Calibri"/>
              </a:rPr>
              <a:t>ασφαλή</a:t>
            </a:r>
            <a:r>
              <a:rPr sz="950" b="1" spc="3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επικοινωνία </a:t>
            </a:r>
            <a:r>
              <a:rPr sz="950" b="1" spc="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μεταξύ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 πολλαπλών 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υπολογιστών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,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 κρυπτογραφώντας</a:t>
            </a:r>
            <a:r>
              <a:rPr sz="950" spc="3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τα </a:t>
            </a:r>
            <a:r>
              <a:rPr sz="950" spc="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δεδομένα</a:t>
            </a:r>
            <a:r>
              <a:rPr sz="950" spc="3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για </a:t>
            </a:r>
            <a:r>
              <a:rPr sz="950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να</a:t>
            </a:r>
            <a:r>
              <a:rPr sz="950" spc="3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τα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 προστατέψουν</a:t>
            </a:r>
            <a:r>
              <a:rPr sz="950" spc="3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BA00"/>
                </a:solidFill>
                <a:latin typeface="Calibri"/>
                <a:cs typeface="Calibri"/>
              </a:rPr>
              <a:t>από</a:t>
            </a:r>
            <a:endParaRPr sz="950" dirty="0">
              <a:latin typeface="Calibri"/>
              <a:cs typeface="Calibri"/>
            </a:endParaRPr>
          </a:p>
          <a:p>
            <a:pPr marL="298450">
              <a:lnSpc>
                <a:spcPts val="1135"/>
              </a:lnSpc>
            </a:pP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ανεξουσιοδότητη</a:t>
            </a:r>
            <a:r>
              <a:rPr sz="95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πρόσβαση,</a:t>
            </a:r>
            <a:r>
              <a:rPr sz="950" b="1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επιτρέποντας</a:t>
            </a:r>
            <a:r>
              <a:rPr sz="9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την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πρόσβαση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σε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αυτά</a:t>
            </a:r>
            <a:r>
              <a:rPr sz="9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μόνο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σε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εξουσιοδοτημένους</a:t>
            </a:r>
            <a:r>
              <a:rPr sz="9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Ορισμένα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τυπικά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πρωτόκολλα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ασφαλείας</a:t>
            </a:r>
            <a:r>
              <a:rPr sz="9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περιλαμβάνουν:</a:t>
            </a:r>
            <a:endParaRPr sz="9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700" dirty="0">
              <a:latin typeface="Calibri"/>
              <a:cs typeface="Calibri"/>
            </a:endParaRPr>
          </a:p>
          <a:p>
            <a:pPr marL="755650" marR="5080" lvl="1" indent="-285750">
              <a:lnSpc>
                <a:spcPct val="101800"/>
              </a:lnSpc>
              <a:buSzPct val="189473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950" b="1" spc="75" dirty="0">
                <a:solidFill>
                  <a:srgbClr val="FFBA00"/>
                </a:solidFill>
                <a:latin typeface="Calibri"/>
                <a:cs typeface="Calibri"/>
              </a:rPr>
              <a:t>Ασφαλές</a:t>
            </a:r>
            <a:r>
              <a:rPr sz="950" b="1" spc="2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FFBA00"/>
                </a:solidFill>
                <a:latin typeface="Calibri"/>
                <a:cs typeface="Calibri"/>
              </a:rPr>
              <a:t>Σώμα</a:t>
            </a:r>
            <a:r>
              <a:rPr sz="950" b="1" spc="2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Σερβιστών</a:t>
            </a:r>
            <a:r>
              <a:rPr sz="950" b="1" spc="229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50" dirty="0">
                <a:solidFill>
                  <a:srgbClr val="FFBA00"/>
                </a:solidFill>
                <a:latin typeface="Calibri"/>
                <a:cs typeface="Calibri"/>
              </a:rPr>
              <a:t>SSL):</a:t>
            </a:r>
            <a:r>
              <a:rPr sz="950" b="1" spc="2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Δημιουργεί</a:t>
            </a:r>
            <a:r>
              <a:rPr sz="950" spc="2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BA00"/>
                </a:solidFill>
                <a:latin typeface="Calibri"/>
                <a:cs typeface="Calibri"/>
              </a:rPr>
              <a:t>ασφαλή</a:t>
            </a:r>
            <a:r>
              <a:rPr sz="950" spc="2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σύνδεση</a:t>
            </a:r>
            <a:r>
              <a:rPr sz="950" b="1" spc="229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μεταξύ</a:t>
            </a:r>
            <a:r>
              <a:rPr sz="950" spc="229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5" dirty="0">
                <a:solidFill>
                  <a:srgbClr val="FFBA00"/>
                </a:solidFill>
                <a:latin typeface="Calibri"/>
                <a:cs typeface="Calibri"/>
              </a:rPr>
              <a:t>δύο</a:t>
            </a:r>
            <a:r>
              <a:rPr sz="950" b="1" spc="2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υπολογιστών</a:t>
            </a:r>
            <a:r>
              <a:rPr sz="950" b="1" spc="2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κρυπτογραφώντας</a:t>
            </a:r>
            <a:r>
              <a:rPr sz="950" b="1" spc="2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τα</a:t>
            </a:r>
            <a:r>
              <a:rPr sz="950" b="1" spc="2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δεδομένα</a:t>
            </a:r>
            <a:r>
              <a:rPr sz="950" b="1" spc="229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5" dirty="0">
                <a:solidFill>
                  <a:srgbClr val="FFBA00"/>
                </a:solidFill>
                <a:latin typeface="Calibri"/>
                <a:cs typeface="Calibri"/>
              </a:rPr>
              <a:t>που</a:t>
            </a:r>
            <a:r>
              <a:rPr sz="950" b="1" spc="229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μεταφέρονται</a:t>
            </a:r>
            <a:r>
              <a:rPr sz="950" b="1" spc="229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BA00"/>
                </a:solidFill>
                <a:latin typeface="Calibri"/>
                <a:cs typeface="Calibri"/>
              </a:rPr>
              <a:t>μέσω</a:t>
            </a:r>
            <a:r>
              <a:rPr sz="950" spc="2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του</a:t>
            </a:r>
            <a:r>
              <a:rPr sz="950" spc="2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55" dirty="0">
                <a:solidFill>
                  <a:srgbClr val="FFBA00"/>
                </a:solidFill>
                <a:latin typeface="Calibri"/>
                <a:cs typeface="Calibri"/>
              </a:rPr>
              <a:t>Ίντερνετ,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εμποδίζοντας</a:t>
            </a:r>
            <a:r>
              <a:rPr sz="95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τους</a:t>
            </a:r>
            <a:r>
              <a:rPr sz="95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χάκερς</a:t>
            </a:r>
            <a:r>
              <a:rPr sz="95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να</a:t>
            </a:r>
            <a:r>
              <a:rPr sz="95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υποκλέψουν</a:t>
            </a:r>
            <a:r>
              <a:rPr sz="95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ευαίσθητες</a:t>
            </a:r>
            <a:r>
              <a:rPr sz="95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πληροφορίες.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73505" y="3029584"/>
            <a:ext cx="7770495" cy="31178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98450" marR="5080" indent="-285750">
              <a:lnSpc>
                <a:spcPts val="1110"/>
              </a:lnSpc>
              <a:spcBef>
                <a:spcPts val="16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b="1" spc="55" dirty="0">
                <a:solidFill>
                  <a:srgbClr val="FFBA00"/>
                </a:solidFill>
                <a:latin typeface="Calibri"/>
                <a:cs typeface="Calibri"/>
              </a:rPr>
              <a:t>IPsec</a:t>
            </a:r>
            <a:r>
              <a:rPr sz="950" b="1" spc="1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(ασφάλεια</a:t>
            </a:r>
            <a:r>
              <a:rPr sz="950" b="1" spc="15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πρωτοκόλλου</a:t>
            </a:r>
            <a:r>
              <a:rPr sz="950" b="1" spc="15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55" dirty="0">
                <a:solidFill>
                  <a:srgbClr val="FFBA00"/>
                </a:solidFill>
                <a:latin typeface="Calibri"/>
                <a:cs typeface="Calibri"/>
              </a:rPr>
              <a:t>Ίντερνετ):</a:t>
            </a:r>
            <a:r>
              <a:rPr sz="950" b="1" spc="16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Κρυπτογραφεί</a:t>
            </a:r>
            <a:r>
              <a:rPr sz="950" spc="1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όλα</a:t>
            </a:r>
            <a:r>
              <a:rPr sz="950" spc="16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τα</a:t>
            </a:r>
            <a:r>
              <a:rPr sz="950" b="1" spc="15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δεδομένα</a:t>
            </a:r>
            <a:r>
              <a:rPr sz="950" b="1" spc="1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5" dirty="0">
                <a:solidFill>
                  <a:srgbClr val="FFBA00"/>
                </a:solidFill>
                <a:latin typeface="Calibri"/>
                <a:cs typeface="Calibri"/>
              </a:rPr>
              <a:t>που</a:t>
            </a:r>
            <a:r>
              <a:rPr sz="950" b="1" spc="1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μεταδίδονται</a:t>
            </a:r>
            <a:r>
              <a:rPr sz="950" b="1" spc="15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BA00"/>
                </a:solidFill>
                <a:latin typeface="Calibri"/>
                <a:cs typeface="Calibri"/>
              </a:rPr>
              <a:t>μέσω</a:t>
            </a:r>
            <a:r>
              <a:rPr sz="950" spc="15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ενός</a:t>
            </a:r>
            <a:r>
              <a:rPr sz="950" spc="1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BA00"/>
                </a:solidFill>
                <a:latin typeface="Calibri"/>
                <a:cs typeface="Calibri"/>
              </a:rPr>
              <a:t>δικτύου,</a:t>
            </a:r>
            <a:r>
              <a:rPr sz="950" spc="15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παρέχοντας</a:t>
            </a:r>
            <a:r>
              <a:rPr sz="950" spc="15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ασφάλεια</a:t>
            </a:r>
            <a:r>
              <a:rPr sz="950" b="1" spc="1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FFBA00"/>
                </a:solidFill>
                <a:latin typeface="Calibri"/>
                <a:cs typeface="Calibri"/>
              </a:rPr>
              <a:t>από</a:t>
            </a:r>
            <a:r>
              <a:rPr sz="950" b="1" spc="1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άκρο</a:t>
            </a:r>
            <a:r>
              <a:rPr sz="950" b="1" spc="1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σε</a:t>
            </a:r>
            <a:r>
              <a:rPr sz="950" b="1" spc="15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άκρο</a:t>
            </a:r>
            <a:r>
              <a:rPr sz="950" b="1" spc="1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για</a:t>
            </a:r>
            <a:r>
              <a:rPr sz="950" b="1" spc="1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τις </a:t>
            </a:r>
            <a:r>
              <a:rPr sz="9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επικοινωνίες</a:t>
            </a:r>
            <a:r>
              <a:rPr sz="95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μεταξύ</a:t>
            </a:r>
            <a:r>
              <a:rPr sz="9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διαφορετικών</a:t>
            </a:r>
            <a:r>
              <a:rPr sz="95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δικτύων.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73505" y="3850322"/>
            <a:ext cx="7770495" cy="4514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b="1" spc="75" dirty="0">
                <a:solidFill>
                  <a:srgbClr val="FFBA00"/>
                </a:solidFill>
                <a:latin typeface="Calibri"/>
                <a:cs typeface="Calibri"/>
              </a:rPr>
              <a:t>Ασφάλεια</a:t>
            </a:r>
            <a:r>
              <a:rPr sz="950" b="1" spc="2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επιπέδου</a:t>
            </a:r>
            <a:r>
              <a:rPr sz="950" b="1" spc="2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μεταφοράς</a:t>
            </a:r>
            <a:r>
              <a:rPr sz="950" b="1" spc="2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50" dirty="0">
                <a:solidFill>
                  <a:srgbClr val="FFBA00"/>
                </a:solidFill>
                <a:latin typeface="Calibri"/>
                <a:cs typeface="Calibri"/>
              </a:rPr>
              <a:t>(TLS):</a:t>
            </a:r>
            <a:r>
              <a:rPr sz="950" b="1" spc="2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BA00"/>
                </a:solidFill>
                <a:latin typeface="Calibri"/>
                <a:cs typeface="Calibri"/>
              </a:rPr>
              <a:t>όπου</a:t>
            </a:r>
            <a:r>
              <a:rPr sz="950" spc="2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τα</a:t>
            </a:r>
            <a:r>
              <a:rPr sz="950" spc="2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δεδομένα</a:t>
            </a:r>
            <a:r>
              <a:rPr sz="950" spc="2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αποστέλλονται</a:t>
            </a:r>
            <a:r>
              <a:rPr sz="950" spc="2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950" b="1" spc="2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λαμβάνονται</a:t>
            </a:r>
            <a:r>
              <a:rPr sz="950" b="1" spc="2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FFBA00"/>
                </a:solidFill>
                <a:latin typeface="Calibri"/>
                <a:cs typeface="Calibri"/>
              </a:rPr>
              <a:t>από</a:t>
            </a:r>
            <a:r>
              <a:rPr sz="950" b="1" spc="2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τις</a:t>
            </a:r>
            <a:r>
              <a:rPr sz="950" spc="2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εφαρμογές.</a:t>
            </a:r>
            <a:r>
              <a:rPr sz="950" spc="2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950" spc="2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TLS</a:t>
            </a:r>
            <a:r>
              <a:rPr sz="950" spc="2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διασφαλίζει</a:t>
            </a:r>
            <a:r>
              <a:rPr sz="950" b="1" spc="2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BA00"/>
                </a:solidFill>
                <a:latin typeface="Calibri"/>
                <a:cs typeface="Calibri"/>
              </a:rPr>
              <a:t>ότι</a:t>
            </a:r>
            <a:r>
              <a:rPr sz="950" spc="2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5" dirty="0">
                <a:solidFill>
                  <a:srgbClr val="FFBA00"/>
                </a:solidFill>
                <a:latin typeface="Calibri"/>
                <a:cs typeface="Calibri"/>
              </a:rPr>
              <a:t>όλα</a:t>
            </a:r>
            <a:r>
              <a:rPr sz="950" b="1" spc="2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τα</a:t>
            </a:r>
            <a:r>
              <a:rPr sz="950" b="1" spc="2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μηνύματα</a:t>
            </a:r>
            <a:r>
              <a:rPr sz="950" b="1" spc="2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που </a:t>
            </a:r>
            <a:r>
              <a:rPr sz="950" spc="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αποστέλλονται</a:t>
            </a:r>
            <a:r>
              <a:rPr sz="95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BA00"/>
                </a:solidFill>
                <a:latin typeface="Calibri"/>
                <a:cs typeface="Calibri"/>
              </a:rPr>
              <a:t>μέσω</a:t>
            </a:r>
            <a:r>
              <a:rPr sz="9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του</a:t>
            </a:r>
            <a:r>
              <a:rPr sz="95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δικτύου</a:t>
            </a:r>
            <a:r>
              <a:rPr sz="9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BA00"/>
                </a:solidFill>
                <a:latin typeface="Calibri"/>
                <a:cs typeface="Calibri"/>
              </a:rPr>
              <a:t>είναι</a:t>
            </a:r>
            <a:r>
              <a:rPr sz="9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πιστοποιημένα,</a:t>
            </a:r>
            <a:r>
              <a:rPr sz="95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κρυπτογραφημένα</a:t>
            </a:r>
            <a:r>
              <a:rPr sz="95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95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δεν</a:t>
            </a:r>
            <a:r>
              <a:rPr sz="95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μπορούν</a:t>
            </a:r>
            <a:r>
              <a:rPr sz="9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υποκλαπούν.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105" y="4902517"/>
            <a:ext cx="155130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3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βασικοί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τύποι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πρωτοκόλλων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δικτύου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|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TradeWeb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6975" y="4500245"/>
            <a:ext cx="3297872" cy="615632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3962400" cy="6880225"/>
            <a:chOff x="6882130" y="0"/>
            <a:chExt cx="396240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6657" y="6166167"/>
              <a:ext cx="3297872" cy="61563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525462"/>
            <a:ext cx="1935480" cy="10598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05"/>
              </a:spcBef>
            </a:pPr>
            <a:r>
              <a:rPr sz="1700" spc="65" dirty="0"/>
              <a:t>IPS </a:t>
            </a:r>
            <a:r>
              <a:rPr sz="1700" spc="60" dirty="0"/>
              <a:t>(Intrusion </a:t>
            </a:r>
            <a:r>
              <a:rPr sz="1700" spc="65" dirty="0"/>
              <a:t> </a:t>
            </a:r>
            <a:r>
              <a:rPr sz="1700" spc="60" dirty="0"/>
              <a:t>Prevention</a:t>
            </a:r>
            <a:r>
              <a:rPr sz="1700" spc="-10" dirty="0"/>
              <a:t> </a:t>
            </a:r>
            <a:r>
              <a:rPr sz="1700" spc="70" dirty="0"/>
              <a:t>System</a:t>
            </a:r>
            <a:r>
              <a:rPr sz="1700" spc="-10" dirty="0"/>
              <a:t> </a:t>
            </a:r>
            <a:r>
              <a:rPr sz="1700" spc="50" dirty="0"/>
              <a:t>- </a:t>
            </a:r>
            <a:r>
              <a:rPr sz="1700" spc="-370" dirty="0"/>
              <a:t> </a:t>
            </a:r>
            <a:r>
              <a:rPr sz="1700" spc="75" dirty="0">
                <a:latin typeface="Times New Roman"/>
                <a:cs typeface="Times New Roman"/>
              </a:rPr>
              <a:t>Σύστημα πρόληψης </a:t>
            </a:r>
            <a:r>
              <a:rPr sz="1700" spc="-409" dirty="0">
                <a:latin typeface="Times New Roman"/>
                <a:cs typeface="Times New Roman"/>
              </a:rPr>
              <a:t> </a:t>
            </a:r>
            <a:r>
              <a:rPr sz="1700" spc="65" dirty="0">
                <a:latin typeface="Times New Roman"/>
                <a:cs typeface="Times New Roman"/>
              </a:rPr>
              <a:t>εισβολών</a:t>
            </a:r>
            <a:r>
              <a:rPr sz="1700" spc="65" dirty="0"/>
              <a:t>)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07069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CSP004_C_E: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Stefan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Schauer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και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Abdelkader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4519" y="1995170"/>
            <a:ext cx="11268075" cy="373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1370"/>
              </a:lnSpc>
              <a:spcBef>
                <a:spcPts val="100"/>
              </a:spcBef>
              <a:buSzPct val="19130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50" b="1" spc="145" dirty="0">
                <a:latin typeface="Calibri"/>
                <a:cs typeface="Calibri"/>
              </a:rPr>
              <a:t>Η</a:t>
            </a:r>
            <a:r>
              <a:rPr sz="1150" b="1" spc="165" dirty="0">
                <a:latin typeface="Calibri"/>
                <a:cs typeface="Calibri"/>
              </a:rPr>
              <a:t> </a:t>
            </a:r>
            <a:r>
              <a:rPr sz="1150" b="1" spc="120" dirty="0">
                <a:latin typeface="Calibri"/>
                <a:cs typeface="Calibri"/>
              </a:rPr>
              <a:t>ασφάλεια</a:t>
            </a:r>
            <a:r>
              <a:rPr sz="1150" b="1" spc="170" dirty="0">
                <a:latin typeface="Calibri"/>
                <a:cs typeface="Calibri"/>
              </a:rPr>
              <a:t> </a:t>
            </a:r>
            <a:r>
              <a:rPr sz="1150" b="1" spc="90" dirty="0">
                <a:latin typeface="Calibri"/>
                <a:cs typeface="Calibri"/>
              </a:rPr>
              <a:t>IP</a:t>
            </a:r>
            <a:r>
              <a:rPr sz="1150" b="1" spc="175" dirty="0">
                <a:latin typeface="Calibri"/>
                <a:cs typeface="Calibri"/>
              </a:rPr>
              <a:t> </a:t>
            </a:r>
            <a:r>
              <a:rPr sz="1150" b="1" spc="80" dirty="0">
                <a:latin typeface="Calibri"/>
                <a:cs typeface="Calibri"/>
              </a:rPr>
              <a:t>(</a:t>
            </a:r>
            <a:r>
              <a:rPr sz="1150" spc="80" dirty="0">
                <a:latin typeface="Calibri"/>
                <a:cs typeface="Calibri"/>
              </a:rPr>
              <a:t>IPS</a:t>
            </a:r>
            <a:r>
              <a:rPr sz="1150" b="1" spc="80" dirty="0">
                <a:latin typeface="Calibri"/>
                <a:cs typeface="Calibri"/>
              </a:rPr>
              <a:t>)</a:t>
            </a:r>
            <a:r>
              <a:rPr sz="1150" b="1" spc="165" dirty="0">
                <a:latin typeface="Calibri"/>
                <a:cs typeface="Calibri"/>
              </a:rPr>
              <a:t> </a:t>
            </a:r>
            <a:r>
              <a:rPr sz="1150" b="1" spc="95" dirty="0">
                <a:latin typeface="Calibri"/>
                <a:cs typeface="Calibri"/>
              </a:rPr>
              <a:t>είναι</a:t>
            </a:r>
            <a:r>
              <a:rPr sz="1150" b="1" spc="17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μια</a:t>
            </a:r>
            <a:r>
              <a:rPr sz="1150" spc="16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ικανότητα</a:t>
            </a:r>
            <a:r>
              <a:rPr sz="1150" spc="16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που</a:t>
            </a:r>
            <a:r>
              <a:rPr sz="1150" spc="17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μπορεί</a:t>
            </a:r>
            <a:r>
              <a:rPr sz="1150" spc="17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να</a:t>
            </a:r>
            <a:r>
              <a:rPr sz="1150" spc="16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προστεθεί</a:t>
            </a:r>
            <a:r>
              <a:rPr sz="1150" spc="17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στην</a:t>
            </a:r>
            <a:r>
              <a:rPr sz="1150" spc="16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τρέχουσα</a:t>
            </a:r>
            <a:r>
              <a:rPr sz="1150" spc="175" dirty="0">
                <a:latin typeface="Calibri"/>
                <a:cs typeface="Calibri"/>
              </a:rPr>
              <a:t> </a:t>
            </a:r>
            <a:r>
              <a:rPr sz="1150" b="1" spc="114" dirty="0">
                <a:latin typeface="Calibri"/>
                <a:cs typeface="Calibri"/>
              </a:rPr>
              <a:t>έκδοση</a:t>
            </a:r>
            <a:r>
              <a:rPr sz="1150" b="1" spc="16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του</a:t>
            </a:r>
            <a:r>
              <a:rPr sz="1150" spc="170" dirty="0">
                <a:latin typeface="Calibri"/>
                <a:cs typeface="Calibri"/>
              </a:rPr>
              <a:t> </a:t>
            </a:r>
            <a:r>
              <a:rPr sz="1150" b="1" spc="110" dirty="0">
                <a:latin typeface="Calibri"/>
                <a:cs typeface="Calibri"/>
              </a:rPr>
              <a:t>πρωτοκόλλου</a:t>
            </a:r>
            <a:r>
              <a:rPr sz="1150" b="1" spc="1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Ίντερνετ</a:t>
            </a:r>
            <a:r>
              <a:rPr sz="1150" spc="150" dirty="0">
                <a:latin typeface="Calibri"/>
                <a:cs typeface="Calibri"/>
              </a:rPr>
              <a:t> </a:t>
            </a:r>
            <a:r>
              <a:rPr sz="1150" b="1" spc="85" dirty="0">
                <a:latin typeface="Calibri"/>
                <a:cs typeface="Calibri"/>
              </a:rPr>
              <a:t>(IPv4</a:t>
            </a:r>
            <a:r>
              <a:rPr sz="1150" b="1" spc="150" dirty="0">
                <a:latin typeface="Calibri"/>
                <a:cs typeface="Calibri"/>
              </a:rPr>
              <a:t> </a:t>
            </a:r>
            <a:r>
              <a:rPr sz="1150" b="1" spc="125" dirty="0">
                <a:latin typeface="Calibri"/>
                <a:cs typeface="Calibri"/>
              </a:rPr>
              <a:t>ή</a:t>
            </a:r>
            <a:r>
              <a:rPr sz="1150" b="1" spc="1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IPv6)</a:t>
            </a:r>
            <a:r>
              <a:rPr sz="1150" spc="150" dirty="0">
                <a:latin typeface="Calibri"/>
                <a:cs typeface="Calibri"/>
              </a:rPr>
              <a:t> </a:t>
            </a:r>
            <a:r>
              <a:rPr sz="1150" b="1" spc="120" dirty="0">
                <a:latin typeface="Calibri"/>
                <a:cs typeface="Calibri"/>
              </a:rPr>
              <a:t>μέσω</a:t>
            </a:r>
            <a:r>
              <a:rPr sz="1150" b="1" spc="14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πρόσθετων</a:t>
            </a:r>
            <a:endParaRPr sz="1150">
              <a:latin typeface="Calibri"/>
              <a:cs typeface="Calibri"/>
            </a:endParaRPr>
          </a:p>
          <a:p>
            <a:pPr marL="354965">
              <a:lnSpc>
                <a:spcPts val="1370"/>
              </a:lnSpc>
            </a:pPr>
            <a:r>
              <a:rPr sz="1150" b="1" spc="100" dirty="0">
                <a:latin typeface="Calibri"/>
                <a:cs typeface="Calibri"/>
              </a:rPr>
              <a:t>επικεφαλίδων.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4519" y="2808287"/>
            <a:ext cx="6978015" cy="537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9130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50" b="1" spc="90" dirty="0">
                <a:latin typeface="Calibri"/>
                <a:cs typeface="Calibri"/>
              </a:rPr>
              <a:t>Το</a:t>
            </a:r>
            <a:r>
              <a:rPr sz="1150" b="1" spc="55" dirty="0">
                <a:latin typeface="Calibri"/>
                <a:cs typeface="Calibri"/>
              </a:rPr>
              <a:t> </a:t>
            </a:r>
            <a:r>
              <a:rPr sz="1150" b="1" spc="70" dirty="0">
                <a:latin typeface="Calibri"/>
                <a:cs typeface="Calibri"/>
              </a:rPr>
              <a:t>IPsec</a:t>
            </a:r>
            <a:r>
              <a:rPr sz="1150" b="1" spc="6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περιλαμβάνει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b="1" spc="70" dirty="0">
                <a:latin typeface="Calibri"/>
                <a:cs typeface="Calibri"/>
              </a:rPr>
              <a:t>τρεις</a:t>
            </a:r>
            <a:r>
              <a:rPr sz="1150" b="1" spc="60" dirty="0">
                <a:latin typeface="Calibri"/>
                <a:cs typeface="Calibri"/>
              </a:rPr>
              <a:t> </a:t>
            </a:r>
            <a:r>
              <a:rPr sz="1150" b="1" spc="75" dirty="0">
                <a:latin typeface="Calibri"/>
                <a:cs typeface="Calibri"/>
              </a:rPr>
              <a:t>λειτουργικούς</a:t>
            </a:r>
            <a:r>
              <a:rPr sz="1150" b="1" spc="55" dirty="0">
                <a:latin typeface="Calibri"/>
                <a:cs typeface="Calibri"/>
              </a:rPr>
              <a:t> </a:t>
            </a:r>
            <a:r>
              <a:rPr sz="1150" b="1" spc="65" dirty="0">
                <a:latin typeface="Calibri"/>
                <a:cs typeface="Calibri"/>
              </a:rPr>
              <a:t>τομείς:</a:t>
            </a:r>
            <a:r>
              <a:rPr sz="1150" b="1" spc="55" dirty="0">
                <a:latin typeface="Calibri"/>
                <a:cs typeface="Calibri"/>
              </a:rPr>
              <a:t> </a:t>
            </a:r>
            <a:r>
              <a:rPr sz="1150" b="1" spc="80" dirty="0">
                <a:latin typeface="Calibri"/>
                <a:cs typeface="Calibri"/>
              </a:rPr>
              <a:t>ταυτοποίηση</a:t>
            </a:r>
            <a:r>
              <a:rPr sz="1150" b="1" spc="55" dirty="0">
                <a:latin typeface="Calibri"/>
                <a:cs typeface="Calibri"/>
              </a:rPr>
              <a:t> </a:t>
            </a:r>
            <a:r>
              <a:rPr sz="1150" b="1" spc="75" dirty="0">
                <a:latin typeface="Calibri"/>
                <a:cs typeface="Calibri"/>
              </a:rPr>
              <a:t>χρήστη,</a:t>
            </a:r>
            <a:r>
              <a:rPr sz="1150" b="1" spc="60" dirty="0">
                <a:latin typeface="Calibri"/>
                <a:cs typeface="Calibri"/>
              </a:rPr>
              <a:t> </a:t>
            </a:r>
            <a:r>
              <a:rPr sz="1150" b="1" spc="75" dirty="0">
                <a:latin typeface="Calibri"/>
                <a:cs typeface="Calibri"/>
              </a:rPr>
              <a:t>εμπιστευτικότητα</a:t>
            </a:r>
            <a:r>
              <a:rPr sz="1150" b="1" spc="55" dirty="0">
                <a:latin typeface="Calibri"/>
                <a:cs typeface="Calibri"/>
              </a:rPr>
              <a:t> </a:t>
            </a:r>
            <a:r>
              <a:rPr sz="1150" b="1" spc="70" dirty="0">
                <a:latin typeface="Calibri"/>
                <a:cs typeface="Calibri"/>
              </a:rPr>
              <a:t>και</a:t>
            </a:r>
            <a:endParaRPr sz="115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  <a:spcBef>
                <a:spcPts val="1270"/>
              </a:spcBef>
            </a:pPr>
            <a:r>
              <a:rPr sz="1150" b="1" spc="90" dirty="0">
                <a:latin typeface="Calibri"/>
                <a:cs typeface="Calibri"/>
              </a:rPr>
              <a:t>διαχείριση</a:t>
            </a:r>
            <a:r>
              <a:rPr sz="1150" b="1" spc="-10" dirty="0">
                <a:latin typeface="Calibri"/>
                <a:cs typeface="Calibri"/>
              </a:rPr>
              <a:t> </a:t>
            </a:r>
            <a:r>
              <a:rPr sz="1150" b="1" spc="100" dirty="0">
                <a:latin typeface="Calibri"/>
                <a:cs typeface="Calibri"/>
              </a:rPr>
              <a:t>κλειδιών.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4519" y="3803332"/>
            <a:ext cx="11266170" cy="549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 algn="just">
              <a:lnSpc>
                <a:spcPct val="100000"/>
              </a:lnSpc>
              <a:spcBef>
                <a:spcPts val="100"/>
              </a:spcBef>
              <a:buSzPct val="191304"/>
              <a:buFont typeface="Arial"/>
              <a:buChar char="•"/>
              <a:tabLst>
                <a:tab pos="355600" algn="l"/>
              </a:tabLst>
            </a:pPr>
            <a:r>
              <a:rPr sz="1150" b="1" spc="145" dirty="0">
                <a:latin typeface="Calibri"/>
                <a:cs typeface="Calibri"/>
              </a:rPr>
              <a:t>Η </a:t>
            </a:r>
            <a:r>
              <a:rPr sz="1150" b="1" spc="110" dirty="0">
                <a:latin typeface="Calibri"/>
                <a:cs typeface="Calibri"/>
              </a:rPr>
              <a:t>ταυτοποίηση χρήστη </a:t>
            </a:r>
            <a:r>
              <a:rPr sz="1150" spc="100" dirty="0">
                <a:latin typeface="Calibri"/>
                <a:cs typeface="Calibri"/>
              </a:rPr>
              <a:t>παράγει/κάνει </a:t>
            </a:r>
            <a:r>
              <a:rPr sz="1150" b="1" spc="105" dirty="0">
                <a:latin typeface="Calibri"/>
                <a:cs typeface="Calibri"/>
              </a:rPr>
              <a:t>τον </a:t>
            </a:r>
            <a:r>
              <a:rPr sz="1150" b="1" spc="114" dirty="0">
                <a:latin typeface="Calibri"/>
                <a:cs typeface="Calibri"/>
              </a:rPr>
              <a:t>κώδικα προγραμματισμού </a:t>
            </a:r>
            <a:r>
              <a:rPr sz="1150" spc="110" dirty="0">
                <a:latin typeface="Calibri"/>
                <a:cs typeface="Calibri"/>
              </a:rPr>
              <a:t>με </a:t>
            </a:r>
            <a:r>
              <a:rPr sz="1150" spc="120" dirty="0">
                <a:latin typeface="Calibri"/>
                <a:cs typeface="Calibri"/>
              </a:rPr>
              <a:t>βάση </a:t>
            </a:r>
            <a:r>
              <a:rPr sz="1150" b="1" spc="105" dirty="0">
                <a:solidFill>
                  <a:srgbClr val="1F2123"/>
                </a:solidFill>
                <a:latin typeface="Calibri"/>
                <a:cs typeface="Calibri"/>
              </a:rPr>
              <a:t>τον </a:t>
            </a:r>
            <a:r>
              <a:rPr sz="1150" b="1" spc="110" dirty="0">
                <a:solidFill>
                  <a:srgbClr val="1F2123"/>
                </a:solidFill>
                <a:latin typeface="Calibri"/>
                <a:cs typeface="Calibri"/>
              </a:rPr>
              <a:t>κατακερματισμό </a:t>
            </a:r>
            <a:r>
              <a:rPr sz="1150" spc="105" dirty="0">
                <a:solidFill>
                  <a:srgbClr val="1F2123"/>
                </a:solidFill>
                <a:latin typeface="Calibri"/>
                <a:cs typeface="Calibri"/>
              </a:rPr>
              <a:t>(</a:t>
            </a:r>
            <a:r>
              <a:rPr sz="1150" b="1" spc="105" dirty="0">
                <a:solidFill>
                  <a:srgbClr val="1F2123"/>
                </a:solidFill>
                <a:latin typeface="Calibri"/>
                <a:cs typeface="Calibri"/>
              </a:rPr>
              <a:t>Hash-based </a:t>
            </a:r>
            <a:r>
              <a:rPr sz="1150" b="1" spc="114" dirty="0">
                <a:solidFill>
                  <a:srgbClr val="1F2123"/>
                </a:solidFill>
                <a:latin typeface="Calibri"/>
                <a:cs typeface="Calibri"/>
              </a:rPr>
              <a:t>message </a:t>
            </a:r>
            <a:r>
              <a:rPr sz="1150" b="1" spc="95" dirty="0">
                <a:solidFill>
                  <a:srgbClr val="1F2123"/>
                </a:solidFill>
                <a:latin typeface="Calibri"/>
                <a:cs typeface="Calibri"/>
              </a:rPr>
              <a:t>authentication </a:t>
            </a:r>
            <a:r>
              <a:rPr sz="1150" spc="110" dirty="0">
                <a:solidFill>
                  <a:srgbClr val="1F2123"/>
                </a:solidFill>
                <a:latin typeface="Calibri"/>
                <a:cs typeface="Calibri"/>
              </a:rPr>
              <a:t>code </a:t>
            </a:r>
            <a:r>
              <a:rPr sz="1150" spc="120" dirty="0">
                <a:solidFill>
                  <a:srgbClr val="1F2123"/>
                </a:solidFill>
                <a:latin typeface="Calibri"/>
                <a:cs typeface="Calibri"/>
              </a:rPr>
              <a:t>ή </a:t>
            </a:r>
            <a:r>
              <a:rPr sz="1150" spc="125" dirty="0">
                <a:solidFill>
                  <a:srgbClr val="1F2123"/>
                </a:solidFill>
                <a:latin typeface="Calibri"/>
                <a:cs typeface="Calibri"/>
              </a:rPr>
              <a:t> </a:t>
            </a:r>
            <a:r>
              <a:rPr sz="1150" spc="114" dirty="0">
                <a:solidFill>
                  <a:srgbClr val="1F2123"/>
                </a:solidFill>
                <a:latin typeface="Calibri"/>
                <a:cs typeface="Calibri"/>
              </a:rPr>
              <a:t>HMAC</a:t>
            </a:r>
            <a:r>
              <a:rPr sz="1150" b="1" spc="114" dirty="0">
                <a:latin typeface="Calibri"/>
                <a:cs typeface="Calibri"/>
              </a:rPr>
              <a:t>). </a:t>
            </a:r>
            <a:r>
              <a:rPr sz="1150" b="1" spc="145" dirty="0">
                <a:latin typeface="Calibri"/>
                <a:cs typeface="Calibri"/>
              </a:rPr>
              <a:t>Η </a:t>
            </a:r>
            <a:r>
              <a:rPr sz="1150" b="1" spc="110" dirty="0">
                <a:latin typeface="Calibri"/>
                <a:cs typeface="Calibri"/>
              </a:rPr>
              <a:t>ταυτοποίηση χρήστη </a:t>
            </a:r>
            <a:r>
              <a:rPr sz="1150" spc="105" dirty="0">
                <a:latin typeface="Calibri"/>
                <a:cs typeface="Calibri"/>
              </a:rPr>
              <a:t>μπορεί </a:t>
            </a:r>
            <a:r>
              <a:rPr sz="1150" spc="114" dirty="0">
                <a:latin typeface="Calibri"/>
                <a:cs typeface="Calibri"/>
              </a:rPr>
              <a:t>να </a:t>
            </a:r>
            <a:r>
              <a:rPr sz="1150" b="1" spc="110" dirty="0">
                <a:latin typeface="Calibri"/>
                <a:cs typeface="Calibri"/>
              </a:rPr>
              <a:t>εφαρμοστεί </a:t>
            </a:r>
            <a:r>
              <a:rPr sz="1150" spc="114" dirty="0">
                <a:latin typeface="Calibri"/>
                <a:cs typeface="Calibri"/>
              </a:rPr>
              <a:t>σε </a:t>
            </a:r>
            <a:r>
              <a:rPr sz="1150" b="1" spc="114" dirty="0">
                <a:latin typeface="Calibri"/>
                <a:cs typeface="Calibri"/>
              </a:rPr>
              <a:t>ολόκληρο </a:t>
            </a:r>
            <a:r>
              <a:rPr sz="1150" spc="100" dirty="0">
                <a:latin typeface="Calibri"/>
                <a:cs typeface="Calibri"/>
              </a:rPr>
              <a:t>το </a:t>
            </a:r>
            <a:r>
              <a:rPr sz="1150" b="1" spc="120" dirty="0">
                <a:latin typeface="Calibri"/>
                <a:cs typeface="Calibri"/>
              </a:rPr>
              <a:t>πρωτότυπο </a:t>
            </a:r>
            <a:r>
              <a:rPr sz="1150" spc="110" dirty="0">
                <a:latin typeface="Calibri"/>
                <a:cs typeface="Calibri"/>
              </a:rPr>
              <a:t>πακέτο </a:t>
            </a:r>
            <a:r>
              <a:rPr sz="1150" spc="85" dirty="0">
                <a:latin typeface="Calibri"/>
                <a:cs typeface="Calibri"/>
              </a:rPr>
              <a:t>IP </a:t>
            </a:r>
            <a:r>
              <a:rPr sz="1150" spc="100" dirty="0">
                <a:latin typeface="Calibri"/>
                <a:cs typeface="Calibri"/>
              </a:rPr>
              <a:t>(</a:t>
            </a:r>
            <a:r>
              <a:rPr sz="1150" b="1" spc="100" dirty="0">
                <a:latin typeface="Calibri"/>
                <a:cs typeface="Calibri"/>
              </a:rPr>
              <a:t>λειτουργία </a:t>
            </a:r>
            <a:r>
              <a:rPr sz="1150" b="1" spc="110" dirty="0">
                <a:latin typeface="Calibri"/>
                <a:cs typeface="Calibri"/>
              </a:rPr>
              <a:t>σήραγγας) </a:t>
            </a:r>
            <a:r>
              <a:rPr sz="1150" b="1" spc="125" dirty="0">
                <a:latin typeface="Calibri"/>
                <a:cs typeface="Calibri"/>
              </a:rPr>
              <a:t>ή </a:t>
            </a:r>
            <a:r>
              <a:rPr sz="1150" spc="114" dirty="0">
                <a:latin typeface="Calibri"/>
                <a:cs typeface="Calibri"/>
              </a:rPr>
              <a:t>σε όλα </a:t>
            </a:r>
            <a:r>
              <a:rPr sz="1150" spc="105" dirty="0">
                <a:latin typeface="Calibri"/>
                <a:cs typeface="Calibri"/>
              </a:rPr>
              <a:t>τα </a:t>
            </a:r>
            <a:r>
              <a:rPr sz="1150" spc="110" dirty="0">
                <a:latin typeface="Calibri"/>
                <a:cs typeface="Calibri"/>
              </a:rPr>
              <a:t>πακέτα </a:t>
            </a:r>
            <a:r>
              <a:rPr sz="1150" spc="100" dirty="0">
                <a:latin typeface="Calibri"/>
                <a:cs typeface="Calibri"/>
              </a:rPr>
              <a:t>εκτός </a:t>
            </a:r>
            <a:r>
              <a:rPr sz="1150" spc="120" dirty="0">
                <a:latin typeface="Calibri"/>
                <a:cs typeface="Calibri"/>
              </a:rPr>
              <a:t>από </a:t>
            </a:r>
            <a:r>
              <a:rPr sz="1150" spc="12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την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επικεφαλίδα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IP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(λειτουργία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μεταφοράς).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4519" y="4786629"/>
            <a:ext cx="11267440" cy="3733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54965" marR="5080" indent="-342900">
              <a:lnSpc>
                <a:spcPts val="1360"/>
              </a:lnSpc>
              <a:spcBef>
                <a:spcPts val="160"/>
              </a:spcBef>
              <a:buSzPct val="19130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50" b="1" spc="145" dirty="0">
                <a:latin typeface="Calibri"/>
                <a:cs typeface="Calibri"/>
              </a:rPr>
              <a:t>Η</a:t>
            </a:r>
            <a:r>
              <a:rPr sz="1150" b="1" spc="150" dirty="0">
                <a:latin typeface="Calibri"/>
                <a:cs typeface="Calibri"/>
              </a:rPr>
              <a:t> </a:t>
            </a:r>
            <a:r>
              <a:rPr sz="1150" b="1" spc="105" dirty="0">
                <a:latin typeface="Calibri"/>
                <a:cs typeface="Calibri"/>
              </a:rPr>
              <a:t>εμπιστευτικότητα</a:t>
            </a:r>
            <a:r>
              <a:rPr sz="1150" b="1" spc="15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παρέχεται</a:t>
            </a:r>
            <a:r>
              <a:rPr sz="1150" spc="150" dirty="0">
                <a:latin typeface="Calibri"/>
                <a:cs typeface="Calibri"/>
              </a:rPr>
              <a:t> </a:t>
            </a:r>
            <a:r>
              <a:rPr sz="1150" spc="125" dirty="0">
                <a:latin typeface="Calibri"/>
                <a:cs typeface="Calibri"/>
              </a:rPr>
              <a:t>από</a:t>
            </a:r>
            <a:r>
              <a:rPr sz="1150" spc="15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μια</a:t>
            </a:r>
            <a:r>
              <a:rPr sz="1150" spc="155" dirty="0">
                <a:latin typeface="Calibri"/>
                <a:cs typeface="Calibri"/>
              </a:rPr>
              <a:t> </a:t>
            </a:r>
            <a:r>
              <a:rPr sz="1150" spc="125" dirty="0">
                <a:latin typeface="Calibri"/>
                <a:cs typeface="Calibri"/>
              </a:rPr>
              <a:t>μορφή</a:t>
            </a:r>
            <a:r>
              <a:rPr sz="1150" spc="160" dirty="0">
                <a:latin typeface="Calibri"/>
                <a:cs typeface="Calibri"/>
              </a:rPr>
              <a:t> </a:t>
            </a:r>
            <a:r>
              <a:rPr sz="1150" b="1" spc="114" dirty="0">
                <a:latin typeface="Calibri"/>
                <a:cs typeface="Calibri"/>
              </a:rPr>
              <a:t>κρυπτογράφησης</a:t>
            </a:r>
            <a:r>
              <a:rPr sz="1150" b="1" spc="1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γνωστή</a:t>
            </a:r>
            <a:r>
              <a:rPr sz="1150" spc="145" dirty="0">
                <a:latin typeface="Calibri"/>
                <a:cs typeface="Calibri"/>
              </a:rPr>
              <a:t> </a:t>
            </a:r>
            <a:r>
              <a:rPr sz="1150" spc="125" dirty="0">
                <a:latin typeface="Calibri"/>
                <a:cs typeface="Calibri"/>
              </a:rPr>
              <a:t>ως</a:t>
            </a:r>
            <a:r>
              <a:rPr sz="1150" spc="1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κρυπτογραφημένο</a:t>
            </a:r>
            <a:r>
              <a:rPr sz="1150" spc="160" dirty="0">
                <a:latin typeface="Calibri"/>
                <a:cs typeface="Calibri"/>
              </a:rPr>
              <a:t> </a:t>
            </a:r>
            <a:r>
              <a:rPr sz="1150" b="1" spc="110" dirty="0">
                <a:latin typeface="Calibri"/>
                <a:cs typeface="Calibri"/>
              </a:rPr>
              <a:t>φορτίο</a:t>
            </a:r>
            <a:r>
              <a:rPr sz="1150" b="1" spc="15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ασφαλείας</a:t>
            </a:r>
            <a:r>
              <a:rPr sz="1150" b="1" spc="105" dirty="0">
                <a:latin typeface="Calibri"/>
                <a:cs typeface="Calibri"/>
              </a:rPr>
              <a:t>.</a:t>
            </a:r>
            <a:r>
              <a:rPr sz="1150" b="1" spc="150" dirty="0">
                <a:latin typeface="Calibri"/>
                <a:cs typeface="Calibri"/>
              </a:rPr>
              <a:t> </a:t>
            </a:r>
            <a:r>
              <a:rPr sz="1150" spc="125" dirty="0">
                <a:latin typeface="Calibri"/>
                <a:cs typeface="Calibri"/>
              </a:rPr>
              <a:t>Μπορούν</a:t>
            </a:r>
            <a:r>
              <a:rPr sz="1150" spc="1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να</a:t>
            </a:r>
            <a:r>
              <a:rPr sz="1150" spc="14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φιλοξενηθούν</a:t>
            </a:r>
            <a:r>
              <a:rPr sz="1150" spc="1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τόσο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τρόποι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b="1" spc="114" dirty="0">
                <a:latin typeface="Calibri"/>
                <a:cs typeface="Calibri"/>
              </a:rPr>
              <a:t>σήραγγας</a:t>
            </a:r>
            <a:r>
              <a:rPr sz="1150" b="1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όσο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και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τρόποι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b="1" spc="110" dirty="0">
                <a:latin typeface="Calibri"/>
                <a:cs typeface="Calibri"/>
              </a:rPr>
              <a:t>μεταφοράς</a:t>
            </a:r>
            <a:r>
              <a:rPr sz="1150" spc="110" dirty="0">
                <a:latin typeface="Calibri"/>
                <a:cs typeface="Calibri"/>
              </a:rPr>
              <a:t>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212830" y="5834379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latin typeface="Calibri"/>
                <a:cs typeface="Calibri"/>
              </a:rPr>
              <a:t>1</a:t>
            </a:r>
            <a:r>
              <a:rPr sz="550" spc="25" dirty="0">
                <a:latin typeface="Calibri"/>
                <a:cs typeface="Calibri"/>
              </a:rPr>
              <a:t>9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375" y="5991859"/>
            <a:ext cx="175387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5" dirty="0">
                <a:solidFill>
                  <a:srgbClr val="0E1111"/>
                </a:solidFill>
                <a:latin typeface="Arial"/>
                <a:cs typeface="Arial"/>
              </a:rPr>
              <a:t>William</a:t>
            </a:r>
            <a:r>
              <a:rPr sz="500" spc="5" dirty="0">
                <a:solidFill>
                  <a:srgbClr val="0E1111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0E1111"/>
                </a:solidFill>
                <a:latin typeface="Arial"/>
                <a:cs typeface="Arial"/>
              </a:rPr>
              <a:t>Stallings,</a:t>
            </a:r>
            <a:r>
              <a:rPr sz="500" spc="5" dirty="0">
                <a:solidFill>
                  <a:srgbClr val="0E1111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0E1111"/>
                </a:solidFill>
                <a:latin typeface="Calibri"/>
                <a:cs typeface="Calibri"/>
              </a:rPr>
              <a:t>Κρυπτογραφία</a:t>
            </a:r>
            <a:r>
              <a:rPr sz="500" spc="4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0E1111"/>
                </a:solidFill>
                <a:latin typeface="Calibri"/>
                <a:cs typeface="Calibri"/>
              </a:rPr>
              <a:t>και</a:t>
            </a:r>
            <a:r>
              <a:rPr sz="500" spc="3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0E1111"/>
                </a:solidFill>
                <a:latin typeface="Calibri"/>
                <a:cs typeface="Calibri"/>
              </a:rPr>
              <a:t>ασφάλεια</a:t>
            </a:r>
            <a:r>
              <a:rPr sz="500" spc="4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0E1111"/>
                </a:solidFill>
                <a:latin typeface="Calibri"/>
                <a:cs typeface="Calibri"/>
              </a:rPr>
              <a:t>δικτύων</a:t>
            </a:r>
            <a:r>
              <a:rPr sz="500" spc="-5" dirty="0">
                <a:solidFill>
                  <a:srgbClr val="0E1111"/>
                </a:solidFill>
                <a:latin typeface="Arial"/>
                <a:cs typeface="Arial"/>
              </a:rPr>
              <a:t>:</a:t>
            </a:r>
            <a:r>
              <a:rPr sz="500" spc="10" dirty="0">
                <a:solidFill>
                  <a:srgbClr val="0E1111"/>
                </a:solidFill>
                <a:latin typeface="Arial"/>
                <a:cs typeface="Arial"/>
              </a:rPr>
              <a:t> </a:t>
            </a:r>
            <a:r>
              <a:rPr sz="500" spc="-15" dirty="0">
                <a:solidFill>
                  <a:srgbClr val="0E1111"/>
                </a:solidFill>
                <a:latin typeface="Calibri"/>
                <a:cs typeface="Calibri"/>
              </a:rPr>
              <a:t>Έκδοση</a:t>
            </a:r>
            <a:r>
              <a:rPr sz="500" spc="-15" dirty="0">
                <a:solidFill>
                  <a:srgbClr val="0E1111"/>
                </a:solidFill>
                <a:latin typeface="Arial"/>
                <a:cs typeface="Arial"/>
              </a:rPr>
              <a:t>.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921635" y="0"/>
            <a:ext cx="2433955" cy="6880225"/>
            <a:chOff x="2921635" y="0"/>
            <a:chExt cx="243395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950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7355" y="595312"/>
            <a:ext cx="1935480" cy="10598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05"/>
              </a:spcBef>
            </a:pPr>
            <a:r>
              <a:rPr sz="1700" spc="65" dirty="0">
                <a:solidFill>
                  <a:srgbClr val="FFFFFF"/>
                </a:solidFill>
              </a:rPr>
              <a:t>IPS </a:t>
            </a:r>
            <a:r>
              <a:rPr sz="1700" spc="60" dirty="0">
                <a:solidFill>
                  <a:srgbClr val="FFFFFF"/>
                </a:solidFill>
              </a:rPr>
              <a:t>(Intrusion </a:t>
            </a:r>
            <a:r>
              <a:rPr sz="1700" spc="65" dirty="0">
                <a:solidFill>
                  <a:srgbClr val="FFFFFF"/>
                </a:solidFill>
              </a:rPr>
              <a:t> </a:t>
            </a:r>
            <a:r>
              <a:rPr sz="1700" spc="60" dirty="0">
                <a:solidFill>
                  <a:srgbClr val="FFFFFF"/>
                </a:solidFill>
              </a:rPr>
              <a:t>Prevention</a:t>
            </a:r>
            <a:r>
              <a:rPr sz="1700" spc="-10" dirty="0">
                <a:solidFill>
                  <a:srgbClr val="FFFFFF"/>
                </a:solidFill>
              </a:rPr>
              <a:t> </a:t>
            </a:r>
            <a:r>
              <a:rPr sz="1700" spc="70" dirty="0">
                <a:solidFill>
                  <a:srgbClr val="FFFFFF"/>
                </a:solidFill>
              </a:rPr>
              <a:t>System</a:t>
            </a:r>
            <a:r>
              <a:rPr sz="1700" spc="-10" dirty="0">
                <a:solidFill>
                  <a:srgbClr val="FFFFFF"/>
                </a:solidFill>
              </a:rPr>
              <a:t> </a:t>
            </a:r>
            <a:r>
              <a:rPr sz="1700" spc="50" dirty="0">
                <a:solidFill>
                  <a:srgbClr val="FFFFFF"/>
                </a:solidFill>
              </a:rPr>
              <a:t>- </a:t>
            </a:r>
            <a:r>
              <a:rPr sz="1700" spc="-370" dirty="0">
                <a:solidFill>
                  <a:srgbClr val="FFFFFF"/>
                </a:solidFill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Σύστημα πρόληψης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εισβολών</a:t>
            </a:r>
            <a:r>
              <a:rPr sz="1700" spc="65" dirty="0">
                <a:solidFill>
                  <a:srgbClr val="FFFFFF"/>
                </a:solidFill>
              </a:rPr>
              <a:t>)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06434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6305" y="2152015"/>
            <a:ext cx="10355580" cy="3208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9130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50" spc="105" dirty="0">
                <a:solidFill>
                  <a:srgbClr val="FFBA00"/>
                </a:solidFill>
                <a:latin typeface="Calibri"/>
                <a:cs typeface="Calibri"/>
              </a:rPr>
              <a:t>Διαθέτουν</a:t>
            </a:r>
            <a:r>
              <a:rPr sz="11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BA00"/>
                </a:solidFill>
                <a:latin typeface="Calibri"/>
                <a:cs typeface="Calibri"/>
              </a:rPr>
              <a:t>σειρά</a:t>
            </a:r>
            <a:r>
              <a:rPr sz="11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110" dirty="0">
                <a:solidFill>
                  <a:srgbClr val="FFBA00"/>
                </a:solidFill>
                <a:latin typeface="Calibri"/>
                <a:cs typeface="Calibri"/>
              </a:rPr>
              <a:t>μηχανισμών</a:t>
            </a:r>
            <a:r>
              <a:rPr sz="11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114" dirty="0">
                <a:solidFill>
                  <a:srgbClr val="FFBA00"/>
                </a:solidFill>
                <a:latin typeface="Calibri"/>
                <a:cs typeface="Calibri"/>
              </a:rPr>
              <a:t>ασφαλείας</a:t>
            </a:r>
            <a:r>
              <a:rPr sz="1150" b="1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100" dirty="0">
                <a:solidFill>
                  <a:srgbClr val="FFBA00"/>
                </a:solidFill>
                <a:latin typeface="Calibri"/>
                <a:cs typeface="Calibri"/>
              </a:rPr>
              <a:t>για</a:t>
            </a:r>
            <a:r>
              <a:rPr sz="1150" b="1" spc="5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114" dirty="0">
                <a:solidFill>
                  <a:srgbClr val="FFBA00"/>
                </a:solidFill>
                <a:latin typeface="Calibri"/>
                <a:cs typeface="Calibri"/>
              </a:rPr>
              <a:t>εφαρμογές</a:t>
            </a:r>
            <a:endParaRPr sz="1150"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spcBef>
                <a:spcPts val="1115"/>
              </a:spcBef>
              <a:buSzPct val="191304"/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1150" b="1" spc="50" dirty="0">
                <a:solidFill>
                  <a:srgbClr val="FFBA00"/>
                </a:solidFill>
                <a:latin typeface="Calibri"/>
                <a:cs typeface="Calibri"/>
              </a:rPr>
              <a:t>Επεκτάσεις</a:t>
            </a:r>
            <a:r>
              <a:rPr sz="115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55" dirty="0">
                <a:solidFill>
                  <a:srgbClr val="FFBA00"/>
                </a:solidFill>
                <a:latin typeface="Calibri"/>
                <a:cs typeface="Calibri"/>
              </a:rPr>
              <a:t>ασφαλούς/πολυδύναμης</a:t>
            </a:r>
            <a:r>
              <a:rPr sz="115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55" dirty="0">
                <a:solidFill>
                  <a:srgbClr val="FFBA00"/>
                </a:solidFill>
                <a:latin typeface="Calibri"/>
                <a:cs typeface="Calibri"/>
              </a:rPr>
              <a:t>αλληλογραφίας</a:t>
            </a:r>
            <a:r>
              <a:rPr sz="11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45" dirty="0">
                <a:solidFill>
                  <a:srgbClr val="FFBA00"/>
                </a:solidFill>
                <a:latin typeface="Calibri"/>
                <a:cs typeface="Calibri"/>
              </a:rPr>
              <a:t>Ίντερνετ</a:t>
            </a:r>
            <a:r>
              <a:rPr sz="11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45" dirty="0">
                <a:solidFill>
                  <a:srgbClr val="FFBA00"/>
                </a:solidFill>
                <a:latin typeface="Calibri"/>
                <a:cs typeface="Calibri"/>
              </a:rPr>
              <a:t>S/MIME)</a:t>
            </a:r>
            <a:endParaRPr sz="1150"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spcBef>
                <a:spcPts val="1185"/>
              </a:spcBef>
              <a:buSzPct val="191304"/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1150" b="1" spc="70" dirty="0">
                <a:solidFill>
                  <a:srgbClr val="FFBA00"/>
                </a:solidFill>
                <a:latin typeface="Calibri"/>
                <a:cs typeface="Calibri"/>
              </a:rPr>
              <a:t>Pretty</a:t>
            </a:r>
            <a:r>
              <a:rPr sz="115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95" dirty="0">
                <a:solidFill>
                  <a:srgbClr val="FFBA00"/>
                </a:solidFill>
                <a:latin typeface="Calibri"/>
                <a:cs typeface="Calibri"/>
              </a:rPr>
              <a:t>Good</a:t>
            </a:r>
            <a:r>
              <a:rPr sz="115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0" dirty="0">
                <a:solidFill>
                  <a:srgbClr val="FFBA00"/>
                </a:solidFill>
                <a:latin typeface="Calibri"/>
                <a:cs typeface="Calibri"/>
              </a:rPr>
              <a:t>Privacy</a:t>
            </a:r>
            <a:r>
              <a:rPr sz="115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PGP)</a:t>
            </a:r>
            <a:endParaRPr sz="1150"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spcBef>
                <a:spcPts val="1115"/>
              </a:spcBef>
              <a:buSzPct val="191304"/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1150" b="1" spc="35" dirty="0">
                <a:solidFill>
                  <a:srgbClr val="FFBA00"/>
                </a:solidFill>
                <a:latin typeface="Calibri"/>
                <a:cs typeface="Calibri"/>
              </a:rPr>
              <a:t>Kerberos,</a:t>
            </a:r>
            <a:endParaRPr sz="1150"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spcBef>
                <a:spcPts val="1015"/>
              </a:spcBef>
              <a:buSzPct val="191304"/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1150" b="1" spc="90" dirty="0">
                <a:solidFill>
                  <a:srgbClr val="FFBA00"/>
                </a:solidFill>
                <a:latin typeface="Calibri"/>
                <a:cs typeface="Calibri"/>
              </a:rPr>
              <a:t>Ασφαλές</a:t>
            </a:r>
            <a:r>
              <a:rPr sz="115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95" dirty="0">
                <a:solidFill>
                  <a:srgbClr val="FFBA00"/>
                </a:solidFill>
                <a:latin typeface="Calibri"/>
                <a:cs typeface="Calibri"/>
              </a:rPr>
              <a:t>Σώμα</a:t>
            </a:r>
            <a:r>
              <a:rPr sz="115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Σερβιστών</a:t>
            </a:r>
            <a:r>
              <a:rPr sz="115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60" dirty="0">
                <a:solidFill>
                  <a:srgbClr val="FFBA00"/>
                </a:solidFill>
                <a:latin typeface="Calibri"/>
                <a:cs typeface="Calibri"/>
              </a:rPr>
              <a:t>SSL)</a:t>
            </a:r>
            <a:endParaRPr sz="1150"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spcBef>
                <a:spcPts val="1000"/>
              </a:spcBef>
              <a:buSzPct val="191304"/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1150" b="1" spc="60" dirty="0">
                <a:solidFill>
                  <a:srgbClr val="FFBA00"/>
                </a:solidFill>
                <a:latin typeface="Calibri"/>
                <a:cs typeface="Calibri"/>
              </a:rPr>
              <a:t>Ασφαλές</a:t>
            </a:r>
            <a:r>
              <a:rPr sz="1150" b="1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55" dirty="0">
                <a:solidFill>
                  <a:srgbClr val="FFBA00"/>
                </a:solidFill>
                <a:latin typeface="Calibri"/>
                <a:cs typeface="Calibri"/>
              </a:rPr>
              <a:t>πρωτόκολλο</a:t>
            </a:r>
            <a:r>
              <a:rPr sz="1150" b="1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55" dirty="0">
                <a:solidFill>
                  <a:srgbClr val="FFBA00"/>
                </a:solidFill>
                <a:latin typeface="Calibri"/>
                <a:cs typeface="Calibri"/>
              </a:rPr>
              <a:t>μεταφοράς</a:t>
            </a:r>
            <a:r>
              <a:rPr sz="1150" b="1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55" dirty="0">
                <a:solidFill>
                  <a:srgbClr val="FFBA00"/>
                </a:solidFill>
                <a:latin typeface="Calibri"/>
                <a:cs typeface="Calibri"/>
              </a:rPr>
              <a:t>υπερκειμένου</a:t>
            </a:r>
            <a:r>
              <a:rPr sz="115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55" dirty="0">
                <a:solidFill>
                  <a:srgbClr val="FFBA00"/>
                </a:solidFill>
                <a:latin typeface="Calibri"/>
                <a:cs typeface="Calibri"/>
              </a:rPr>
              <a:t>HTTPS</a:t>
            </a:r>
            <a:r>
              <a:rPr sz="115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35" dirty="0">
                <a:solidFill>
                  <a:srgbClr val="FFBA00"/>
                </a:solidFill>
                <a:latin typeface="Calibri"/>
                <a:cs typeface="Calibri"/>
              </a:rPr>
              <a:t>)</a:t>
            </a:r>
            <a:endParaRPr sz="11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Clr>
                <a:srgbClr val="FFBA00"/>
              </a:buClr>
              <a:buFont typeface="Arial"/>
              <a:buChar char="•"/>
            </a:pPr>
            <a:endParaRPr sz="31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79300"/>
              </a:lnSpc>
              <a:buSzPct val="191304"/>
              <a:buFont typeface="Arial"/>
              <a:buChar char="•"/>
              <a:tabLst>
                <a:tab pos="355600" algn="l"/>
              </a:tabLst>
            </a:pP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Οι οργανώσεις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μπορούν να ασφαλίσουν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το δίκτυο </a:t>
            </a:r>
            <a:r>
              <a:rPr sz="1150" b="1" spc="70" dirty="0">
                <a:solidFill>
                  <a:srgbClr val="FFBA00"/>
                </a:solidFill>
                <a:latin typeface="Calibri"/>
                <a:cs typeface="Calibri"/>
              </a:rPr>
              <a:t>IPS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τους αποκλείοντας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συνδέσμους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προς </a:t>
            </a:r>
            <a:r>
              <a:rPr sz="1150" b="1" spc="90" dirty="0">
                <a:solidFill>
                  <a:srgbClr val="FFBA00"/>
                </a:solidFill>
                <a:latin typeface="Calibri"/>
                <a:cs typeface="Calibri"/>
              </a:rPr>
              <a:t>μη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αξιόπιστες τοποθεσίες,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κρυπτογραφώντας τα </a:t>
            </a:r>
            <a:r>
              <a:rPr sz="1150" b="1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εξερχόμενα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 πακέτα</a:t>
            </a:r>
            <a:r>
              <a:rPr sz="1150" b="1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δεδομένων</a:t>
            </a:r>
            <a:r>
              <a:rPr sz="1150" b="1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επαληθεύοντας</a:t>
            </a:r>
            <a:r>
              <a:rPr sz="1150" b="1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τα</a:t>
            </a:r>
            <a:r>
              <a:rPr sz="1150" b="1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εισερχόμενα,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εξασφαλίζοντας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ασφάλεια</a:t>
            </a:r>
            <a:r>
              <a:rPr sz="1150" b="1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για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εφαρμογές</a:t>
            </a:r>
            <a:r>
              <a:rPr sz="1150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95" dirty="0">
                <a:solidFill>
                  <a:srgbClr val="FFBA00"/>
                </a:solidFill>
                <a:latin typeface="Calibri"/>
                <a:cs typeface="Calibri"/>
              </a:rPr>
              <a:t>που</a:t>
            </a:r>
            <a:r>
              <a:rPr sz="1150" b="1" spc="10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δεν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διαθέτουν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ενσωματωμένα</a:t>
            </a:r>
            <a:r>
              <a:rPr sz="11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μέτρα</a:t>
            </a:r>
            <a:r>
              <a:rPr sz="115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ασφαλείας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A00"/>
              </a:buClr>
              <a:buFont typeface="Arial"/>
              <a:buChar char="•"/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BA00"/>
              </a:buClr>
              <a:buFont typeface="Arial"/>
              <a:buChar char="•"/>
            </a:pPr>
            <a:endParaRPr sz="10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SzPct val="19130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50" spc="105" dirty="0">
                <a:solidFill>
                  <a:srgbClr val="FFBA00"/>
                </a:solidFill>
                <a:latin typeface="Calibri"/>
                <a:cs typeface="Calibri"/>
              </a:rPr>
              <a:t>Θα</a:t>
            </a:r>
            <a:r>
              <a:rPr sz="11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επιθυμούσε</a:t>
            </a:r>
            <a:r>
              <a:rPr sz="11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90" dirty="0">
                <a:solidFill>
                  <a:srgbClr val="FFBA00"/>
                </a:solidFill>
                <a:latin typeface="Calibri"/>
                <a:cs typeface="Calibri"/>
              </a:rPr>
              <a:t>να</a:t>
            </a:r>
            <a:r>
              <a:rPr sz="11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υλοποιηθεί</a:t>
            </a:r>
            <a:r>
              <a:rPr sz="1150" b="1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ασφάλεια</a:t>
            </a:r>
            <a:r>
              <a:rPr sz="11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BA00"/>
                </a:solidFill>
                <a:latin typeface="Calibri"/>
                <a:cs typeface="Calibri"/>
              </a:rPr>
              <a:t>από</a:t>
            </a:r>
            <a:r>
              <a:rPr sz="11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1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δίκτυο</a:t>
            </a:r>
            <a:r>
              <a:rPr sz="1150" b="1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για</a:t>
            </a:r>
            <a:r>
              <a:rPr sz="11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όλες</a:t>
            </a:r>
            <a:r>
              <a:rPr sz="11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50" dirty="0">
                <a:solidFill>
                  <a:srgbClr val="FFBA00"/>
                </a:solidFill>
                <a:latin typeface="Calibri"/>
                <a:cs typeface="Calibri"/>
              </a:rPr>
              <a:t>τις</a:t>
            </a:r>
            <a:r>
              <a:rPr sz="115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εφαρμογές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105" y="6415087"/>
            <a:ext cx="175387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5" dirty="0">
                <a:solidFill>
                  <a:srgbClr val="FFBA00"/>
                </a:solidFill>
                <a:latin typeface="Arial"/>
                <a:cs typeface="Arial"/>
              </a:rPr>
              <a:t>William</a:t>
            </a:r>
            <a:r>
              <a:rPr sz="500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FFBA00"/>
                </a:solidFill>
                <a:latin typeface="Arial"/>
                <a:cs typeface="Arial"/>
              </a:rPr>
              <a:t>Stallings,</a:t>
            </a:r>
            <a:r>
              <a:rPr sz="500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FFBA00"/>
                </a:solidFill>
                <a:latin typeface="Calibri"/>
                <a:cs typeface="Calibri"/>
              </a:rPr>
              <a:t>Κρυπτογραφία</a:t>
            </a:r>
            <a:r>
              <a:rPr sz="5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50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FFBA00"/>
                </a:solidFill>
                <a:latin typeface="Calibri"/>
                <a:cs typeface="Calibri"/>
              </a:rPr>
              <a:t>ασφάλεια</a:t>
            </a:r>
            <a:r>
              <a:rPr sz="5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FFBA00"/>
                </a:solidFill>
                <a:latin typeface="Calibri"/>
                <a:cs typeface="Calibri"/>
              </a:rPr>
              <a:t>δικτύων</a:t>
            </a:r>
            <a:r>
              <a:rPr sz="500" spc="-5" dirty="0">
                <a:solidFill>
                  <a:srgbClr val="FFBA00"/>
                </a:solidFill>
                <a:latin typeface="Arial"/>
                <a:cs typeface="Arial"/>
              </a:rPr>
              <a:t>:</a:t>
            </a:r>
            <a:r>
              <a:rPr sz="500" spc="10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500" spc="-15" dirty="0">
                <a:solidFill>
                  <a:srgbClr val="FFBA00"/>
                </a:solidFill>
                <a:latin typeface="Calibri"/>
                <a:cs typeface="Calibri"/>
              </a:rPr>
              <a:t>Έκδοση</a:t>
            </a:r>
            <a:r>
              <a:rPr sz="500" spc="-15" dirty="0">
                <a:solidFill>
                  <a:srgbClr val="FFBA00"/>
                </a:solidFill>
                <a:latin typeface="Arial"/>
                <a:cs typeface="Arial"/>
              </a:rPr>
              <a:t>.</a:t>
            </a:r>
            <a:endParaRPr sz="5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6975" y="6011227"/>
            <a:ext cx="3297872" cy="615632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3962400" cy="6880225"/>
            <a:chOff x="6882130" y="0"/>
            <a:chExt cx="396240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6657" y="6166167"/>
              <a:ext cx="3297872" cy="61563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64017" y="403542"/>
            <a:ext cx="15970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90" dirty="0">
                <a:latin typeface="Times New Roman"/>
                <a:cs typeface="Times New Roman"/>
              </a:rPr>
              <a:t>Οφέλη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75" dirty="0">
                <a:latin typeface="Times New Roman"/>
                <a:cs typeface="Times New Roman"/>
              </a:rPr>
              <a:t>του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50" dirty="0"/>
              <a:t>IPsec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07069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CSP004_C_E: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Stefan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Schauer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και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Abdelkader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6100" y="1120140"/>
            <a:ext cx="11263630" cy="35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1310"/>
              </a:lnSpc>
              <a:spcBef>
                <a:spcPts val="100"/>
              </a:spcBef>
              <a:buSzPct val="190909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00" b="1" spc="80" dirty="0">
                <a:latin typeface="Calibri"/>
                <a:cs typeface="Calibri"/>
              </a:rPr>
              <a:t>Το</a:t>
            </a:r>
            <a:r>
              <a:rPr sz="1100" b="1" spc="9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IPsec,</a:t>
            </a:r>
            <a:r>
              <a:rPr sz="1100" b="1" spc="9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όταν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ολοκληρώνεται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σε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ένα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τείχος</a:t>
            </a:r>
            <a:r>
              <a:rPr sz="1100" b="1" spc="9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(ηλεκτρονικής)</a:t>
            </a:r>
            <a:r>
              <a:rPr sz="1100" b="1" spc="9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προστασίας</a:t>
            </a:r>
            <a:r>
              <a:rPr sz="1100" b="1" spc="10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ή</a:t>
            </a:r>
            <a:r>
              <a:rPr sz="1100" b="1" spc="9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έναν</a:t>
            </a:r>
            <a:r>
              <a:rPr sz="1100" b="1" spc="9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δρομολογητή,</a:t>
            </a:r>
            <a:r>
              <a:rPr sz="1100" b="1" spc="10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προσφέρει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ισχυρή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ασφάλεια</a:t>
            </a:r>
            <a:r>
              <a:rPr sz="1100" b="1" spc="10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για</a:t>
            </a:r>
            <a:r>
              <a:rPr sz="1100" b="1" spc="9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όλη</a:t>
            </a:r>
            <a:r>
              <a:rPr sz="1100" b="1" spc="9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9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περιμετρική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κίνηση</a:t>
            </a:r>
            <a:r>
              <a:rPr sz="1100" b="1" spc="9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χωρίς</a:t>
            </a:r>
            <a:endParaRPr sz="1100">
              <a:latin typeface="Calibri"/>
              <a:cs typeface="Calibri"/>
            </a:endParaRPr>
          </a:p>
          <a:p>
            <a:pPr marL="355600">
              <a:lnSpc>
                <a:spcPts val="1310"/>
              </a:lnSpc>
            </a:pP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επιβαρύνει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κίνηση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του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εσωτερικού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δικτύου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πρόσθετη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επιβάρυνση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επεξεργασίας.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6100" y="1890077"/>
            <a:ext cx="9329420" cy="514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90909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00" b="1" spc="80" dirty="0">
                <a:latin typeface="Calibri"/>
                <a:cs typeface="Calibri"/>
              </a:rPr>
              <a:t>Το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IPsec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σε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τείχος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(ηλεκτρονικής)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προστασίας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είναι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δύσκολο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παρακαμφθεί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όταν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όλη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η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εξωτερική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κίνηση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πρέπει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περάσει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από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το</a:t>
            </a:r>
            <a:endParaRPr sz="11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1210"/>
              </a:spcBef>
            </a:pPr>
            <a:r>
              <a:rPr sz="1100" b="1" spc="65" dirty="0">
                <a:latin typeface="Calibri"/>
                <a:cs typeface="Calibri"/>
              </a:rPr>
              <a:t>τείχος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(ηλεκτρονικής)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προστασίας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ως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νόμιμο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σημείο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εισόδου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Ίντερνετ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στην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οργάνωση.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6100" y="2848609"/>
            <a:ext cx="1126426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55600" marR="5080" indent="-342900">
              <a:lnSpc>
                <a:spcPts val="1300"/>
              </a:lnSpc>
              <a:spcBef>
                <a:spcPts val="160"/>
              </a:spcBef>
              <a:buSzPct val="190909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00" b="1" spc="40" dirty="0">
                <a:latin typeface="Calibri"/>
                <a:cs typeface="Calibri"/>
              </a:rPr>
              <a:t>IPsec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κάτω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από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το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επίπεδο</a:t>
            </a:r>
            <a:r>
              <a:rPr sz="1100" b="1" spc="55" dirty="0">
                <a:latin typeface="Calibri"/>
                <a:cs typeface="Calibri"/>
              </a:rPr>
              <a:t> μεταφοράς </a:t>
            </a:r>
            <a:r>
              <a:rPr sz="1100" b="1" spc="50" dirty="0">
                <a:latin typeface="Calibri"/>
                <a:cs typeface="Calibri"/>
              </a:rPr>
              <a:t>TCP/UDP</a:t>
            </a:r>
            <a:r>
              <a:rPr sz="1100" spc="50" dirty="0">
                <a:latin typeface="Calibri"/>
                <a:cs typeface="Calibri"/>
              </a:rPr>
              <a:t>),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παράγοντας/κάνουν </a:t>
            </a:r>
            <a:r>
              <a:rPr sz="1100" spc="45" dirty="0">
                <a:latin typeface="Calibri"/>
                <a:cs typeface="Calibri"/>
              </a:rPr>
              <a:t>το</a:t>
            </a:r>
            <a:r>
              <a:rPr sz="1100" spc="50" dirty="0">
                <a:latin typeface="Calibri"/>
                <a:cs typeface="Calibri"/>
              </a:rPr>
              <a:t> διαφανές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για </a:t>
            </a:r>
            <a:r>
              <a:rPr sz="1100" spc="35" dirty="0">
                <a:latin typeface="Calibri"/>
                <a:cs typeface="Calibri"/>
              </a:rPr>
              <a:t>τις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εφαρμογές. </a:t>
            </a:r>
            <a:r>
              <a:rPr sz="1100" spc="55" dirty="0">
                <a:latin typeface="Calibri"/>
                <a:cs typeface="Calibri"/>
              </a:rPr>
              <a:t>Ως </a:t>
            </a:r>
            <a:r>
              <a:rPr sz="1100" spc="45" dirty="0">
                <a:latin typeface="Calibri"/>
                <a:cs typeface="Calibri"/>
              </a:rPr>
              <a:t>εκ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τούτου,</a:t>
            </a:r>
            <a:r>
              <a:rPr sz="1100" spc="50" dirty="0">
                <a:latin typeface="Calibri"/>
                <a:cs typeface="Calibri"/>
              </a:rPr>
              <a:t> δεν υπάρχει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απαίτηση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τροποποίησης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του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λογισμικού </a:t>
            </a:r>
            <a:r>
              <a:rPr sz="1100" spc="50" dirty="0">
                <a:latin typeface="Calibri"/>
                <a:cs typeface="Calibri"/>
              </a:rPr>
              <a:t> στα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συστήματα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των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χρηστών/εξυπηρετητών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κατά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την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υλοποίηση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του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IPsec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στο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τείχος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(ηλεκτρονικής)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προστασίας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ή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στο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δρομολογητή.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6100" y="3627120"/>
            <a:ext cx="1126236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55600" marR="5080" indent="-342900">
              <a:lnSpc>
                <a:spcPts val="1300"/>
              </a:lnSpc>
              <a:spcBef>
                <a:spcPts val="160"/>
              </a:spcBef>
              <a:buSzPct val="190909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00" spc="75" dirty="0">
                <a:latin typeface="Calibri"/>
                <a:cs typeface="Calibri"/>
              </a:rPr>
              <a:t>Δεν</a:t>
            </a:r>
            <a:r>
              <a:rPr sz="1100" spc="38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υπάρχει</a:t>
            </a:r>
            <a:r>
              <a:rPr sz="1100" spc="38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ανάγκη</a:t>
            </a:r>
            <a:r>
              <a:rPr sz="1100" spc="38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εκπαίδευσης</a:t>
            </a:r>
            <a:r>
              <a:rPr sz="1100" b="1" spc="38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των</a:t>
            </a:r>
            <a:r>
              <a:rPr sz="1100" b="1" spc="38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χρηστών</a:t>
            </a:r>
            <a:r>
              <a:rPr sz="1100" b="1" spc="38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στους</a:t>
            </a:r>
            <a:r>
              <a:rPr sz="1100" spc="38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μηχανισμούς</a:t>
            </a:r>
            <a:r>
              <a:rPr sz="1100" b="1" spc="38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ασφαλείας,</a:t>
            </a:r>
            <a:r>
              <a:rPr sz="1100" b="1" spc="39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έκδοσης</a:t>
            </a:r>
            <a:r>
              <a:rPr sz="1100" spc="38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υλικού</a:t>
            </a:r>
            <a:r>
              <a:rPr sz="1100" spc="38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κλειδώματος</a:t>
            </a:r>
            <a:r>
              <a:rPr sz="1100" spc="38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spc="38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38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υλικού</a:t>
            </a:r>
            <a:r>
              <a:rPr sz="1100" spc="38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κλειδώματος</a:t>
            </a:r>
            <a:r>
              <a:rPr sz="1100" spc="38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όταν</a:t>
            </a:r>
            <a:r>
              <a:rPr sz="1100" spc="38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οι</a:t>
            </a:r>
            <a:r>
              <a:rPr sz="1100" spc="75" dirty="0">
                <a:latin typeface="Calibri"/>
                <a:cs typeface="Calibri"/>
              </a:rPr>
              <a:t> χρήστες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εγκαταλείπουν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οργάνωση.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384030" y="4389437"/>
            <a:ext cx="24282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16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δημιουργήσει</a:t>
            </a:r>
            <a:r>
              <a:rPr sz="1100" b="1" spc="16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ασφαλή</a:t>
            </a:r>
            <a:r>
              <a:rPr sz="1100" b="1" spc="16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εικονικά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6100" y="4389437"/>
            <a:ext cx="8650605" cy="35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1310"/>
              </a:lnSpc>
              <a:spcBef>
                <a:spcPts val="100"/>
              </a:spcBef>
              <a:buSzPct val="190909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00" b="1" spc="80" dirty="0">
                <a:latin typeface="Calibri"/>
                <a:cs typeface="Calibri"/>
              </a:rPr>
              <a:t>Το</a:t>
            </a:r>
            <a:r>
              <a:rPr sz="1100" b="1" spc="18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IPSec</a:t>
            </a:r>
            <a:r>
              <a:rPr sz="1100" b="1" spc="18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μπορεί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ασφαλίσει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μεμονωμένους</a:t>
            </a:r>
            <a:r>
              <a:rPr sz="1100" b="1" spc="18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χρήστες,</a:t>
            </a:r>
            <a:r>
              <a:rPr sz="1100" b="1" spc="17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είναι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επωφελές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τους</a:t>
            </a:r>
            <a:r>
              <a:rPr sz="1100" b="1" spc="17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απομακρυσμένους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εργαζόμενους,</a:t>
            </a:r>
            <a:r>
              <a:rPr sz="1100" b="1" spc="18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18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endParaRPr sz="1100">
              <a:latin typeface="Calibri"/>
              <a:cs typeface="Calibri"/>
            </a:endParaRPr>
          </a:p>
          <a:p>
            <a:pPr marL="355600">
              <a:lnSpc>
                <a:spcPts val="1310"/>
              </a:lnSpc>
            </a:pPr>
            <a:r>
              <a:rPr sz="1100" b="1" spc="75" dirty="0">
                <a:latin typeface="Calibri"/>
                <a:cs typeface="Calibri"/>
              </a:rPr>
              <a:t>υποδίκτυα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για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ευαίσθητες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εφαρμογές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εντός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μιας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οργάνωσης.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12830" y="5077142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latin typeface="Calibri"/>
                <a:cs typeface="Calibri"/>
              </a:rPr>
              <a:t>2</a:t>
            </a:r>
            <a:r>
              <a:rPr sz="550" spc="25" dirty="0">
                <a:latin typeface="Calibri"/>
                <a:cs typeface="Calibri"/>
              </a:rPr>
              <a:t>1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375" y="5234622"/>
            <a:ext cx="175387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5" dirty="0">
                <a:solidFill>
                  <a:srgbClr val="0E1111"/>
                </a:solidFill>
                <a:latin typeface="Arial"/>
                <a:cs typeface="Arial"/>
              </a:rPr>
              <a:t>William</a:t>
            </a:r>
            <a:r>
              <a:rPr sz="500" spc="5" dirty="0">
                <a:solidFill>
                  <a:srgbClr val="0E1111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0E1111"/>
                </a:solidFill>
                <a:latin typeface="Arial"/>
                <a:cs typeface="Arial"/>
              </a:rPr>
              <a:t>Stallings,</a:t>
            </a:r>
            <a:r>
              <a:rPr sz="500" spc="5" dirty="0">
                <a:solidFill>
                  <a:srgbClr val="0E1111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0E1111"/>
                </a:solidFill>
                <a:latin typeface="Calibri"/>
                <a:cs typeface="Calibri"/>
              </a:rPr>
              <a:t>Κρυπτογραφία</a:t>
            </a:r>
            <a:r>
              <a:rPr sz="500" spc="4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0E1111"/>
                </a:solidFill>
                <a:latin typeface="Calibri"/>
                <a:cs typeface="Calibri"/>
              </a:rPr>
              <a:t>και</a:t>
            </a:r>
            <a:r>
              <a:rPr sz="500" spc="3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0E1111"/>
                </a:solidFill>
                <a:latin typeface="Calibri"/>
                <a:cs typeface="Calibri"/>
              </a:rPr>
              <a:t>ασφάλεια</a:t>
            </a:r>
            <a:r>
              <a:rPr sz="500" spc="4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0E1111"/>
                </a:solidFill>
                <a:latin typeface="Calibri"/>
                <a:cs typeface="Calibri"/>
              </a:rPr>
              <a:t>δικτύων</a:t>
            </a:r>
            <a:r>
              <a:rPr sz="500" spc="-5" dirty="0">
                <a:solidFill>
                  <a:srgbClr val="0E1111"/>
                </a:solidFill>
                <a:latin typeface="Arial"/>
                <a:cs typeface="Arial"/>
              </a:rPr>
              <a:t>:</a:t>
            </a:r>
            <a:r>
              <a:rPr sz="500" spc="10" dirty="0">
                <a:solidFill>
                  <a:srgbClr val="0E1111"/>
                </a:solidFill>
                <a:latin typeface="Arial"/>
                <a:cs typeface="Arial"/>
              </a:rPr>
              <a:t> </a:t>
            </a:r>
            <a:r>
              <a:rPr sz="500" spc="-15" dirty="0">
                <a:solidFill>
                  <a:srgbClr val="0E1111"/>
                </a:solidFill>
                <a:latin typeface="Calibri"/>
                <a:cs typeface="Calibri"/>
              </a:rPr>
              <a:t>Έκδοση</a:t>
            </a:r>
            <a:r>
              <a:rPr sz="500" spc="-15" dirty="0">
                <a:solidFill>
                  <a:srgbClr val="0E1111"/>
                </a:solidFill>
                <a:latin typeface="Arial"/>
                <a:cs typeface="Arial"/>
              </a:rPr>
              <a:t>.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3962400" cy="6880225"/>
            <a:chOff x="6882130" y="0"/>
            <a:chExt cx="396240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6657" y="6166167"/>
              <a:ext cx="3297872" cy="61563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244455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CSP004_C_E: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Stefan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Schauer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και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Abdelkader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318452"/>
            <a:ext cx="24599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150" dirty="0">
                <a:latin typeface="Times New Roman"/>
                <a:cs typeface="Times New Roman"/>
              </a:rPr>
              <a:t>Πώς</a:t>
            </a:r>
            <a:r>
              <a:rPr sz="1700" spc="-10" dirty="0">
                <a:latin typeface="Times New Roman"/>
                <a:cs typeface="Times New Roman"/>
              </a:rPr>
              <a:t> </a:t>
            </a:r>
            <a:r>
              <a:rPr sz="1700" spc="85" dirty="0">
                <a:latin typeface="Times New Roman"/>
                <a:cs typeface="Times New Roman"/>
              </a:rPr>
              <a:t>λειτουργεί</a:t>
            </a:r>
            <a:r>
              <a:rPr sz="1700" spc="-15" dirty="0">
                <a:latin typeface="Times New Roman"/>
                <a:cs typeface="Times New Roman"/>
              </a:rPr>
              <a:t> </a:t>
            </a:r>
            <a:r>
              <a:rPr sz="1700" spc="110" dirty="0">
                <a:latin typeface="Times New Roman"/>
                <a:cs typeface="Times New Roman"/>
              </a:rPr>
              <a:t>το</a:t>
            </a:r>
            <a:r>
              <a:rPr sz="1700" dirty="0">
                <a:latin typeface="Times New Roman"/>
                <a:cs typeface="Times New Roman"/>
              </a:rPr>
              <a:t> </a:t>
            </a:r>
            <a:r>
              <a:rPr sz="1700" spc="95" dirty="0"/>
              <a:t>IPsec;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0825" y="703227"/>
            <a:ext cx="11102975" cy="472738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200"/>
              </a:spcBef>
              <a:buSzPct val="189473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050" spc="65" dirty="0">
                <a:latin typeface="Calibri"/>
                <a:cs typeface="Calibri"/>
              </a:rPr>
              <a:t>Οι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συνδέσεις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IPsec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περιλαμβάνουν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ακόλουθα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βήματα:</a:t>
            </a:r>
            <a:endParaRPr sz="1050" dirty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1040"/>
              </a:spcBef>
              <a:buSzPct val="189473"/>
              <a:buFont typeface="Arial"/>
              <a:buChar char="•"/>
              <a:tabLst>
                <a:tab pos="811530" algn="l"/>
                <a:tab pos="812165" algn="l"/>
              </a:tabLst>
            </a:pPr>
            <a:r>
              <a:rPr sz="1050" b="1" spc="95" dirty="0">
                <a:latin typeface="Calibri"/>
                <a:cs typeface="Calibri"/>
              </a:rPr>
              <a:t>Ανταλλαγή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κλειδιών: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ανταλλαγή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κλειδιών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στο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IPsec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περιλαμβάνει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b="1" spc="85" dirty="0">
                <a:latin typeface="Calibri"/>
                <a:cs typeface="Calibri"/>
              </a:rPr>
              <a:t>τη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b="1" spc="90" dirty="0">
                <a:latin typeface="Calibri"/>
                <a:cs typeface="Calibri"/>
              </a:rPr>
              <a:t>δημιουργία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b="1" spc="85" dirty="0">
                <a:latin typeface="Calibri"/>
                <a:cs typeface="Calibri"/>
              </a:rPr>
              <a:t>κλειδιών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για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κρυπτογράφηση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μέσω</a:t>
            </a:r>
            <a:endParaRPr sz="1050" dirty="0">
              <a:latin typeface="Calibri"/>
              <a:cs typeface="Calibri"/>
            </a:endParaRPr>
          </a:p>
          <a:p>
            <a:pPr marL="812800">
              <a:lnSpc>
                <a:spcPct val="100000"/>
              </a:lnSpc>
              <a:spcBef>
                <a:spcPts val="840"/>
              </a:spcBef>
            </a:pPr>
            <a:r>
              <a:rPr sz="1050" b="1" spc="125" dirty="0">
                <a:latin typeface="Calibri"/>
                <a:cs typeface="Calibri"/>
              </a:rPr>
              <a:t>ασφαλή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110" dirty="0">
                <a:latin typeface="Calibri"/>
                <a:cs typeface="Calibri"/>
              </a:rPr>
              <a:t>ανταλλαγή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μεταξύ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b="1" spc="110" dirty="0">
                <a:latin typeface="Calibri"/>
                <a:cs typeface="Calibri"/>
              </a:rPr>
              <a:t>συνδεδεμένων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110" dirty="0">
                <a:latin typeface="Calibri"/>
                <a:cs typeface="Calibri"/>
              </a:rPr>
              <a:t>συσκευών.</a:t>
            </a:r>
            <a:endParaRPr sz="10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00" dirty="0">
              <a:latin typeface="Calibri"/>
              <a:cs typeface="Calibri"/>
            </a:endParaRPr>
          </a:p>
          <a:p>
            <a:pPr marL="812800" marR="686435" lvl="1" indent="-342900">
              <a:lnSpc>
                <a:spcPct val="101800"/>
              </a:lnSpc>
              <a:buSzPct val="189473"/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1050" b="1" spc="65" dirty="0">
                <a:latin typeface="Calibri"/>
                <a:cs typeface="Calibri"/>
              </a:rPr>
              <a:t>Κεφαλίδες</a:t>
            </a:r>
            <a:r>
              <a:rPr sz="1050" b="1" spc="75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και</a:t>
            </a:r>
            <a:r>
              <a:rPr sz="1050" b="1" spc="70" dirty="0">
                <a:latin typeface="Calibri"/>
                <a:cs typeface="Calibri"/>
              </a:rPr>
              <a:t> ρυμουλκούμενα</a:t>
            </a:r>
            <a:r>
              <a:rPr sz="1050" b="1" spc="6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πακέτων</a:t>
            </a:r>
            <a:r>
              <a:rPr sz="1050" b="1" spc="65" dirty="0">
                <a:latin typeface="Calibri"/>
                <a:cs typeface="Calibri"/>
              </a:rPr>
              <a:t> δεδομένων:</a:t>
            </a:r>
            <a:r>
              <a:rPr sz="1050" b="1" spc="7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Το </a:t>
            </a:r>
            <a:r>
              <a:rPr sz="1050" spc="55" dirty="0">
                <a:latin typeface="Calibri"/>
                <a:cs typeface="Calibri"/>
              </a:rPr>
              <a:t>IPsec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προσθέτει</a:t>
            </a:r>
            <a:r>
              <a:rPr sz="1050" b="1" spc="75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επικεφαλίδες</a:t>
            </a:r>
            <a:r>
              <a:rPr sz="1050" b="1" spc="7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και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ρυμουλκούμενα</a:t>
            </a:r>
            <a:r>
              <a:rPr sz="1050" b="1" spc="6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στα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πακέτα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δεδομένων, παρέχοντας πληροφορίες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επαλήθευσης</a:t>
            </a:r>
            <a:r>
              <a:rPr sz="1050" b="1" spc="7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χρήστη </a:t>
            </a:r>
            <a:r>
              <a:rPr sz="1050" b="1" spc="75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και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κρυπτογράφησης</a:t>
            </a:r>
            <a:r>
              <a:rPr sz="1050" spc="70" dirty="0">
                <a:latin typeface="Calibri"/>
                <a:cs typeface="Calibri"/>
              </a:rPr>
              <a:t>.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Αυτές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οι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προσθήκες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συμβάλλουν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στην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ασφαλή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μετάδοση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μέσω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του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δικτύου.</a:t>
            </a:r>
            <a:endParaRPr sz="1050" dirty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805"/>
              </a:spcBef>
              <a:buSzPct val="189473"/>
              <a:buFont typeface="Arial"/>
              <a:buChar char="•"/>
              <a:tabLst>
                <a:tab pos="811530" algn="l"/>
                <a:tab pos="812165" algn="l"/>
              </a:tabLst>
            </a:pPr>
            <a:r>
              <a:rPr sz="1050" b="1" spc="85" dirty="0">
                <a:latin typeface="Calibri"/>
                <a:cs typeface="Calibri"/>
              </a:rPr>
              <a:t>Ταυτοποίηση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χρήστη: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IPsec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παρέχει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b="1" spc="85" dirty="0">
                <a:latin typeface="Calibri"/>
                <a:cs typeface="Calibri"/>
              </a:rPr>
              <a:t>επαλήθευση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85" dirty="0">
                <a:latin typeface="Calibri"/>
                <a:cs typeface="Calibri"/>
              </a:rPr>
              <a:t>χρήστη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για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κάθε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b="1" spc="85" dirty="0">
                <a:latin typeface="Calibri"/>
                <a:cs typeface="Calibri"/>
              </a:rPr>
              <a:t>πακέτο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δεδομένων,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όπως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μια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γνησιότητας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90" dirty="0">
                <a:latin typeface="Calibri"/>
                <a:cs typeface="Calibri"/>
              </a:rPr>
              <a:t>σε</a:t>
            </a:r>
            <a:endParaRPr sz="1050" dirty="0">
              <a:latin typeface="Calibri"/>
              <a:cs typeface="Calibri"/>
            </a:endParaRPr>
          </a:p>
          <a:p>
            <a:pPr marL="812800">
              <a:lnSpc>
                <a:spcPct val="100000"/>
              </a:lnSpc>
              <a:spcBef>
                <a:spcPts val="994"/>
              </a:spcBef>
            </a:pPr>
            <a:r>
              <a:rPr sz="1050" spc="65" dirty="0">
                <a:latin typeface="Calibri"/>
                <a:cs typeface="Calibri"/>
              </a:rPr>
              <a:t>ένα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συλλεκτικό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αντικείμενο.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Αυτό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αποσκοπεί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στην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επαλήθευση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ότι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τα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πακέτα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δεδομένων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προέρχονται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από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αξιόπιστες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πηγές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και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όχι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από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επιτιθέμενους.</a:t>
            </a:r>
            <a:endParaRPr sz="10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 dirty="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buSzPct val="189473"/>
              <a:buFont typeface="Arial"/>
              <a:buChar char="•"/>
              <a:tabLst>
                <a:tab pos="811530" algn="l"/>
                <a:tab pos="812165" algn="l"/>
              </a:tabLst>
            </a:pPr>
            <a:r>
              <a:rPr sz="1050" b="1" spc="95" dirty="0">
                <a:latin typeface="Calibri"/>
                <a:cs typeface="Calibri"/>
              </a:rPr>
              <a:t>Κρυπτογραφημένη:  </a:t>
            </a:r>
            <a:r>
              <a:rPr sz="1050" b="1" spc="80" dirty="0">
                <a:latin typeface="Calibri"/>
                <a:cs typeface="Calibri"/>
              </a:rPr>
              <a:t>IPS </a:t>
            </a:r>
            <a:r>
              <a:rPr sz="1050" b="1" spc="10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(Intrusion </a:t>
            </a:r>
            <a:r>
              <a:rPr sz="1050" b="1" spc="105" dirty="0">
                <a:latin typeface="Calibri"/>
                <a:cs typeface="Calibri"/>
              </a:rPr>
              <a:t> </a:t>
            </a:r>
            <a:r>
              <a:rPr sz="1050" b="1" spc="85" dirty="0">
                <a:latin typeface="Calibri"/>
                <a:cs typeface="Calibri"/>
              </a:rPr>
              <a:t>Prevention </a:t>
            </a:r>
            <a:r>
              <a:rPr sz="1050" b="1" spc="100" dirty="0">
                <a:latin typeface="Calibri"/>
                <a:cs typeface="Calibri"/>
              </a:rPr>
              <a:t> </a:t>
            </a:r>
            <a:r>
              <a:rPr sz="1050" b="1" spc="90" dirty="0">
                <a:latin typeface="Calibri"/>
                <a:cs typeface="Calibri"/>
              </a:rPr>
              <a:t>System </a:t>
            </a:r>
            <a:r>
              <a:rPr sz="1050" b="1" spc="100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- </a:t>
            </a:r>
            <a:r>
              <a:rPr sz="1050" b="1" spc="130" dirty="0">
                <a:latin typeface="Calibri"/>
                <a:cs typeface="Calibri"/>
              </a:rPr>
              <a:t> </a:t>
            </a:r>
            <a:r>
              <a:rPr sz="1050" b="1" spc="95" dirty="0">
                <a:latin typeface="Calibri"/>
                <a:cs typeface="Calibri"/>
              </a:rPr>
              <a:t>Σύστημα</a:t>
            </a:r>
            <a:r>
              <a:rPr sz="1050" b="1" spc="395" dirty="0">
                <a:latin typeface="Calibri"/>
                <a:cs typeface="Calibri"/>
              </a:rPr>
              <a:t> </a:t>
            </a:r>
            <a:r>
              <a:rPr sz="1050" b="1" spc="100" dirty="0">
                <a:latin typeface="Calibri"/>
                <a:cs typeface="Calibri"/>
              </a:rPr>
              <a:t>πρόληψης</a:t>
            </a:r>
            <a:r>
              <a:rPr sz="1050" b="1" spc="409" dirty="0">
                <a:latin typeface="Calibri"/>
                <a:cs typeface="Calibri"/>
              </a:rPr>
              <a:t> </a:t>
            </a:r>
            <a:r>
              <a:rPr sz="1050" b="1" spc="85" dirty="0">
                <a:latin typeface="Calibri"/>
                <a:cs typeface="Calibri"/>
              </a:rPr>
              <a:t>εισβολών) </a:t>
            </a:r>
            <a:r>
              <a:rPr sz="1050" b="1" spc="100" dirty="0">
                <a:latin typeface="Calibri"/>
                <a:cs typeface="Calibri"/>
              </a:rPr>
              <a:t> </a:t>
            </a:r>
            <a:r>
              <a:rPr sz="1050" b="1" spc="90" dirty="0">
                <a:latin typeface="Calibri"/>
                <a:cs typeface="Calibri"/>
              </a:rPr>
              <a:t>κρυπτογραφεί </a:t>
            </a:r>
            <a:r>
              <a:rPr sz="1050" b="1" spc="95" dirty="0">
                <a:latin typeface="Calibri"/>
                <a:cs typeface="Calibri"/>
              </a:rPr>
              <a:t> </a:t>
            </a:r>
            <a:r>
              <a:rPr sz="1050" b="1" spc="90" dirty="0">
                <a:latin typeface="Calibri"/>
                <a:cs typeface="Calibri"/>
              </a:rPr>
              <a:t>τα </a:t>
            </a:r>
            <a:r>
              <a:rPr sz="1050" b="1" spc="100" dirty="0">
                <a:latin typeface="Calibri"/>
                <a:cs typeface="Calibri"/>
              </a:rPr>
              <a:t> ωφέλιμα</a:t>
            </a:r>
            <a:r>
              <a:rPr sz="1050" b="1" spc="405" dirty="0">
                <a:latin typeface="Calibri"/>
                <a:cs typeface="Calibri"/>
              </a:rPr>
              <a:t> </a:t>
            </a:r>
            <a:r>
              <a:rPr sz="1050" b="1" spc="90" dirty="0">
                <a:latin typeface="Calibri"/>
                <a:cs typeface="Calibri"/>
              </a:rPr>
              <a:t>φορτία </a:t>
            </a:r>
            <a:r>
              <a:rPr sz="1050" b="1" spc="10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των  πακέτων</a:t>
            </a:r>
            <a:r>
              <a:rPr sz="1050" spc="40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δεδομένων</a:t>
            </a:r>
            <a:r>
              <a:rPr sz="1050" spc="40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και 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τις </a:t>
            </a:r>
            <a:r>
              <a:rPr sz="1050" b="1" spc="125" dirty="0">
                <a:latin typeface="Calibri"/>
                <a:cs typeface="Calibri"/>
              </a:rPr>
              <a:t> </a:t>
            </a:r>
            <a:r>
              <a:rPr sz="1050" b="1" spc="85" dirty="0">
                <a:latin typeface="Calibri"/>
                <a:cs typeface="Calibri"/>
              </a:rPr>
              <a:t>επικεφαλίδες </a:t>
            </a:r>
            <a:r>
              <a:rPr sz="1050" b="1" spc="100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IP,</a:t>
            </a:r>
            <a:endParaRPr sz="1050" dirty="0">
              <a:latin typeface="Calibri"/>
              <a:cs typeface="Calibri"/>
            </a:endParaRPr>
          </a:p>
          <a:p>
            <a:pPr marL="812800" marR="8194675" indent="-635">
              <a:lnSpc>
                <a:spcPct val="117100"/>
              </a:lnSpc>
              <a:spcBef>
                <a:spcPts val="810"/>
              </a:spcBef>
            </a:pPr>
            <a:r>
              <a:rPr sz="1050" spc="85" dirty="0">
                <a:latin typeface="Calibri"/>
                <a:cs typeface="Calibri"/>
              </a:rPr>
              <a:t>εξασφαλίζοντας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b="1" spc="105" dirty="0">
                <a:latin typeface="Calibri"/>
                <a:cs typeface="Calibri"/>
              </a:rPr>
              <a:t>ασφαλή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b="1" spc="85" dirty="0">
                <a:latin typeface="Calibri"/>
                <a:cs typeface="Calibri"/>
              </a:rPr>
              <a:t>και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ιδιωτικά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b="1" spc="90" dirty="0">
                <a:latin typeface="Calibri"/>
                <a:cs typeface="Calibri"/>
              </a:rPr>
              <a:t>δεδομένα. </a:t>
            </a:r>
            <a:r>
              <a:rPr sz="1050" b="1" spc="-200" dirty="0">
                <a:latin typeface="Calibri"/>
                <a:cs typeface="Calibri"/>
              </a:rPr>
              <a:t> </a:t>
            </a:r>
            <a:r>
              <a:rPr sz="1050" b="1" spc="30" dirty="0">
                <a:latin typeface="Calibri"/>
                <a:cs typeface="Calibri"/>
              </a:rPr>
              <a:t>μετάδοση.</a:t>
            </a:r>
            <a:endParaRPr sz="1050" dirty="0"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spcBef>
                <a:spcPts val="780"/>
              </a:spcBef>
              <a:buSzPct val="189473"/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1050" b="1" spc="70" dirty="0">
                <a:latin typeface="Calibri"/>
                <a:cs typeface="Calibri"/>
              </a:rPr>
              <a:t>Μετάδοση: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Τα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κρυπτογραφημένα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πακέτα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δεδομένων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IPsec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ταξιδεύουν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σε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ένα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ή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περισσότερα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δίκτυα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προς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τον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προορισμό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τους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χρησιμοποιώντας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ένα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πρωτόκολλο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μεταφοράς.</a:t>
            </a:r>
            <a:endParaRPr sz="1050" dirty="0">
              <a:latin typeface="Calibri"/>
              <a:cs typeface="Calibri"/>
            </a:endParaRPr>
          </a:p>
          <a:p>
            <a:pPr marL="1270000" marR="687705" lvl="2" indent="-342900" algn="just">
              <a:lnSpc>
                <a:spcPct val="100000"/>
              </a:lnSpc>
              <a:spcBef>
                <a:spcPts val="825"/>
              </a:spcBef>
              <a:buSzPct val="189473"/>
              <a:buFont typeface="Arial"/>
              <a:buChar char="•"/>
              <a:tabLst>
                <a:tab pos="1270000" algn="l"/>
              </a:tabLst>
            </a:pPr>
            <a:r>
              <a:rPr sz="1050" spc="60" dirty="0">
                <a:latin typeface="Calibri"/>
                <a:cs typeface="Calibri"/>
              </a:rPr>
              <a:t>Σε </a:t>
            </a:r>
            <a:r>
              <a:rPr sz="1050" spc="70" dirty="0">
                <a:latin typeface="Calibri"/>
                <a:cs typeface="Calibri"/>
              </a:rPr>
              <a:t>αυτό </a:t>
            </a:r>
            <a:r>
              <a:rPr sz="1050" spc="60" dirty="0">
                <a:latin typeface="Calibri"/>
                <a:cs typeface="Calibri"/>
              </a:rPr>
              <a:t>το στάδιο, </a:t>
            </a:r>
            <a:r>
              <a:rPr sz="1050" spc="75" dirty="0">
                <a:latin typeface="Calibri"/>
                <a:cs typeface="Calibri"/>
              </a:rPr>
              <a:t>η </a:t>
            </a:r>
            <a:r>
              <a:rPr sz="1050" spc="60" dirty="0">
                <a:latin typeface="Calibri"/>
                <a:cs typeface="Calibri"/>
              </a:rPr>
              <a:t>κίνηση </a:t>
            </a:r>
            <a:r>
              <a:rPr sz="1050" spc="55" dirty="0">
                <a:latin typeface="Calibri"/>
                <a:cs typeface="Calibri"/>
              </a:rPr>
              <a:t>IPsec </a:t>
            </a:r>
            <a:r>
              <a:rPr sz="1050" b="1" spc="65" dirty="0">
                <a:latin typeface="Calibri"/>
                <a:cs typeface="Calibri"/>
              </a:rPr>
              <a:t>διαφέρει </a:t>
            </a:r>
            <a:r>
              <a:rPr sz="1050" b="1" spc="80" dirty="0">
                <a:latin typeface="Calibri"/>
                <a:cs typeface="Calibri"/>
              </a:rPr>
              <a:t>από </a:t>
            </a:r>
            <a:r>
              <a:rPr sz="1050" spc="60" dirty="0">
                <a:latin typeface="Calibri"/>
                <a:cs typeface="Calibri"/>
              </a:rPr>
              <a:t>την </a:t>
            </a:r>
            <a:r>
              <a:rPr sz="1050" b="1" spc="65" dirty="0">
                <a:latin typeface="Calibri"/>
                <a:cs typeface="Calibri"/>
              </a:rPr>
              <a:t>κανονική </a:t>
            </a:r>
            <a:r>
              <a:rPr sz="1050" spc="60" dirty="0">
                <a:latin typeface="Calibri"/>
                <a:cs typeface="Calibri"/>
              </a:rPr>
              <a:t>κίνηση </a:t>
            </a:r>
            <a:r>
              <a:rPr sz="1050" b="1" spc="55" dirty="0">
                <a:latin typeface="Calibri"/>
                <a:cs typeface="Calibri"/>
              </a:rPr>
              <a:t>IP </a:t>
            </a:r>
            <a:r>
              <a:rPr sz="1050" spc="65" dirty="0">
                <a:latin typeface="Calibri"/>
                <a:cs typeface="Calibri"/>
              </a:rPr>
              <a:t>στο </a:t>
            </a:r>
            <a:r>
              <a:rPr sz="1050" spc="55" dirty="0">
                <a:latin typeface="Calibri"/>
                <a:cs typeface="Calibri"/>
              </a:rPr>
              <a:t>ότι </a:t>
            </a:r>
            <a:r>
              <a:rPr sz="1050" spc="60" dirty="0">
                <a:latin typeface="Calibri"/>
                <a:cs typeface="Calibri"/>
              </a:rPr>
              <a:t>χρησιμοποιεί </a:t>
            </a:r>
            <a:r>
              <a:rPr sz="1050" spc="65" dirty="0">
                <a:latin typeface="Calibri"/>
                <a:cs typeface="Calibri"/>
              </a:rPr>
              <a:t>συχνότερα </a:t>
            </a:r>
            <a:r>
              <a:rPr sz="1050" b="1" spc="65" dirty="0">
                <a:latin typeface="Calibri"/>
                <a:cs typeface="Calibri"/>
              </a:rPr>
              <a:t>το </a:t>
            </a:r>
            <a:r>
              <a:rPr sz="1050" b="1" spc="85" dirty="0">
                <a:latin typeface="Calibri"/>
                <a:cs typeface="Calibri"/>
              </a:rPr>
              <a:t>UDP </a:t>
            </a:r>
            <a:r>
              <a:rPr sz="1050" b="1" spc="75" dirty="0">
                <a:latin typeface="Calibri"/>
                <a:cs typeface="Calibri"/>
              </a:rPr>
              <a:t>ως </a:t>
            </a:r>
            <a:r>
              <a:rPr sz="1050" b="1" spc="70" dirty="0">
                <a:latin typeface="Calibri"/>
                <a:cs typeface="Calibri"/>
              </a:rPr>
              <a:t>πρωτόκολλο μεταφοράς </a:t>
            </a:r>
            <a:r>
              <a:rPr sz="1050" spc="55" dirty="0">
                <a:latin typeface="Calibri"/>
                <a:cs typeface="Calibri"/>
              </a:rPr>
              <a:t>και όχι </a:t>
            </a:r>
            <a:r>
              <a:rPr sz="1050" spc="60" dirty="0">
                <a:latin typeface="Calibri"/>
                <a:cs typeface="Calibri"/>
              </a:rPr>
              <a:t>το TCP. </a:t>
            </a:r>
            <a:r>
              <a:rPr sz="1050" spc="70" dirty="0">
                <a:latin typeface="Calibri"/>
                <a:cs typeface="Calibri"/>
              </a:rPr>
              <a:t>Το TCP 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(</a:t>
            </a:r>
            <a:r>
              <a:rPr sz="1050" b="1" spc="60" dirty="0">
                <a:latin typeface="Calibri"/>
                <a:cs typeface="Calibri"/>
              </a:rPr>
              <a:t>Transmission</a:t>
            </a:r>
            <a:r>
              <a:rPr sz="1050" b="1" spc="65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Control</a:t>
            </a:r>
            <a:r>
              <a:rPr sz="1050" b="1" spc="65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Protocol</a:t>
            </a:r>
            <a:r>
              <a:rPr sz="1050" b="1" spc="6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-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πρωτόκολλο</a:t>
            </a:r>
            <a:r>
              <a:rPr sz="1050" b="1" spc="7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επικοινωνίας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δικτύου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που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χρησιμοποιείται</a:t>
            </a:r>
            <a:r>
              <a:rPr sz="1050" spc="65" dirty="0">
                <a:latin typeface="Calibri"/>
                <a:cs typeface="Calibri"/>
              </a:rPr>
              <a:t> στο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διαδίκτυο</a:t>
            </a:r>
            <a:r>
              <a:rPr sz="1050" b="1" spc="60" dirty="0">
                <a:latin typeface="Calibri"/>
                <a:cs typeface="Calibri"/>
              </a:rPr>
              <a:t>)</a:t>
            </a:r>
            <a:r>
              <a:rPr sz="1050" b="1" spc="6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δημιουργεί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αποκλειστικές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συνδέσεις</a:t>
            </a:r>
            <a:r>
              <a:rPr sz="1050" b="1" spc="70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μεταξύ</a:t>
            </a:r>
            <a:r>
              <a:rPr sz="1050" b="1" spc="7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συσκευών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και </a:t>
            </a:r>
            <a:r>
              <a:rPr sz="1050" spc="60" dirty="0">
                <a:latin typeface="Calibri"/>
                <a:cs typeface="Calibri"/>
              </a:rPr>
              <a:t> διασφαλίζει </a:t>
            </a:r>
            <a:r>
              <a:rPr sz="1050" spc="55" dirty="0">
                <a:latin typeface="Calibri"/>
                <a:cs typeface="Calibri"/>
              </a:rPr>
              <a:t>ότι </a:t>
            </a:r>
            <a:r>
              <a:rPr sz="1050" spc="70" dirty="0">
                <a:latin typeface="Calibri"/>
                <a:cs typeface="Calibri"/>
              </a:rPr>
              <a:t>όλα </a:t>
            </a:r>
            <a:r>
              <a:rPr sz="1050" spc="65" dirty="0">
                <a:latin typeface="Calibri"/>
                <a:cs typeface="Calibri"/>
              </a:rPr>
              <a:t>τα πακέτα </a:t>
            </a:r>
            <a:r>
              <a:rPr sz="1050" spc="70" dirty="0">
                <a:latin typeface="Calibri"/>
                <a:cs typeface="Calibri"/>
              </a:rPr>
              <a:t>δεδομένων </a:t>
            </a:r>
            <a:r>
              <a:rPr sz="1050" b="1" spc="65" dirty="0">
                <a:latin typeface="Calibri"/>
                <a:cs typeface="Calibri"/>
              </a:rPr>
              <a:t>φτάνουν. </a:t>
            </a:r>
            <a:r>
              <a:rPr sz="1050" b="1" spc="70" dirty="0">
                <a:latin typeface="Calibri"/>
                <a:cs typeface="Calibri"/>
              </a:rPr>
              <a:t>Το </a:t>
            </a:r>
            <a:r>
              <a:rPr sz="1050" b="1" spc="85" dirty="0">
                <a:latin typeface="Calibri"/>
                <a:cs typeface="Calibri"/>
              </a:rPr>
              <a:t>UDP </a:t>
            </a:r>
            <a:r>
              <a:rPr sz="1050" b="1" spc="60" dirty="0">
                <a:latin typeface="Calibri"/>
                <a:cs typeface="Calibri"/>
              </a:rPr>
              <a:t>(</a:t>
            </a:r>
            <a:r>
              <a:rPr sz="1050" spc="60" dirty="0">
                <a:latin typeface="Calibri"/>
                <a:cs typeface="Calibri"/>
              </a:rPr>
              <a:t>User </a:t>
            </a:r>
            <a:r>
              <a:rPr sz="1050" b="1" spc="70" dirty="0">
                <a:latin typeface="Calibri"/>
                <a:cs typeface="Calibri"/>
              </a:rPr>
              <a:t>Datagram </a:t>
            </a:r>
            <a:r>
              <a:rPr sz="1050" b="1" spc="60" dirty="0">
                <a:latin typeface="Calibri"/>
                <a:cs typeface="Calibri"/>
              </a:rPr>
              <a:t>Protocol </a:t>
            </a:r>
            <a:r>
              <a:rPr sz="1050" b="1" spc="40" dirty="0">
                <a:latin typeface="Calibri"/>
                <a:cs typeface="Calibri"/>
              </a:rPr>
              <a:t>- </a:t>
            </a:r>
            <a:r>
              <a:rPr sz="1050" b="1" spc="70" dirty="0">
                <a:latin typeface="Calibri"/>
                <a:cs typeface="Calibri"/>
              </a:rPr>
              <a:t>πρωτόκολ</a:t>
            </a:r>
            <a:r>
              <a:rPr sz="1050" spc="70" dirty="0">
                <a:latin typeface="Calibri"/>
                <a:cs typeface="Calibri"/>
              </a:rPr>
              <a:t>λο μεταφοράς δεδομένων </a:t>
            </a:r>
            <a:r>
              <a:rPr sz="1050" b="1" spc="65" dirty="0">
                <a:latin typeface="Calibri"/>
                <a:cs typeface="Calibri"/>
              </a:rPr>
              <a:t>χωρίς </a:t>
            </a:r>
            <a:r>
              <a:rPr sz="1050" spc="65" dirty="0">
                <a:latin typeface="Calibri"/>
                <a:cs typeface="Calibri"/>
              </a:rPr>
              <a:t>επιβεβαίωση</a:t>
            </a:r>
            <a:r>
              <a:rPr sz="1050" b="1" spc="65" dirty="0">
                <a:latin typeface="Calibri"/>
                <a:cs typeface="Calibri"/>
              </a:rPr>
              <a:t>) </a:t>
            </a:r>
            <a:r>
              <a:rPr sz="1050" spc="65" dirty="0">
                <a:latin typeface="Calibri"/>
                <a:cs typeface="Calibri"/>
              </a:rPr>
              <a:t>δεν </a:t>
            </a:r>
            <a:r>
              <a:rPr sz="1050" spc="60" dirty="0">
                <a:latin typeface="Calibri"/>
                <a:cs typeface="Calibri"/>
              </a:rPr>
              <a:t>δημιουργεί </a:t>
            </a:r>
            <a:r>
              <a:rPr sz="1050" spc="65" dirty="0">
                <a:latin typeface="Calibri"/>
                <a:cs typeface="Calibri"/>
              </a:rPr>
              <a:t>αυτές </a:t>
            </a:r>
            <a:r>
              <a:rPr sz="1050" spc="45" dirty="0">
                <a:latin typeface="Calibri"/>
                <a:cs typeface="Calibri"/>
              </a:rPr>
              <a:t>τις 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αποκλειστικές συνδέσεις. </a:t>
            </a:r>
            <a:r>
              <a:rPr sz="1050" spc="70" dirty="0">
                <a:latin typeface="Calibri"/>
                <a:cs typeface="Calibri"/>
              </a:rPr>
              <a:t>Το </a:t>
            </a:r>
            <a:r>
              <a:rPr sz="1050" spc="55" dirty="0">
                <a:latin typeface="Calibri"/>
                <a:cs typeface="Calibri"/>
              </a:rPr>
              <a:t>IPsec </a:t>
            </a:r>
            <a:r>
              <a:rPr sz="1050" spc="60" dirty="0">
                <a:latin typeface="Calibri"/>
                <a:cs typeface="Calibri"/>
              </a:rPr>
              <a:t>χρησιμοποιεί </a:t>
            </a:r>
            <a:r>
              <a:rPr sz="1050" b="1" spc="65" dirty="0">
                <a:latin typeface="Calibri"/>
                <a:cs typeface="Calibri"/>
              </a:rPr>
              <a:t>το </a:t>
            </a:r>
            <a:r>
              <a:rPr sz="1050" b="1" spc="85" dirty="0">
                <a:latin typeface="Calibri"/>
                <a:cs typeface="Calibri"/>
              </a:rPr>
              <a:t>UDP </a:t>
            </a:r>
            <a:r>
              <a:rPr sz="1050" b="1" spc="60" dirty="0">
                <a:latin typeface="Calibri"/>
                <a:cs typeface="Calibri"/>
              </a:rPr>
              <a:t>(User </a:t>
            </a:r>
            <a:r>
              <a:rPr sz="1050" b="1" spc="70" dirty="0">
                <a:latin typeface="Calibri"/>
                <a:cs typeface="Calibri"/>
              </a:rPr>
              <a:t>Datagram </a:t>
            </a:r>
            <a:r>
              <a:rPr sz="1050" b="1" spc="60" dirty="0">
                <a:latin typeface="Calibri"/>
                <a:cs typeface="Calibri"/>
              </a:rPr>
              <a:t>Protocol </a:t>
            </a:r>
            <a:r>
              <a:rPr sz="1050" b="1" spc="40" dirty="0">
                <a:latin typeface="Calibri"/>
                <a:cs typeface="Calibri"/>
              </a:rPr>
              <a:t>- </a:t>
            </a:r>
            <a:r>
              <a:rPr sz="1050" b="1" spc="70" dirty="0">
                <a:latin typeface="Calibri"/>
                <a:cs typeface="Calibri"/>
              </a:rPr>
              <a:t>πρωτόκολλο μεταφοράς δεδομένων </a:t>
            </a:r>
            <a:r>
              <a:rPr sz="1050" b="1" spc="65" dirty="0">
                <a:latin typeface="Calibri"/>
                <a:cs typeface="Calibri"/>
              </a:rPr>
              <a:t>χωρίς επιβεβαίωση) </a:t>
            </a:r>
            <a:r>
              <a:rPr sz="1050" spc="65" dirty="0">
                <a:latin typeface="Calibri"/>
                <a:cs typeface="Calibri"/>
              </a:rPr>
              <a:t>επειδή </a:t>
            </a:r>
            <a:r>
              <a:rPr sz="1050" spc="70" dirty="0">
                <a:latin typeface="Calibri"/>
                <a:cs typeface="Calibri"/>
              </a:rPr>
              <a:t>αυτό </a:t>
            </a:r>
            <a:r>
              <a:rPr sz="1050" spc="55" dirty="0">
                <a:latin typeface="Calibri"/>
                <a:cs typeface="Calibri"/>
              </a:rPr>
              <a:t>επιτρέπει </a:t>
            </a:r>
            <a:r>
              <a:rPr sz="1050" spc="65" dirty="0">
                <a:latin typeface="Calibri"/>
                <a:cs typeface="Calibri"/>
              </a:rPr>
              <a:t>στα 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πακέτα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δεδομένων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IPsec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να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περνούν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μέσα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από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τείχη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(ηλεκτρονικής)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προστασίας.</a:t>
            </a:r>
            <a:endParaRPr sz="1050" dirty="0">
              <a:latin typeface="Calibri"/>
              <a:cs typeface="Calibri"/>
            </a:endParaRPr>
          </a:p>
          <a:p>
            <a:pPr marL="812165" marR="9525" lvl="1" indent="-342265">
              <a:lnSpc>
                <a:spcPts val="2140"/>
              </a:lnSpc>
              <a:spcBef>
                <a:spcPts val="40"/>
              </a:spcBef>
              <a:buSzPct val="189473"/>
              <a:buFont typeface="Arial"/>
              <a:buChar char="•"/>
              <a:tabLst>
                <a:tab pos="1038225" algn="l"/>
                <a:tab pos="1038860" algn="l"/>
                <a:tab pos="7606030" algn="l"/>
                <a:tab pos="7969250" algn="l"/>
                <a:tab pos="8686165" algn="l"/>
                <a:tab pos="9232900" algn="l"/>
                <a:tab pos="9654540" algn="l"/>
              </a:tabLst>
            </a:pPr>
            <a:r>
              <a:rPr sz="2400" dirty="0"/>
              <a:t>	</a:t>
            </a:r>
            <a:r>
              <a:rPr lang="el-GR" sz="1100" dirty="0"/>
              <a:t>Στο άλλο άκρο της επικοινωνίας, τα πακέτα </a:t>
            </a:r>
            <a:r>
              <a:rPr lang="el-GR" sz="1100" b="1" dirty="0"/>
              <a:t>αποκρυπτογραφούνται</a:t>
            </a:r>
            <a:r>
              <a:rPr lang="el-GR" sz="1100" dirty="0"/>
              <a:t> και οι </a:t>
            </a:r>
            <a:r>
              <a:rPr lang="el-GR" sz="1100" b="1" dirty="0"/>
              <a:t>εφαρμογές</a:t>
            </a:r>
            <a:r>
              <a:rPr lang="el-GR" sz="1100" dirty="0"/>
              <a:t> (π.χ. ένας </a:t>
            </a:r>
            <a:r>
              <a:rPr lang="el-GR" sz="1100" b="1" dirty="0" err="1"/>
              <a:t>φυλλομετρητής</a:t>
            </a:r>
            <a:r>
              <a:rPr lang="el-GR" sz="1100" dirty="0"/>
              <a:t>) μπορούν πλέον να </a:t>
            </a:r>
            <a:r>
              <a:rPr lang="el-GR" sz="1100" b="1" dirty="0"/>
              <a:t>χρησιμοποιήσουν τα </a:t>
            </a:r>
            <a:r>
              <a:rPr lang="el-GR" sz="1100" b="1" dirty="0" err="1"/>
              <a:t>παραδοθέντα</a:t>
            </a:r>
            <a:r>
              <a:rPr lang="el-GR" sz="1100" b="1" dirty="0"/>
              <a:t> δεδομένα</a:t>
            </a:r>
            <a:r>
              <a:rPr lang="el-GR" sz="1100" dirty="0"/>
              <a:t>.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26469" y="5102542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latin typeface="Calibri"/>
                <a:cs typeface="Calibri"/>
              </a:rPr>
              <a:t>2</a:t>
            </a:r>
            <a:r>
              <a:rPr sz="550" spc="25" dirty="0">
                <a:latin typeface="Calibri"/>
                <a:cs typeface="Calibri"/>
              </a:rPr>
              <a:t>2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0825" y="6353333"/>
            <a:ext cx="496125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||Τι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είναι</a:t>
            </a:r>
            <a:r>
              <a:rPr sz="5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το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IPsec; </a:t>
            </a:r>
            <a:r>
              <a:rPr sz="5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XML-ph-0000@deepl.internal </a:t>
            </a:r>
            <a:r>
              <a:rPr sz="500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Πώς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λειτουργούν</a:t>
            </a:r>
            <a:r>
              <a:rPr sz="5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XML-ph-0001@deepl.internal</a:t>
            </a:r>
            <a:r>
              <a:rPr sz="5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Cloudflare</a:t>
            </a:r>
            <a:r>
              <a:rPr sz="5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(εταιρεία</a:t>
            </a:r>
            <a:r>
              <a:rPr sz="5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ασφαλείας</a:t>
            </a:r>
            <a:r>
              <a:rPr sz="5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διαδικτύου</a:t>
            </a:r>
            <a:r>
              <a:rPr sz="5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και</a:t>
            </a:r>
            <a:r>
              <a:rPr sz="5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DDoS</a:t>
            </a:r>
            <a:r>
              <a:rPr sz="5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protection</a:t>
            </a:r>
            <a:r>
              <a:rPr sz="500" spc="30" dirty="0">
                <a:latin typeface="Calibri"/>
                <a:cs typeface="Calibri"/>
              </a:rPr>
              <a:t>)</a:t>
            </a:r>
            <a:endParaRPr sz="5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921635" y="0"/>
            <a:ext cx="2433955" cy="6880225"/>
            <a:chOff x="2921635" y="0"/>
            <a:chExt cx="243395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950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7355" y="595312"/>
            <a:ext cx="473646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125" dirty="0">
                <a:solidFill>
                  <a:srgbClr val="FFFFFF"/>
                </a:solidFill>
                <a:latin typeface="Times New Roman"/>
                <a:cs typeface="Times New Roman"/>
              </a:rPr>
              <a:t>Ποια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25" dirty="0">
                <a:solidFill>
                  <a:srgbClr val="FFFFFF"/>
                </a:solidFill>
                <a:latin typeface="Times New Roman"/>
                <a:cs typeface="Times New Roman"/>
              </a:rPr>
              <a:t>πρωτόκολλα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χρησιμοποιούνται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στο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0" dirty="0">
                <a:solidFill>
                  <a:srgbClr val="FFFFFF"/>
                </a:solidFill>
              </a:rPr>
              <a:t>IPsec;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07069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6305" y="1304607"/>
            <a:ext cx="10355580" cy="1068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SzPct val="191304"/>
              <a:buFont typeface="Arial"/>
              <a:buChar char="•"/>
              <a:tabLst>
                <a:tab pos="354330" algn="l"/>
                <a:tab pos="354965" algn="l"/>
                <a:tab pos="865505" algn="l"/>
                <a:tab pos="1359535" algn="l"/>
                <a:tab pos="1757045" algn="l"/>
                <a:tab pos="2387600" algn="l"/>
                <a:tab pos="2807970" algn="l"/>
              </a:tabLst>
            </a:pPr>
            <a:r>
              <a:rPr sz="1150" b="1" spc="70" dirty="0">
                <a:solidFill>
                  <a:srgbClr val="FFBA00"/>
                </a:solidFill>
                <a:latin typeface="Calibri"/>
                <a:cs typeface="Calibri"/>
              </a:rPr>
              <a:t>IPsec	</a:t>
            </a:r>
            <a:r>
              <a:rPr sz="1150" spc="65" dirty="0">
                <a:solidFill>
                  <a:srgbClr val="FFBA00"/>
                </a:solidFill>
                <a:latin typeface="Calibri"/>
                <a:cs typeface="Calibri"/>
              </a:rPr>
              <a:t>είναι	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μια	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σουίτα	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των	</a:t>
            </a:r>
            <a:r>
              <a:rPr sz="1150" spc="60" dirty="0">
                <a:solidFill>
                  <a:srgbClr val="FFBA00"/>
                </a:solidFill>
                <a:latin typeface="Calibri"/>
                <a:cs typeface="Calibri"/>
              </a:rPr>
              <a:t>πρωτοκόλλων</a:t>
            </a:r>
            <a:r>
              <a:rPr sz="1150" spc="-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που</a:t>
            </a:r>
            <a:r>
              <a:rPr sz="1150" spc="-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50" dirty="0">
                <a:solidFill>
                  <a:srgbClr val="FFBA00"/>
                </a:solidFill>
                <a:latin typeface="Calibri"/>
                <a:cs typeface="Calibri"/>
              </a:rPr>
              <a:t>χρησιμοποιούνται</a:t>
            </a:r>
            <a:r>
              <a:rPr sz="1150" spc="-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BA00"/>
                </a:solidFill>
                <a:latin typeface="Calibri"/>
                <a:cs typeface="Calibri"/>
              </a:rPr>
              <a:t>στη</a:t>
            </a:r>
            <a:r>
              <a:rPr sz="1150" spc="-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60" dirty="0">
                <a:solidFill>
                  <a:srgbClr val="FFBA00"/>
                </a:solidFill>
                <a:latin typeface="Calibri"/>
                <a:cs typeface="Calibri"/>
              </a:rPr>
              <a:t>δικτύωση</a:t>
            </a:r>
            <a:r>
              <a:rPr sz="1150" spc="2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σε</a:t>
            </a:r>
            <a:r>
              <a:rPr sz="1150" spc="-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μορφή</a:t>
            </a:r>
            <a:r>
              <a:rPr sz="1150" spc="-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60" dirty="0">
                <a:solidFill>
                  <a:srgbClr val="FFBA00"/>
                </a:solidFill>
                <a:latin typeface="Calibri"/>
                <a:cs typeface="Calibri"/>
              </a:rPr>
              <a:t>δεδομένων</a:t>
            </a:r>
            <a:r>
              <a:rPr sz="1150" spc="-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50" dirty="0">
                <a:solidFill>
                  <a:srgbClr val="FFBA00"/>
                </a:solidFill>
                <a:latin typeface="Calibri"/>
                <a:cs typeface="Calibri"/>
              </a:rPr>
              <a:t>για</a:t>
            </a:r>
            <a:endParaRPr sz="115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890"/>
              </a:spcBef>
            </a:pP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ερμηνεία</a:t>
            </a:r>
            <a:r>
              <a:rPr sz="115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BA00"/>
                </a:solidFill>
                <a:latin typeface="Calibri"/>
                <a:cs typeface="Calibri"/>
              </a:rPr>
              <a:t>από</a:t>
            </a:r>
            <a:r>
              <a:rPr sz="11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δικτυωμένους</a:t>
            </a:r>
            <a:r>
              <a:rPr sz="11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BA00"/>
                </a:solidFill>
                <a:latin typeface="Calibri"/>
                <a:cs typeface="Calibri"/>
              </a:rPr>
              <a:t>υπολογιστές.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000">
              <a:latin typeface="Calibri"/>
              <a:cs typeface="Calibri"/>
            </a:endParaRPr>
          </a:p>
          <a:p>
            <a:pPr marL="812800" marR="5080" lvl="1" indent="-342900" algn="just">
              <a:lnSpc>
                <a:spcPct val="79300"/>
              </a:lnSpc>
              <a:buSzPct val="191304"/>
              <a:buFont typeface="Arial"/>
              <a:buChar char="•"/>
              <a:tabLst>
                <a:tab pos="812800" algn="l"/>
              </a:tabLst>
            </a:pPr>
            <a:r>
              <a:rPr sz="1150" b="1" spc="110" dirty="0">
                <a:solidFill>
                  <a:srgbClr val="FFBA00"/>
                </a:solidFill>
                <a:latin typeface="Calibri"/>
                <a:cs typeface="Calibri"/>
              </a:rPr>
              <a:t>Η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επικεφαλίδα ταυτοποίησης χρήστη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AH)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διασφαλίζει </a:t>
            </a:r>
            <a:r>
              <a:rPr sz="1150" spc="65" dirty="0">
                <a:solidFill>
                  <a:srgbClr val="FFBA00"/>
                </a:solidFill>
                <a:latin typeface="Calibri"/>
                <a:cs typeface="Calibri"/>
              </a:rPr>
              <a:t>ότι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τα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πακέτα δεδομένων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προέρχονται </a:t>
            </a:r>
            <a:r>
              <a:rPr sz="1150" b="1" spc="95" dirty="0">
                <a:solidFill>
                  <a:srgbClr val="FFBA00"/>
                </a:solidFill>
                <a:latin typeface="Calibri"/>
                <a:cs typeface="Calibri"/>
              </a:rPr>
              <a:t>από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αξιόπιστες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πηγές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και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δεν έχουν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αλλοιωθεί,</a:t>
            </a:r>
            <a:r>
              <a:rPr sz="11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πράξεις</a:t>
            </a:r>
            <a:r>
              <a:rPr sz="11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σαν</a:t>
            </a:r>
            <a:r>
              <a:rPr sz="11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σφραγίδα</a:t>
            </a:r>
            <a:r>
              <a:rPr sz="11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ασφαλείας.</a:t>
            </a:r>
            <a:r>
              <a:rPr sz="11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Ωστόσο,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0" dirty="0">
                <a:solidFill>
                  <a:srgbClr val="FFBA00"/>
                </a:solidFill>
                <a:latin typeface="Calibri"/>
                <a:cs typeface="Calibri"/>
              </a:rPr>
              <a:t>οι</a:t>
            </a:r>
            <a:r>
              <a:rPr sz="1150" b="1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επικεφαλίδες</a:t>
            </a:r>
            <a:r>
              <a:rPr sz="1150" b="1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BA00"/>
                </a:solidFill>
                <a:latin typeface="Calibri"/>
                <a:cs typeface="Calibri"/>
              </a:rPr>
              <a:t>AH</a:t>
            </a:r>
            <a:r>
              <a:rPr sz="11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κρυπτογραφούν</a:t>
            </a:r>
            <a:r>
              <a:rPr sz="11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τα</a:t>
            </a:r>
            <a:r>
              <a:rPr sz="11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δεδομένα</a:t>
            </a:r>
            <a:r>
              <a:rPr sz="11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ούτε</a:t>
            </a:r>
            <a:r>
              <a:rPr sz="1150" b="1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τα</a:t>
            </a:r>
            <a:r>
              <a:rPr sz="11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αποκρύπτουν</a:t>
            </a:r>
            <a:r>
              <a:rPr sz="11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BA00"/>
                </a:solidFill>
                <a:latin typeface="Calibri"/>
                <a:cs typeface="Calibri"/>
              </a:rPr>
              <a:t>από</a:t>
            </a:r>
            <a:r>
              <a:rPr sz="11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τους </a:t>
            </a:r>
            <a:r>
              <a:rPr sz="1150" spc="-2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επιτιθέμενους.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73505" y="2831147"/>
            <a:ext cx="9897110" cy="47879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55600" marR="5080" indent="-342900" algn="just">
              <a:lnSpc>
                <a:spcPct val="79300"/>
              </a:lnSpc>
              <a:spcBef>
                <a:spcPts val="385"/>
              </a:spcBef>
              <a:buSzPct val="191304"/>
              <a:buFont typeface="Arial"/>
              <a:buChar char="•"/>
              <a:tabLst>
                <a:tab pos="355600" algn="l"/>
              </a:tabLst>
            </a:pPr>
            <a:r>
              <a:rPr sz="1150" b="1" spc="90" dirty="0">
                <a:solidFill>
                  <a:srgbClr val="FFBA00"/>
                </a:solidFill>
                <a:latin typeface="Calibri"/>
                <a:cs typeface="Calibri"/>
              </a:rPr>
              <a:t>Το Πρωτόκολλο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Ασφαλείας </a:t>
            </a:r>
            <a:r>
              <a:rPr sz="1150" b="1" spc="90" dirty="0">
                <a:solidFill>
                  <a:srgbClr val="FFBA00"/>
                </a:solidFill>
                <a:latin typeface="Calibri"/>
                <a:cs typeface="Calibri"/>
              </a:rPr>
              <a:t>Ενθυλάκωσης </a:t>
            </a:r>
            <a:r>
              <a:rPr sz="1150" b="1" spc="70" dirty="0">
                <a:solidFill>
                  <a:srgbClr val="FFBA00"/>
                </a:solidFill>
                <a:latin typeface="Calibri"/>
                <a:cs typeface="Calibri"/>
              </a:rPr>
              <a:t>(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ESP)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κρυπτογραφεί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τόσο την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επικεφαλίδα </a:t>
            </a:r>
            <a:r>
              <a:rPr sz="1150" spc="65" dirty="0">
                <a:solidFill>
                  <a:srgbClr val="FFBA00"/>
                </a:solidFill>
                <a:latin typeface="Calibri"/>
                <a:cs typeface="Calibri"/>
              </a:rPr>
              <a:t>IP </a:t>
            </a:r>
            <a:r>
              <a:rPr sz="1150" b="1" spc="90" dirty="0">
                <a:solidFill>
                  <a:srgbClr val="FFBA00"/>
                </a:solidFill>
                <a:latin typeface="Calibri"/>
                <a:cs typeface="Calibri"/>
              </a:rPr>
              <a:t>όσο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και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το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ωφέλιμο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φορτίο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σε κάθε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πακέτο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δεδομένων,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εκτός </a:t>
            </a:r>
            <a:r>
              <a:rPr sz="1150" spc="90" dirty="0">
                <a:solidFill>
                  <a:srgbClr val="FFBA00"/>
                </a:solidFill>
                <a:latin typeface="Calibri"/>
                <a:cs typeface="Calibri"/>
              </a:rPr>
              <a:t>από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τη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λειτουργία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μεταφοράς, </a:t>
            </a:r>
            <a:r>
              <a:rPr sz="1150" spc="90" dirty="0">
                <a:solidFill>
                  <a:srgbClr val="FFBA00"/>
                </a:solidFill>
                <a:latin typeface="Calibri"/>
                <a:cs typeface="Calibri"/>
              </a:rPr>
              <a:t>όπου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κρυπτογραφείται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μόνο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το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ωφέλιμο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φορτίο. Επιπλέον, το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ESP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προσθέτει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τη δική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 του</a:t>
            </a:r>
            <a:r>
              <a:rPr sz="11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επικεφαλίδα</a:t>
            </a:r>
            <a:r>
              <a:rPr sz="11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11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1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δικό</a:t>
            </a:r>
            <a:r>
              <a:rPr sz="11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του</a:t>
            </a:r>
            <a:r>
              <a:rPr sz="11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τρέιλερ</a:t>
            </a:r>
            <a:r>
              <a:rPr sz="11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σε</a:t>
            </a:r>
            <a:r>
              <a:rPr sz="11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κάθε</a:t>
            </a:r>
            <a:r>
              <a:rPr sz="11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πακέτο</a:t>
            </a:r>
            <a:r>
              <a:rPr sz="11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δεδομένων.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73505" y="3776662"/>
            <a:ext cx="9896475" cy="33972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55600" marR="5080" indent="-342900">
              <a:lnSpc>
                <a:spcPct val="79300"/>
              </a:lnSpc>
              <a:spcBef>
                <a:spcPts val="385"/>
              </a:spcBef>
              <a:buSzPct val="19130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50" b="1" spc="120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150" b="1" spc="1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95" dirty="0">
                <a:solidFill>
                  <a:srgbClr val="FFBA00"/>
                </a:solidFill>
                <a:latin typeface="Calibri"/>
                <a:cs typeface="Calibri"/>
              </a:rPr>
              <a:t>Security</a:t>
            </a:r>
            <a:r>
              <a:rPr sz="1150" b="1" spc="1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95" dirty="0">
                <a:solidFill>
                  <a:srgbClr val="FFBA00"/>
                </a:solidFill>
                <a:latin typeface="Calibri"/>
                <a:cs typeface="Calibri"/>
              </a:rPr>
              <a:t>Association</a:t>
            </a:r>
            <a:r>
              <a:rPr sz="1150" b="1" spc="20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BA00"/>
                </a:solidFill>
                <a:latin typeface="Calibri"/>
                <a:cs typeface="Calibri"/>
              </a:rPr>
              <a:t>SA)</a:t>
            </a:r>
            <a:r>
              <a:rPr sz="1150" spc="1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BA00"/>
                </a:solidFill>
                <a:latin typeface="Calibri"/>
                <a:cs typeface="Calibri"/>
              </a:rPr>
              <a:t>περιλαμβάνει</a:t>
            </a:r>
            <a:r>
              <a:rPr sz="1150" spc="1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100" dirty="0">
                <a:solidFill>
                  <a:srgbClr val="FFBA00"/>
                </a:solidFill>
                <a:latin typeface="Calibri"/>
                <a:cs typeface="Calibri"/>
              </a:rPr>
              <a:t>για</a:t>
            </a:r>
            <a:r>
              <a:rPr sz="1150" b="1" spc="20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FFBA00"/>
                </a:solidFill>
                <a:latin typeface="Calibri"/>
                <a:cs typeface="Calibri"/>
              </a:rPr>
              <a:t>τη</a:t>
            </a:r>
            <a:r>
              <a:rPr sz="1150" spc="1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BA00"/>
                </a:solidFill>
                <a:latin typeface="Calibri"/>
                <a:cs typeface="Calibri"/>
              </a:rPr>
              <a:t>διαπραγμάτευση</a:t>
            </a:r>
            <a:r>
              <a:rPr sz="1150" spc="1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BA00"/>
                </a:solidFill>
                <a:latin typeface="Calibri"/>
                <a:cs typeface="Calibri"/>
              </a:rPr>
              <a:t>κλειδιών</a:t>
            </a:r>
            <a:r>
              <a:rPr sz="1150" spc="1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1150" spc="1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BA00"/>
                </a:solidFill>
                <a:latin typeface="Calibri"/>
                <a:cs typeface="Calibri"/>
              </a:rPr>
              <a:t>αλγορίθμων</a:t>
            </a:r>
            <a:r>
              <a:rPr sz="1150" spc="1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BA00"/>
                </a:solidFill>
                <a:latin typeface="Calibri"/>
                <a:cs typeface="Calibri"/>
              </a:rPr>
              <a:t>κρυπτογράφησης,</a:t>
            </a:r>
            <a:r>
              <a:rPr sz="1150" spc="1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BA00"/>
                </a:solidFill>
                <a:latin typeface="Calibri"/>
                <a:cs typeface="Calibri"/>
              </a:rPr>
              <a:t>με</a:t>
            </a:r>
            <a:r>
              <a:rPr sz="1150" spc="1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BA00"/>
                </a:solidFill>
                <a:latin typeface="Calibri"/>
                <a:cs typeface="Calibri"/>
              </a:rPr>
              <a:t>χαρακτηριστικό </a:t>
            </a:r>
            <a:r>
              <a:rPr sz="1150" spc="-2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FFBA00"/>
                </a:solidFill>
                <a:latin typeface="Calibri"/>
                <a:cs typeface="Calibri"/>
              </a:rPr>
              <a:t>παράδειγμαInternet</a:t>
            </a:r>
            <a:r>
              <a:rPr sz="11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FFBA00"/>
                </a:solidFill>
                <a:latin typeface="Calibri"/>
                <a:cs typeface="Calibri"/>
              </a:rPr>
              <a:t>Key</a:t>
            </a:r>
            <a:r>
              <a:rPr sz="11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110" dirty="0">
                <a:solidFill>
                  <a:srgbClr val="FFBA00"/>
                </a:solidFill>
                <a:latin typeface="Calibri"/>
                <a:cs typeface="Calibri"/>
              </a:rPr>
              <a:t>Exchange</a:t>
            </a:r>
            <a:r>
              <a:rPr sz="11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(IKE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).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105" y="4861559"/>
            <a:ext cx="496125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||Τι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είναι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το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IPsec; 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XML-ph-0000@deepl.internal </a:t>
            </a:r>
            <a:r>
              <a:rPr sz="500" u="sng" spc="5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Πώς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λειτουργούν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XML-ph-0001@deepl.internal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Cloudflare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(εταιρεία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ασφαλείας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διαδικτύου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και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DDoS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protection</a:t>
            </a:r>
            <a:r>
              <a:rPr sz="500" spc="30" dirty="0">
                <a:solidFill>
                  <a:srgbClr val="FFBA00"/>
                </a:solidFill>
                <a:latin typeface="Calibri"/>
                <a:cs typeface="Calibri"/>
              </a:rPr>
              <a:t>)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6975" y="4459287"/>
            <a:ext cx="3297872" cy="61563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19370" y="0"/>
            <a:ext cx="7072630" cy="6858000"/>
            <a:chOff x="5119370" y="0"/>
            <a:chExt cx="7072630" cy="6858000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5" y="0"/>
              <a:ext cx="5012055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59712" y="3924934"/>
              <a:ext cx="2352992" cy="12944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55922" y="3793807"/>
              <a:ext cx="1174432" cy="114522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943022" y="4686617"/>
              <a:ext cx="212725" cy="758190"/>
            </a:xfrm>
            <a:custGeom>
              <a:avLst/>
              <a:gdLst/>
              <a:ahLst/>
              <a:cxnLst/>
              <a:rect l="l" t="t" r="r" b="b"/>
              <a:pathLst>
                <a:path w="212725" h="758189">
                  <a:moveTo>
                    <a:pt x="212407" y="0"/>
                  </a:moveTo>
                  <a:lnTo>
                    <a:pt x="0" y="0"/>
                  </a:lnTo>
                  <a:lnTo>
                    <a:pt x="0" y="757872"/>
                  </a:lnTo>
                  <a:lnTo>
                    <a:pt x="212407" y="757872"/>
                  </a:lnTo>
                  <a:lnTo>
                    <a:pt x="21240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943022" y="4686617"/>
              <a:ext cx="212725" cy="758190"/>
            </a:xfrm>
            <a:custGeom>
              <a:avLst/>
              <a:gdLst/>
              <a:ahLst/>
              <a:cxnLst/>
              <a:rect l="l" t="t" r="r" b="b"/>
              <a:pathLst>
                <a:path w="212725" h="758189">
                  <a:moveTo>
                    <a:pt x="0" y="0"/>
                  </a:moveTo>
                  <a:lnTo>
                    <a:pt x="212407" y="0"/>
                  </a:lnTo>
                  <a:lnTo>
                    <a:pt x="212407" y="757872"/>
                  </a:lnTo>
                  <a:lnTo>
                    <a:pt x="0" y="757872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557577" y="5080000"/>
              <a:ext cx="375920" cy="352425"/>
            </a:xfrm>
            <a:custGeom>
              <a:avLst/>
              <a:gdLst/>
              <a:ahLst/>
              <a:cxnLst/>
              <a:rect l="l" t="t" r="r" b="b"/>
              <a:pathLst>
                <a:path w="375920" h="352425">
                  <a:moveTo>
                    <a:pt x="199707" y="0"/>
                  </a:moveTo>
                  <a:lnTo>
                    <a:pt x="199707" y="87947"/>
                  </a:lnTo>
                  <a:lnTo>
                    <a:pt x="0" y="87947"/>
                  </a:lnTo>
                  <a:lnTo>
                    <a:pt x="0" y="263842"/>
                  </a:lnTo>
                  <a:lnTo>
                    <a:pt x="199707" y="263842"/>
                  </a:lnTo>
                  <a:lnTo>
                    <a:pt x="199707" y="352107"/>
                  </a:lnTo>
                  <a:lnTo>
                    <a:pt x="375919" y="175894"/>
                  </a:lnTo>
                  <a:lnTo>
                    <a:pt x="19970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57577" y="5080000"/>
              <a:ext cx="375920" cy="352425"/>
            </a:xfrm>
            <a:custGeom>
              <a:avLst/>
              <a:gdLst/>
              <a:ahLst/>
              <a:cxnLst/>
              <a:rect l="l" t="t" r="r" b="b"/>
              <a:pathLst>
                <a:path w="375920" h="352425">
                  <a:moveTo>
                    <a:pt x="0" y="87947"/>
                  </a:moveTo>
                  <a:lnTo>
                    <a:pt x="199707" y="87947"/>
                  </a:lnTo>
                  <a:lnTo>
                    <a:pt x="199707" y="0"/>
                  </a:lnTo>
                  <a:lnTo>
                    <a:pt x="375919" y="175894"/>
                  </a:lnTo>
                  <a:lnTo>
                    <a:pt x="199707" y="352107"/>
                  </a:lnTo>
                  <a:lnTo>
                    <a:pt x="199707" y="263842"/>
                  </a:lnTo>
                  <a:lnTo>
                    <a:pt x="0" y="263842"/>
                  </a:lnTo>
                  <a:lnTo>
                    <a:pt x="0" y="87947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2797" y="5201920"/>
              <a:ext cx="1272857" cy="64960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285922" y="5092382"/>
              <a:ext cx="375920" cy="352425"/>
            </a:xfrm>
            <a:custGeom>
              <a:avLst/>
              <a:gdLst/>
              <a:ahLst/>
              <a:cxnLst/>
              <a:rect l="l" t="t" r="r" b="b"/>
              <a:pathLst>
                <a:path w="375920" h="352425">
                  <a:moveTo>
                    <a:pt x="199707" y="0"/>
                  </a:moveTo>
                  <a:lnTo>
                    <a:pt x="199707" y="87947"/>
                  </a:lnTo>
                  <a:lnTo>
                    <a:pt x="0" y="87947"/>
                  </a:lnTo>
                  <a:lnTo>
                    <a:pt x="0" y="263842"/>
                  </a:lnTo>
                  <a:lnTo>
                    <a:pt x="199707" y="263842"/>
                  </a:lnTo>
                  <a:lnTo>
                    <a:pt x="199707" y="352107"/>
                  </a:lnTo>
                  <a:lnTo>
                    <a:pt x="375920" y="175894"/>
                  </a:lnTo>
                  <a:lnTo>
                    <a:pt x="19970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285922" y="5092382"/>
              <a:ext cx="375920" cy="352425"/>
            </a:xfrm>
            <a:custGeom>
              <a:avLst/>
              <a:gdLst/>
              <a:ahLst/>
              <a:cxnLst/>
              <a:rect l="l" t="t" r="r" b="b"/>
              <a:pathLst>
                <a:path w="375920" h="352425">
                  <a:moveTo>
                    <a:pt x="0" y="87947"/>
                  </a:moveTo>
                  <a:lnTo>
                    <a:pt x="199707" y="87947"/>
                  </a:lnTo>
                  <a:lnTo>
                    <a:pt x="199707" y="0"/>
                  </a:lnTo>
                  <a:lnTo>
                    <a:pt x="375920" y="175894"/>
                  </a:lnTo>
                  <a:lnTo>
                    <a:pt x="199707" y="352107"/>
                  </a:lnTo>
                  <a:lnTo>
                    <a:pt x="199707" y="263842"/>
                  </a:lnTo>
                  <a:lnTo>
                    <a:pt x="0" y="263842"/>
                  </a:lnTo>
                  <a:lnTo>
                    <a:pt x="0" y="87947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613650" y="4257040"/>
              <a:ext cx="695325" cy="334645"/>
            </a:xfrm>
            <a:custGeom>
              <a:avLst/>
              <a:gdLst/>
              <a:ahLst/>
              <a:cxnLst/>
              <a:rect l="l" t="t" r="r" b="b"/>
              <a:pathLst>
                <a:path w="695325" h="334645">
                  <a:moveTo>
                    <a:pt x="528002" y="0"/>
                  </a:moveTo>
                  <a:lnTo>
                    <a:pt x="528002" y="83820"/>
                  </a:lnTo>
                  <a:lnTo>
                    <a:pt x="0" y="83820"/>
                  </a:lnTo>
                  <a:lnTo>
                    <a:pt x="0" y="251142"/>
                  </a:lnTo>
                  <a:lnTo>
                    <a:pt x="528002" y="251142"/>
                  </a:lnTo>
                  <a:lnTo>
                    <a:pt x="528002" y="334645"/>
                  </a:lnTo>
                  <a:lnTo>
                    <a:pt x="695325" y="167322"/>
                  </a:lnTo>
                  <a:lnTo>
                    <a:pt x="528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613650" y="4257040"/>
              <a:ext cx="695325" cy="334645"/>
            </a:xfrm>
            <a:custGeom>
              <a:avLst/>
              <a:gdLst/>
              <a:ahLst/>
              <a:cxnLst/>
              <a:rect l="l" t="t" r="r" b="b"/>
              <a:pathLst>
                <a:path w="695325" h="334645">
                  <a:moveTo>
                    <a:pt x="528002" y="334645"/>
                  </a:moveTo>
                  <a:lnTo>
                    <a:pt x="528002" y="251142"/>
                  </a:lnTo>
                  <a:lnTo>
                    <a:pt x="0" y="251142"/>
                  </a:lnTo>
                  <a:lnTo>
                    <a:pt x="0" y="83820"/>
                  </a:lnTo>
                  <a:lnTo>
                    <a:pt x="528002" y="83820"/>
                  </a:lnTo>
                  <a:lnTo>
                    <a:pt x="528002" y="0"/>
                  </a:lnTo>
                  <a:lnTo>
                    <a:pt x="695325" y="167322"/>
                  </a:lnTo>
                  <a:lnTo>
                    <a:pt x="528002" y="334645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948862" y="4266565"/>
              <a:ext cx="650875" cy="334645"/>
            </a:xfrm>
            <a:custGeom>
              <a:avLst/>
              <a:gdLst/>
              <a:ahLst/>
              <a:cxnLst/>
              <a:rect l="l" t="t" r="r" b="b"/>
              <a:pathLst>
                <a:path w="650875" h="334645">
                  <a:moveTo>
                    <a:pt x="483552" y="0"/>
                  </a:moveTo>
                  <a:lnTo>
                    <a:pt x="483552" y="83820"/>
                  </a:lnTo>
                  <a:lnTo>
                    <a:pt x="0" y="83820"/>
                  </a:lnTo>
                  <a:lnTo>
                    <a:pt x="0" y="251142"/>
                  </a:lnTo>
                  <a:lnTo>
                    <a:pt x="483552" y="251142"/>
                  </a:lnTo>
                  <a:lnTo>
                    <a:pt x="483552" y="334645"/>
                  </a:lnTo>
                  <a:lnTo>
                    <a:pt x="650875" y="167322"/>
                  </a:lnTo>
                  <a:lnTo>
                    <a:pt x="4835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948862" y="4266565"/>
              <a:ext cx="650875" cy="334645"/>
            </a:xfrm>
            <a:custGeom>
              <a:avLst/>
              <a:gdLst/>
              <a:ahLst/>
              <a:cxnLst/>
              <a:rect l="l" t="t" r="r" b="b"/>
              <a:pathLst>
                <a:path w="650875" h="334645">
                  <a:moveTo>
                    <a:pt x="483552" y="334645"/>
                  </a:moveTo>
                  <a:lnTo>
                    <a:pt x="483552" y="251142"/>
                  </a:lnTo>
                  <a:lnTo>
                    <a:pt x="0" y="251142"/>
                  </a:lnTo>
                  <a:lnTo>
                    <a:pt x="0" y="83820"/>
                  </a:lnTo>
                  <a:lnTo>
                    <a:pt x="483552" y="83820"/>
                  </a:lnTo>
                  <a:lnTo>
                    <a:pt x="483552" y="0"/>
                  </a:lnTo>
                  <a:lnTo>
                    <a:pt x="650875" y="167322"/>
                  </a:lnTo>
                  <a:lnTo>
                    <a:pt x="483552" y="334645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603807" y="5577204"/>
              <a:ext cx="2952115" cy="334645"/>
            </a:xfrm>
            <a:custGeom>
              <a:avLst/>
              <a:gdLst/>
              <a:ahLst/>
              <a:cxnLst/>
              <a:rect l="l" t="t" r="r" b="b"/>
              <a:pathLst>
                <a:path w="2952115" h="334645">
                  <a:moveTo>
                    <a:pt x="2784792" y="0"/>
                  </a:moveTo>
                  <a:lnTo>
                    <a:pt x="2784792" y="83820"/>
                  </a:lnTo>
                  <a:lnTo>
                    <a:pt x="0" y="83820"/>
                  </a:lnTo>
                  <a:lnTo>
                    <a:pt x="0" y="251142"/>
                  </a:lnTo>
                  <a:lnTo>
                    <a:pt x="2784792" y="251142"/>
                  </a:lnTo>
                  <a:lnTo>
                    <a:pt x="2784792" y="334645"/>
                  </a:lnTo>
                  <a:lnTo>
                    <a:pt x="2952114" y="167322"/>
                  </a:lnTo>
                  <a:lnTo>
                    <a:pt x="27847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603807" y="5577204"/>
              <a:ext cx="2952115" cy="334645"/>
            </a:xfrm>
            <a:custGeom>
              <a:avLst/>
              <a:gdLst/>
              <a:ahLst/>
              <a:cxnLst/>
              <a:rect l="l" t="t" r="r" b="b"/>
              <a:pathLst>
                <a:path w="2952115" h="334645">
                  <a:moveTo>
                    <a:pt x="2784792" y="334645"/>
                  </a:moveTo>
                  <a:lnTo>
                    <a:pt x="2784792" y="251142"/>
                  </a:lnTo>
                  <a:lnTo>
                    <a:pt x="0" y="251142"/>
                  </a:lnTo>
                  <a:lnTo>
                    <a:pt x="0" y="83820"/>
                  </a:lnTo>
                  <a:lnTo>
                    <a:pt x="2784792" y="83820"/>
                  </a:lnTo>
                  <a:lnTo>
                    <a:pt x="2784792" y="0"/>
                  </a:lnTo>
                  <a:lnTo>
                    <a:pt x="2952114" y="167322"/>
                  </a:lnTo>
                  <a:lnTo>
                    <a:pt x="2784792" y="334645"/>
                  </a:lnTo>
                </a:path>
              </a:pathLst>
            </a:custGeom>
            <a:ln w="158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670992" y="5201920"/>
              <a:ext cx="1812289" cy="418465"/>
            </a:xfrm>
            <a:custGeom>
              <a:avLst/>
              <a:gdLst/>
              <a:ahLst/>
              <a:cxnLst/>
              <a:rect l="l" t="t" r="r" b="b"/>
              <a:pathLst>
                <a:path w="1812290" h="418464">
                  <a:moveTo>
                    <a:pt x="1812290" y="0"/>
                  </a:moveTo>
                  <a:lnTo>
                    <a:pt x="0" y="0"/>
                  </a:lnTo>
                  <a:lnTo>
                    <a:pt x="0" y="418464"/>
                  </a:lnTo>
                  <a:lnTo>
                    <a:pt x="1812290" y="418464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23"/>
            <p:cNvSpPr/>
            <p:nvPr/>
          </p:nvSpPr>
          <p:spPr>
            <a:xfrm>
              <a:off x="6670992" y="5201920"/>
              <a:ext cx="1812289" cy="418465"/>
            </a:xfrm>
            <a:custGeom>
              <a:avLst/>
              <a:gdLst/>
              <a:ahLst/>
              <a:cxnLst/>
              <a:rect l="l" t="t" r="r" b="b"/>
              <a:pathLst>
                <a:path w="1812290" h="418464">
                  <a:moveTo>
                    <a:pt x="0" y="0"/>
                  </a:moveTo>
                  <a:lnTo>
                    <a:pt x="1812290" y="0"/>
                  </a:lnTo>
                  <a:lnTo>
                    <a:pt x="1812290" y="418464"/>
                  </a:lnTo>
                  <a:lnTo>
                    <a:pt x="0" y="418464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89520" y="4788217"/>
              <a:ext cx="884554" cy="69087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37960" y="4002087"/>
              <a:ext cx="1009015" cy="90836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70257" y="4154487"/>
              <a:ext cx="889952" cy="83216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119370" y="1804028"/>
              <a:ext cx="1418590" cy="672465"/>
            </a:xfrm>
            <a:custGeom>
              <a:avLst/>
              <a:gdLst/>
              <a:ahLst/>
              <a:cxnLst/>
              <a:rect l="l" t="t" r="r" b="b"/>
              <a:pathLst>
                <a:path w="1418589" h="672464">
                  <a:moveTo>
                    <a:pt x="1306194" y="0"/>
                  </a:moveTo>
                  <a:lnTo>
                    <a:pt x="112077" y="0"/>
                  </a:lnTo>
                  <a:lnTo>
                    <a:pt x="68579" y="8890"/>
                  </a:lnTo>
                  <a:lnTo>
                    <a:pt x="32702" y="32702"/>
                  </a:lnTo>
                  <a:lnTo>
                    <a:pt x="8889" y="68580"/>
                  </a:lnTo>
                  <a:lnTo>
                    <a:pt x="0" y="112077"/>
                  </a:lnTo>
                  <a:lnTo>
                    <a:pt x="0" y="560387"/>
                  </a:lnTo>
                  <a:lnTo>
                    <a:pt x="8889" y="603885"/>
                  </a:lnTo>
                  <a:lnTo>
                    <a:pt x="32702" y="639445"/>
                  </a:lnTo>
                  <a:lnTo>
                    <a:pt x="68579" y="663575"/>
                  </a:lnTo>
                  <a:lnTo>
                    <a:pt x="112077" y="672147"/>
                  </a:lnTo>
                  <a:lnTo>
                    <a:pt x="1306194" y="672147"/>
                  </a:lnTo>
                  <a:lnTo>
                    <a:pt x="1349692" y="663575"/>
                  </a:lnTo>
                  <a:lnTo>
                    <a:pt x="1385569" y="639445"/>
                  </a:lnTo>
                  <a:lnTo>
                    <a:pt x="1409382" y="603885"/>
                  </a:lnTo>
                  <a:lnTo>
                    <a:pt x="1418272" y="560387"/>
                  </a:lnTo>
                  <a:lnTo>
                    <a:pt x="1418272" y="112077"/>
                  </a:lnTo>
                  <a:lnTo>
                    <a:pt x="1409382" y="68580"/>
                  </a:lnTo>
                  <a:lnTo>
                    <a:pt x="1385569" y="32702"/>
                  </a:lnTo>
                  <a:lnTo>
                    <a:pt x="1349692" y="8890"/>
                  </a:lnTo>
                  <a:lnTo>
                    <a:pt x="1306194" y="0"/>
                  </a:lnTo>
                  <a:close/>
                </a:path>
              </a:pathLst>
            </a:custGeom>
            <a:solidFill>
              <a:srgbClr val="AFAAAA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en-US" dirty="0" err="1"/>
                <a:t>ufw</a:t>
              </a:r>
              <a:endParaRPr dirty="0"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91515" y="1303654"/>
            <a:ext cx="418528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40" dirty="0">
                <a:latin typeface="Calibri"/>
                <a:cs typeface="Calibri"/>
              </a:rPr>
              <a:t>Στη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συνέχεια,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θα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εξερευνήσουμε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σχετικά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τείχη</a:t>
            </a:r>
            <a:r>
              <a:rPr sz="950" spc="5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(ηλεκτρονικής)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spc="30" dirty="0">
                <a:latin typeface="Calibri"/>
                <a:cs typeface="Calibri"/>
              </a:rPr>
              <a:t>προστασίας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25475" y="2888925"/>
            <a:ext cx="6471285" cy="7397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66370" marR="5080" indent="-154305">
              <a:lnSpc>
                <a:spcPct val="101800"/>
              </a:lnSpc>
              <a:spcBef>
                <a:spcPts val="8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b="1" spc="45" dirty="0">
                <a:latin typeface="Calibri"/>
                <a:cs typeface="Calibri"/>
              </a:rPr>
              <a:t>Το </a:t>
            </a:r>
            <a:r>
              <a:rPr sz="950" b="1" spc="35" dirty="0">
                <a:latin typeface="Calibri"/>
                <a:cs typeface="Calibri"/>
              </a:rPr>
              <a:t>IPTables </a:t>
            </a:r>
            <a:r>
              <a:rPr sz="950" spc="35" dirty="0">
                <a:latin typeface="Calibri"/>
                <a:cs typeface="Calibri"/>
              </a:rPr>
              <a:t>είναι </a:t>
            </a:r>
            <a:r>
              <a:rPr sz="950" spc="40" dirty="0">
                <a:latin typeface="Calibri"/>
                <a:cs typeface="Calibri"/>
              </a:rPr>
              <a:t>το </a:t>
            </a:r>
            <a:r>
              <a:rPr sz="950" spc="35" dirty="0">
                <a:latin typeface="Calibri"/>
                <a:cs typeface="Calibri"/>
              </a:rPr>
              <a:t>τείχος (ηλεκτρονικής) </a:t>
            </a:r>
            <a:r>
              <a:rPr sz="950" spc="40" dirty="0">
                <a:latin typeface="Calibri"/>
                <a:cs typeface="Calibri"/>
              </a:rPr>
              <a:t>προστασίας </a:t>
            </a:r>
            <a:r>
              <a:rPr sz="950" spc="45" dirty="0">
                <a:latin typeface="Calibri"/>
                <a:cs typeface="Calibri"/>
              </a:rPr>
              <a:t>του πυρήνα του </a:t>
            </a:r>
            <a:r>
              <a:rPr sz="950" spc="40" dirty="0">
                <a:latin typeface="Calibri"/>
                <a:cs typeface="Calibri"/>
              </a:rPr>
              <a:t>λειτουργικού </a:t>
            </a:r>
            <a:r>
              <a:rPr sz="950" spc="30" dirty="0">
                <a:latin typeface="Calibri"/>
                <a:cs typeface="Calibri"/>
              </a:rPr>
              <a:t>συστήματος </a:t>
            </a:r>
            <a:r>
              <a:rPr sz="950" spc="35" dirty="0">
                <a:latin typeface="Calibri"/>
                <a:cs typeface="Calibri"/>
              </a:rPr>
              <a:t>Linux (λειτουργικό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σύστημα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ανοιχτού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κώδικα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βασισμένο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στο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30" dirty="0">
                <a:latin typeface="Calibri"/>
                <a:cs typeface="Calibri"/>
              </a:rPr>
              <a:t>Unix).</a:t>
            </a:r>
            <a:endParaRPr sz="9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A00"/>
              </a:buClr>
              <a:buFont typeface="Arial"/>
              <a:buChar char="•"/>
            </a:pPr>
            <a:endParaRPr sz="650" dirty="0">
              <a:latin typeface="Calibri"/>
              <a:cs typeface="Calibri"/>
            </a:endParaRPr>
          </a:p>
          <a:p>
            <a:pPr marL="286385" marR="461645" lvl="1" indent="-91440">
              <a:lnSpc>
                <a:spcPct val="857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287020" algn="l"/>
              </a:tabLst>
            </a:pPr>
            <a:r>
              <a:rPr sz="850" spc="60" dirty="0">
                <a:latin typeface="Calibri"/>
                <a:cs typeface="Calibri"/>
              </a:rPr>
              <a:t>Υλοποιήθηκε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στο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πλαίσιο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του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έργου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Netfilter,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οποίο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ορίστηκε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υποκλοπή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χειραγώγηση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πακέτων </a:t>
            </a:r>
            <a:r>
              <a:rPr sz="850" spc="-17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δεδομένων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δικτύου.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74394" y="3600812"/>
            <a:ext cx="4692650" cy="10045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505" indent="-90805">
              <a:lnSpc>
                <a:spcPts val="158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103505" algn="l"/>
              </a:tabLst>
            </a:pPr>
            <a:r>
              <a:rPr sz="850" spc="30" dirty="0">
                <a:latin typeface="Calibri"/>
                <a:cs typeface="Calibri"/>
              </a:rPr>
              <a:t>Βασίζεται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σε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απλούς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κανόνες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τείχους </a:t>
            </a:r>
            <a:r>
              <a:rPr sz="850" spc="30" dirty="0">
                <a:latin typeface="Calibri"/>
                <a:cs typeface="Calibri"/>
              </a:rPr>
              <a:t>(ηλεκτρονικής)</a:t>
            </a:r>
            <a:r>
              <a:rPr sz="850" spc="35" dirty="0">
                <a:latin typeface="Calibri"/>
                <a:cs typeface="Calibri"/>
              </a:rPr>
              <a:t> προστασίας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για συγκεκριμένες </a:t>
            </a:r>
            <a:r>
              <a:rPr sz="850" spc="25" dirty="0">
                <a:latin typeface="Calibri"/>
                <a:cs typeface="Calibri"/>
              </a:rPr>
              <a:t>αλυσίδες:</a:t>
            </a:r>
            <a:endParaRPr sz="850">
              <a:latin typeface="Calibri"/>
              <a:cs typeface="Calibri"/>
            </a:endParaRPr>
          </a:p>
          <a:p>
            <a:pPr marL="286385" lvl="1" indent="-90805">
              <a:lnSpc>
                <a:spcPct val="100000"/>
              </a:lnSpc>
              <a:spcBef>
                <a:spcPts val="106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700" i="1" spc="30" dirty="0">
                <a:latin typeface="Calibri"/>
                <a:cs typeface="Calibri"/>
              </a:rPr>
              <a:t>ΕΙΣΟΔΟΣ</a:t>
            </a:r>
            <a:r>
              <a:rPr sz="700" i="1" spc="15" dirty="0">
                <a:latin typeface="Calibri"/>
                <a:cs typeface="Calibri"/>
              </a:rPr>
              <a:t> </a:t>
            </a:r>
            <a:r>
              <a:rPr sz="700" i="1" spc="35" dirty="0">
                <a:latin typeface="Calibri"/>
                <a:cs typeface="Calibri"/>
              </a:rPr>
              <a:t>ΔΕΔΟΜΕΝΩΝ: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εισερχόμενη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κίνηση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δικτύου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που</a:t>
            </a:r>
            <a:r>
              <a:rPr sz="700" spc="25" dirty="0">
                <a:latin typeface="Calibri"/>
                <a:cs typeface="Calibri"/>
              </a:rPr>
              <a:t> εισέρχεται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στο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15" dirty="0">
                <a:latin typeface="Calibri"/>
                <a:cs typeface="Calibri"/>
              </a:rPr>
              <a:t>τείχος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15" dirty="0">
                <a:latin typeface="Calibri"/>
                <a:cs typeface="Calibri"/>
              </a:rPr>
              <a:t>(ηλεκτρονικής)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20" dirty="0">
                <a:latin typeface="Calibri"/>
                <a:cs typeface="Calibri"/>
              </a:rPr>
              <a:t>προστασίας</a:t>
            </a:r>
            <a:endParaRPr sz="700">
              <a:latin typeface="Calibri"/>
              <a:cs typeface="Calibri"/>
            </a:endParaRPr>
          </a:p>
          <a:p>
            <a:pPr marL="286385" lvl="1" indent="-90805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700" i="1" spc="30" dirty="0">
                <a:latin typeface="Calibri"/>
                <a:cs typeface="Calibri"/>
              </a:rPr>
              <a:t>ΕΞΟΔΟΣ: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εξερχόμενη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κίνηση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δικτύου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που</a:t>
            </a:r>
            <a:r>
              <a:rPr sz="700" spc="25" dirty="0">
                <a:latin typeface="Calibri"/>
                <a:cs typeface="Calibri"/>
              </a:rPr>
              <a:t> εξέρχεται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από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το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15" dirty="0">
                <a:latin typeface="Calibri"/>
                <a:cs typeface="Calibri"/>
              </a:rPr>
              <a:t>τείχος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15" dirty="0">
                <a:latin typeface="Calibri"/>
                <a:cs typeface="Calibri"/>
              </a:rPr>
              <a:t>(ηλεκτρονικής)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20" dirty="0">
                <a:latin typeface="Calibri"/>
                <a:cs typeface="Calibri"/>
              </a:rPr>
              <a:t>προστασίας</a:t>
            </a:r>
            <a:endParaRPr sz="700">
              <a:latin typeface="Calibri"/>
              <a:cs typeface="Calibri"/>
            </a:endParaRPr>
          </a:p>
          <a:p>
            <a:pPr marL="287020" lvl="1" indent="-91440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7020" algn="l"/>
              </a:tabLst>
            </a:pPr>
            <a:r>
              <a:rPr sz="700" i="1" spc="35" dirty="0">
                <a:latin typeface="Calibri"/>
                <a:cs typeface="Calibri"/>
              </a:rPr>
              <a:t>FORWARD: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κίνηση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δικτύου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που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προωθείται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σε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κόμβους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577701" y="4371499"/>
            <a:ext cx="82296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5" dirty="0">
                <a:latin typeface="Calibri"/>
                <a:cs typeface="Calibri"/>
              </a:rPr>
              <a:t>ΕΙΣΟΔΟΣ</a:t>
            </a:r>
            <a:r>
              <a:rPr sz="550" spc="-10" dirty="0">
                <a:latin typeface="Calibri"/>
                <a:cs typeface="Calibri"/>
              </a:rPr>
              <a:t> </a:t>
            </a:r>
            <a:r>
              <a:rPr sz="550" spc="70" dirty="0">
                <a:latin typeface="Calibri"/>
                <a:cs typeface="Calibri"/>
              </a:rPr>
              <a:t>ΔΕΔΟΜΕΝΩΝ</a:t>
            </a:r>
            <a:endParaRPr sz="55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087026" y="4401660"/>
            <a:ext cx="31051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Ε</a:t>
            </a:r>
            <a:r>
              <a:rPr sz="550" spc="55" dirty="0">
                <a:latin typeface="Calibri"/>
                <a:cs typeface="Calibri"/>
              </a:rPr>
              <a:t>Ξ</a:t>
            </a:r>
            <a:r>
              <a:rPr sz="550" spc="75" dirty="0">
                <a:latin typeface="Calibri"/>
                <a:cs typeface="Calibri"/>
              </a:rPr>
              <a:t>Ο</a:t>
            </a:r>
            <a:r>
              <a:rPr sz="550" spc="65" dirty="0">
                <a:latin typeface="Calibri"/>
                <a:cs typeface="Calibri"/>
              </a:rPr>
              <a:t>Δ</a:t>
            </a:r>
            <a:r>
              <a:rPr sz="550" spc="75" dirty="0">
                <a:latin typeface="Calibri"/>
                <a:cs typeface="Calibri"/>
              </a:rPr>
              <a:t>Ο</a:t>
            </a:r>
            <a:r>
              <a:rPr sz="550" spc="60" dirty="0">
                <a:latin typeface="Calibri"/>
                <a:cs typeface="Calibri"/>
              </a:rPr>
              <a:t>Σ</a:t>
            </a:r>
            <a:endParaRPr sz="55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903347" y="5676888"/>
            <a:ext cx="40830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60" dirty="0">
                <a:latin typeface="Calibri"/>
                <a:cs typeface="Calibri"/>
              </a:rPr>
              <a:t>F</a:t>
            </a:r>
            <a:r>
              <a:rPr sz="550" spc="95" dirty="0">
                <a:latin typeface="Calibri"/>
                <a:cs typeface="Calibri"/>
              </a:rPr>
              <a:t>O</a:t>
            </a:r>
            <a:r>
              <a:rPr sz="550" spc="75" dirty="0">
                <a:latin typeface="Calibri"/>
                <a:cs typeface="Calibri"/>
              </a:rPr>
              <a:t>R</a:t>
            </a:r>
            <a:r>
              <a:rPr sz="550" spc="135" dirty="0">
                <a:latin typeface="Calibri"/>
                <a:cs typeface="Calibri"/>
              </a:rPr>
              <a:t>W</a:t>
            </a:r>
            <a:r>
              <a:rPr sz="550" spc="80" dirty="0">
                <a:latin typeface="Calibri"/>
                <a:cs typeface="Calibri"/>
              </a:rPr>
              <a:t>AR</a:t>
            </a:r>
            <a:r>
              <a:rPr sz="550" spc="100" dirty="0">
                <a:latin typeface="Calibri"/>
                <a:cs typeface="Calibri"/>
              </a:rPr>
              <a:t>D</a:t>
            </a:r>
            <a:endParaRPr sz="55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44145" y="6213157"/>
            <a:ext cx="29781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35" dirty="0">
                <a:latin typeface="Calibri"/>
                <a:cs typeface="Calibri"/>
              </a:rPr>
              <a:t>Π</a:t>
            </a:r>
            <a:r>
              <a:rPr sz="400" spc="30" dirty="0">
                <a:latin typeface="Calibri"/>
                <a:cs typeface="Calibri"/>
              </a:rPr>
              <a:t>η</a:t>
            </a:r>
            <a:r>
              <a:rPr sz="400" spc="20" dirty="0">
                <a:latin typeface="Calibri"/>
                <a:cs typeface="Calibri"/>
              </a:rPr>
              <a:t>γ</a:t>
            </a:r>
            <a:r>
              <a:rPr sz="400" spc="30" dirty="0">
                <a:latin typeface="Calibri"/>
                <a:cs typeface="Calibri"/>
              </a:rPr>
              <a:t>ή</a:t>
            </a:r>
            <a:r>
              <a:rPr sz="400" spc="15" dirty="0">
                <a:latin typeface="Calibri"/>
                <a:cs typeface="Calibri"/>
              </a:rPr>
              <a:t>: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5" dirty="0">
                <a:solidFill>
                  <a:srgbClr val="212121"/>
                </a:solidFill>
                <a:latin typeface="Calibri"/>
                <a:cs typeface="Calibri"/>
              </a:rPr>
              <a:t>2024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4145" y="6331267"/>
            <a:ext cx="97980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15" dirty="0">
                <a:latin typeface="Calibri"/>
                <a:cs typeface="Calibri"/>
              </a:rPr>
              <a:t>URL:</a:t>
            </a:r>
            <a:r>
              <a:rPr sz="400" spc="-5" dirty="0"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https://wiki.archlinux.org/title/iptables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74320" y="6404927"/>
            <a:ext cx="836930" cy="0"/>
          </a:xfrm>
          <a:custGeom>
            <a:avLst/>
            <a:gdLst/>
            <a:ahLst/>
            <a:cxnLst/>
            <a:rect l="l" t="t" r="r" b="b"/>
            <a:pathLst>
              <a:path w="836930">
                <a:moveTo>
                  <a:pt x="0" y="0"/>
                </a:moveTo>
                <a:lnTo>
                  <a:pt x="836930" y="0"/>
                </a:lnTo>
              </a:path>
            </a:pathLst>
          </a:custGeom>
          <a:ln w="3175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26364" y="6430009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513839" y="1772920"/>
            <a:ext cx="1418590" cy="672465"/>
          </a:xfrm>
          <a:custGeom>
            <a:avLst/>
            <a:gdLst/>
            <a:ahLst/>
            <a:cxnLst/>
            <a:rect l="l" t="t" r="r" b="b"/>
            <a:pathLst>
              <a:path w="1418589" h="672464">
                <a:moveTo>
                  <a:pt x="1306195" y="0"/>
                </a:moveTo>
                <a:lnTo>
                  <a:pt x="112077" y="0"/>
                </a:lnTo>
                <a:lnTo>
                  <a:pt x="68579" y="8889"/>
                </a:lnTo>
                <a:lnTo>
                  <a:pt x="32702" y="32702"/>
                </a:lnTo>
                <a:lnTo>
                  <a:pt x="8890" y="68579"/>
                </a:lnTo>
                <a:lnTo>
                  <a:pt x="0" y="112077"/>
                </a:lnTo>
                <a:lnTo>
                  <a:pt x="0" y="560387"/>
                </a:lnTo>
                <a:lnTo>
                  <a:pt x="8890" y="603884"/>
                </a:lnTo>
                <a:lnTo>
                  <a:pt x="32702" y="639444"/>
                </a:lnTo>
                <a:lnTo>
                  <a:pt x="68579" y="663575"/>
                </a:lnTo>
                <a:lnTo>
                  <a:pt x="112077" y="672147"/>
                </a:lnTo>
                <a:lnTo>
                  <a:pt x="1306195" y="672147"/>
                </a:lnTo>
                <a:lnTo>
                  <a:pt x="1349692" y="663575"/>
                </a:lnTo>
                <a:lnTo>
                  <a:pt x="1385570" y="639444"/>
                </a:lnTo>
                <a:lnTo>
                  <a:pt x="1409382" y="603884"/>
                </a:lnTo>
                <a:lnTo>
                  <a:pt x="1418272" y="560387"/>
                </a:lnTo>
                <a:lnTo>
                  <a:pt x="1418272" y="112077"/>
                </a:lnTo>
                <a:lnTo>
                  <a:pt x="1409382" y="68579"/>
                </a:lnTo>
                <a:lnTo>
                  <a:pt x="1385570" y="32702"/>
                </a:lnTo>
                <a:lnTo>
                  <a:pt x="1349692" y="8889"/>
                </a:lnTo>
                <a:lnTo>
                  <a:pt x="1306195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770379" y="1964690"/>
            <a:ext cx="464184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IPTables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134042" y="1772920"/>
            <a:ext cx="1748155" cy="672465"/>
          </a:xfrm>
          <a:custGeom>
            <a:avLst/>
            <a:gdLst/>
            <a:ahLst/>
            <a:cxnLst/>
            <a:rect l="l" t="t" r="r" b="b"/>
            <a:pathLst>
              <a:path w="1748154" h="672464">
                <a:moveTo>
                  <a:pt x="1636077" y="0"/>
                </a:moveTo>
                <a:lnTo>
                  <a:pt x="112077" y="0"/>
                </a:lnTo>
                <a:lnTo>
                  <a:pt x="68580" y="8889"/>
                </a:lnTo>
                <a:lnTo>
                  <a:pt x="32702" y="32702"/>
                </a:lnTo>
                <a:lnTo>
                  <a:pt x="8889" y="68579"/>
                </a:lnTo>
                <a:lnTo>
                  <a:pt x="0" y="112077"/>
                </a:lnTo>
                <a:lnTo>
                  <a:pt x="0" y="560387"/>
                </a:lnTo>
                <a:lnTo>
                  <a:pt x="8889" y="603884"/>
                </a:lnTo>
                <a:lnTo>
                  <a:pt x="32702" y="639444"/>
                </a:lnTo>
                <a:lnTo>
                  <a:pt x="68580" y="663575"/>
                </a:lnTo>
                <a:lnTo>
                  <a:pt x="112077" y="672147"/>
                </a:lnTo>
                <a:lnTo>
                  <a:pt x="1636077" y="672147"/>
                </a:lnTo>
                <a:lnTo>
                  <a:pt x="1679892" y="663575"/>
                </a:lnTo>
                <a:lnTo>
                  <a:pt x="1715452" y="639444"/>
                </a:lnTo>
                <a:lnTo>
                  <a:pt x="1739582" y="603884"/>
                </a:lnTo>
                <a:lnTo>
                  <a:pt x="1748155" y="560387"/>
                </a:lnTo>
                <a:lnTo>
                  <a:pt x="1748155" y="112077"/>
                </a:lnTo>
                <a:lnTo>
                  <a:pt x="1739582" y="68579"/>
                </a:lnTo>
                <a:lnTo>
                  <a:pt x="1715452" y="32702"/>
                </a:lnTo>
                <a:lnTo>
                  <a:pt x="1679892" y="8889"/>
                </a:lnTo>
                <a:lnTo>
                  <a:pt x="1636077" y="0"/>
                </a:lnTo>
                <a:close/>
              </a:path>
            </a:pathLst>
          </a:custGeom>
          <a:solidFill>
            <a:srgbClr val="AFAAAA"/>
          </a:solidFill>
        </p:spPr>
        <p:txBody>
          <a:bodyPr wrap="square" lIns="0" tIns="0" rIns="0" bIns="0" rtlCol="0"/>
          <a:lstStyle/>
          <a:p>
            <a:pPr algn="ctr"/>
            <a:r>
              <a:rPr lang="en-US" dirty="0" err="1"/>
              <a:t>Nftables</a:t>
            </a:r>
            <a:r>
              <a:rPr lang="en-US" dirty="0"/>
              <a:t> / </a:t>
            </a:r>
            <a:r>
              <a:rPr lang="en-US" dirty="0" err="1"/>
              <a:t>nft</a:t>
            </a:r>
            <a:endParaRPr dirty="0"/>
          </a:p>
        </p:txBody>
      </p:sp>
      <p:sp>
        <p:nvSpPr>
          <p:cNvPr id="43" name="object 43"/>
          <p:cNvSpPr txBox="1"/>
          <p:nvPr/>
        </p:nvSpPr>
        <p:spPr>
          <a:xfrm>
            <a:off x="6709092" y="5186996"/>
            <a:ext cx="658495" cy="418465"/>
          </a:xfrm>
          <a:prstGeom prst="rect">
            <a:avLst/>
          </a:prstGeom>
          <a:solidFill>
            <a:srgbClr val="BF0000">
              <a:alpha val="50979"/>
            </a:srgbClr>
          </a:solidFill>
          <a:ln w="15875">
            <a:solidFill>
              <a:srgbClr val="BC87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500">
              <a:latin typeface="Times New Roman"/>
              <a:cs typeface="Times New Roman"/>
            </a:endParaRPr>
          </a:p>
          <a:p>
            <a:pPr marL="107950">
              <a:lnSpc>
                <a:spcPct val="100000"/>
              </a:lnSpc>
            </a:pPr>
            <a:r>
              <a:rPr sz="450" b="1" spc="10" dirty="0">
                <a:solidFill>
                  <a:srgbClr val="FFFFFF"/>
                </a:solidFill>
                <a:latin typeface="Calibri"/>
                <a:cs typeface="Calibri"/>
              </a:rPr>
              <a:t>HEADER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ΑΚΡΑΙΟΥ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126787" y="6279832"/>
            <a:ext cx="9334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463164" y="0"/>
            <a:ext cx="3498850" cy="6880225"/>
            <a:chOff x="2463164" y="0"/>
            <a:chExt cx="349885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71102" y="2065654"/>
              <a:ext cx="3482975" cy="3483610"/>
            </a:xfrm>
            <a:custGeom>
              <a:avLst/>
              <a:gdLst/>
              <a:ahLst/>
              <a:cxnLst/>
              <a:rect l="l" t="t" r="r" b="b"/>
              <a:pathLst>
                <a:path w="3482975" h="3483610">
                  <a:moveTo>
                    <a:pt x="3482975" y="0"/>
                  </a:moveTo>
                  <a:lnTo>
                    <a:pt x="580707" y="0"/>
                  </a:lnTo>
                  <a:lnTo>
                    <a:pt x="533082" y="1905"/>
                  </a:lnTo>
                  <a:lnTo>
                    <a:pt x="486410" y="7620"/>
                  </a:lnTo>
                  <a:lnTo>
                    <a:pt x="441007" y="16827"/>
                  </a:lnTo>
                  <a:lnTo>
                    <a:pt x="397192" y="29527"/>
                  </a:lnTo>
                  <a:lnTo>
                    <a:pt x="354647" y="45720"/>
                  </a:lnTo>
                  <a:lnTo>
                    <a:pt x="313690" y="64770"/>
                  </a:lnTo>
                  <a:lnTo>
                    <a:pt x="274637" y="86995"/>
                  </a:lnTo>
                  <a:lnTo>
                    <a:pt x="237807" y="112077"/>
                  </a:lnTo>
                  <a:lnTo>
                    <a:pt x="202882" y="139700"/>
                  </a:lnTo>
                  <a:lnTo>
                    <a:pt x="170180" y="170180"/>
                  </a:lnTo>
                  <a:lnTo>
                    <a:pt x="139700" y="202882"/>
                  </a:lnTo>
                  <a:lnTo>
                    <a:pt x="112077" y="237807"/>
                  </a:lnTo>
                  <a:lnTo>
                    <a:pt x="86995" y="274637"/>
                  </a:lnTo>
                  <a:lnTo>
                    <a:pt x="64770" y="313690"/>
                  </a:lnTo>
                  <a:lnTo>
                    <a:pt x="45720" y="354647"/>
                  </a:lnTo>
                  <a:lnTo>
                    <a:pt x="29527" y="397192"/>
                  </a:lnTo>
                  <a:lnTo>
                    <a:pt x="16827" y="441007"/>
                  </a:lnTo>
                  <a:lnTo>
                    <a:pt x="7620" y="486410"/>
                  </a:lnTo>
                  <a:lnTo>
                    <a:pt x="1905" y="533082"/>
                  </a:lnTo>
                  <a:lnTo>
                    <a:pt x="0" y="580707"/>
                  </a:lnTo>
                  <a:lnTo>
                    <a:pt x="0" y="2902902"/>
                  </a:lnTo>
                  <a:lnTo>
                    <a:pt x="1905" y="2950527"/>
                  </a:lnTo>
                  <a:lnTo>
                    <a:pt x="7620" y="2997200"/>
                  </a:lnTo>
                  <a:lnTo>
                    <a:pt x="16827" y="3042602"/>
                  </a:lnTo>
                  <a:lnTo>
                    <a:pt x="29527" y="3086417"/>
                  </a:lnTo>
                  <a:lnTo>
                    <a:pt x="45720" y="3128962"/>
                  </a:lnTo>
                  <a:lnTo>
                    <a:pt x="64770" y="3169920"/>
                  </a:lnTo>
                  <a:lnTo>
                    <a:pt x="86995" y="3208972"/>
                  </a:lnTo>
                  <a:lnTo>
                    <a:pt x="112077" y="3245802"/>
                  </a:lnTo>
                  <a:lnTo>
                    <a:pt x="139700" y="3281045"/>
                  </a:lnTo>
                  <a:lnTo>
                    <a:pt x="170180" y="3313747"/>
                  </a:lnTo>
                  <a:lnTo>
                    <a:pt x="202882" y="3343910"/>
                  </a:lnTo>
                  <a:lnTo>
                    <a:pt x="237807" y="3371532"/>
                  </a:lnTo>
                  <a:lnTo>
                    <a:pt x="274637" y="3396615"/>
                  </a:lnTo>
                  <a:lnTo>
                    <a:pt x="313690" y="3418840"/>
                  </a:lnTo>
                  <a:lnTo>
                    <a:pt x="354647" y="3437890"/>
                  </a:lnTo>
                  <a:lnTo>
                    <a:pt x="397192" y="3454082"/>
                  </a:lnTo>
                  <a:lnTo>
                    <a:pt x="441007" y="3466782"/>
                  </a:lnTo>
                  <a:lnTo>
                    <a:pt x="486410" y="3475990"/>
                  </a:lnTo>
                  <a:lnTo>
                    <a:pt x="533082" y="3481705"/>
                  </a:lnTo>
                  <a:lnTo>
                    <a:pt x="580707" y="3483610"/>
                  </a:lnTo>
                  <a:lnTo>
                    <a:pt x="3482975" y="3483610"/>
                  </a:lnTo>
                  <a:lnTo>
                    <a:pt x="3482975" y="0"/>
                  </a:lnTo>
                  <a:close/>
                </a:path>
              </a:pathLst>
            </a:custGeom>
            <a:solidFill>
              <a:srgbClr val="FFDF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71102" y="2065654"/>
              <a:ext cx="3482975" cy="3483610"/>
            </a:xfrm>
            <a:custGeom>
              <a:avLst/>
              <a:gdLst/>
              <a:ahLst/>
              <a:cxnLst/>
              <a:rect l="l" t="t" r="r" b="b"/>
              <a:pathLst>
                <a:path w="3482975" h="3483610">
                  <a:moveTo>
                    <a:pt x="0" y="2902902"/>
                  </a:moveTo>
                  <a:lnTo>
                    <a:pt x="0" y="580707"/>
                  </a:lnTo>
                  <a:lnTo>
                    <a:pt x="1905" y="533082"/>
                  </a:lnTo>
                  <a:lnTo>
                    <a:pt x="7620" y="486410"/>
                  </a:lnTo>
                  <a:lnTo>
                    <a:pt x="16827" y="441007"/>
                  </a:lnTo>
                  <a:lnTo>
                    <a:pt x="29527" y="397192"/>
                  </a:lnTo>
                  <a:lnTo>
                    <a:pt x="45720" y="354647"/>
                  </a:lnTo>
                  <a:lnTo>
                    <a:pt x="64770" y="313690"/>
                  </a:lnTo>
                  <a:lnTo>
                    <a:pt x="86995" y="274637"/>
                  </a:lnTo>
                  <a:lnTo>
                    <a:pt x="112077" y="237807"/>
                  </a:lnTo>
                  <a:lnTo>
                    <a:pt x="139700" y="202882"/>
                  </a:lnTo>
                  <a:lnTo>
                    <a:pt x="170180" y="170180"/>
                  </a:lnTo>
                  <a:lnTo>
                    <a:pt x="202882" y="139700"/>
                  </a:lnTo>
                  <a:lnTo>
                    <a:pt x="237807" y="112077"/>
                  </a:lnTo>
                  <a:lnTo>
                    <a:pt x="274637" y="86995"/>
                  </a:lnTo>
                  <a:lnTo>
                    <a:pt x="313690" y="64770"/>
                  </a:lnTo>
                  <a:lnTo>
                    <a:pt x="354647" y="45720"/>
                  </a:lnTo>
                  <a:lnTo>
                    <a:pt x="397192" y="29527"/>
                  </a:lnTo>
                  <a:lnTo>
                    <a:pt x="441007" y="16827"/>
                  </a:lnTo>
                  <a:lnTo>
                    <a:pt x="486410" y="7620"/>
                  </a:lnTo>
                  <a:lnTo>
                    <a:pt x="533082" y="1905"/>
                  </a:lnTo>
                  <a:lnTo>
                    <a:pt x="580707" y="0"/>
                  </a:lnTo>
                  <a:lnTo>
                    <a:pt x="3482975" y="0"/>
                  </a:lnTo>
                  <a:lnTo>
                    <a:pt x="3482975" y="3483610"/>
                  </a:lnTo>
                  <a:lnTo>
                    <a:pt x="580707" y="3483610"/>
                  </a:lnTo>
                  <a:lnTo>
                    <a:pt x="533082" y="3481705"/>
                  </a:lnTo>
                  <a:lnTo>
                    <a:pt x="486410" y="3475990"/>
                  </a:lnTo>
                  <a:lnTo>
                    <a:pt x="441007" y="3466782"/>
                  </a:lnTo>
                  <a:lnTo>
                    <a:pt x="397192" y="3454082"/>
                  </a:lnTo>
                  <a:lnTo>
                    <a:pt x="354647" y="3437890"/>
                  </a:lnTo>
                  <a:lnTo>
                    <a:pt x="313690" y="3418840"/>
                  </a:lnTo>
                  <a:lnTo>
                    <a:pt x="274637" y="3396615"/>
                  </a:lnTo>
                  <a:lnTo>
                    <a:pt x="237807" y="3371532"/>
                  </a:lnTo>
                  <a:lnTo>
                    <a:pt x="202882" y="3343910"/>
                  </a:lnTo>
                  <a:lnTo>
                    <a:pt x="170180" y="3313747"/>
                  </a:lnTo>
                  <a:lnTo>
                    <a:pt x="139700" y="3281045"/>
                  </a:lnTo>
                  <a:lnTo>
                    <a:pt x="112077" y="3245802"/>
                  </a:lnTo>
                  <a:lnTo>
                    <a:pt x="86995" y="3208972"/>
                  </a:lnTo>
                  <a:lnTo>
                    <a:pt x="64770" y="3169920"/>
                  </a:lnTo>
                  <a:lnTo>
                    <a:pt x="45720" y="3128962"/>
                  </a:lnTo>
                  <a:lnTo>
                    <a:pt x="29527" y="3086417"/>
                  </a:lnTo>
                  <a:lnTo>
                    <a:pt x="16827" y="3042602"/>
                  </a:lnTo>
                  <a:lnTo>
                    <a:pt x="7620" y="2997200"/>
                  </a:lnTo>
                  <a:lnTo>
                    <a:pt x="1905" y="2950527"/>
                  </a:lnTo>
                  <a:lnTo>
                    <a:pt x="0" y="2902902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820920" y="1019492"/>
            <a:ext cx="5016500" cy="5506085"/>
            <a:chOff x="4820920" y="1019492"/>
            <a:chExt cx="5016500" cy="5506085"/>
          </a:xfrm>
        </p:grpSpPr>
        <p:sp>
          <p:nvSpPr>
            <p:cNvPr id="9" name="object 9"/>
            <p:cNvSpPr/>
            <p:nvPr/>
          </p:nvSpPr>
          <p:spPr>
            <a:xfrm>
              <a:off x="6096000" y="2037715"/>
              <a:ext cx="3733165" cy="3483610"/>
            </a:xfrm>
            <a:custGeom>
              <a:avLst/>
              <a:gdLst/>
              <a:ahLst/>
              <a:cxnLst/>
              <a:rect l="l" t="t" r="r" b="b"/>
              <a:pathLst>
                <a:path w="3733165" h="3483610">
                  <a:moveTo>
                    <a:pt x="3152457" y="0"/>
                  </a:moveTo>
                  <a:lnTo>
                    <a:pt x="0" y="0"/>
                  </a:lnTo>
                  <a:lnTo>
                    <a:pt x="0" y="3483610"/>
                  </a:lnTo>
                  <a:lnTo>
                    <a:pt x="3152457" y="3483610"/>
                  </a:lnTo>
                  <a:lnTo>
                    <a:pt x="3200082" y="3481704"/>
                  </a:lnTo>
                  <a:lnTo>
                    <a:pt x="3246437" y="3475990"/>
                  </a:lnTo>
                  <a:lnTo>
                    <a:pt x="3291840" y="3466782"/>
                  </a:lnTo>
                  <a:lnTo>
                    <a:pt x="3335972" y="3454082"/>
                  </a:lnTo>
                  <a:lnTo>
                    <a:pt x="3378517" y="3437890"/>
                  </a:lnTo>
                  <a:lnTo>
                    <a:pt x="3419157" y="3418840"/>
                  </a:lnTo>
                  <a:lnTo>
                    <a:pt x="3458209" y="3396615"/>
                  </a:lnTo>
                  <a:lnTo>
                    <a:pt x="3495357" y="3371532"/>
                  </a:lnTo>
                  <a:lnTo>
                    <a:pt x="3530282" y="3343910"/>
                  </a:lnTo>
                  <a:lnTo>
                    <a:pt x="3562984" y="3313429"/>
                  </a:lnTo>
                  <a:lnTo>
                    <a:pt x="3593147" y="3280727"/>
                  </a:lnTo>
                  <a:lnTo>
                    <a:pt x="3621087" y="3245802"/>
                  </a:lnTo>
                  <a:lnTo>
                    <a:pt x="3646170" y="3208972"/>
                  </a:lnTo>
                  <a:lnTo>
                    <a:pt x="3668395" y="3169920"/>
                  </a:lnTo>
                  <a:lnTo>
                    <a:pt x="3687445" y="3128962"/>
                  </a:lnTo>
                  <a:lnTo>
                    <a:pt x="3703637" y="3086417"/>
                  </a:lnTo>
                  <a:lnTo>
                    <a:pt x="3716337" y="3042602"/>
                  </a:lnTo>
                  <a:lnTo>
                    <a:pt x="3725545" y="2997200"/>
                  </a:lnTo>
                  <a:lnTo>
                    <a:pt x="3731259" y="2950527"/>
                  </a:lnTo>
                  <a:lnTo>
                    <a:pt x="3733165" y="2902902"/>
                  </a:lnTo>
                  <a:lnTo>
                    <a:pt x="3733165" y="580707"/>
                  </a:lnTo>
                  <a:lnTo>
                    <a:pt x="3731259" y="533082"/>
                  </a:lnTo>
                  <a:lnTo>
                    <a:pt x="3725545" y="486410"/>
                  </a:lnTo>
                  <a:lnTo>
                    <a:pt x="3716337" y="441325"/>
                  </a:lnTo>
                  <a:lnTo>
                    <a:pt x="3703637" y="397192"/>
                  </a:lnTo>
                  <a:lnTo>
                    <a:pt x="3687445" y="354647"/>
                  </a:lnTo>
                  <a:lnTo>
                    <a:pt x="3668395" y="314007"/>
                  </a:lnTo>
                  <a:lnTo>
                    <a:pt x="3646170" y="274955"/>
                  </a:lnTo>
                  <a:lnTo>
                    <a:pt x="3621087" y="237807"/>
                  </a:lnTo>
                  <a:lnTo>
                    <a:pt x="3593147" y="202882"/>
                  </a:lnTo>
                  <a:lnTo>
                    <a:pt x="3562984" y="170180"/>
                  </a:lnTo>
                  <a:lnTo>
                    <a:pt x="3530282" y="139700"/>
                  </a:lnTo>
                  <a:lnTo>
                    <a:pt x="3495357" y="112077"/>
                  </a:lnTo>
                  <a:lnTo>
                    <a:pt x="3458209" y="86995"/>
                  </a:lnTo>
                  <a:lnTo>
                    <a:pt x="3419157" y="64770"/>
                  </a:lnTo>
                  <a:lnTo>
                    <a:pt x="3378517" y="45720"/>
                  </a:lnTo>
                  <a:lnTo>
                    <a:pt x="3335972" y="29527"/>
                  </a:lnTo>
                  <a:lnTo>
                    <a:pt x="3291840" y="16827"/>
                  </a:lnTo>
                  <a:lnTo>
                    <a:pt x="3246437" y="7620"/>
                  </a:lnTo>
                  <a:lnTo>
                    <a:pt x="3200082" y="1905"/>
                  </a:lnTo>
                  <a:lnTo>
                    <a:pt x="3152457" y="0"/>
                  </a:lnTo>
                  <a:close/>
                </a:path>
              </a:pathLst>
            </a:custGeom>
            <a:solidFill>
              <a:srgbClr val="FFDF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6000" y="2037715"/>
              <a:ext cx="3733165" cy="3483610"/>
            </a:xfrm>
            <a:custGeom>
              <a:avLst/>
              <a:gdLst/>
              <a:ahLst/>
              <a:cxnLst/>
              <a:rect l="l" t="t" r="r" b="b"/>
              <a:pathLst>
                <a:path w="3733165" h="3483610">
                  <a:moveTo>
                    <a:pt x="3733165" y="580707"/>
                  </a:moveTo>
                  <a:lnTo>
                    <a:pt x="3733165" y="2902902"/>
                  </a:lnTo>
                  <a:lnTo>
                    <a:pt x="3731259" y="2950527"/>
                  </a:lnTo>
                  <a:lnTo>
                    <a:pt x="3725545" y="2997200"/>
                  </a:lnTo>
                  <a:lnTo>
                    <a:pt x="3716337" y="3042602"/>
                  </a:lnTo>
                  <a:lnTo>
                    <a:pt x="3703637" y="3086417"/>
                  </a:lnTo>
                  <a:lnTo>
                    <a:pt x="3687445" y="3128962"/>
                  </a:lnTo>
                  <a:lnTo>
                    <a:pt x="3668395" y="3169920"/>
                  </a:lnTo>
                  <a:lnTo>
                    <a:pt x="3646170" y="3208972"/>
                  </a:lnTo>
                  <a:lnTo>
                    <a:pt x="3621087" y="3245802"/>
                  </a:lnTo>
                  <a:lnTo>
                    <a:pt x="3593147" y="3280727"/>
                  </a:lnTo>
                  <a:lnTo>
                    <a:pt x="3562984" y="3313429"/>
                  </a:lnTo>
                  <a:lnTo>
                    <a:pt x="3530282" y="3343910"/>
                  </a:lnTo>
                  <a:lnTo>
                    <a:pt x="3495357" y="3371532"/>
                  </a:lnTo>
                  <a:lnTo>
                    <a:pt x="3458209" y="3396615"/>
                  </a:lnTo>
                  <a:lnTo>
                    <a:pt x="3419157" y="3418840"/>
                  </a:lnTo>
                  <a:lnTo>
                    <a:pt x="3378517" y="3437890"/>
                  </a:lnTo>
                  <a:lnTo>
                    <a:pt x="3335972" y="3454082"/>
                  </a:lnTo>
                  <a:lnTo>
                    <a:pt x="3291840" y="3466782"/>
                  </a:lnTo>
                  <a:lnTo>
                    <a:pt x="3246437" y="3475990"/>
                  </a:lnTo>
                  <a:lnTo>
                    <a:pt x="3200082" y="3481704"/>
                  </a:lnTo>
                  <a:lnTo>
                    <a:pt x="3152457" y="3483610"/>
                  </a:lnTo>
                  <a:lnTo>
                    <a:pt x="0" y="3483610"/>
                  </a:lnTo>
                  <a:lnTo>
                    <a:pt x="0" y="0"/>
                  </a:lnTo>
                  <a:lnTo>
                    <a:pt x="3152457" y="0"/>
                  </a:lnTo>
                  <a:lnTo>
                    <a:pt x="3200082" y="1905"/>
                  </a:lnTo>
                  <a:lnTo>
                    <a:pt x="3246437" y="7620"/>
                  </a:lnTo>
                  <a:lnTo>
                    <a:pt x="3291840" y="16827"/>
                  </a:lnTo>
                  <a:lnTo>
                    <a:pt x="3335972" y="29527"/>
                  </a:lnTo>
                  <a:lnTo>
                    <a:pt x="3378517" y="45720"/>
                  </a:lnTo>
                  <a:lnTo>
                    <a:pt x="3419157" y="64770"/>
                  </a:lnTo>
                  <a:lnTo>
                    <a:pt x="3458209" y="86995"/>
                  </a:lnTo>
                  <a:lnTo>
                    <a:pt x="3495357" y="112077"/>
                  </a:lnTo>
                  <a:lnTo>
                    <a:pt x="3530282" y="139700"/>
                  </a:lnTo>
                  <a:lnTo>
                    <a:pt x="3562984" y="170180"/>
                  </a:lnTo>
                  <a:lnTo>
                    <a:pt x="3593147" y="202882"/>
                  </a:lnTo>
                  <a:lnTo>
                    <a:pt x="3621087" y="237807"/>
                  </a:lnTo>
                  <a:lnTo>
                    <a:pt x="3646170" y="274955"/>
                  </a:lnTo>
                  <a:lnTo>
                    <a:pt x="3668395" y="314007"/>
                  </a:lnTo>
                  <a:lnTo>
                    <a:pt x="3687445" y="354647"/>
                  </a:lnTo>
                  <a:lnTo>
                    <a:pt x="3703637" y="397192"/>
                  </a:lnTo>
                  <a:lnTo>
                    <a:pt x="3716337" y="441325"/>
                  </a:lnTo>
                  <a:lnTo>
                    <a:pt x="3725545" y="486410"/>
                  </a:lnTo>
                  <a:lnTo>
                    <a:pt x="3731259" y="533082"/>
                  </a:lnTo>
                  <a:lnTo>
                    <a:pt x="3733165" y="580707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828857" y="1027430"/>
              <a:ext cx="2040889" cy="974090"/>
            </a:xfrm>
            <a:custGeom>
              <a:avLst/>
              <a:gdLst/>
              <a:ahLst/>
              <a:cxnLst/>
              <a:rect l="l" t="t" r="r" b="b"/>
              <a:pathLst>
                <a:path w="2040890" h="974089">
                  <a:moveTo>
                    <a:pt x="979169" y="0"/>
                  </a:moveTo>
                  <a:lnTo>
                    <a:pt x="931862" y="952"/>
                  </a:lnTo>
                  <a:lnTo>
                    <a:pt x="883919" y="4127"/>
                  </a:lnTo>
                  <a:lnTo>
                    <a:pt x="836294" y="9842"/>
                  </a:lnTo>
                  <a:lnTo>
                    <a:pt x="788669" y="17780"/>
                  </a:lnTo>
                  <a:lnTo>
                    <a:pt x="741997" y="27940"/>
                  </a:lnTo>
                  <a:lnTo>
                    <a:pt x="696277" y="40322"/>
                  </a:lnTo>
                  <a:lnTo>
                    <a:pt x="651509" y="54927"/>
                  </a:lnTo>
                  <a:lnTo>
                    <a:pt x="607694" y="71437"/>
                  </a:lnTo>
                  <a:lnTo>
                    <a:pt x="564832" y="89852"/>
                  </a:lnTo>
                  <a:lnTo>
                    <a:pt x="523557" y="110172"/>
                  </a:lnTo>
                  <a:lnTo>
                    <a:pt x="483234" y="132397"/>
                  </a:lnTo>
                  <a:lnTo>
                    <a:pt x="443864" y="156527"/>
                  </a:lnTo>
                  <a:lnTo>
                    <a:pt x="406082" y="182562"/>
                  </a:lnTo>
                  <a:lnTo>
                    <a:pt x="369569" y="209867"/>
                  </a:lnTo>
                  <a:lnTo>
                    <a:pt x="334644" y="239077"/>
                  </a:lnTo>
                  <a:lnTo>
                    <a:pt x="300989" y="269875"/>
                  </a:lnTo>
                  <a:lnTo>
                    <a:pt x="268922" y="301942"/>
                  </a:lnTo>
                  <a:lnTo>
                    <a:pt x="238125" y="335597"/>
                  </a:lnTo>
                  <a:lnTo>
                    <a:pt x="209232" y="370840"/>
                  </a:lnTo>
                  <a:lnTo>
                    <a:pt x="181927" y="407035"/>
                  </a:lnTo>
                  <a:lnTo>
                    <a:pt x="156209" y="444817"/>
                  </a:lnTo>
                  <a:lnTo>
                    <a:pt x="132397" y="483552"/>
                  </a:lnTo>
                  <a:lnTo>
                    <a:pt x="110172" y="523557"/>
                  </a:lnTo>
                  <a:lnTo>
                    <a:pt x="89852" y="564832"/>
                  </a:lnTo>
                  <a:lnTo>
                    <a:pt x="71754" y="606742"/>
                  </a:lnTo>
                  <a:lnTo>
                    <a:pt x="55244" y="649922"/>
                  </a:lnTo>
                  <a:lnTo>
                    <a:pt x="40957" y="694055"/>
                  </a:lnTo>
                  <a:lnTo>
                    <a:pt x="28575" y="738822"/>
                  </a:lnTo>
                  <a:lnTo>
                    <a:pt x="18414" y="784542"/>
                  </a:lnTo>
                  <a:lnTo>
                    <a:pt x="10477" y="830897"/>
                  </a:lnTo>
                  <a:lnTo>
                    <a:pt x="4762" y="877887"/>
                  </a:lnTo>
                  <a:lnTo>
                    <a:pt x="1269" y="924560"/>
                  </a:lnTo>
                  <a:lnTo>
                    <a:pt x="1269" y="925512"/>
                  </a:lnTo>
                  <a:lnTo>
                    <a:pt x="0" y="973772"/>
                  </a:lnTo>
                  <a:lnTo>
                    <a:pt x="278129" y="973772"/>
                  </a:lnTo>
                  <a:lnTo>
                    <a:pt x="279717" y="925512"/>
                  </a:lnTo>
                  <a:lnTo>
                    <a:pt x="280034" y="924560"/>
                  </a:lnTo>
                  <a:lnTo>
                    <a:pt x="285114" y="875982"/>
                  </a:lnTo>
                  <a:lnTo>
                    <a:pt x="293369" y="828675"/>
                  </a:lnTo>
                  <a:lnTo>
                    <a:pt x="305117" y="782320"/>
                  </a:lnTo>
                  <a:lnTo>
                    <a:pt x="319722" y="736917"/>
                  </a:lnTo>
                  <a:lnTo>
                    <a:pt x="337184" y="693102"/>
                  </a:lnTo>
                  <a:lnTo>
                    <a:pt x="357504" y="650875"/>
                  </a:lnTo>
                  <a:lnTo>
                    <a:pt x="380682" y="609917"/>
                  </a:lnTo>
                  <a:lnTo>
                    <a:pt x="406717" y="570865"/>
                  </a:lnTo>
                  <a:lnTo>
                    <a:pt x="434975" y="533717"/>
                  </a:lnTo>
                  <a:lnTo>
                    <a:pt x="465772" y="498475"/>
                  </a:lnTo>
                  <a:lnTo>
                    <a:pt x="498792" y="465455"/>
                  </a:lnTo>
                  <a:lnTo>
                    <a:pt x="534352" y="434657"/>
                  </a:lnTo>
                  <a:lnTo>
                    <a:pt x="571817" y="406082"/>
                  </a:lnTo>
                  <a:lnTo>
                    <a:pt x="611187" y="380047"/>
                  </a:lnTo>
                  <a:lnTo>
                    <a:pt x="652462" y="356870"/>
                  </a:lnTo>
                  <a:lnTo>
                    <a:pt x="695642" y="336232"/>
                  </a:lnTo>
                  <a:lnTo>
                    <a:pt x="740409" y="318452"/>
                  </a:lnTo>
                  <a:lnTo>
                    <a:pt x="786764" y="303847"/>
                  </a:lnTo>
                  <a:lnTo>
                    <a:pt x="834707" y="292417"/>
                  </a:lnTo>
                  <a:lnTo>
                    <a:pt x="883284" y="284162"/>
                  </a:lnTo>
                  <a:lnTo>
                    <a:pt x="931862" y="279400"/>
                  </a:lnTo>
                  <a:lnTo>
                    <a:pt x="979804" y="278130"/>
                  </a:lnTo>
                  <a:lnTo>
                    <a:pt x="1654809" y="278130"/>
                  </a:lnTo>
                  <a:lnTo>
                    <a:pt x="1644650" y="267970"/>
                  </a:lnTo>
                  <a:lnTo>
                    <a:pt x="1610677" y="237172"/>
                  </a:lnTo>
                  <a:lnTo>
                    <a:pt x="1575434" y="208280"/>
                  </a:lnTo>
                  <a:lnTo>
                    <a:pt x="1539239" y="180975"/>
                  </a:lnTo>
                  <a:lnTo>
                    <a:pt x="1501457" y="155575"/>
                  </a:lnTo>
                  <a:lnTo>
                    <a:pt x="1462722" y="131762"/>
                  </a:lnTo>
                  <a:lnTo>
                    <a:pt x="1422717" y="109855"/>
                  </a:lnTo>
                  <a:lnTo>
                    <a:pt x="1382077" y="89852"/>
                  </a:lnTo>
                  <a:lnTo>
                    <a:pt x="1340167" y="71437"/>
                  </a:lnTo>
                  <a:lnTo>
                    <a:pt x="1297304" y="55245"/>
                  </a:lnTo>
                  <a:lnTo>
                    <a:pt x="1253807" y="40957"/>
                  </a:lnTo>
                  <a:lnTo>
                    <a:pt x="1209357" y="28892"/>
                  </a:lnTo>
                  <a:lnTo>
                    <a:pt x="1164589" y="18732"/>
                  </a:lnTo>
                  <a:lnTo>
                    <a:pt x="1118869" y="10795"/>
                  </a:lnTo>
                  <a:lnTo>
                    <a:pt x="1072832" y="5080"/>
                  </a:lnTo>
                  <a:lnTo>
                    <a:pt x="1026159" y="1270"/>
                  </a:lnTo>
                  <a:lnTo>
                    <a:pt x="979169" y="0"/>
                  </a:lnTo>
                  <a:close/>
                </a:path>
                <a:path w="2040890" h="974089">
                  <a:moveTo>
                    <a:pt x="2040889" y="701357"/>
                  </a:moveTo>
                  <a:lnTo>
                    <a:pt x="1484312" y="701357"/>
                  </a:lnTo>
                  <a:lnTo>
                    <a:pt x="1808162" y="973772"/>
                  </a:lnTo>
                  <a:lnTo>
                    <a:pt x="2040889" y="701357"/>
                  </a:lnTo>
                  <a:close/>
                </a:path>
                <a:path w="2040890" h="974089">
                  <a:moveTo>
                    <a:pt x="1654809" y="278130"/>
                  </a:moveTo>
                  <a:lnTo>
                    <a:pt x="979804" y="278130"/>
                  </a:lnTo>
                  <a:lnTo>
                    <a:pt x="1027747" y="280352"/>
                  </a:lnTo>
                  <a:lnTo>
                    <a:pt x="1075054" y="285432"/>
                  </a:lnTo>
                  <a:lnTo>
                    <a:pt x="1121409" y="294005"/>
                  </a:lnTo>
                  <a:lnTo>
                    <a:pt x="1167129" y="305752"/>
                  </a:lnTo>
                  <a:lnTo>
                    <a:pt x="1211579" y="320040"/>
                  </a:lnTo>
                  <a:lnTo>
                    <a:pt x="1255077" y="337820"/>
                  </a:lnTo>
                  <a:lnTo>
                    <a:pt x="1297304" y="358140"/>
                  </a:lnTo>
                  <a:lnTo>
                    <a:pt x="1337944" y="381317"/>
                  </a:lnTo>
                  <a:lnTo>
                    <a:pt x="1376997" y="407035"/>
                  </a:lnTo>
                  <a:lnTo>
                    <a:pt x="1414144" y="435610"/>
                  </a:lnTo>
                  <a:lnTo>
                    <a:pt x="1449704" y="466407"/>
                  </a:lnTo>
                  <a:lnTo>
                    <a:pt x="1483042" y="500062"/>
                  </a:lnTo>
                  <a:lnTo>
                    <a:pt x="1514157" y="535622"/>
                  </a:lnTo>
                  <a:lnTo>
                    <a:pt x="1542732" y="574040"/>
                  </a:lnTo>
                  <a:lnTo>
                    <a:pt x="1569084" y="614362"/>
                  </a:lnTo>
                  <a:lnTo>
                    <a:pt x="1592897" y="656907"/>
                  </a:lnTo>
                  <a:lnTo>
                    <a:pt x="1613534" y="701357"/>
                  </a:lnTo>
                  <a:lnTo>
                    <a:pt x="1908492" y="701357"/>
                  </a:lnTo>
                  <a:lnTo>
                    <a:pt x="1893887" y="655637"/>
                  </a:lnTo>
                  <a:lnTo>
                    <a:pt x="1877377" y="610870"/>
                  </a:lnTo>
                  <a:lnTo>
                    <a:pt x="1858645" y="567055"/>
                  </a:lnTo>
                  <a:lnTo>
                    <a:pt x="1838007" y="524827"/>
                  </a:lnTo>
                  <a:lnTo>
                    <a:pt x="1815464" y="483870"/>
                  </a:lnTo>
                  <a:lnTo>
                    <a:pt x="1791017" y="444182"/>
                  </a:lnTo>
                  <a:lnTo>
                    <a:pt x="1764982" y="406082"/>
                  </a:lnTo>
                  <a:lnTo>
                    <a:pt x="1737042" y="369252"/>
                  </a:lnTo>
                  <a:lnTo>
                    <a:pt x="1707832" y="334010"/>
                  </a:lnTo>
                  <a:lnTo>
                    <a:pt x="1677034" y="300037"/>
                  </a:lnTo>
                  <a:lnTo>
                    <a:pt x="1654809" y="27813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28857" y="1027430"/>
              <a:ext cx="2040889" cy="974090"/>
            </a:xfrm>
            <a:custGeom>
              <a:avLst/>
              <a:gdLst/>
              <a:ahLst/>
              <a:cxnLst/>
              <a:rect l="l" t="t" r="r" b="b"/>
              <a:pathLst>
                <a:path w="2040890" h="974089">
                  <a:moveTo>
                    <a:pt x="0" y="973772"/>
                  </a:moveTo>
                  <a:lnTo>
                    <a:pt x="1269" y="925512"/>
                  </a:lnTo>
                  <a:lnTo>
                    <a:pt x="4762" y="877887"/>
                  </a:lnTo>
                  <a:lnTo>
                    <a:pt x="10477" y="830897"/>
                  </a:lnTo>
                  <a:lnTo>
                    <a:pt x="18414" y="784542"/>
                  </a:lnTo>
                  <a:lnTo>
                    <a:pt x="28575" y="738822"/>
                  </a:lnTo>
                  <a:lnTo>
                    <a:pt x="40957" y="694055"/>
                  </a:lnTo>
                  <a:lnTo>
                    <a:pt x="55244" y="649922"/>
                  </a:lnTo>
                  <a:lnTo>
                    <a:pt x="71754" y="606742"/>
                  </a:lnTo>
                  <a:lnTo>
                    <a:pt x="89852" y="564832"/>
                  </a:lnTo>
                  <a:lnTo>
                    <a:pt x="110172" y="523557"/>
                  </a:lnTo>
                  <a:lnTo>
                    <a:pt x="132397" y="483552"/>
                  </a:lnTo>
                  <a:lnTo>
                    <a:pt x="156209" y="444817"/>
                  </a:lnTo>
                  <a:lnTo>
                    <a:pt x="181927" y="407035"/>
                  </a:lnTo>
                  <a:lnTo>
                    <a:pt x="209232" y="370840"/>
                  </a:lnTo>
                  <a:lnTo>
                    <a:pt x="238125" y="335597"/>
                  </a:lnTo>
                  <a:lnTo>
                    <a:pt x="268922" y="301942"/>
                  </a:lnTo>
                  <a:lnTo>
                    <a:pt x="300989" y="269875"/>
                  </a:lnTo>
                  <a:lnTo>
                    <a:pt x="334644" y="239077"/>
                  </a:lnTo>
                  <a:lnTo>
                    <a:pt x="369569" y="209867"/>
                  </a:lnTo>
                  <a:lnTo>
                    <a:pt x="406082" y="182562"/>
                  </a:lnTo>
                  <a:lnTo>
                    <a:pt x="443864" y="156527"/>
                  </a:lnTo>
                  <a:lnTo>
                    <a:pt x="483234" y="132397"/>
                  </a:lnTo>
                  <a:lnTo>
                    <a:pt x="523557" y="110172"/>
                  </a:lnTo>
                  <a:lnTo>
                    <a:pt x="564832" y="89852"/>
                  </a:lnTo>
                  <a:lnTo>
                    <a:pt x="607694" y="71437"/>
                  </a:lnTo>
                  <a:lnTo>
                    <a:pt x="651509" y="54927"/>
                  </a:lnTo>
                  <a:lnTo>
                    <a:pt x="696277" y="40322"/>
                  </a:lnTo>
                  <a:lnTo>
                    <a:pt x="741997" y="27940"/>
                  </a:lnTo>
                  <a:lnTo>
                    <a:pt x="788669" y="17780"/>
                  </a:lnTo>
                  <a:lnTo>
                    <a:pt x="836294" y="9842"/>
                  </a:lnTo>
                  <a:lnTo>
                    <a:pt x="883919" y="4127"/>
                  </a:lnTo>
                  <a:lnTo>
                    <a:pt x="931862" y="952"/>
                  </a:lnTo>
                  <a:lnTo>
                    <a:pt x="979169" y="0"/>
                  </a:lnTo>
                  <a:lnTo>
                    <a:pt x="1026159" y="1270"/>
                  </a:lnTo>
                  <a:lnTo>
                    <a:pt x="1072832" y="5080"/>
                  </a:lnTo>
                  <a:lnTo>
                    <a:pt x="1118869" y="10795"/>
                  </a:lnTo>
                  <a:lnTo>
                    <a:pt x="1164589" y="18732"/>
                  </a:lnTo>
                  <a:lnTo>
                    <a:pt x="1209357" y="28892"/>
                  </a:lnTo>
                  <a:lnTo>
                    <a:pt x="1253807" y="40957"/>
                  </a:lnTo>
                  <a:lnTo>
                    <a:pt x="1297304" y="55245"/>
                  </a:lnTo>
                  <a:lnTo>
                    <a:pt x="1340167" y="71437"/>
                  </a:lnTo>
                  <a:lnTo>
                    <a:pt x="1381759" y="89852"/>
                  </a:lnTo>
                  <a:lnTo>
                    <a:pt x="1422717" y="109855"/>
                  </a:lnTo>
                  <a:lnTo>
                    <a:pt x="1462722" y="131762"/>
                  </a:lnTo>
                  <a:lnTo>
                    <a:pt x="1501457" y="155575"/>
                  </a:lnTo>
                  <a:lnTo>
                    <a:pt x="1539239" y="180975"/>
                  </a:lnTo>
                  <a:lnTo>
                    <a:pt x="1575434" y="208280"/>
                  </a:lnTo>
                  <a:lnTo>
                    <a:pt x="1610677" y="237172"/>
                  </a:lnTo>
                  <a:lnTo>
                    <a:pt x="1644650" y="267970"/>
                  </a:lnTo>
                  <a:lnTo>
                    <a:pt x="1677034" y="300037"/>
                  </a:lnTo>
                  <a:lnTo>
                    <a:pt x="1707832" y="334010"/>
                  </a:lnTo>
                  <a:lnTo>
                    <a:pt x="1737042" y="369252"/>
                  </a:lnTo>
                  <a:lnTo>
                    <a:pt x="1764982" y="406082"/>
                  </a:lnTo>
                  <a:lnTo>
                    <a:pt x="1791017" y="444182"/>
                  </a:lnTo>
                  <a:lnTo>
                    <a:pt x="1815464" y="483870"/>
                  </a:lnTo>
                  <a:lnTo>
                    <a:pt x="1838007" y="524827"/>
                  </a:lnTo>
                  <a:lnTo>
                    <a:pt x="1858645" y="567055"/>
                  </a:lnTo>
                  <a:lnTo>
                    <a:pt x="1877377" y="610870"/>
                  </a:lnTo>
                  <a:lnTo>
                    <a:pt x="1893887" y="655637"/>
                  </a:lnTo>
                  <a:lnTo>
                    <a:pt x="1908492" y="701357"/>
                  </a:lnTo>
                  <a:lnTo>
                    <a:pt x="2040889" y="701357"/>
                  </a:lnTo>
                  <a:lnTo>
                    <a:pt x="1808162" y="973772"/>
                  </a:lnTo>
                  <a:lnTo>
                    <a:pt x="1484312" y="701357"/>
                  </a:lnTo>
                  <a:lnTo>
                    <a:pt x="1613534" y="701357"/>
                  </a:lnTo>
                  <a:lnTo>
                    <a:pt x="1592897" y="656907"/>
                  </a:lnTo>
                  <a:lnTo>
                    <a:pt x="1569084" y="614362"/>
                  </a:lnTo>
                  <a:lnTo>
                    <a:pt x="1542732" y="574040"/>
                  </a:lnTo>
                  <a:lnTo>
                    <a:pt x="1514157" y="535622"/>
                  </a:lnTo>
                  <a:lnTo>
                    <a:pt x="1483042" y="500062"/>
                  </a:lnTo>
                  <a:lnTo>
                    <a:pt x="1449704" y="466407"/>
                  </a:lnTo>
                  <a:lnTo>
                    <a:pt x="1414144" y="435610"/>
                  </a:lnTo>
                  <a:lnTo>
                    <a:pt x="1376997" y="407035"/>
                  </a:lnTo>
                  <a:lnTo>
                    <a:pt x="1337944" y="381317"/>
                  </a:lnTo>
                  <a:lnTo>
                    <a:pt x="1297304" y="358140"/>
                  </a:lnTo>
                  <a:lnTo>
                    <a:pt x="1255077" y="337820"/>
                  </a:lnTo>
                  <a:lnTo>
                    <a:pt x="1211579" y="320040"/>
                  </a:lnTo>
                  <a:lnTo>
                    <a:pt x="1167129" y="305752"/>
                  </a:lnTo>
                  <a:lnTo>
                    <a:pt x="1121409" y="294005"/>
                  </a:lnTo>
                  <a:lnTo>
                    <a:pt x="1075054" y="285432"/>
                  </a:lnTo>
                  <a:lnTo>
                    <a:pt x="1027747" y="280352"/>
                  </a:lnTo>
                  <a:lnTo>
                    <a:pt x="979804" y="278130"/>
                  </a:lnTo>
                  <a:lnTo>
                    <a:pt x="931862" y="279400"/>
                  </a:lnTo>
                  <a:lnTo>
                    <a:pt x="883284" y="284162"/>
                  </a:lnTo>
                  <a:lnTo>
                    <a:pt x="834707" y="292417"/>
                  </a:lnTo>
                  <a:lnTo>
                    <a:pt x="786764" y="303847"/>
                  </a:lnTo>
                  <a:lnTo>
                    <a:pt x="740409" y="318452"/>
                  </a:lnTo>
                  <a:lnTo>
                    <a:pt x="695642" y="336232"/>
                  </a:lnTo>
                  <a:lnTo>
                    <a:pt x="652462" y="356870"/>
                  </a:lnTo>
                  <a:lnTo>
                    <a:pt x="611187" y="380047"/>
                  </a:lnTo>
                  <a:lnTo>
                    <a:pt x="571817" y="406082"/>
                  </a:lnTo>
                  <a:lnTo>
                    <a:pt x="534352" y="434657"/>
                  </a:lnTo>
                  <a:lnTo>
                    <a:pt x="498792" y="465455"/>
                  </a:lnTo>
                  <a:lnTo>
                    <a:pt x="465772" y="498475"/>
                  </a:lnTo>
                  <a:lnTo>
                    <a:pt x="434975" y="533717"/>
                  </a:lnTo>
                  <a:lnTo>
                    <a:pt x="406717" y="570865"/>
                  </a:lnTo>
                  <a:lnTo>
                    <a:pt x="380682" y="609917"/>
                  </a:lnTo>
                  <a:lnTo>
                    <a:pt x="357504" y="650875"/>
                  </a:lnTo>
                  <a:lnTo>
                    <a:pt x="337184" y="693102"/>
                  </a:lnTo>
                  <a:lnTo>
                    <a:pt x="319722" y="736917"/>
                  </a:lnTo>
                  <a:lnTo>
                    <a:pt x="305117" y="782320"/>
                  </a:lnTo>
                  <a:lnTo>
                    <a:pt x="293369" y="828675"/>
                  </a:lnTo>
                  <a:lnTo>
                    <a:pt x="285114" y="875982"/>
                  </a:lnTo>
                  <a:lnTo>
                    <a:pt x="280034" y="924560"/>
                  </a:lnTo>
                  <a:lnTo>
                    <a:pt x="278129" y="973772"/>
                  </a:lnTo>
                  <a:lnTo>
                    <a:pt x="0" y="973772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51412" y="5543550"/>
              <a:ext cx="2040889" cy="974090"/>
            </a:xfrm>
            <a:custGeom>
              <a:avLst/>
              <a:gdLst/>
              <a:ahLst/>
              <a:cxnLst/>
              <a:rect l="l" t="t" r="r" b="b"/>
              <a:pathLst>
                <a:path w="2040890" h="974090">
                  <a:moveTo>
                    <a:pt x="427037" y="272097"/>
                  </a:moveTo>
                  <a:lnTo>
                    <a:pt x="132397" y="272097"/>
                  </a:lnTo>
                  <a:lnTo>
                    <a:pt x="147002" y="318134"/>
                  </a:lnTo>
                  <a:lnTo>
                    <a:pt x="163512" y="362902"/>
                  </a:lnTo>
                  <a:lnTo>
                    <a:pt x="182245" y="406400"/>
                  </a:lnTo>
                  <a:lnTo>
                    <a:pt x="202882" y="448944"/>
                  </a:lnTo>
                  <a:lnTo>
                    <a:pt x="225425" y="489902"/>
                  </a:lnTo>
                  <a:lnTo>
                    <a:pt x="249872" y="529272"/>
                  </a:lnTo>
                  <a:lnTo>
                    <a:pt x="275907" y="567690"/>
                  </a:lnTo>
                  <a:lnTo>
                    <a:pt x="303529" y="604520"/>
                  </a:lnTo>
                  <a:lnTo>
                    <a:pt x="333057" y="639762"/>
                  </a:lnTo>
                  <a:lnTo>
                    <a:pt x="363854" y="673417"/>
                  </a:lnTo>
                  <a:lnTo>
                    <a:pt x="396239" y="705802"/>
                  </a:lnTo>
                  <a:lnTo>
                    <a:pt x="430212" y="736282"/>
                  </a:lnTo>
                  <a:lnTo>
                    <a:pt x="465137" y="765492"/>
                  </a:lnTo>
                  <a:lnTo>
                    <a:pt x="501650" y="792797"/>
                  </a:lnTo>
                  <a:lnTo>
                    <a:pt x="539432" y="818197"/>
                  </a:lnTo>
                  <a:lnTo>
                    <a:pt x="578167" y="842010"/>
                  </a:lnTo>
                  <a:lnTo>
                    <a:pt x="618172" y="863917"/>
                  </a:lnTo>
                  <a:lnTo>
                    <a:pt x="658812" y="883919"/>
                  </a:lnTo>
                  <a:lnTo>
                    <a:pt x="700722" y="902017"/>
                  </a:lnTo>
                  <a:lnTo>
                    <a:pt x="743585" y="918527"/>
                  </a:lnTo>
                  <a:lnTo>
                    <a:pt x="787082" y="932497"/>
                  </a:lnTo>
                  <a:lnTo>
                    <a:pt x="831214" y="944880"/>
                  </a:lnTo>
                  <a:lnTo>
                    <a:pt x="876300" y="955040"/>
                  </a:lnTo>
                  <a:lnTo>
                    <a:pt x="922020" y="962977"/>
                  </a:lnTo>
                  <a:lnTo>
                    <a:pt x="968057" y="968692"/>
                  </a:lnTo>
                  <a:lnTo>
                    <a:pt x="1014729" y="972185"/>
                  </a:lnTo>
                  <a:lnTo>
                    <a:pt x="1061720" y="973772"/>
                  </a:lnTo>
                  <a:lnTo>
                    <a:pt x="1109027" y="972819"/>
                  </a:lnTo>
                  <a:lnTo>
                    <a:pt x="1156652" y="969644"/>
                  </a:lnTo>
                  <a:lnTo>
                    <a:pt x="1204595" y="963930"/>
                  </a:lnTo>
                  <a:lnTo>
                    <a:pt x="1252220" y="955992"/>
                  </a:lnTo>
                  <a:lnTo>
                    <a:pt x="1298892" y="945832"/>
                  </a:lnTo>
                  <a:lnTo>
                    <a:pt x="1344612" y="933450"/>
                  </a:lnTo>
                  <a:lnTo>
                    <a:pt x="1389379" y="918844"/>
                  </a:lnTo>
                  <a:lnTo>
                    <a:pt x="1433195" y="902335"/>
                  </a:lnTo>
                  <a:lnTo>
                    <a:pt x="1475422" y="883919"/>
                  </a:lnTo>
                  <a:lnTo>
                    <a:pt x="1517332" y="863600"/>
                  </a:lnTo>
                  <a:lnTo>
                    <a:pt x="1557654" y="841057"/>
                  </a:lnTo>
                  <a:lnTo>
                    <a:pt x="1596707" y="816927"/>
                  </a:lnTo>
                  <a:lnTo>
                    <a:pt x="1634490" y="791210"/>
                  </a:lnTo>
                  <a:lnTo>
                    <a:pt x="1671002" y="763587"/>
                  </a:lnTo>
                  <a:lnTo>
                    <a:pt x="1706245" y="734695"/>
                  </a:lnTo>
                  <a:lnTo>
                    <a:pt x="1739900" y="703897"/>
                  </a:lnTo>
                  <a:lnTo>
                    <a:pt x="1748154" y="695642"/>
                  </a:lnTo>
                  <a:lnTo>
                    <a:pt x="1060767" y="695642"/>
                  </a:lnTo>
                  <a:lnTo>
                    <a:pt x="1013142" y="693420"/>
                  </a:lnTo>
                  <a:lnTo>
                    <a:pt x="965835" y="688022"/>
                  </a:lnTo>
                  <a:lnTo>
                    <a:pt x="919479" y="679767"/>
                  </a:lnTo>
                  <a:lnTo>
                    <a:pt x="873760" y="668020"/>
                  </a:lnTo>
                  <a:lnTo>
                    <a:pt x="829310" y="653415"/>
                  </a:lnTo>
                  <a:lnTo>
                    <a:pt x="785812" y="635952"/>
                  </a:lnTo>
                  <a:lnTo>
                    <a:pt x="743585" y="615632"/>
                  </a:lnTo>
                  <a:lnTo>
                    <a:pt x="702945" y="592455"/>
                  </a:lnTo>
                  <a:lnTo>
                    <a:pt x="663892" y="566737"/>
                  </a:lnTo>
                  <a:lnTo>
                    <a:pt x="626745" y="538162"/>
                  </a:lnTo>
                  <a:lnTo>
                    <a:pt x="591185" y="507365"/>
                  </a:lnTo>
                  <a:lnTo>
                    <a:pt x="557847" y="473709"/>
                  </a:lnTo>
                  <a:lnTo>
                    <a:pt x="526732" y="437832"/>
                  </a:lnTo>
                  <a:lnTo>
                    <a:pt x="497839" y="399732"/>
                  </a:lnTo>
                  <a:lnTo>
                    <a:pt x="471487" y="359409"/>
                  </a:lnTo>
                  <a:lnTo>
                    <a:pt x="447992" y="316865"/>
                  </a:lnTo>
                  <a:lnTo>
                    <a:pt x="427037" y="272097"/>
                  </a:lnTo>
                  <a:close/>
                </a:path>
                <a:path w="2040890" h="974090">
                  <a:moveTo>
                    <a:pt x="2040890" y="0"/>
                  </a:moveTo>
                  <a:lnTo>
                    <a:pt x="1762759" y="0"/>
                  </a:lnTo>
                  <a:lnTo>
                    <a:pt x="1760854" y="48259"/>
                  </a:lnTo>
                  <a:lnTo>
                    <a:pt x="1760854" y="49212"/>
                  </a:lnTo>
                  <a:lnTo>
                    <a:pt x="1755775" y="97472"/>
                  </a:lnTo>
                  <a:lnTo>
                    <a:pt x="1747520" y="145097"/>
                  </a:lnTo>
                  <a:lnTo>
                    <a:pt x="1735772" y="191452"/>
                  </a:lnTo>
                  <a:lnTo>
                    <a:pt x="1721167" y="236537"/>
                  </a:lnTo>
                  <a:lnTo>
                    <a:pt x="1703704" y="280352"/>
                  </a:lnTo>
                  <a:lnTo>
                    <a:pt x="1683067" y="322897"/>
                  </a:lnTo>
                  <a:lnTo>
                    <a:pt x="1659890" y="363537"/>
                  </a:lnTo>
                  <a:lnTo>
                    <a:pt x="1634172" y="402590"/>
                  </a:lnTo>
                  <a:lnTo>
                    <a:pt x="1605915" y="440055"/>
                  </a:lnTo>
                  <a:lnTo>
                    <a:pt x="1575117" y="474980"/>
                  </a:lnTo>
                  <a:lnTo>
                    <a:pt x="1541779" y="508317"/>
                  </a:lnTo>
                  <a:lnTo>
                    <a:pt x="1506537" y="539115"/>
                  </a:lnTo>
                  <a:lnTo>
                    <a:pt x="1469072" y="567690"/>
                  </a:lnTo>
                  <a:lnTo>
                    <a:pt x="1429702" y="593725"/>
                  </a:lnTo>
                  <a:lnTo>
                    <a:pt x="1388427" y="616902"/>
                  </a:lnTo>
                  <a:lnTo>
                    <a:pt x="1345247" y="637540"/>
                  </a:lnTo>
                  <a:lnTo>
                    <a:pt x="1300479" y="655320"/>
                  </a:lnTo>
                  <a:lnTo>
                    <a:pt x="1253807" y="669925"/>
                  </a:lnTo>
                  <a:lnTo>
                    <a:pt x="1206182" y="681355"/>
                  </a:lnTo>
                  <a:lnTo>
                    <a:pt x="1157604" y="689610"/>
                  </a:lnTo>
                  <a:lnTo>
                    <a:pt x="1109027" y="694372"/>
                  </a:lnTo>
                  <a:lnTo>
                    <a:pt x="1060767" y="695642"/>
                  </a:lnTo>
                  <a:lnTo>
                    <a:pt x="1748154" y="695642"/>
                  </a:lnTo>
                  <a:lnTo>
                    <a:pt x="1802765" y="637857"/>
                  </a:lnTo>
                  <a:lnTo>
                    <a:pt x="1831657" y="602932"/>
                  </a:lnTo>
                  <a:lnTo>
                    <a:pt x="1858962" y="566737"/>
                  </a:lnTo>
                  <a:lnTo>
                    <a:pt x="1884679" y="528955"/>
                  </a:lnTo>
                  <a:lnTo>
                    <a:pt x="1908492" y="490219"/>
                  </a:lnTo>
                  <a:lnTo>
                    <a:pt x="1930717" y="450215"/>
                  </a:lnTo>
                  <a:lnTo>
                    <a:pt x="1950720" y="408940"/>
                  </a:lnTo>
                  <a:lnTo>
                    <a:pt x="1969134" y="366712"/>
                  </a:lnTo>
                  <a:lnTo>
                    <a:pt x="1985645" y="323850"/>
                  </a:lnTo>
                  <a:lnTo>
                    <a:pt x="1999932" y="279717"/>
                  </a:lnTo>
                  <a:lnTo>
                    <a:pt x="2012315" y="234950"/>
                  </a:lnTo>
                  <a:lnTo>
                    <a:pt x="2022475" y="189230"/>
                  </a:lnTo>
                  <a:lnTo>
                    <a:pt x="2030412" y="142875"/>
                  </a:lnTo>
                  <a:lnTo>
                    <a:pt x="2036127" y="95884"/>
                  </a:lnTo>
                  <a:lnTo>
                    <a:pt x="2039620" y="49212"/>
                  </a:lnTo>
                  <a:lnTo>
                    <a:pt x="2039620" y="48259"/>
                  </a:lnTo>
                  <a:lnTo>
                    <a:pt x="2040890" y="0"/>
                  </a:lnTo>
                  <a:close/>
                </a:path>
                <a:path w="2040890" h="974090">
                  <a:moveTo>
                    <a:pt x="232410" y="0"/>
                  </a:moveTo>
                  <a:lnTo>
                    <a:pt x="0" y="272097"/>
                  </a:lnTo>
                  <a:lnTo>
                    <a:pt x="556260" y="272097"/>
                  </a:lnTo>
                  <a:lnTo>
                    <a:pt x="23241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951412" y="5543550"/>
              <a:ext cx="2040889" cy="974090"/>
            </a:xfrm>
            <a:custGeom>
              <a:avLst/>
              <a:gdLst/>
              <a:ahLst/>
              <a:cxnLst/>
              <a:rect l="l" t="t" r="r" b="b"/>
              <a:pathLst>
                <a:path w="2040890" h="974090">
                  <a:moveTo>
                    <a:pt x="2040890" y="0"/>
                  </a:moveTo>
                  <a:lnTo>
                    <a:pt x="2039620" y="48259"/>
                  </a:lnTo>
                  <a:lnTo>
                    <a:pt x="2036127" y="95884"/>
                  </a:lnTo>
                  <a:lnTo>
                    <a:pt x="2030412" y="142875"/>
                  </a:lnTo>
                  <a:lnTo>
                    <a:pt x="2022475" y="189230"/>
                  </a:lnTo>
                  <a:lnTo>
                    <a:pt x="2012315" y="234950"/>
                  </a:lnTo>
                  <a:lnTo>
                    <a:pt x="1999932" y="279717"/>
                  </a:lnTo>
                  <a:lnTo>
                    <a:pt x="1985645" y="323850"/>
                  </a:lnTo>
                  <a:lnTo>
                    <a:pt x="1969134" y="366712"/>
                  </a:lnTo>
                  <a:lnTo>
                    <a:pt x="1950720" y="408940"/>
                  </a:lnTo>
                  <a:lnTo>
                    <a:pt x="1930717" y="450215"/>
                  </a:lnTo>
                  <a:lnTo>
                    <a:pt x="1908492" y="490219"/>
                  </a:lnTo>
                  <a:lnTo>
                    <a:pt x="1884679" y="528955"/>
                  </a:lnTo>
                  <a:lnTo>
                    <a:pt x="1858962" y="566420"/>
                  </a:lnTo>
                  <a:lnTo>
                    <a:pt x="1831657" y="602932"/>
                  </a:lnTo>
                  <a:lnTo>
                    <a:pt x="1802765" y="637857"/>
                  </a:lnTo>
                  <a:lnTo>
                    <a:pt x="1771967" y="671512"/>
                  </a:lnTo>
                  <a:lnTo>
                    <a:pt x="1739900" y="703897"/>
                  </a:lnTo>
                  <a:lnTo>
                    <a:pt x="1706245" y="734695"/>
                  </a:lnTo>
                  <a:lnTo>
                    <a:pt x="1671002" y="763587"/>
                  </a:lnTo>
                  <a:lnTo>
                    <a:pt x="1634490" y="791210"/>
                  </a:lnTo>
                  <a:lnTo>
                    <a:pt x="1596707" y="816927"/>
                  </a:lnTo>
                  <a:lnTo>
                    <a:pt x="1557654" y="841057"/>
                  </a:lnTo>
                  <a:lnTo>
                    <a:pt x="1517332" y="863600"/>
                  </a:lnTo>
                  <a:lnTo>
                    <a:pt x="1475739" y="883919"/>
                  </a:lnTo>
                  <a:lnTo>
                    <a:pt x="1433195" y="902335"/>
                  </a:lnTo>
                  <a:lnTo>
                    <a:pt x="1389379" y="918844"/>
                  </a:lnTo>
                  <a:lnTo>
                    <a:pt x="1344612" y="933450"/>
                  </a:lnTo>
                  <a:lnTo>
                    <a:pt x="1298892" y="945832"/>
                  </a:lnTo>
                  <a:lnTo>
                    <a:pt x="1252220" y="955992"/>
                  </a:lnTo>
                  <a:lnTo>
                    <a:pt x="1204595" y="963930"/>
                  </a:lnTo>
                  <a:lnTo>
                    <a:pt x="1156652" y="969644"/>
                  </a:lnTo>
                  <a:lnTo>
                    <a:pt x="1109027" y="972819"/>
                  </a:lnTo>
                  <a:lnTo>
                    <a:pt x="1061720" y="973772"/>
                  </a:lnTo>
                  <a:lnTo>
                    <a:pt x="1014729" y="972185"/>
                  </a:lnTo>
                  <a:lnTo>
                    <a:pt x="968057" y="968692"/>
                  </a:lnTo>
                  <a:lnTo>
                    <a:pt x="922020" y="962977"/>
                  </a:lnTo>
                  <a:lnTo>
                    <a:pt x="876300" y="955040"/>
                  </a:lnTo>
                  <a:lnTo>
                    <a:pt x="831214" y="944880"/>
                  </a:lnTo>
                  <a:lnTo>
                    <a:pt x="787082" y="932497"/>
                  </a:lnTo>
                  <a:lnTo>
                    <a:pt x="743585" y="918527"/>
                  </a:lnTo>
                  <a:lnTo>
                    <a:pt x="700722" y="902017"/>
                  </a:lnTo>
                  <a:lnTo>
                    <a:pt x="658812" y="883919"/>
                  </a:lnTo>
                  <a:lnTo>
                    <a:pt x="618172" y="863917"/>
                  </a:lnTo>
                  <a:lnTo>
                    <a:pt x="578167" y="842010"/>
                  </a:lnTo>
                  <a:lnTo>
                    <a:pt x="539432" y="818197"/>
                  </a:lnTo>
                  <a:lnTo>
                    <a:pt x="501650" y="792797"/>
                  </a:lnTo>
                  <a:lnTo>
                    <a:pt x="465137" y="765492"/>
                  </a:lnTo>
                  <a:lnTo>
                    <a:pt x="430212" y="736282"/>
                  </a:lnTo>
                  <a:lnTo>
                    <a:pt x="396239" y="705802"/>
                  </a:lnTo>
                  <a:lnTo>
                    <a:pt x="363854" y="673417"/>
                  </a:lnTo>
                  <a:lnTo>
                    <a:pt x="333057" y="639762"/>
                  </a:lnTo>
                  <a:lnTo>
                    <a:pt x="303529" y="604520"/>
                  </a:lnTo>
                  <a:lnTo>
                    <a:pt x="275907" y="567690"/>
                  </a:lnTo>
                  <a:lnTo>
                    <a:pt x="249872" y="529272"/>
                  </a:lnTo>
                  <a:lnTo>
                    <a:pt x="225425" y="489902"/>
                  </a:lnTo>
                  <a:lnTo>
                    <a:pt x="202882" y="448944"/>
                  </a:lnTo>
                  <a:lnTo>
                    <a:pt x="182245" y="406400"/>
                  </a:lnTo>
                  <a:lnTo>
                    <a:pt x="163512" y="362902"/>
                  </a:lnTo>
                  <a:lnTo>
                    <a:pt x="147002" y="318134"/>
                  </a:lnTo>
                  <a:lnTo>
                    <a:pt x="132397" y="272097"/>
                  </a:lnTo>
                  <a:lnTo>
                    <a:pt x="0" y="272097"/>
                  </a:lnTo>
                  <a:lnTo>
                    <a:pt x="232410" y="0"/>
                  </a:lnTo>
                  <a:lnTo>
                    <a:pt x="556260" y="272097"/>
                  </a:lnTo>
                  <a:lnTo>
                    <a:pt x="427037" y="272097"/>
                  </a:lnTo>
                  <a:lnTo>
                    <a:pt x="447992" y="316865"/>
                  </a:lnTo>
                  <a:lnTo>
                    <a:pt x="471487" y="359409"/>
                  </a:lnTo>
                  <a:lnTo>
                    <a:pt x="497839" y="399732"/>
                  </a:lnTo>
                  <a:lnTo>
                    <a:pt x="526732" y="437832"/>
                  </a:lnTo>
                  <a:lnTo>
                    <a:pt x="557847" y="473709"/>
                  </a:lnTo>
                  <a:lnTo>
                    <a:pt x="591185" y="507365"/>
                  </a:lnTo>
                  <a:lnTo>
                    <a:pt x="626745" y="538162"/>
                  </a:lnTo>
                  <a:lnTo>
                    <a:pt x="663892" y="566737"/>
                  </a:lnTo>
                  <a:lnTo>
                    <a:pt x="702945" y="592455"/>
                  </a:lnTo>
                  <a:lnTo>
                    <a:pt x="743585" y="615632"/>
                  </a:lnTo>
                  <a:lnTo>
                    <a:pt x="785812" y="635952"/>
                  </a:lnTo>
                  <a:lnTo>
                    <a:pt x="829310" y="653415"/>
                  </a:lnTo>
                  <a:lnTo>
                    <a:pt x="873760" y="668020"/>
                  </a:lnTo>
                  <a:lnTo>
                    <a:pt x="919479" y="679767"/>
                  </a:lnTo>
                  <a:lnTo>
                    <a:pt x="965835" y="688022"/>
                  </a:lnTo>
                  <a:lnTo>
                    <a:pt x="1013142" y="693420"/>
                  </a:lnTo>
                  <a:lnTo>
                    <a:pt x="1060767" y="695642"/>
                  </a:lnTo>
                  <a:lnTo>
                    <a:pt x="1109027" y="694372"/>
                  </a:lnTo>
                  <a:lnTo>
                    <a:pt x="1157604" y="689610"/>
                  </a:lnTo>
                  <a:lnTo>
                    <a:pt x="1206182" y="681355"/>
                  </a:lnTo>
                  <a:lnTo>
                    <a:pt x="1253807" y="669925"/>
                  </a:lnTo>
                  <a:lnTo>
                    <a:pt x="1300479" y="655320"/>
                  </a:lnTo>
                  <a:lnTo>
                    <a:pt x="1345247" y="637540"/>
                  </a:lnTo>
                  <a:lnTo>
                    <a:pt x="1388427" y="616902"/>
                  </a:lnTo>
                  <a:lnTo>
                    <a:pt x="1429702" y="593725"/>
                  </a:lnTo>
                  <a:lnTo>
                    <a:pt x="1469072" y="567690"/>
                  </a:lnTo>
                  <a:lnTo>
                    <a:pt x="1506537" y="539115"/>
                  </a:lnTo>
                  <a:lnTo>
                    <a:pt x="1541779" y="508317"/>
                  </a:lnTo>
                  <a:lnTo>
                    <a:pt x="1575117" y="474980"/>
                  </a:lnTo>
                  <a:lnTo>
                    <a:pt x="1605915" y="440055"/>
                  </a:lnTo>
                  <a:lnTo>
                    <a:pt x="1634172" y="402590"/>
                  </a:lnTo>
                  <a:lnTo>
                    <a:pt x="1659890" y="363537"/>
                  </a:lnTo>
                  <a:lnTo>
                    <a:pt x="1683067" y="322897"/>
                  </a:lnTo>
                  <a:lnTo>
                    <a:pt x="1703704" y="280352"/>
                  </a:lnTo>
                  <a:lnTo>
                    <a:pt x="1721167" y="236537"/>
                  </a:lnTo>
                  <a:lnTo>
                    <a:pt x="1735772" y="191452"/>
                  </a:lnTo>
                  <a:lnTo>
                    <a:pt x="1747520" y="145097"/>
                  </a:lnTo>
                  <a:lnTo>
                    <a:pt x="1755775" y="97472"/>
                  </a:lnTo>
                  <a:lnTo>
                    <a:pt x="1760854" y="49212"/>
                  </a:lnTo>
                  <a:lnTo>
                    <a:pt x="1762759" y="0"/>
                  </a:lnTo>
                  <a:lnTo>
                    <a:pt x="204089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0244455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27355" y="200342"/>
            <a:ext cx="9243060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110" dirty="0">
                <a:solidFill>
                  <a:srgbClr val="FFFFFF"/>
                </a:solidFill>
              </a:rPr>
              <a:t>Ποια</a:t>
            </a:r>
            <a:r>
              <a:rPr sz="1550" spc="55" dirty="0">
                <a:solidFill>
                  <a:srgbClr val="FFFFFF"/>
                </a:solidFill>
              </a:rPr>
              <a:t> </a:t>
            </a:r>
            <a:r>
              <a:rPr sz="1550" spc="90" dirty="0">
                <a:solidFill>
                  <a:srgbClr val="FFFFFF"/>
                </a:solidFill>
              </a:rPr>
              <a:t>είναι</a:t>
            </a:r>
            <a:r>
              <a:rPr sz="1550" spc="55" dirty="0">
                <a:solidFill>
                  <a:srgbClr val="FFFFFF"/>
                </a:solidFill>
              </a:rPr>
              <a:t> </a:t>
            </a:r>
            <a:r>
              <a:rPr sz="1550" spc="125" dirty="0">
                <a:solidFill>
                  <a:srgbClr val="FFFFFF"/>
                </a:solidFill>
              </a:rPr>
              <a:t>η</a:t>
            </a:r>
            <a:r>
              <a:rPr sz="1550" spc="50" dirty="0">
                <a:solidFill>
                  <a:srgbClr val="FFFFFF"/>
                </a:solidFill>
              </a:rPr>
              <a:t> </a:t>
            </a:r>
            <a:r>
              <a:rPr sz="1550" spc="114" dirty="0">
                <a:solidFill>
                  <a:srgbClr val="FFFFFF"/>
                </a:solidFill>
              </a:rPr>
              <a:t>διαφορά</a:t>
            </a:r>
            <a:r>
              <a:rPr sz="1550" spc="55" dirty="0">
                <a:solidFill>
                  <a:srgbClr val="FFFFFF"/>
                </a:solidFill>
              </a:rPr>
              <a:t> </a:t>
            </a:r>
            <a:r>
              <a:rPr sz="1550" spc="105" dirty="0">
                <a:solidFill>
                  <a:srgbClr val="FFFFFF"/>
                </a:solidFill>
              </a:rPr>
              <a:t>μεταξύ</a:t>
            </a:r>
            <a:r>
              <a:rPr sz="1550" spc="55" dirty="0">
                <a:solidFill>
                  <a:srgbClr val="FFFFFF"/>
                </a:solidFill>
              </a:rPr>
              <a:t> </a:t>
            </a:r>
            <a:r>
              <a:rPr sz="1550" spc="100" dirty="0">
                <a:solidFill>
                  <a:srgbClr val="FFFFFF"/>
                </a:solidFill>
              </a:rPr>
              <a:t>της</a:t>
            </a:r>
            <a:r>
              <a:rPr sz="1550" spc="50" dirty="0">
                <a:solidFill>
                  <a:srgbClr val="FFFFFF"/>
                </a:solidFill>
              </a:rPr>
              <a:t> </a:t>
            </a:r>
            <a:r>
              <a:rPr sz="1550" spc="100" dirty="0">
                <a:solidFill>
                  <a:srgbClr val="FFFFFF"/>
                </a:solidFill>
              </a:rPr>
              <a:t>λειτουργίας</a:t>
            </a:r>
            <a:r>
              <a:rPr sz="1550" spc="55" dirty="0">
                <a:solidFill>
                  <a:srgbClr val="FFFFFF"/>
                </a:solidFill>
              </a:rPr>
              <a:t> </a:t>
            </a:r>
            <a:r>
              <a:rPr sz="1550" spc="114" dirty="0">
                <a:solidFill>
                  <a:srgbClr val="FFFFFF"/>
                </a:solidFill>
              </a:rPr>
              <a:t>σήραγγας</a:t>
            </a:r>
            <a:r>
              <a:rPr sz="1550" spc="55" dirty="0">
                <a:solidFill>
                  <a:srgbClr val="FFFFFF"/>
                </a:solidFill>
              </a:rPr>
              <a:t> </a:t>
            </a:r>
            <a:r>
              <a:rPr sz="1550" spc="95" dirty="0">
                <a:solidFill>
                  <a:srgbClr val="FFFFFF"/>
                </a:solidFill>
              </a:rPr>
              <a:t>IPsec</a:t>
            </a:r>
            <a:r>
              <a:rPr sz="1550" spc="45" dirty="0">
                <a:solidFill>
                  <a:srgbClr val="FFFFFF"/>
                </a:solidFill>
              </a:rPr>
              <a:t> </a:t>
            </a:r>
            <a:r>
              <a:rPr sz="1550" spc="100" dirty="0">
                <a:solidFill>
                  <a:srgbClr val="FFFFFF"/>
                </a:solidFill>
              </a:rPr>
              <a:t>και</a:t>
            </a:r>
            <a:r>
              <a:rPr sz="1550" spc="55" dirty="0">
                <a:solidFill>
                  <a:srgbClr val="FFFFFF"/>
                </a:solidFill>
              </a:rPr>
              <a:t> </a:t>
            </a:r>
            <a:r>
              <a:rPr sz="1550" spc="100" dirty="0">
                <a:solidFill>
                  <a:srgbClr val="FFFFFF"/>
                </a:solidFill>
              </a:rPr>
              <a:t>της</a:t>
            </a:r>
            <a:r>
              <a:rPr sz="1550" spc="50" dirty="0">
                <a:solidFill>
                  <a:srgbClr val="FFFFFF"/>
                </a:solidFill>
              </a:rPr>
              <a:t> </a:t>
            </a:r>
            <a:r>
              <a:rPr sz="1550" spc="100" dirty="0">
                <a:solidFill>
                  <a:srgbClr val="FFFFFF"/>
                </a:solidFill>
              </a:rPr>
              <a:t>λειτουργίας</a:t>
            </a:r>
            <a:r>
              <a:rPr sz="1550" spc="50" dirty="0">
                <a:solidFill>
                  <a:srgbClr val="FFFFFF"/>
                </a:solidFill>
              </a:rPr>
              <a:t> </a:t>
            </a:r>
            <a:r>
              <a:rPr sz="1550" spc="114" dirty="0">
                <a:solidFill>
                  <a:srgbClr val="FFFFFF"/>
                </a:solidFill>
              </a:rPr>
              <a:t>μεταφοράς</a:t>
            </a:r>
            <a:r>
              <a:rPr sz="1550" spc="50" dirty="0">
                <a:solidFill>
                  <a:srgbClr val="FFFFFF"/>
                </a:solidFill>
              </a:rPr>
              <a:t> </a:t>
            </a:r>
            <a:r>
              <a:rPr sz="1550" spc="85" dirty="0">
                <a:solidFill>
                  <a:srgbClr val="FFFFFF"/>
                </a:solidFill>
              </a:rPr>
              <a:t>IPsec;</a:t>
            </a:r>
            <a:endParaRPr sz="1550"/>
          </a:p>
        </p:txBody>
      </p:sp>
      <p:sp>
        <p:nvSpPr>
          <p:cNvPr id="22" name="object 22"/>
          <p:cNvSpPr txBox="1"/>
          <p:nvPr/>
        </p:nvSpPr>
        <p:spPr>
          <a:xfrm>
            <a:off x="2620644" y="2702400"/>
            <a:ext cx="3183890" cy="1805623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>
              <a:buNone/>
            </a:pPr>
            <a:r>
              <a:rPr lang="el-GR" sz="1050" dirty="0"/>
              <a:t>Στη λειτουργία </a:t>
            </a:r>
            <a:r>
              <a:rPr lang="el-GR" sz="1050" b="1" dirty="0" err="1"/>
              <a:t>IPsec</a:t>
            </a:r>
            <a:r>
              <a:rPr lang="el-GR" sz="1050" b="1" dirty="0"/>
              <a:t> </a:t>
            </a:r>
            <a:r>
              <a:rPr lang="el-GR" sz="1050" b="1" dirty="0" err="1"/>
              <a:t>tunnel</a:t>
            </a:r>
            <a:r>
              <a:rPr lang="el-GR" sz="1050" b="1" dirty="0"/>
              <a:t> </a:t>
            </a:r>
            <a:r>
              <a:rPr lang="el-GR" sz="1050" b="1" dirty="0" err="1"/>
              <a:t>mode</a:t>
            </a:r>
            <a:r>
              <a:rPr lang="el-GR" sz="1050" dirty="0"/>
              <a:t>, δύο </a:t>
            </a:r>
            <a:r>
              <a:rPr lang="el-GR" sz="1050" b="1" dirty="0"/>
              <a:t>αποκλειστικοί δρομολογητές (</a:t>
            </a:r>
            <a:r>
              <a:rPr lang="el-GR" sz="1050" b="1" dirty="0" err="1"/>
              <a:t>routers</a:t>
            </a:r>
            <a:r>
              <a:rPr lang="el-GR" sz="1050" b="1" dirty="0"/>
              <a:t>)</a:t>
            </a:r>
            <a:r>
              <a:rPr lang="el-GR" sz="1050" dirty="0"/>
              <a:t> δημιουργούν ένα </a:t>
            </a:r>
            <a:r>
              <a:rPr lang="el-GR" sz="1050" b="1" dirty="0"/>
              <a:t>εικονικό "τούνελ"</a:t>
            </a:r>
            <a:r>
              <a:rPr lang="el-GR" sz="1050" dirty="0"/>
              <a:t> μέσω ενός </a:t>
            </a:r>
            <a:r>
              <a:rPr lang="el-GR" sz="1050" b="1" dirty="0"/>
              <a:t>δημόσιου δικτύου</a:t>
            </a:r>
            <a:r>
              <a:rPr lang="el-GR" sz="105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050" dirty="0"/>
              <a:t>Η </a:t>
            </a:r>
            <a:r>
              <a:rPr lang="el-GR" sz="1050" b="1" dirty="0"/>
              <a:t>αρχική IP επικεφαλίδα</a:t>
            </a:r>
            <a:r>
              <a:rPr lang="el-GR" sz="1050" dirty="0"/>
              <a:t>, συμπεριλαμβανομένης της </a:t>
            </a:r>
            <a:r>
              <a:rPr lang="el-GR" sz="1050" b="1" dirty="0"/>
              <a:t>τελικής διεύθυνσης προορισμού</a:t>
            </a:r>
            <a:r>
              <a:rPr lang="el-GR" sz="1050" dirty="0"/>
              <a:t>, </a:t>
            </a:r>
            <a:r>
              <a:rPr lang="el-GR" sz="1050" b="1" dirty="0"/>
              <a:t>κρυπτογραφείται</a:t>
            </a:r>
            <a:r>
              <a:rPr lang="el-GR" sz="1050" dirty="0"/>
              <a:t> μαζί με το </a:t>
            </a:r>
            <a:r>
              <a:rPr lang="el-GR" sz="1050" b="1" dirty="0"/>
              <a:t>περιεχόμενο του πακέτου</a:t>
            </a:r>
            <a:r>
              <a:rPr lang="el-GR" sz="105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050" dirty="0"/>
              <a:t>Το </a:t>
            </a:r>
            <a:r>
              <a:rPr lang="el-GR" sz="1050" dirty="0" err="1"/>
              <a:t>IPsec</a:t>
            </a:r>
            <a:r>
              <a:rPr lang="el-GR" sz="1050" dirty="0"/>
              <a:t> προσθέτει μια </a:t>
            </a:r>
            <a:r>
              <a:rPr lang="el-GR" sz="1050" b="1" dirty="0"/>
              <a:t>νέα IP επικεφαλίδα</a:t>
            </a:r>
            <a:r>
              <a:rPr lang="el-GR" sz="1050" dirty="0"/>
              <a:t>, η οποία καθοδηγεί τα πακέτα μέσα από τους </a:t>
            </a:r>
            <a:r>
              <a:rPr lang="el-GR" sz="1050" b="1" dirty="0"/>
              <a:t>ενδιάμεσους δρομολογητές</a:t>
            </a:r>
            <a:r>
              <a:rPr lang="el-GR" sz="105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050" dirty="0"/>
              <a:t>Τα πακέτα </a:t>
            </a:r>
            <a:r>
              <a:rPr lang="el-GR" sz="1050" b="1" dirty="0"/>
              <a:t>αποκρυπτογραφούνται στα άκρα του τούνελ</a:t>
            </a:r>
            <a:r>
              <a:rPr lang="el-GR" sz="1050" dirty="0"/>
              <a:t>, ώστε να παραδοθούν στον τελικό προορισμό.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6197599" y="2788126"/>
            <a:ext cx="3436620" cy="72911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just">
              <a:lnSpc>
                <a:spcPts val="910"/>
              </a:lnSpc>
              <a:spcBef>
                <a:spcPts val="220"/>
              </a:spcBef>
            </a:pPr>
            <a:r>
              <a:rPr sz="1100" spc="55" dirty="0">
                <a:solidFill>
                  <a:srgbClr val="212121"/>
                </a:solidFill>
                <a:latin typeface="Calibri"/>
                <a:cs typeface="Calibri"/>
              </a:rPr>
              <a:t>Στη</a:t>
            </a:r>
            <a:r>
              <a:rPr sz="1100" spc="6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b="1" spc="55" dirty="0">
                <a:solidFill>
                  <a:srgbClr val="212121"/>
                </a:solidFill>
                <a:latin typeface="Calibri"/>
                <a:cs typeface="Calibri"/>
              </a:rPr>
              <a:t>λειτουργία</a:t>
            </a:r>
            <a:r>
              <a:rPr sz="1100" b="1" spc="60" dirty="0">
                <a:solidFill>
                  <a:srgbClr val="212121"/>
                </a:solidFill>
                <a:latin typeface="Calibri"/>
                <a:cs typeface="Calibri"/>
              </a:rPr>
              <a:t> μεταφοράς,</a:t>
            </a:r>
            <a:r>
              <a:rPr sz="1100" b="1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212121"/>
                </a:solidFill>
                <a:latin typeface="Calibri"/>
                <a:cs typeface="Calibri"/>
              </a:rPr>
              <a:t>το</a:t>
            </a:r>
            <a:r>
              <a:rPr sz="1100" spc="60" dirty="0">
                <a:solidFill>
                  <a:srgbClr val="212121"/>
                </a:solidFill>
                <a:latin typeface="Calibri"/>
                <a:cs typeface="Calibri"/>
              </a:rPr>
              <a:t> ωφέλιμο</a:t>
            </a:r>
            <a:r>
              <a:rPr sz="110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212121"/>
                </a:solidFill>
                <a:latin typeface="Calibri"/>
                <a:cs typeface="Calibri"/>
              </a:rPr>
              <a:t>φορτίο</a:t>
            </a:r>
            <a:r>
              <a:rPr sz="1100" spc="60" dirty="0">
                <a:solidFill>
                  <a:srgbClr val="212121"/>
                </a:solidFill>
                <a:latin typeface="Calibri"/>
                <a:cs typeface="Calibri"/>
              </a:rPr>
              <a:t> κάθε</a:t>
            </a:r>
            <a:r>
              <a:rPr sz="110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212121"/>
                </a:solidFill>
                <a:latin typeface="Calibri"/>
                <a:cs typeface="Calibri"/>
              </a:rPr>
              <a:t>πακέτου </a:t>
            </a:r>
            <a:r>
              <a:rPr sz="1100" spc="-18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212121"/>
                </a:solidFill>
                <a:latin typeface="Calibri"/>
                <a:cs typeface="Calibri"/>
              </a:rPr>
              <a:t>δεδομένων </a:t>
            </a:r>
            <a:r>
              <a:rPr sz="1100" b="1" spc="55" dirty="0">
                <a:solidFill>
                  <a:srgbClr val="212121"/>
                </a:solidFill>
                <a:latin typeface="Calibri"/>
                <a:cs typeface="Calibri"/>
              </a:rPr>
              <a:t>κρυπτογραφείται, </a:t>
            </a:r>
            <a:r>
              <a:rPr sz="1100" b="1" spc="65" dirty="0">
                <a:solidFill>
                  <a:srgbClr val="212121"/>
                </a:solidFill>
                <a:latin typeface="Calibri"/>
                <a:cs typeface="Calibri"/>
              </a:rPr>
              <a:t>αλλά </a:t>
            </a:r>
            <a:r>
              <a:rPr sz="1100" spc="65" dirty="0">
                <a:solidFill>
                  <a:srgbClr val="212121"/>
                </a:solidFill>
                <a:latin typeface="Calibri"/>
                <a:cs typeface="Calibri"/>
              </a:rPr>
              <a:t>η </a:t>
            </a:r>
            <a:r>
              <a:rPr sz="1100" spc="60" dirty="0">
                <a:solidFill>
                  <a:srgbClr val="212121"/>
                </a:solidFill>
                <a:latin typeface="Calibri"/>
                <a:cs typeface="Calibri"/>
              </a:rPr>
              <a:t>πρωτότυπη </a:t>
            </a:r>
            <a:r>
              <a:rPr sz="1100" b="1" spc="60" dirty="0">
                <a:solidFill>
                  <a:srgbClr val="212121"/>
                </a:solidFill>
                <a:latin typeface="Calibri"/>
                <a:cs typeface="Calibri"/>
              </a:rPr>
              <a:t>επικεφαλίδα </a:t>
            </a:r>
            <a:r>
              <a:rPr sz="1100" b="1" spc="45" dirty="0">
                <a:solidFill>
                  <a:srgbClr val="212121"/>
                </a:solidFill>
                <a:latin typeface="Calibri"/>
                <a:cs typeface="Calibri"/>
              </a:rPr>
              <a:t>IP </a:t>
            </a:r>
            <a:r>
              <a:rPr sz="1100" b="1" spc="-18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212121"/>
                </a:solidFill>
                <a:latin typeface="Calibri"/>
                <a:cs typeface="Calibri"/>
              </a:rPr>
              <a:t>δεν </a:t>
            </a:r>
            <a:r>
              <a:rPr sz="1100" spc="30" dirty="0">
                <a:solidFill>
                  <a:srgbClr val="212121"/>
                </a:solidFill>
                <a:latin typeface="Calibri"/>
                <a:cs typeface="Calibri"/>
              </a:rPr>
              <a:t>. </a:t>
            </a:r>
            <a:r>
              <a:rPr sz="1100" spc="45" dirty="0">
                <a:solidFill>
                  <a:srgbClr val="212121"/>
                </a:solidFill>
                <a:latin typeface="Calibri"/>
                <a:cs typeface="Calibri"/>
              </a:rPr>
              <a:t>Έτσι, </a:t>
            </a:r>
            <a:r>
              <a:rPr sz="1100" b="1" spc="50" dirty="0">
                <a:solidFill>
                  <a:srgbClr val="212121"/>
                </a:solidFill>
                <a:latin typeface="Calibri"/>
                <a:cs typeface="Calibri"/>
              </a:rPr>
              <a:t>οι </a:t>
            </a:r>
            <a:r>
              <a:rPr sz="1100" spc="55" dirty="0">
                <a:solidFill>
                  <a:srgbClr val="212121"/>
                </a:solidFill>
                <a:latin typeface="Calibri"/>
                <a:cs typeface="Calibri"/>
              </a:rPr>
              <a:t>ενδιάμεσοι </a:t>
            </a:r>
            <a:r>
              <a:rPr sz="1100" b="1" spc="60" dirty="0">
                <a:solidFill>
                  <a:srgbClr val="212121"/>
                </a:solidFill>
                <a:latin typeface="Calibri"/>
                <a:cs typeface="Calibri"/>
              </a:rPr>
              <a:t>δρομολογητές </a:t>
            </a:r>
            <a:r>
              <a:rPr sz="1100" spc="50" dirty="0">
                <a:solidFill>
                  <a:srgbClr val="212121"/>
                </a:solidFill>
                <a:latin typeface="Calibri"/>
                <a:cs typeface="Calibri"/>
              </a:rPr>
              <a:t>είναι </a:t>
            </a:r>
            <a:r>
              <a:rPr sz="1100" spc="60" dirty="0">
                <a:solidFill>
                  <a:srgbClr val="212121"/>
                </a:solidFill>
                <a:latin typeface="Calibri"/>
                <a:cs typeface="Calibri"/>
              </a:rPr>
              <a:t>σε θέση </a:t>
            </a:r>
            <a:r>
              <a:rPr sz="1100" spc="65" dirty="0">
                <a:solidFill>
                  <a:srgbClr val="212121"/>
                </a:solidFill>
                <a:latin typeface="Calibri"/>
                <a:cs typeface="Calibri"/>
              </a:rPr>
              <a:t>να </a:t>
            </a:r>
            <a:r>
              <a:rPr sz="1100" spc="60" dirty="0">
                <a:solidFill>
                  <a:srgbClr val="212121"/>
                </a:solidFill>
                <a:latin typeface="Calibri"/>
                <a:cs typeface="Calibri"/>
              </a:rPr>
              <a:t>δουν </a:t>
            </a:r>
            <a:r>
              <a:rPr sz="1100" spc="55" dirty="0">
                <a:solidFill>
                  <a:srgbClr val="212121"/>
                </a:solidFill>
                <a:latin typeface="Calibri"/>
                <a:cs typeface="Calibri"/>
              </a:rPr>
              <a:t>τον </a:t>
            </a:r>
            <a:r>
              <a:rPr sz="1100" spc="6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b="1" spc="50" dirty="0">
                <a:solidFill>
                  <a:srgbClr val="212121"/>
                </a:solidFill>
                <a:latin typeface="Calibri"/>
                <a:cs typeface="Calibri"/>
              </a:rPr>
              <a:t>τελικό </a:t>
            </a:r>
            <a:r>
              <a:rPr sz="1100" b="1" spc="60" dirty="0">
                <a:solidFill>
                  <a:srgbClr val="212121"/>
                </a:solidFill>
                <a:latin typeface="Calibri"/>
                <a:cs typeface="Calibri"/>
              </a:rPr>
              <a:t>προορισμό κάθε πακέτου </a:t>
            </a:r>
            <a:r>
              <a:rPr sz="1100" b="1" spc="65" dirty="0">
                <a:solidFill>
                  <a:srgbClr val="212121"/>
                </a:solidFill>
                <a:latin typeface="Calibri"/>
                <a:cs typeface="Calibri"/>
              </a:rPr>
              <a:t>δεδομένων </a:t>
            </a:r>
            <a:r>
              <a:rPr sz="1100" spc="35" dirty="0">
                <a:solidFill>
                  <a:srgbClr val="212121"/>
                </a:solidFill>
                <a:latin typeface="Calibri"/>
                <a:cs typeface="Calibri"/>
              </a:rPr>
              <a:t>-</a:t>
            </a:r>
            <a:r>
              <a:rPr sz="1100" spc="4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212121"/>
                </a:solidFill>
                <a:latin typeface="Calibri"/>
                <a:cs typeface="Calibri"/>
              </a:rPr>
              <a:t>χρησιμοποιείται </a:t>
            </a:r>
            <a:r>
              <a:rPr sz="1100" spc="55" dirty="0">
                <a:solidFill>
                  <a:srgbClr val="212121"/>
                </a:solidFill>
                <a:latin typeface="Calibri"/>
                <a:cs typeface="Calibri"/>
              </a:rPr>
              <a:t> ξεχωριστό</a:t>
            </a:r>
            <a:r>
              <a:rPr sz="1100" spc="3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212121"/>
                </a:solidFill>
                <a:latin typeface="Calibri"/>
                <a:cs typeface="Calibri"/>
              </a:rPr>
              <a:t>πρωτόκολλο</a:t>
            </a:r>
            <a:r>
              <a:rPr sz="1100" b="1" spc="2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00" b="1" spc="55" dirty="0">
                <a:solidFill>
                  <a:srgbClr val="212121"/>
                </a:solidFill>
                <a:latin typeface="Calibri"/>
                <a:cs typeface="Calibri"/>
              </a:rPr>
              <a:t>σήραγγας</a:t>
            </a:r>
            <a:r>
              <a:rPr sz="1100" spc="55" dirty="0">
                <a:solidFill>
                  <a:srgbClr val="212121"/>
                </a:solidFill>
                <a:latin typeface="Calibri"/>
                <a:cs typeface="Calibri"/>
              </a:rPr>
              <a:t>.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95519" y="5958839"/>
            <a:ext cx="3297872" cy="615632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Έλεγχος πρόσβασης</a:t>
            </a: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Ακεραιότητα χωρίς σύνδεση</a:t>
            </a: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Αυθεντικοποίηση προέλευσης δεδομένων</a:t>
            </a: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Απόρριψη επαναλαμβανόμενων (replayed) πακέτων</a:t>
            </a: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01937" y="0"/>
            <a:ext cx="6188075" cy="6880225"/>
            <a:chOff x="2801937" y="0"/>
            <a:chExt cx="618807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09875" y="1579880"/>
              <a:ext cx="6172200" cy="600075"/>
            </a:xfrm>
            <a:custGeom>
              <a:avLst/>
              <a:gdLst/>
              <a:ahLst/>
              <a:cxnLst/>
              <a:rect l="l" t="t" r="r" b="b"/>
              <a:pathLst>
                <a:path w="6172200" h="600075">
                  <a:moveTo>
                    <a:pt x="6072187" y="0"/>
                  </a:moveTo>
                  <a:lnTo>
                    <a:pt x="100012" y="0"/>
                  </a:lnTo>
                  <a:lnTo>
                    <a:pt x="60960" y="7937"/>
                  </a:lnTo>
                  <a:lnTo>
                    <a:pt x="29210" y="29210"/>
                  </a:lnTo>
                  <a:lnTo>
                    <a:pt x="7937" y="60960"/>
                  </a:lnTo>
                  <a:lnTo>
                    <a:pt x="0" y="100012"/>
                  </a:lnTo>
                  <a:lnTo>
                    <a:pt x="0" y="499745"/>
                  </a:lnTo>
                  <a:lnTo>
                    <a:pt x="7937" y="538480"/>
                  </a:lnTo>
                  <a:lnTo>
                    <a:pt x="29210" y="570230"/>
                  </a:lnTo>
                  <a:lnTo>
                    <a:pt x="60960" y="591820"/>
                  </a:lnTo>
                  <a:lnTo>
                    <a:pt x="100012" y="599757"/>
                  </a:lnTo>
                  <a:lnTo>
                    <a:pt x="6072187" y="599757"/>
                  </a:lnTo>
                  <a:lnTo>
                    <a:pt x="6111240" y="591820"/>
                  </a:lnTo>
                  <a:lnTo>
                    <a:pt x="6142990" y="570230"/>
                  </a:lnTo>
                  <a:lnTo>
                    <a:pt x="6164262" y="538480"/>
                  </a:lnTo>
                  <a:lnTo>
                    <a:pt x="6172200" y="499745"/>
                  </a:lnTo>
                  <a:lnTo>
                    <a:pt x="6172200" y="100012"/>
                  </a:lnTo>
                  <a:lnTo>
                    <a:pt x="6164262" y="60960"/>
                  </a:lnTo>
                  <a:lnTo>
                    <a:pt x="6142990" y="29210"/>
                  </a:lnTo>
                  <a:lnTo>
                    <a:pt x="6111240" y="7937"/>
                  </a:lnTo>
                  <a:lnTo>
                    <a:pt x="607218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09875" y="2251710"/>
              <a:ext cx="6172200" cy="600075"/>
            </a:xfrm>
            <a:custGeom>
              <a:avLst/>
              <a:gdLst/>
              <a:ahLst/>
              <a:cxnLst/>
              <a:rect l="l" t="t" r="r" b="b"/>
              <a:pathLst>
                <a:path w="6172200" h="600075">
                  <a:moveTo>
                    <a:pt x="6072187" y="0"/>
                  </a:moveTo>
                  <a:lnTo>
                    <a:pt x="100012" y="0"/>
                  </a:lnTo>
                  <a:lnTo>
                    <a:pt x="60960" y="7937"/>
                  </a:lnTo>
                  <a:lnTo>
                    <a:pt x="29210" y="29210"/>
                  </a:lnTo>
                  <a:lnTo>
                    <a:pt x="7937" y="60960"/>
                  </a:lnTo>
                  <a:lnTo>
                    <a:pt x="0" y="100012"/>
                  </a:lnTo>
                  <a:lnTo>
                    <a:pt x="0" y="499744"/>
                  </a:lnTo>
                  <a:lnTo>
                    <a:pt x="7937" y="538479"/>
                  </a:lnTo>
                  <a:lnTo>
                    <a:pt x="29210" y="570229"/>
                  </a:lnTo>
                  <a:lnTo>
                    <a:pt x="60960" y="591819"/>
                  </a:lnTo>
                  <a:lnTo>
                    <a:pt x="100012" y="599757"/>
                  </a:lnTo>
                  <a:lnTo>
                    <a:pt x="6072187" y="599757"/>
                  </a:lnTo>
                  <a:lnTo>
                    <a:pt x="6111240" y="591819"/>
                  </a:lnTo>
                  <a:lnTo>
                    <a:pt x="6142990" y="570229"/>
                  </a:lnTo>
                  <a:lnTo>
                    <a:pt x="6164262" y="538479"/>
                  </a:lnTo>
                  <a:lnTo>
                    <a:pt x="6172200" y="499744"/>
                  </a:lnTo>
                  <a:lnTo>
                    <a:pt x="6172200" y="100012"/>
                  </a:lnTo>
                  <a:lnTo>
                    <a:pt x="6164262" y="60960"/>
                  </a:lnTo>
                  <a:lnTo>
                    <a:pt x="6142990" y="29210"/>
                  </a:lnTo>
                  <a:lnTo>
                    <a:pt x="6111240" y="7937"/>
                  </a:lnTo>
                  <a:lnTo>
                    <a:pt x="607218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09875" y="2251710"/>
              <a:ext cx="6172200" cy="600075"/>
            </a:xfrm>
            <a:custGeom>
              <a:avLst/>
              <a:gdLst/>
              <a:ahLst/>
              <a:cxnLst/>
              <a:rect l="l" t="t" r="r" b="b"/>
              <a:pathLst>
                <a:path w="6172200" h="600075">
                  <a:moveTo>
                    <a:pt x="0" y="100012"/>
                  </a:moveTo>
                  <a:lnTo>
                    <a:pt x="7937" y="60960"/>
                  </a:lnTo>
                  <a:lnTo>
                    <a:pt x="29210" y="29210"/>
                  </a:lnTo>
                  <a:lnTo>
                    <a:pt x="60960" y="7937"/>
                  </a:lnTo>
                  <a:lnTo>
                    <a:pt x="100012" y="0"/>
                  </a:lnTo>
                  <a:lnTo>
                    <a:pt x="6072187" y="0"/>
                  </a:lnTo>
                  <a:lnTo>
                    <a:pt x="6111240" y="7937"/>
                  </a:lnTo>
                  <a:lnTo>
                    <a:pt x="6142990" y="29210"/>
                  </a:lnTo>
                  <a:lnTo>
                    <a:pt x="6164262" y="60960"/>
                  </a:lnTo>
                  <a:lnTo>
                    <a:pt x="6172200" y="100012"/>
                  </a:lnTo>
                  <a:lnTo>
                    <a:pt x="6172200" y="499744"/>
                  </a:lnTo>
                  <a:lnTo>
                    <a:pt x="6164262" y="538479"/>
                  </a:lnTo>
                  <a:lnTo>
                    <a:pt x="6142990" y="570229"/>
                  </a:lnTo>
                  <a:lnTo>
                    <a:pt x="6111240" y="591819"/>
                  </a:lnTo>
                  <a:lnTo>
                    <a:pt x="6072187" y="599757"/>
                  </a:lnTo>
                  <a:lnTo>
                    <a:pt x="100012" y="599757"/>
                  </a:lnTo>
                  <a:lnTo>
                    <a:pt x="60960" y="591819"/>
                  </a:lnTo>
                  <a:lnTo>
                    <a:pt x="29210" y="570229"/>
                  </a:lnTo>
                  <a:lnTo>
                    <a:pt x="7937" y="538479"/>
                  </a:lnTo>
                  <a:lnTo>
                    <a:pt x="0" y="499744"/>
                  </a:lnTo>
                  <a:lnTo>
                    <a:pt x="0" y="100012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09875" y="2923222"/>
              <a:ext cx="6172200" cy="1271905"/>
            </a:xfrm>
            <a:custGeom>
              <a:avLst/>
              <a:gdLst/>
              <a:ahLst/>
              <a:cxnLst/>
              <a:rect l="l" t="t" r="r" b="b"/>
              <a:pathLst>
                <a:path w="6172200" h="1271904">
                  <a:moveTo>
                    <a:pt x="6172200" y="771842"/>
                  </a:moveTo>
                  <a:lnTo>
                    <a:pt x="6164262" y="732790"/>
                  </a:lnTo>
                  <a:lnTo>
                    <a:pt x="6142990" y="701040"/>
                  </a:lnTo>
                  <a:lnTo>
                    <a:pt x="6111240" y="679767"/>
                  </a:lnTo>
                  <a:lnTo>
                    <a:pt x="6072187" y="671830"/>
                  </a:lnTo>
                  <a:lnTo>
                    <a:pt x="100012" y="671830"/>
                  </a:lnTo>
                  <a:lnTo>
                    <a:pt x="60960" y="679767"/>
                  </a:lnTo>
                  <a:lnTo>
                    <a:pt x="29210" y="701040"/>
                  </a:lnTo>
                  <a:lnTo>
                    <a:pt x="7937" y="732790"/>
                  </a:lnTo>
                  <a:lnTo>
                    <a:pt x="0" y="771842"/>
                  </a:lnTo>
                  <a:lnTo>
                    <a:pt x="0" y="1171575"/>
                  </a:lnTo>
                  <a:lnTo>
                    <a:pt x="7937" y="1210310"/>
                  </a:lnTo>
                  <a:lnTo>
                    <a:pt x="29210" y="1242060"/>
                  </a:lnTo>
                  <a:lnTo>
                    <a:pt x="60960" y="1263650"/>
                  </a:lnTo>
                  <a:lnTo>
                    <a:pt x="100012" y="1271587"/>
                  </a:lnTo>
                  <a:lnTo>
                    <a:pt x="6072187" y="1271587"/>
                  </a:lnTo>
                  <a:lnTo>
                    <a:pt x="6111240" y="1263650"/>
                  </a:lnTo>
                  <a:lnTo>
                    <a:pt x="6142990" y="1242060"/>
                  </a:lnTo>
                  <a:lnTo>
                    <a:pt x="6164262" y="1210310"/>
                  </a:lnTo>
                  <a:lnTo>
                    <a:pt x="6172200" y="1171575"/>
                  </a:lnTo>
                  <a:lnTo>
                    <a:pt x="6172200" y="771842"/>
                  </a:lnTo>
                  <a:close/>
                </a:path>
                <a:path w="6172200" h="1271904">
                  <a:moveTo>
                    <a:pt x="6172200" y="100012"/>
                  </a:moveTo>
                  <a:lnTo>
                    <a:pt x="6164262" y="60960"/>
                  </a:lnTo>
                  <a:lnTo>
                    <a:pt x="6142990" y="29210"/>
                  </a:lnTo>
                  <a:lnTo>
                    <a:pt x="6111240" y="7937"/>
                  </a:lnTo>
                  <a:lnTo>
                    <a:pt x="6072187" y="0"/>
                  </a:lnTo>
                  <a:lnTo>
                    <a:pt x="100012" y="0"/>
                  </a:lnTo>
                  <a:lnTo>
                    <a:pt x="60960" y="7937"/>
                  </a:lnTo>
                  <a:lnTo>
                    <a:pt x="29210" y="29210"/>
                  </a:lnTo>
                  <a:lnTo>
                    <a:pt x="7937" y="60960"/>
                  </a:lnTo>
                  <a:lnTo>
                    <a:pt x="0" y="100012"/>
                  </a:lnTo>
                  <a:lnTo>
                    <a:pt x="0" y="499745"/>
                  </a:lnTo>
                  <a:lnTo>
                    <a:pt x="7937" y="538480"/>
                  </a:lnTo>
                  <a:lnTo>
                    <a:pt x="29210" y="570230"/>
                  </a:lnTo>
                  <a:lnTo>
                    <a:pt x="60960" y="591820"/>
                  </a:lnTo>
                  <a:lnTo>
                    <a:pt x="100012" y="599757"/>
                  </a:lnTo>
                  <a:lnTo>
                    <a:pt x="6072187" y="599757"/>
                  </a:lnTo>
                  <a:lnTo>
                    <a:pt x="6111240" y="591820"/>
                  </a:lnTo>
                  <a:lnTo>
                    <a:pt x="6142990" y="570230"/>
                  </a:lnTo>
                  <a:lnTo>
                    <a:pt x="6164262" y="538480"/>
                  </a:lnTo>
                  <a:lnTo>
                    <a:pt x="6172200" y="499745"/>
                  </a:lnTo>
                  <a:lnTo>
                    <a:pt x="6172200" y="100012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809875" y="3595052"/>
              <a:ext cx="6172200" cy="600075"/>
            </a:xfrm>
            <a:custGeom>
              <a:avLst/>
              <a:gdLst/>
              <a:ahLst/>
              <a:cxnLst/>
              <a:rect l="l" t="t" r="r" b="b"/>
              <a:pathLst>
                <a:path w="6172200" h="600075">
                  <a:moveTo>
                    <a:pt x="0" y="100012"/>
                  </a:moveTo>
                  <a:lnTo>
                    <a:pt x="7937" y="60960"/>
                  </a:lnTo>
                  <a:lnTo>
                    <a:pt x="29210" y="29210"/>
                  </a:lnTo>
                  <a:lnTo>
                    <a:pt x="60960" y="7937"/>
                  </a:lnTo>
                  <a:lnTo>
                    <a:pt x="100012" y="0"/>
                  </a:lnTo>
                  <a:lnTo>
                    <a:pt x="6072187" y="0"/>
                  </a:lnTo>
                  <a:lnTo>
                    <a:pt x="6111240" y="7937"/>
                  </a:lnTo>
                  <a:lnTo>
                    <a:pt x="6142990" y="29210"/>
                  </a:lnTo>
                  <a:lnTo>
                    <a:pt x="6164262" y="60960"/>
                  </a:lnTo>
                  <a:lnTo>
                    <a:pt x="6172200" y="100012"/>
                  </a:lnTo>
                  <a:lnTo>
                    <a:pt x="6172200" y="499745"/>
                  </a:lnTo>
                  <a:lnTo>
                    <a:pt x="6164262" y="538480"/>
                  </a:lnTo>
                  <a:lnTo>
                    <a:pt x="6142990" y="570230"/>
                  </a:lnTo>
                  <a:lnTo>
                    <a:pt x="6111240" y="591820"/>
                  </a:lnTo>
                  <a:lnTo>
                    <a:pt x="6072187" y="599757"/>
                  </a:lnTo>
                  <a:lnTo>
                    <a:pt x="100012" y="599757"/>
                  </a:lnTo>
                  <a:lnTo>
                    <a:pt x="60960" y="591820"/>
                  </a:lnTo>
                  <a:lnTo>
                    <a:pt x="29210" y="570230"/>
                  </a:lnTo>
                  <a:lnTo>
                    <a:pt x="7937" y="538480"/>
                  </a:lnTo>
                  <a:lnTo>
                    <a:pt x="0" y="499745"/>
                  </a:lnTo>
                  <a:lnTo>
                    <a:pt x="0" y="100012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09875" y="4608512"/>
              <a:ext cx="6172200" cy="600075"/>
            </a:xfrm>
            <a:custGeom>
              <a:avLst/>
              <a:gdLst/>
              <a:ahLst/>
              <a:cxnLst/>
              <a:rect l="l" t="t" r="r" b="b"/>
              <a:pathLst>
                <a:path w="6172200" h="600075">
                  <a:moveTo>
                    <a:pt x="6072187" y="0"/>
                  </a:moveTo>
                  <a:lnTo>
                    <a:pt x="100012" y="0"/>
                  </a:lnTo>
                  <a:lnTo>
                    <a:pt x="60960" y="7937"/>
                  </a:lnTo>
                  <a:lnTo>
                    <a:pt x="29210" y="29210"/>
                  </a:lnTo>
                  <a:lnTo>
                    <a:pt x="7937" y="60960"/>
                  </a:lnTo>
                  <a:lnTo>
                    <a:pt x="0" y="100012"/>
                  </a:lnTo>
                  <a:lnTo>
                    <a:pt x="0" y="499744"/>
                  </a:lnTo>
                  <a:lnTo>
                    <a:pt x="7937" y="538480"/>
                  </a:lnTo>
                  <a:lnTo>
                    <a:pt x="29210" y="570230"/>
                  </a:lnTo>
                  <a:lnTo>
                    <a:pt x="60960" y="591819"/>
                  </a:lnTo>
                  <a:lnTo>
                    <a:pt x="100012" y="599757"/>
                  </a:lnTo>
                  <a:lnTo>
                    <a:pt x="6072187" y="599757"/>
                  </a:lnTo>
                  <a:lnTo>
                    <a:pt x="6111240" y="591819"/>
                  </a:lnTo>
                  <a:lnTo>
                    <a:pt x="6142990" y="570230"/>
                  </a:lnTo>
                  <a:lnTo>
                    <a:pt x="6164262" y="538480"/>
                  </a:lnTo>
                  <a:lnTo>
                    <a:pt x="6172200" y="499744"/>
                  </a:lnTo>
                  <a:lnTo>
                    <a:pt x="6172200" y="100012"/>
                  </a:lnTo>
                  <a:lnTo>
                    <a:pt x="6164262" y="60960"/>
                  </a:lnTo>
                  <a:lnTo>
                    <a:pt x="6142990" y="29210"/>
                  </a:lnTo>
                  <a:lnTo>
                    <a:pt x="6111240" y="7937"/>
                  </a:lnTo>
                  <a:lnTo>
                    <a:pt x="607218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09875" y="4608512"/>
              <a:ext cx="6172200" cy="600075"/>
            </a:xfrm>
            <a:custGeom>
              <a:avLst/>
              <a:gdLst/>
              <a:ahLst/>
              <a:cxnLst/>
              <a:rect l="l" t="t" r="r" b="b"/>
              <a:pathLst>
                <a:path w="6172200" h="600075">
                  <a:moveTo>
                    <a:pt x="0" y="100012"/>
                  </a:moveTo>
                  <a:lnTo>
                    <a:pt x="7937" y="60960"/>
                  </a:lnTo>
                  <a:lnTo>
                    <a:pt x="29210" y="29210"/>
                  </a:lnTo>
                  <a:lnTo>
                    <a:pt x="60960" y="7937"/>
                  </a:lnTo>
                  <a:lnTo>
                    <a:pt x="100012" y="0"/>
                  </a:lnTo>
                  <a:lnTo>
                    <a:pt x="6072187" y="0"/>
                  </a:lnTo>
                  <a:lnTo>
                    <a:pt x="6111240" y="7937"/>
                  </a:lnTo>
                  <a:lnTo>
                    <a:pt x="6142990" y="29210"/>
                  </a:lnTo>
                  <a:lnTo>
                    <a:pt x="6164262" y="60960"/>
                  </a:lnTo>
                  <a:lnTo>
                    <a:pt x="6172200" y="100012"/>
                  </a:lnTo>
                  <a:lnTo>
                    <a:pt x="6172200" y="499744"/>
                  </a:lnTo>
                  <a:lnTo>
                    <a:pt x="6164262" y="538480"/>
                  </a:lnTo>
                  <a:lnTo>
                    <a:pt x="6142990" y="570230"/>
                  </a:lnTo>
                  <a:lnTo>
                    <a:pt x="6111240" y="591819"/>
                  </a:lnTo>
                  <a:lnTo>
                    <a:pt x="6072187" y="599757"/>
                  </a:lnTo>
                  <a:lnTo>
                    <a:pt x="100012" y="599757"/>
                  </a:lnTo>
                  <a:lnTo>
                    <a:pt x="60960" y="591819"/>
                  </a:lnTo>
                  <a:lnTo>
                    <a:pt x="29210" y="570230"/>
                  </a:lnTo>
                  <a:lnTo>
                    <a:pt x="7937" y="538480"/>
                  </a:lnTo>
                  <a:lnTo>
                    <a:pt x="0" y="499744"/>
                  </a:lnTo>
                  <a:lnTo>
                    <a:pt x="0" y="100012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809875" y="5280025"/>
              <a:ext cx="6172200" cy="600075"/>
            </a:xfrm>
            <a:custGeom>
              <a:avLst/>
              <a:gdLst/>
              <a:ahLst/>
              <a:cxnLst/>
              <a:rect l="l" t="t" r="r" b="b"/>
              <a:pathLst>
                <a:path w="6172200" h="600075">
                  <a:moveTo>
                    <a:pt x="6072187" y="0"/>
                  </a:moveTo>
                  <a:lnTo>
                    <a:pt x="100012" y="0"/>
                  </a:lnTo>
                  <a:lnTo>
                    <a:pt x="60960" y="7937"/>
                  </a:lnTo>
                  <a:lnTo>
                    <a:pt x="29210" y="29209"/>
                  </a:lnTo>
                  <a:lnTo>
                    <a:pt x="7937" y="60959"/>
                  </a:lnTo>
                  <a:lnTo>
                    <a:pt x="0" y="100012"/>
                  </a:lnTo>
                  <a:lnTo>
                    <a:pt x="0" y="499744"/>
                  </a:lnTo>
                  <a:lnTo>
                    <a:pt x="7937" y="538480"/>
                  </a:lnTo>
                  <a:lnTo>
                    <a:pt x="29210" y="570230"/>
                  </a:lnTo>
                  <a:lnTo>
                    <a:pt x="60960" y="591819"/>
                  </a:lnTo>
                  <a:lnTo>
                    <a:pt x="100012" y="599757"/>
                  </a:lnTo>
                  <a:lnTo>
                    <a:pt x="6072187" y="599757"/>
                  </a:lnTo>
                  <a:lnTo>
                    <a:pt x="6111240" y="591819"/>
                  </a:lnTo>
                  <a:lnTo>
                    <a:pt x="6142990" y="570230"/>
                  </a:lnTo>
                  <a:lnTo>
                    <a:pt x="6164262" y="538480"/>
                  </a:lnTo>
                  <a:lnTo>
                    <a:pt x="6172200" y="499744"/>
                  </a:lnTo>
                  <a:lnTo>
                    <a:pt x="6172200" y="100012"/>
                  </a:lnTo>
                  <a:lnTo>
                    <a:pt x="6164262" y="60959"/>
                  </a:lnTo>
                  <a:lnTo>
                    <a:pt x="6142990" y="29209"/>
                  </a:lnTo>
                  <a:lnTo>
                    <a:pt x="6111240" y="7937"/>
                  </a:lnTo>
                  <a:lnTo>
                    <a:pt x="607218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09875" y="5280025"/>
              <a:ext cx="6172200" cy="600075"/>
            </a:xfrm>
            <a:custGeom>
              <a:avLst/>
              <a:gdLst/>
              <a:ahLst/>
              <a:cxnLst/>
              <a:rect l="l" t="t" r="r" b="b"/>
              <a:pathLst>
                <a:path w="6172200" h="600075">
                  <a:moveTo>
                    <a:pt x="0" y="100012"/>
                  </a:moveTo>
                  <a:lnTo>
                    <a:pt x="7937" y="60959"/>
                  </a:lnTo>
                  <a:lnTo>
                    <a:pt x="29210" y="29209"/>
                  </a:lnTo>
                  <a:lnTo>
                    <a:pt x="60960" y="7937"/>
                  </a:lnTo>
                  <a:lnTo>
                    <a:pt x="100012" y="0"/>
                  </a:lnTo>
                  <a:lnTo>
                    <a:pt x="6072187" y="0"/>
                  </a:lnTo>
                  <a:lnTo>
                    <a:pt x="6111240" y="7937"/>
                  </a:lnTo>
                  <a:lnTo>
                    <a:pt x="6142990" y="29209"/>
                  </a:lnTo>
                  <a:lnTo>
                    <a:pt x="6164262" y="60959"/>
                  </a:lnTo>
                  <a:lnTo>
                    <a:pt x="6172200" y="100012"/>
                  </a:lnTo>
                  <a:lnTo>
                    <a:pt x="6172200" y="499744"/>
                  </a:lnTo>
                  <a:lnTo>
                    <a:pt x="6164262" y="538480"/>
                  </a:lnTo>
                  <a:lnTo>
                    <a:pt x="6142990" y="570230"/>
                  </a:lnTo>
                  <a:lnTo>
                    <a:pt x="6111240" y="591819"/>
                  </a:lnTo>
                  <a:lnTo>
                    <a:pt x="6072187" y="599757"/>
                  </a:lnTo>
                  <a:lnTo>
                    <a:pt x="100012" y="599757"/>
                  </a:lnTo>
                  <a:lnTo>
                    <a:pt x="60960" y="591819"/>
                  </a:lnTo>
                  <a:lnTo>
                    <a:pt x="29210" y="570230"/>
                  </a:lnTo>
                  <a:lnTo>
                    <a:pt x="7937" y="538480"/>
                  </a:lnTo>
                  <a:lnTo>
                    <a:pt x="0" y="499744"/>
                  </a:lnTo>
                  <a:lnTo>
                    <a:pt x="0" y="100012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27355" y="595312"/>
            <a:ext cx="165481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Υπηρεσίες</a:t>
            </a:r>
            <a:r>
              <a:rPr sz="17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05" dirty="0">
                <a:solidFill>
                  <a:srgbClr val="FFFFFF"/>
                </a:solidFill>
              </a:rPr>
              <a:t>IPsec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06434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58160" y="4761654"/>
            <a:ext cx="607568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</a:pPr>
            <a:r>
              <a:rPr b="1" spc="85" dirty="0">
                <a:latin typeface="Calibri"/>
                <a:cs typeface="Calibri"/>
              </a:rPr>
              <a:t>Εμπιστευτικότητα</a:t>
            </a:r>
            <a:r>
              <a:rPr b="1" spc="35" dirty="0">
                <a:latin typeface="Calibri"/>
                <a:cs typeface="Calibri"/>
              </a:rPr>
              <a:t> </a:t>
            </a:r>
            <a:r>
              <a:rPr b="1" spc="90" dirty="0">
                <a:latin typeface="Calibri"/>
                <a:cs typeface="Calibri"/>
              </a:rPr>
              <a:t>(κρυπτογράφηση)</a:t>
            </a:r>
            <a:r>
              <a:rPr b="1" spc="40" dirty="0">
                <a:latin typeface="Calibri"/>
                <a:cs typeface="Calibri"/>
              </a:rPr>
              <a:t> </a:t>
            </a:r>
            <a:br>
              <a:rPr lang="el-GR" b="1" spc="40" dirty="0">
                <a:latin typeface="Calibri"/>
                <a:cs typeface="Calibri"/>
              </a:rPr>
            </a:br>
            <a:br>
              <a:rPr lang="el-GR" b="1" spc="40" dirty="0">
                <a:latin typeface="Calibri"/>
                <a:cs typeface="Calibri"/>
              </a:rPr>
            </a:br>
            <a:r>
              <a:rPr b="1" spc="90" dirty="0" err="1">
                <a:latin typeface="Calibri"/>
                <a:cs typeface="Calibri"/>
              </a:rPr>
              <a:t>Περιορισμένη</a:t>
            </a:r>
            <a:r>
              <a:rPr lang="el-GR" b="1" spc="90" dirty="0">
                <a:latin typeface="Calibri"/>
                <a:cs typeface="Calibri"/>
              </a:rPr>
              <a:t> </a:t>
            </a:r>
            <a:r>
              <a:rPr b="1" u="heavy" spc="200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b="1" u="heavy" spc="85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εμπιστευτικότητα</a:t>
            </a:r>
            <a:r>
              <a:rPr b="1" u="heavy" spc="20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b="1" u="heavy" spc="95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ροής</a:t>
            </a:r>
            <a:r>
              <a:rPr b="1" u="heavy" spc="30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b="1" u="heavy" spc="85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κίνησης</a:t>
            </a:r>
            <a:r>
              <a:rPr sz="1300" u="heavy" spc="85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3711" y="6705600"/>
            <a:ext cx="194627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30" dirty="0">
                <a:solidFill>
                  <a:srgbClr val="FFBA00"/>
                </a:solidFill>
                <a:latin typeface="Calibri"/>
                <a:cs typeface="Calibri"/>
              </a:rPr>
              <a:t>William</a:t>
            </a:r>
            <a:r>
              <a:rPr sz="500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FFBA00"/>
                </a:solidFill>
                <a:latin typeface="Calibri"/>
                <a:cs typeface="Calibri"/>
              </a:rPr>
              <a:t>Stallings,</a:t>
            </a:r>
            <a:r>
              <a:rPr sz="500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FFBA00"/>
                </a:solidFill>
                <a:latin typeface="Calibri"/>
                <a:cs typeface="Calibri"/>
              </a:rPr>
              <a:t>Κρυπτογραφία</a:t>
            </a:r>
            <a:r>
              <a:rPr sz="5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5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FFBA00"/>
                </a:solidFill>
                <a:latin typeface="Calibri"/>
                <a:cs typeface="Calibri"/>
              </a:rPr>
              <a:t>ασφάλεια</a:t>
            </a:r>
            <a:r>
              <a:rPr sz="5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30" dirty="0">
                <a:solidFill>
                  <a:srgbClr val="FFBA00"/>
                </a:solidFill>
                <a:latin typeface="Calibri"/>
                <a:cs typeface="Calibri"/>
              </a:rPr>
              <a:t>δικτύων:</a:t>
            </a:r>
            <a:r>
              <a:rPr sz="500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FFBA00"/>
                </a:solidFill>
                <a:latin typeface="Calibri"/>
                <a:cs typeface="Calibri"/>
              </a:rPr>
              <a:t>Έκδοση.</a:t>
            </a:r>
            <a:endParaRPr sz="500" dirty="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98998" y="5923280"/>
            <a:ext cx="3297872" cy="6156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0FA335-DAD3-629A-DFD9-660FD2C601D5}"/>
              </a:ext>
            </a:extLst>
          </p:cNvPr>
          <p:cNvSpPr txBox="1"/>
          <p:nvPr/>
        </p:nvSpPr>
        <p:spPr>
          <a:xfrm>
            <a:off x="2932747" y="1649413"/>
            <a:ext cx="58302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Έλεγχος πρόσβασης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Ακεραιότητα χωρίς σύνδεση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l-GR" altLang="el-GR" b="1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Αυθεντικοποίηση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προέλευσης δεδομένων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Απόρριψη επαναλαμβανόμενων (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replayed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πακέτων</a:t>
            </a: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l-GR" dirty="0"/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75" y="3587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grpSp>
        <p:nvGrpSpPr>
          <p:cNvPr id="3" name="object 3"/>
          <p:cNvGrpSpPr/>
          <p:nvPr/>
        </p:nvGrpSpPr>
        <p:grpSpPr>
          <a:xfrm>
            <a:off x="2921635" y="0"/>
            <a:ext cx="2433955" cy="6880225"/>
            <a:chOff x="2921635" y="0"/>
            <a:chExt cx="243395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950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3400" y="360513"/>
            <a:ext cx="213169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25" dirty="0">
                <a:solidFill>
                  <a:srgbClr val="FFFFFF"/>
                </a:solidFill>
                <a:latin typeface="Times New Roman"/>
                <a:cs typeface="Times New Roman"/>
              </a:rPr>
              <a:t>Εφαρμογές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00" dirty="0">
                <a:solidFill>
                  <a:srgbClr val="FFFFFF"/>
                </a:solidFill>
              </a:rPr>
              <a:t>IPSec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06434" y="36512"/>
            <a:ext cx="18415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9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6305" y="1262379"/>
            <a:ext cx="10354310" cy="754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90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00" spc="100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20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80" dirty="0">
                <a:solidFill>
                  <a:srgbClr val="FFBA00"/>
                </a:solidFill>
                <a:latin typeface="Calibri"/>
                <a:cs typeface="Calibri"/>
              </a:rPr>
              <a:t>IPsec</a:t>
            </a:r>
            <a:r>
              <a:rPr sz="120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90" dirty="0">
                <a:solidFill>
                  <a:srgbClr val="FFBA00"/>
                </a:solidFill>
                <a:latin typeface="Calibri"/>
                <a:cs typeface="Calibri"/>
              </a:rPr>
              <a:t>εξασφαλίζει</a:t>
            </a:r>
            <a:r>
              <a:rPr sz="1200" b="1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110" dirty="0">
                <a:solidFill>
                  <a:srgbClr val="FFBA00"/>
                </a:solidFill>
                <a:latin typeface="Calibri"/>
                <a:cs typeface="Calibri"/>
              </a:rPr>
              <a:t>ασφαλή</a:t>
            </a:r>
            <a:r>
              <a:rPr sz="1200" b="1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85" dirty="0">
                <a:solidFill>
                  <a:srgbClr val="FFBA00"/>
                </a:solidFill>
                <a:latin typeface="Calibri"/>
                <a:cs typeface="Calibri"/>
              </a:rPr>
              <a:t>επικοινωνία</a:t>
            </a:r>
            <a:r>
              <a:rPr sz="1200" spc="5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95" dirty="0">
                <a:solidFill>
                  <a:srgbClr val="FFBA00"/>
                </a:solidFill>
                <a:latin typeface="Calibri"/>
                <a:cs typeface="Calibri"/>
              </a:rPr>
              <a:t>σε</a:t>
            </a:r>
            <a:r>
              <a:rPr sz="120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90" dirty="0">
                <a:solidFill>
                  <a:srgbClr val="FFBA00"/>
                </a:solidFill>
                <a:latin typeface="Calibri"/>
                <a:cs typeface="Calibri"/>
              </a:rPr>
              <a:t>τοπικά</a:t>
            </a:r>
            <a:r>
              <a:rPr sz="1200" b="1" spc="5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85" dirty="0">
                <a:solidFill>
                  <a:srgbClr val="FFBA00"/>
                </a:solidFill>
                <a:latin typeface="Calibri"/>
                <a:cs typeface="Calibri"/>
              </a:rPr>
              <a:t>δίκτυα,</a:t>
            </a:r>
            <a:r>
              <a:rPr sz="1200" b="1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85" dirty="0">
                <a:solidFill>
                  <a:srgbClr val="FFBA00"/>
                </a:solidFill>
                <a:latin typeface="Calibri"/>
                <a:cs typeface="Calibri"/>
              </a:rPr>
              <a:t>ιδιωτικά</a:t>
            </a:r>
            <a:r>
              <a:rPr sz="1200" b="1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8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1200" b="1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95" dirty="0">
                <a:solidFill>
                  <a:srgbClr val="FFBA00"/>
                </a:solidFill>
                <a:latin typeface="Calibri"/>
                <a:cs typeface="Calibri"/>
              </a:rPr>
              <a:t>δημόσια</a:t>
            </a:r>
            <a:r>
              <a:rPr sz="120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140" dirty="0">
                <a:solidFill>
                  <a:srgbClr val="FFBA00"/>
                </a:solidFill>
                <a:latin typeface="Calibri"/>
                <a:cs typeface="Calibri"/>
              </a:rPr>
              <a:t>WAN</a:t>
            </a:r>
            <a:r>
              <a:rPr sz="1200" b="1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95" dirty="0">
                <a:solidFill>
                  <a:srgbClr val="FFBA00"/>
                </a:solidFill>
                <a:latin typeface="Calibri"/>
                <a:cs typeface="Calibri"/>
              </a:rPr>
              <a:t>στο</a:t>
            </a:r>
            <a:r>
              <a:rPr sz="1200" spc="5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FFBA00"/>
                </a:solidFill>
                <a:latin typeface="Calibri"/>
                <a:cs typeface="Calibri"/>
              </a:rPr>
              <a:t>Ίντερνετ:</a:t>
            </a:r>
            <a:endParaRPr sz="1200" dirty="0">
              <a:latin typeface="Calibri"/>
              <a:cs typeface="Calibri"/>
            </a:endParaRPr>
          </a:p>
          <a:p>
            <a:pPr marL="812800" marR="5080" lvl="1" indent="-342900" algn="just">
              <a:lnSpc>
                <a:spcPct val="79200"/>
              </a:lnSpc>
              <a:spcBef>
                <a:spcPts val="915"/>
              </a:spcBef>
              <a:buSzPct val="190000"/>
              <a:buFont typeface="Arial"/>
              <a:buChar char="•"/>
              <a:tabLst>
                <a:tab pos="812800" algn="l"/>
              </a:tabLst>
            </a:pPr>
            <a:r>
              <a:rPr sz="1200" b="1" spc="80" dirty="0">
                <a:solidFill>
                  <a:srgbClr val="FFBA00"/>
                </a:solidFill>
                <a:latin typeface="Calibri"/>
                <a:cs typeface="Calibri"/>
              </a:rPr>
              <a:t>Ασφαλής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συνδεσιμότητα </a:t>
            </a:r>
            <a:r>
              <a:rPr sz="1200" b="1" spc="75" dirty="0">
                <a:solidFill>
                  <a:srgbClr val="FFBA00"/>
                </a:solidFill>
                <a:latin typeface="Calibri"/>
                <a:cs typeface="Calibri"/>
              </a:rPr>
              <a:t>υποκαταστημάτων </a:t>
            </a:r>
            <a:r>
              <a:rPr sz="1200" b="1" spc="80" dirty="0">
                <a:solidFill>
                  <a:srgbClr val="FFBA00"/>
                </a:solidFill>
                <a:latin typeface="Calibri"/>
                <a:cs typeface="Calibri"/>
              </a:rPr>
              <a:t>μέσω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του </a:t>
            </a:r>
            <a:r>
              <a:rPr sz="1200" b="1" spc="55" dirty="0">
                <a:solidFill>
                  <a:srgbClr val="FFBA00"/>
                </a:solidFill>
                <a:latin typeface="Calibri"/>
                <a:cs typeface="Calibri"/>
              </a:rPr>
              <a:t>Ίντερνετ: </a:t>
            </a:r>
            <a:r>
              <a:rPr sz="1200" spc="60" dirty="0">
                <a:solidFill>
                  <a:srgbClr val="FFBA00"/>
                </a:solidFill>
                <a:latin typeface="Calibri"/>
                <a:cs typeface="Calibri"/>
              </a:rPr>
              <a:t>επιτρέπει </a:t>
            </a:r>
            <a:r>
              <a:rPr sz="1200" b="1" spc="55" dirty="0">
                <a:solidFill>
                  <a:srgbClr val="FFBA00"/>
                </a:solidFill>
                <a:latin typeface="Calibri"/>
                <a:cs typeface="Calibri"/>
              </a:rPr>
              <a:t>στις </a:t>
            </a:r>
            <a:r>
              <a:rPr sz="1200" b="1" spc="60" dirty="0">
                <a:solidFill>
                  <a:srgbClr val="FFBA00"/>
                </a:solidFill>
                <a:latin typeface="Calibri"/>
                <a:cs typeface="Calibri"/>
              </a:rPr>
              <a:t>εταιρείες </a:t>
            </a:r>
            <a:r>
              <a:rPr sz="1200" b="1" spc="75" dirty="0">
                <a:solidFill>
                  <a:srgbClr val="FFBA00"/>
                </a:solidFill>
                <a:latin typeface="Calibri"/>
                <a:cs typeface="Calibri"/>
              </a:rPr>
              <a:t>να </a:t>
            </a:r>
            <a:r>
              <a:rPr sz="1200" spc="70" dirty="0">
                <a:solidFill>
                  <a:srgbClr val="FFBA00"/>
                </a:solidFill>
                <a:latin typeface="Calibri"/>
                <a:cs typeface="Calibri"/>
              </a:rPr>
              <a:t>δημιουργούν </a:t>
            </a:r>
            <a:r>
              <a:rPr sz="1200" b="1" spc="85" dirty="0">
                <a:solidFill>
                  <a:srgbClr val="FFBA00"/>
                </a:solidFill>
                <a:latin typeface="Calibri"/>
                <a:cs typeface="Calibri"/>
              </a:rPr>
              <a:t>ασφαλή </a:t>
            </a:r>
            <a:r>
              <a:rPr sz="1200" b="1" spc="60" dirty="0">
                <a:solidFill>
                  <a:srgbClr val="FFBA00"/>
                </a:solidFill>
                <a:latin typeface="Calibri"/>
                <a:cs typeface="Calibri"/>
              </a:rPr>
              <a:t>εικονικά </a:t>
            </a:r>
            <a:r>
              <a:rPr sz="1200" b="1" spc="65" dirty="0">
                <a:solidFill>
                  <a:srgbClr val="FFBA00"/>
                </a:solidFill>
                <a:latin typeface="Calibri"/>
                <a:cs typeface="Calibri"/>
              </a:rPr>
              <a:t>ιδιωτικά δίκτυα </a:t>
            </a:r>
            <a:r>
              <a:rPr sz="1200" b="1" spc="40" dirty="0">
                <a:solidFill>
                  <a:srgbClr val="FFBA00"/>
                </a:solidFill>
                <a:latin typeface="Calibri"/>
                <a:cs typeface="Calibri"/>
              </a:rPr>
              <a:t>(</a:t>
            </a:r>
            <a:r>
              <a:rPr sz="1200" spc="40" dirty="0">
                <a:solidFill>
                  <a:srgbClr val="FFBA00"/>
                </a:solidFill>
                <a:latin typeface="Calibri"/>
                <a:cs typeface="Calibri"/>
              </a:rPr>
              <a:t>) </a:t>
            </a:r>
            <a:r>
              <a:rPr sz="1200" spc="80" dirty="0">
                <a:solidFill>
                  <a:srgbClr val="FFBA00"/>
                </a:solidFill>
                <a:latin typeface="Calibri"/>
                <a:cs typeface="Calibri"/>
              </a:rPr>
              <a:t>μέσω </a:t>
            </a:r>
            <a:r>
              <a:rPr sz="1200" spc="70" dirty="0">
                <a:solidFill>
                  <a:srgbClr val="FFBA00"/>
                </a:solidFill>
                <a:latin typeface="Calibri"/>
                <a:cs typeface="Calibri"/>
              </a:rPr>
              <a:t>του </a:t>
            </a:r>
            <a:r>
              <a:rPr sz="1200" spc="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65" dirty="0">
                <a:solidFill>
                  <a:srgbClr val="FFBA00"/>
                </a:solidFill>
                <a:latin typeface="Calibri"/>
                <a:cs typeface="Calibri"/>
              </a:rPr>
              <a:t>Διαδικτύου </a:t>
            </a:r>
            <a:r>
              <a:rPr sz="1200" spc="80" dirty="0">
                <a:solidFill>
                  <a:srgbClr val="FFBA00"/>
                </a:solidFill>
                <a:latin typeface="Calibri"/>
                <a:cs typeface="Calibri"/>
              </a:rPr>
              <a:t>ή </a:t>
            </a:r>
            <a:r>
              <a:rPr sz="1200" b="1" spc="75" dirty="0">
                <a:solidFill>
                  <a:srgbClr val="FFBA00"/>
                </a:solidFill>
                <a:latin typeface="Calibri"/>
                <a:cs typeface="Calibri"/>
              </a:rPr>
              <a:t>δημόσιων </a:t>
            </a:r>
            <a:r>
              <a:rPr sz="1200" spc="85" dirty="0">
                <a:solidFill>
                  <a:srgbClr val="FFBA00"/>
                </a:solidFill>
                <a:latin typeface="Calibri"/>
                <a:cs typeface="Calibri"/>
              </a:rPr>
              <a:t>WAN. </a:t>
            </a:r>
            <a:r>
              <a:rPr sz="1200" spc="75" dirty="0">
                <a:solidFill>
                  <a:srgbClr val="FFBA00"/>
                </a:solidFill>
                <a:latin typeface="Calibri"/>
                <a:cs typeface="Calibri"/>
              </a:rPr>
              <a:t>Αυτό </a:t>
            </a:r>
            <a:r>
              <a:rPr sz="1200" b="1" spc="65" dirty="0">
                <a:solidFill>
                  <a:srgbClr val="FFBA00"/>
                </a:solidFill>
                <a:latin typeface="Calibri"/>
                <a:cs typeface="Calibri"/>
              </a:rPr>
              <a:t>μειώνει </a:t>
            </a:r>
            <a:r>
              <a:rPr sz="1200" spc="65" dirty="0">
                <a:solidFill>
                  <a:srgbClr val="FFBA00"/>
                </a:solidFill>
                <a:latin typeface="Calibri"/>
                <a:cs typeface="Calibri"/>
              </a:rPr>
              <a:t>την </a:t>
            </a:r>
            <a:r>
              <a:rPr sz="1200" spc="70" dirty="0">
                <a:solidFill>
                  <a:srgbClr val="FFBA00"/>
                </a:solidFill>
                <a:latin typeface="Calibri"/>
                <a:cs typeface="Calibri"/>
              </a:rPr>
              <a:t>εξάρτηση </a:t>
            </a:r>
            <a:r>
              <a:rPr sz="1200" spc="80" dirty="0">
                <a:solidFill>
                  <a:srgbClr val="FFBA00"/>
                </a:solidFill>
                <a:latin typeface="Calibri"/>
                <a:cs typeface="Calibri"/>
              </a:rPr>
              <a:t>από </a:t>
            </a:r>
            <a:r>
              <a:rPr sz="1200" spc="70" dirty="0">
                <a:solidFill>
                  <a:srgbClr val="FFBA00"/>
                </a:solidFill>
                <a:latin typeface="Calibri"/>
                <a:cs typeface="Calibri"/>
              </a:rPr>
              <a:t>τα </a:t>
            </a:r>
            <a:r>
              <a:rPr sz="1200" b="1" spc="65" dirty="0">
                <a:solidFill>
                  <a:srgbClr val="FFBA00"/>
                </a:solidFill>
                <a:latin typeface="Calibri"/>
                <a:cs typeface="Calibri"/>
              </a:rPr>
              <a:t>ιδιωτικά </a:t>
            </a:r>
            <a:r>
              <a:rPr sz="1200" spc="60" dirty="0">
                <a:solidFill>
                  <a:srgbClr val="FFBA00"/>
                </a:solidFill>
                <a:latin typeface="Calibri"/>
                <a:cs typeface="Calibri"/>
              </a:rPr>
              <a:t>δίκτυα, </a:t>
            </a:r>
            <a:r>
              <a:rPr sz="1200" spc="75" dirty="0">
                <a:solidFill>
                  <a:srgbClr val="FFBA00"/>
                </a:solidFill>
                <a:latin typeface="Calibri"/>
                <a:cs typeface="Calibri"/>
              </a:rPr>
              <a:t>οδηγώντας </a:t>
            </a:r>
            <a:r>
              <a:rPr sz="1200" spc="70" dirty="0">
                <a:solidFill>
                  <a:srgbClr val="FFBA00"/>
                </a:solidFill>
                <a:latin typeface="Calibri"/>
                <a:cs typeface="Calibri"/>
              </a:rPr>
              <a:t>σε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εξοικονόμηση </a:t>
            </a:r>
            <a:r>
              <a:rPr sz="1200" spc="70" dirty="0">
                <a:solidFill>
                  <a:srgbClr val="FFBA00"/>
                </a:solidFill>
                <a:latin typeface="Calibri"/>
                <a:cs typeface="Calibri"/>
              </a:rPr>
              <a:t>κόστους </a:t>
            </a:r>
            <a:r>
              <a:rPr sz="1200" b="1" spc="65" dirty="0">
                <a:solidFill>
                  <a:srgbClr val="FFBA00"/>
                </a:solidFill>
                <a:latin typeface="Calibri"/>
                <a:cs typeface="Calibri"/>
              </a:rPr>
              <a:t>και </a:t>
            </a:r>
            <a:r>
              <a:rPr sz="1200" b="1" spc="75" dirty="0">
                <a:solidFill>
                  <a:srgbClr val="FFBA00"/>
                </a:solidFill>
                <a:latin typeface="Calibri"/>
                <a:cs typeface="Calibri"/>
              </a:rPr>
              <a:t>μείωση </a:t>
            </a:r>
            <a:r>
              <a:rPr sz="1200" spc="75" dirty="0">
                <a:solidFill>
                  <a:srgbClr val="FFBA00"/>
                </a:solidFill>
                <a:latin typeface="Calibri"/>
                <a:cs typeface="Calibri"/>
              </a:rPr>
              <a:t>των </a:t>
            </a:r>
            <a:r>
              <a:rPr sz="1200" spc="65" dirty="0">
                <a:solidFill>
                  <a:srgbClr val="FFBA00"/>
                </a:solidFill>
                <a:latin typeface="Calibri"/>
                <a:cs typeface="Calibri"/>
              </a:rPr>
              <a:t>γενικών </a:t>
            </a:r>
            <a:r>
              <a:rPr sz="1200" spc="70" dirty="0">
                <a:solidFill>
                  <a:srgbClr val="FFBA00"/>
                </a:solidFill>
                <a:latin typeface="Calibri"/>
                <a:cs typeface="Calibri"/>
              </a:rPr>
              <a:t>εξόδων </a:t>
            </a:r>
            <a:r>
              <a:rPr sz="1200" spc="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60" dirty="0">
                <a:solidFill>
                  <a:srgbClr val="FFBA00"/>
                </a:solidFill>
                <a:latin typeface="Calibri"/>
                <a:cs typeface="Calibri"/>
              </a:rPr>
              <a:t>διαχείρισης</a:t>
            </a:r>
            <a:r>
              <a:rPr sz="120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60" dirty="0">
                <a:solidFill>
                  <a:srgbClr val="FFBA00"/>
                </a:solidFill>
                <a:latin typeface="Calibri"/>
                <a:cs typeface="Calibri"/>
              </a:rPr>
              <a:t>δικτύου.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73505" y="2332354"/>
            <a:ext cx="9896475" cy="486736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355600" marR="5080" indent="-342900" algn="just">
              <a:lnSpc>
                <a:spcPct val="79200"/>
              </a:lnSpc>
              <a:spcBef>
                <a:spcPts val="350"/>
              </a:spcBef>
              <a:buSzPct val="190000"/>
              <a:buFont typeface="Arial"/>
              <a:buChar char="•"/>
              <a:tabLst>
                <a:tab pos="355600" algn="l"/>
              </a:tabLst>
            </a:pPr>
            <a:r>
              <a:rPr sz="1200" b="1" spc="105" dirty="0">
                <a:solidFill>
                  <a:srgbClr val="FFBA00"/>
                </a:solidFill>
                <a:latin typeface="Calibri"/>
                <a:cs typeface="Calibri"/>
              </a:rPr>
              <a:t>Ασφαλής απομακρυσμένη πρόσβαση </a:t>
            </a:r>
            <a:r>
              <a:rPr sz="1200" b="1" spc="110" dirty="0">
                <a:solidFill>
                  <a:srgbClr val="FFBA00"/>
                </a:solidFill>
                <a:latin typeface="Calibri"/>
                <a:cs typeface="Calibri"/>
              </a:rPr>
              <a:t>μέσω </a:t>
            </a:r>
            <a:r>
              <a:rPr sz="1200" b="1" spc="95" dirty="0">
                <a:solidFill>
                  <a:srgbClr val="FFBA00"/>
                </a:solidFill>
                <a:latin typeface="Calibri"/>
                <a:cs typeface="Calibri"/>
              </a:rPr>
              <a:t>του </a:t>
            </a:r>
            <a:r>
              <a:rPr sz="1200" b="1" spc="80" dirty="0">
                <a:solidFill>
                  <a:srgbClr val="FFBA00"/>
                </a:solidFill>
                <a:latin typeface="Calibri"/>
                <a:cs typeface="Calibri"/>
              </a:rPr>
              <a:t>Ίντερνετ: </a:t>
            </a:r>
            <a:r>
              <a:rPr sz="1200" spc="85" dirty="0">
                <a:solidFill>
                  <a:srgbClr val="FFBA00"/>
                </a:solidFill>
                <a:latin typeface="Calibri"/>
                <a:cs typeface="Calibri"/>
              </a:rPr>
              <a:t>επιτρέπει </a:t>
            </a:r>
            <a:r>
              <a:rPr sz="1200" b="1" spc="95" dirty="0">
                <a:solidFill>
                  <a:srgbClr val="FFBA00"/>
                </a:solidFill>
                <a:latin typeface="Calibri"/>
                <a:cs typeface="Calibri"/>
              </a:rPr>
              <a:t>στους </a:t>
            </a:r>
            <a:r>
              <a:rPr sz="1200" spc="85" dirty="0">
                <a:solidFill>
                  <a:srgbClr val="FFBA00"/>
                </a:solidFill>
                <a:latin typeface="Calibri"/>
                <a:cs typeface="Calibri"/>
              </a:rPr>
              <a:t>τελικούς </a:t>
            </a:r>
            <a:r>
              <a:rPr sz="1200" b="1" spc="90" dirty="0">
                <a:solidFill>
                  <a:srgbClr val="FFBA00"/>
                </a:solidFill>
                <a:latin typeface="Calibri"/>
                <a:cs typeface="Calibri"/>
              </a:rPr>
              <a:t>χρήστες </a:t>
            </a:r>
            <a:r>
              <a:rPr sz="1200" b="1" spc="100" dirty="0">
                <a:solidFill>
                  <a:srgbClr val="FFBA00"/>
                </a:solidFill>
                <a:latin typeface="Calibri"/>
                <a:cs typeface="Calibri"/>
              </a:rPr>
              <a:t>να </a:t>
            </a:r>
            <a:r>
              <a:rPr sz="1200" spc="90" dirty="0">
                <a:solidFill>
                  <a:srgbClr val="FFBA00"/>
                </a:solidFill>
                <a:latin typeface="Calibri"/>
                <a:cs typeface="Calibri"/>
              </a:rPr>
              <a:t>έχουν </a:t>
            </a:r>
            <a:r>
              <a:rPr sz="1200" b="1" spc="110" dirty="0">
                <a:solidFill>
                  <a:srgbClr val="FFBA00"/>
                </a:solidFill>
                <a:latin typeface="Calibri"/>
                <a:cs typeface="Calibri"/>
              </a:rPr>
              <a:t>ασφαλή </a:t>
            </a:r>
            <a:r>
              <a:rPr sz="1200" spc="105" dirty="0">
                <a:solidFill>
                  <a:srgbClr val="FFBA00"/>
                </a:solidFill>
                <a:latin typeface="Calibri"/>
                <a:cs typeface="Calibri"/>
              </a:rPr>
              <a:t>πρόσ</a:t>
            </a:r>
            <a:r>
              <a:rPr sz="1200" b="1" spc="105" dirty="0">
                <a:solidFill>
                  <a:srgbClr val="FFBA00"/>
                </a:solidFill>
                <a:latin typeface="Calibri"/>
                <a:cs typeface="Calibri"/>
              </a:rPr>
              <a:t>βαση </a:t>
            </a:r>
            <a:r>
              <a:rPr sz="1200" b="1" spc="95" dirty="0">
                <a:solidFill>
                  <a:srgbClr val="FFBA00"/>
                </a:solidFill>
                <a:latin typeface="Calibri"/>
                <a:cs typeface="Calibri"/>
              </a:rPr>
              <a:t>στο </a:t>
            </a:r>
            <a:r>
              <a:rPr sz="1200" b="1" spc="90" dirty="0">
                <a:solidFill>
                  <a:srgbClr val="FFBA00"/>
                </a:solidFill>
                <a:latin typeface="Calibri"/>
                <a:cs typeface="Calibri"/>
              </a:rPr>
              <a:t>δίκτυο </a:t>
            </a:r>
            <a:r>
              <a:rPr sz="1200" b="1" spc="85" dirty="0">
                <a:solidFill>
                  <a:srgbClr val="FFBA00"/>
                </a:solidFill>
                <a:latin typeface="Calibri"/>
                <a:cs typeface="Calibri"/>
              </a:rPr>
              <a:t>της εταιρείας </a:t>
            </a:r>
            <a:r>
              <a:rPr sz="1200" b="1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FBA00"/>
                </a:solidFill>
                <a:latin typeface="Calibri"/>
                <a:cs typeface="Calibri"/>
              </a:rPr>
              <a:t>τους </a:t>
            </a:r>
            <a:r>
              <a:rPr sz="1200" b="1" spc="110" dirty="0">
                <a:solidFill>
                  <a:srgbClr val="FFBA00"/>
                </a:solidFill>
                <a:latin typeface="Calibri"/>
                <a:cs typeface="Calibri"/>
              </a:rPr>
              <a:t>μέσω </a:t>
            </a:r>
            <a:r>
              <a:rPr sz="1200" b="1" spc="90" dirty="0">
                <a:solidFill>
                  <a:srgbClr val="FFBA00"/>
                </a:solidFill>
                <a:latin typeface="Calibri"/>
                <a:cs typeface="Calibri"/>
              </a:rPr>
              <a:t>μιας τοπικής </a:t>
            </a:r>
            <a:r>
              <a:rPr sz="1200" spc="95" dirty="0">
                <a:solidFill>
                  <a:srgbClr val="FFBA00"/>
                </a:solidFill>
                <a:latin typeface="Calibri"/>
                <a:cs typeface="Calibri"/>
              </a:rPr>
              <a:t>κλήσης σε </a:t>
            </a:r>
            <a:r>
              <a:rPr sz="1200" spc="90" dirty="0">
                <a:solidFill>
                  <a:srgbClr val="FFBA00"/>
                </a:solidFill>
                <a:latin typeface="Calibri"/>
                <a:cs typeface="Calibri"/>
              </a:rPr>
              <a:t>έναν </a:t>
            </a:r>
            <a:r>
              <a:rPr sz="1200" spc="100" dirty="0">
                <a:solidFill>
                  <a:srgbClr val="FFBA00"/>
                </a:solidFill>
                <a:latin typeface="Calibri"/>
                <a:cs typeface="Calibri"/>
              </a:rPr>
              <a:t>πάροχο υπηρεσιών </a:t>
            </a:r>
            <a:r>
              <a:rPr sz="1200" spc="85" dirty="0">
                <a:solidFill>
                  <a:srgbClr val="FFBA00"/>
                </a:solidFill>
                <a:latin typeface="Calibri"/>
                <a:cs typeface="Calibri"/>
              </a:rPr>
              <a:t>διαδικτύου, </a:t>
            </a:r>
            <a:r>
              <a:rPr sz="1200" spc="90" dirty="0">
                <a:solidFill>
                  <a:srgbClr val="FFBA00"/>
                </a:solidFill>
                <a:latin typeface="Calibri"/>
                <a:cs typeface="Calibri"/>
              </a:rPr>
              <a:t>μειώνοντας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τις </a:t>
            </a:r>
            <a:r>
              <a:rPr sz="1200" b="1" spc="90" dirty="0">
                <a:solidFill>
                  <a:srgbClr val="FFBA00"/>
                </a:solidFill>
                <a:latin typeface="Calibri"/>
                <a:cs typeface="Calibri"/>
              </a:rPr>
              <a:t>χρεώσεις </a:t>
            </a:r>
            <a:r>
              <a:rPr sz="1200" spc="90" dirty="0">
                <a:solidFill>
                  <a:srgbClr val="FFBA00"/>
                </a:solidFill>
                <a:latin typeface="Calibri"/>
                <a:cs typeface="Calibri"/>
              </a:rPr>
              <a:t>διοδίων </a:t>
            </a:r>
            <a:r>
              <a:rPr sz="1200" b="1" spc="85" dirty="0">
                <a:solidFill>
                  <a:srgbClr val="FFBA00"/>
                </a:solidFill>
                <a:latin typeface="Calibri"/>
                <a:cs typeface="Calibri"/>
              </a:rPr>
              <a:t>για </a:t>
            </a:r>
            <a:r>
              <a:rPr sz="1200" spc="90" dirty="0">
                <a:solidFill>
                  <a:srgbClr val="FFBA00"/>
                </a:solidFill>
                <a:latin typeface="Calibri"/>
                <a:cs typeface="Calibri"/>
              </a:rPr>
              <a:t>τους εργαζόμενους </a:t>
            </a:r>
            <a:r>
              <a:rPr sz="1200" b="1" spc="110" dirty="0">
                <a:solidFill>
                  <a:srgbClr val="FFBA00"/>
                </a:solidFill>
                <a:latin typeface="Calibri"/>
                <a:cs typeface="Calibri"/>
              </a:rPr>
              <a:t>που </a:t>
            </a:r>
            <a:r>
              <a:rPr sz="1200" b="1" spc="90" dirty="0">
                <a:solidFill>
                  <a:srgbClr val="FFBA00"/>
                </a:solidFill>
                <a:latin typeface="Calibri"/>
                <a:cs typeface="Calibri"/>
              </a:rPr>
              <a:t>ταξιδεύουν </a:t>
            </a:r>
            <a:r>
              <a:rPr sz="1200" spc="85" dirty="0">
                <a:solidFill>
                  <a:srgbClr val="FFBA00"/>
                </a:solidFill>
                <a:latin typeface="Calibri"/>
                <a:cs typeface="Calibri"/>
              </a:rPr>
              <a:t>και </a:t>
            </a:r>
            <a:r>
              <a:rPr sz="1200" spc="90" dirty="0">
                <a:solidFill>
                  <a:srgbClr val="FFBA00"/>
                </a:solidFill>
                <a:latin typeface="Calibri"/>
                <a:cs typeface="Calibri"/>
              </a:rPr>
              <a:t> τους</a:t>
            </a:r>
            <a:r>
              <a:rPr sz="12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FBA00"/>
                </a:solidFill>
                <a:latin typeface="Calibri"/>
                <a:cs typeface="Calibri"/>
              </a:rPr>
              <a:t>τηλεργαζόμενους.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73505" y="3166427"/>
            <a:ext cx="9898380" cy="340863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355600" marR="5080" indent="-342900">
              <a:lnSpc>
                <a:spcPct val="79200"/>
              </a:lnSpc>
              <a:spcBef>
                <a:spcPts val="350"/>
              </a:spcBef>
              <a:buSzPct val="190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00" b="1" spc="75" dirty="0">
                <a:solidFill>
                  <a:srgbClr val="FFBA00"/>
                </a:solidFill>
                <a:latin typeface="Calibri"/>
                <a:cs typeface="Calibri"/>
              </a:rPr>
              <a:t>Καθιέρωση</a:t>
            </a:r>
            <a:r>
              <a:rPr sz="1200" b="1" spc="2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συνδεσιμότητας</a:t>
            </a:r>
            <a:r>
              <a:rPr sz="1200" b="1" spc="2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5" dirty="0">
                <a:solidFill>
                  <a:srgbClr val="FFBA00"/>
                </a:solidFill>
                <a:latin typeface="Calibri"/>
                <a:cs typeface="Calibri"/>
              </a:rPr>
              <a:t>με</a:t>
            </a:r>
            <a:r>
              <a:rPr sz="1200" b="1" spc="2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συνεργάτες</a:t>
            </a:r>
            <a:r>
              <a:rPr sz="1200" b="1" spc="2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στο</a:t>
            </a:r>
            <a:r>
              <a:rPr sz="1200" b="1" spc="2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65" dirty="0">
                <a:solidFill>
                  <a:srgbClr val="FFBA00"/>
                </a:solidFill>
                <a:latin typeface="Calibri"/>
                <a:cs typeface="Calibri"/>
              </a:rPr>
              <a:t>extranet</a:t>
            </a:r>
            <a:r>
              <a:rPr sz="1200" b="1" spc="229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6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1200" b="1" spc="229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65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200" b="1" spc="229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65" dirty="0">
                <a:solidFill>
                  <a:srgbClr val="FFBA00"/>
                </a:solidFill>
                <a:latin typeface="Calibri"/>
                <a:cs typeface="Calibri"/>
              </a:rPr>
              <a:t>Ενδοδίκτυο:</a:t>
            </a:r>
            <a:r>
              <a:rPr sz="1200" b="1" spc="229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65" dirty="0">
                <a:solidFill>
                  <a:srgbClr val="FFBA00"/>
                </a:solidFill>
                <a:latin typeface="Calibri"/>
                <a:cs typeface="Calibri"/>
              </a:rPr>
              <a:t>ενεργοποιεί</a:t>
            </a:r>
            <a:r>
              <a:rPr sz="1200" spc="229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την</a:t>
            </a:r>
            <a:r>
              <a:rPr sz="1200" b="1" spc="2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85" dirty="0">
                <a:solidFill>
                  <a:srgbClr val="FFBA00"/>
                </a:solidFill>
                <a:latin typeface="Calibri"/>
                <a:cs typeface="Calibri"/>
              </a:rPr>
              <a:t>ασφαλή</a:t>
            </a:r>
            <a:r>
              <a:rPr sz="1200" b="1" spc="2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65" dirty="0">
                <a:solidFill>
                  <a:srgbClr val="FFBA00"/>
                </a:solidFill>
                <a:latin typeface="Calibri"/>
                <a:cs typeface="Calibri"/>
              </a:rPr>
              <a:t>επικοινωνία</a:t>
            </a:r>
            <a:r>
              <a:rPr sz="1200" b="1" spc="2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5" dirty="0">
                <a:solidFill>
                  <a:srgbClr val="FFBA00"/>
                </a:solidFill>
                <a:latin typeface="Calibri"/>
                <a:cs typeface="Calibri"/>
              </a:rPr>
              <a:t>με</a:t>
            </a:r>
            <a:r>
              <a:rPr sz="1200" b="1" spc="2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65" dirty="0">
                <a:solidFill>
                  <a:srgbClr val="FFBA00"/>
                </a:solidFill>
                <a:latin typeface="Calibri"/>
                <a:cs typeface="Calibri"/>
              </a:rPr>
              <a:t>εξωτερικές</a:t>
            </a:r>
            <a:r>
              <a:rPr sz="1200" spc="2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65" dirty="0">
                <a:solidFill>
                  <a:srgbClr val="FFBA00"/>
                </a:solidFill>
                <a:latin typeface="Calibri"/>
                <a:cs typeface="Calibri"/>
              </a:rPr>
              <a:t>οργανώσεις, </a:t>
            </a:r>
            <a:r>
              <a:rPr sz="1200" b="1" spc="-2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εξασφαλίζοντας</a:t>
            </a:r>
            <a:r>
              <a:rPr sz="120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την</a:t>
            </a:r>
            <a:r>
              <a:rPr sz="120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ταυτοποίηση</a:t>
            </a:r>
            <a:r>
              <a:rPr sz="120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χρήστη</a:t>
            </a:r>
            <a:r>
              <a:rPr sz="120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6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120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την</a:t>
            </a:r>
            <a:r>
              <a:rPr sz="120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65" dirty="0">
                <a:solidFill>
                  <a:srgbClr val="FFBA00"/>
                </a:solidFill>
                <a:latin typeface="Calibri"/>
                <a:cs typeface="Calibri"/>
              </a:rPr>
              <a:t>εμπιστευτικότητα</a:t>
            </a:r>
            <a:r>
              <a:rPr sz="120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6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120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70" dirty="0">
                <a:solidFill>
                  <a:srgbClr val="FFBA00"/>
                </a:solidFill>
                <a:latin typeface="Calibri"/>
                <a:cs typeface="Calibri"/>
              </a:rPr>
              <a:t>παρέχοντας</a:t>
            </a:r>
            <a:r>
              <a:rPr sz="120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μηχανισμό</a:t>
            </a:r>
            <a:r>
              <a:rPr sz="1200" b="1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ανταλλαγής</a:t>
            </a:r>
            <a:r>
              <a:rPr sz="120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4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73505" y="3883025"/>
            <a:ext cx="9896475" cy="5824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1075"/>
              </a:lnSpc>
              <a:spcBef>
                <a:spcPts val="100"/>
              </a:spcBef>
              <a:buSzPct val="190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Ενίσχυση</a:t>
            </a:r>
            <a:r>
              <a:rPr sz="1200" b="1" spc="36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65" dirty="0">
                <a:solidFill>
                  <a:srgbClr val="FFBA00"/>
                </a:solidFill>
                <a:latin typeface="Calibri"/>
                <a:cs typeface="Calibri"/>
              </a:rPr>
              <a:t>της </a:t>
            </a:r>
            <a:r>
              <a:rPr sz="1200" b="1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5" dirty="0">
                <a:solidFill>
                  <a:srgbClr val="FFBA00"/>
                </a:solidFill>
                <a:latin typeface="Calibri"/>
                <a:cs typeface="Calibri"/>
              </a:rPr>
              <a:t>ασφάλειας</a:t>
            </a:r>
            <a:r>
              <a:rPr sz="1200" b="1" spc="3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του </a:t>
            </a:r>
            <a:r>
              <a:rPr sz="1200" b="1" spc="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65" dirty="0">
                <a:solidFill>
                  <a:srgbClr val="FFBA00"/>
                </a:solidFill>
                <a:latin typeface="Calibri"/>
                <a:cs typeface="Calibri"/>
              </a:rPr>
              <a:t>ηλεκτρονικού </a:t>
            </a:r>
            <a:r>
              <a:rPr sz="1200" b="1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65" dirty="0">
                <a:solidFill>
                  <a:srgbClr val="FFBA00"/>
                </a:solidFill>
                <a:latin typeface="Calibri"/>
                <a:cs typeface="Calibri"/>
              </a:rPr>
              <a:t>εμπορίου: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60" dirty="0">
                <a:solidFill>
                  <a:srgbClr val="FFBA00"/>
                </a:solidFill>
                <a:latin typeface="Calibri"/>
                <a:cs typeface="Calibri"/>
              </a:rPr>
              <a:t>ενισχύει </a:t>
            </a:r>
            <a:r>
              <a:rPr sz="1200" b="1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την </a:t>
            </a:r>
            <a:r>
              <a:rPr sz="1200" b="1" spc="75" dirty="0">
                <a:solidFill>
                  <a:srgbClr val="FFBA00"/>
                </a:solidFill>
                <a:latin typeface="Calibri"/>
                <a:cs typeface="Calibri"/>
              </a:rPr>
              <a:t> ασφάλεια</a:t>
            </a:r>
            <a:r>
              <a:rPr sz="1200" b="1" spc="3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5" dirty="0">
                <a:solidFill>
                  <a:srgbClr val="FFBA00"/>
                </a:solidFill>
                <a:latin typeface="Calibri"/>
                <a:cs typeface="Calibri"/>
              </a:rPr>
              <a:t>ακόμη</a:t>
            </a:r>
            <a:r>
              <a:rPr sz="1200" b="1" spc="3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65" dirty="0">
                <a:solidFill>
                  <a:srgbClr val="FFBA00"/>
                </a:solidFill>
                <a:latin typeface="Calibri"/>
                <a:cs typeface="Calibri"/>
              </a:rPr>
              <a:t>και </a:t>
            </a:r>
            <a:r>
              <a:rPr sz="1200" b="1" spc="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FFBA00"/>
                </a:solidFill>
                <a:latin typeface="Calibri"/>
                <a:cs typeface="Calibri"/>
              </a:rPr>
              <a:t>σε</a:t>
            </a:r>
            <a:r>
              <a:rPr sz="1200" spc="36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5" dirty="0">
                <a:solidFill>
                  <a:srgbClr val="FFBA00"/>
                </a:solidFill>
                <a:latin typeface="Calibri"/>
                <a:cs typeface="Calibri"/>
              </a:rPr>
              <a:t>εφαρμογές</a:t>
            </a:r>
            <a:r>
              <a:rPr sz="1200" b="1" spc="3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5" dirty="0">
                <a:solidFill>
                  <a:srgbClr val="FFBA00"/>
                </a:solidFill>
                <a:latin typeface="Calibri"/>
                <a:cs typeface="Calibri"/>
              </a:rPr>
              <a:t>με</a:t>
            </a:r>
            <a:r>
              <a:rPr sz="1200" b="1" spc="36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5" dirty="0">
                <a:solidFill>
                  <a:srgbClr val="FFBA00"/>
                </a:solidFill>
                <a:latin typeface="Calibri"/>
                <a:cs typeface="Calibri"/>
              </a:rPr>
              <a:t>ενσωματωμένα</a:t>
            </a:r>
            <a:r>
              <a:rPr sz="1200" b="1" spc="36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πρωτόκολλα. </a:t>
            </a:r>
            <a:r>
              <a:rPr sz="1200" b="1" spc="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200" spc="36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60" dirty="0">
                <a:solidFill>
                  <a:srgbClr val="FFBA00"/>
                </a:solidFill>
                <a:latin typeface="Calibri"/>
                <a:cs typeface="Calibri"/>
              </a:rPr>
              <a:t>IPsec</a:t>
            </a:r>
            <a:endParaRPr sz="1200" dirty="0">
              <a:latin typeface="Calibri"/>
              <a:cs typeface="Calibri"/>
            </a:endParaRPr>
          </a:p>
          <a:p>
            <a:pPr marL="355600">
              <a:lnSpc>
                <a:spcPts val="1075"/>
              </a:lnSpc>
            </a:pPr>
            <a:r>
              <a:rPr sz="1200" b="1" spc="65" dirty="0">
                <a:solidFill>
                  <a:srgbClr val="FFBA00"/>
                </a:solidFill>
                <a:latin typeface="Calibri"/>
                <a:cs typeface="Calibri"/>
              </a:rPr>
              <a:t>διασφαλίζει</a:t>
            </a:r>
            <a:r>
              <a:rPr sz="120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55" dirty="0">
                <a:solidFill>
                  <a:srgbClr val="FFBA00"/>
                </a:solidFill>
                <a:latin typeface="Calibri"/>
                <a:cs typeface="Calibri"/>
              </a:rPr>
              <a:t>ότι</a:t>
            </a:r>
            <a:r>
              <a:rPr sz="120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FFBA00"/>
                </a:solidFill>
                <a:latin typeface="Calibri"/>
                <a:cs typeface="Calibri"/>
              </a:rPr>
              <a:t>όλη</a:t>
            </a:r>
            <a:r>
              <a:rPr sz="12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80" dirty="0">
                <a:solidFill>
                  <a:srgbClr val="FFBA00"/>
                </a:solidFill>
                <a:latin typeface="Calibri"/>
                <a:cs typeface="Calibri"/>
              </a:rPr>
              <a:t>η</a:t>
            </a:r>
            <a:r>
              <a:rPr sz="12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70" dirty="0">
                <a:solidFill>
                  <a:srgbClr val="FFBA00"/>
                </a:solidFill>
                <a:latin typeface="Calibri"/>
                <a:cs typeface="Calibri"/>
              </a:rPr>
              <a:t>σχεδιασμένη</a:t>
            </a:r>
            <a:r>
              <a:rPr sz="12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65" dirty="0">
                <a:solidFill>
                  <a:srgbClr val="FFBA00"/>
                </a:solidFill>
                <a:latin typeface="Calibri"/>
                <a:cs typeface="Calibri"/>
              </a:rPr>
              <a:t>κίνηση</a:t>
            </a:r>
            <a:r>
              <a:rPr sz="120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κρυπτογραφείται</a:t>
            </a:r>
            <a:r>
              <a:rPr sz="120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60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120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60" dirty="0">
                <a:solidFill>
                  <a:srgbClr val="FFBA00"/>
                </a:solidFill>
                <a:latin typeface="Calibri"/>
                <a:cs typeface="Calibri"/>
              </a:rPr>
              <a:t>πιστοποιείται,</a:t>
            </a:r>
            <a:r>
              <a:rPr sz="120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70" dirty="0">
                <a:solidFill>
                  <a:srgbClr val="FFBA00"/>
                </a:solidFill>
                <a:latin typeface="Calibri"/>
                <a:cs typeface="Calibri"/>
              </a:rPr>
              <a:t>προσθέτοντας</a:t>
            </a:r>
            <a:r>
              <a:rPr sz="120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70" dirty="0">
                <a:solidFill>
                  <a:srgbClr val="FFBA00"/>
                </a:solidFill>
                <a:latin typeface="Calibri"/>
                <a:cs typeface="Calibri"/>
              </a:rPr>
              <a:t>ένα</a:t>
            </a:r>
            <a:r>
              <a:rPr sz="12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επίπεδο</a:t>
            </a:r>
            <a:r>
              <a:rPr sz="120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70" dirty="0">
                <a:solidFill>
                  <a:srgbClr val="FFBA00"/>
                </a:solidFill>
                <a:latin typeface="Calibri"/>
                <a:cs typeface="Calibri"/>
              </a:rPr>
              <a:t>ασφάλειας</a:t>
            </a:r>
            <a:r>
              <a:rPr sz="12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FFBA00"/>
                </a:solidFill>
                <a:latin typeface="Calibri"/>
                <a:cs typeface="Calibri"/>
              </a:rPr>
              <a:t>πέρα</a:t>
            </a:r>
            <a:r>
              <a:rPr sz="12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80" dirty="0">
                <a:solidFill>
                  <a:srgbClr val="FFBA00"/>
                </a:solidFill>
                <a:latin typeface="Calibri"/>
                <a:cs typeface="Calibri"/>
              </a:rPr>
              <a:t>από</a:t>
            </a:r>
            <a:r>
              <a:rPr sz="120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spc="65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200" spc="3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200" b="1" spc="70" dirty="0">
                <a:solidFill>
                  <a:srgbClr val="FFBA00"/>
                </a:solidFill>
                <a:latin typeface="Calibri"/>
                <a:cs typeface="Calibri"/>
              </a:rPr>
              <a:t>εφαρμογής</a:t>
            </a:r>
            <a:r>
              <a:rPr sz="1200" spc="7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105" y="4680902"/>
            <a:ext cx="194627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30" dirty="0">
                <a:solidFill>
                  <a:srgbClr val="FFBA00"/>
                </a:solidFill>
                <a:latin typeface="Calibri"/>
                <a:cs typeface="Calibri"/>
              </a:rPr>
              <a:t>William</a:t>
            </a:r>
            <a:r>
              <a:rPr sz="800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25" dirty="0">
                <a:solidFill>
                  <a:srgbClr val="FFBA00"/>
                </a:solidFill>
                <a:latin typeface="Calibri"/>
                <a:cs typeface="Calibri"/>
              </a:rPr>
              <a:t>Stallings,</a:t>
            </a:r>
            <a:r>
              <a:rPr sz="800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35" dirty="0">
                <a:solidFill>
                  <a:srgbClr val="FFBA00"/>
                </a:solidFill>
                <a:latin typeface="Calibri"/>
                <a:cs typeface="Calibri"/>
              </a:rPr>
              <a:t>Κρυπτογραφία</a:t>
            </a:r>
            <a:r>
              <a:rPr sz="8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2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8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35" dirty="0">
                <a:solidFill>
                  <a:srgbClr val="FFBA00"/>
                </a:solidFill>
                <a:latin typeface="Calibri"/>
                <a:cs typeface="Calibri"/>
              </a:rPr>
              <a:t>ασφάλεια</a:t>
            </a:r>
            <a:r>
              <a:rPr sz="8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30" dirty="0">
                <a:solidFill>
                  <a:srgbClr val="FFBA00"/>
                </a:solidFill>
                <a:latin typeface="Calibri"/>
                <a:cs typeface="Calibri"/>
              </a:rPr>
              <a:t>δικτύων:</a:t>
            </a:r>
            <a:r>
              <a:rPr sz="800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25" dirty="0">
                <a:solidFill>
                  <a:srgbClr val="FFBA00"/>
                </a:solidFill>
                <a:latin typeface="Calibri"/>
                <a:cs typeface="Calibri"/>
              </a:rPr>
              <a:t>Έκδοση.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6975" y="4644072"/>
            <a:ext cx="3297872" cy="615632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921635" y="0"/>
            <a:ext cx="2433955" cy="6880225"/>
            <a:chOff x="2921635" y="0"/>
            <a:chExt cx="243395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950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27355" y="595312"/>
            <a:ext cx="33782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700" spc="5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700" spc="7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06434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2455" y="2032634"/>
            <a:ext cx="4834890" cy="824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50" b="1" spc="50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050" b="1" spc="1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SSL,</a:t>
            </a:r>
            <a:r>
              <a:rPr sz="1050" b="1" spc="1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55" dirty="0">
                <a:solidFill>
                  <a:srgbClr val="FFBA00"/>
                </a:solidFill>
                <a:latin typeface="Calibri"/>
                <a:cs typeface="Calibri"/>
              </a:rPr>
              <a:t>ή</a:t>
            </a:r>
            <a:r>
              <a:rPr sz="1050" spc="1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5" dirty="0">
                <a:solidFill>
                  <a:srgbClr val="FFBA00"/>
                </a:solidFill>
                <a:latin typeface="Calibri"/>
                <a:cs typeface="Calibri"/>
              </a:rPr>
              <a:t>Secure</a:t>
            </a:r>
            <a:r>
              <a:rPr sz="1050" b="1" spc="1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5" dirty="0">
                <a:solidFill>
                  <a:srgbClr val="FFBA00"/>
                </a:solidFill>
                <a:latin typeface="Calibri"/>
                <a:cs typeface="Calibri"/>
              </a:rPr>
              <a:t>Sockets</a:t>
            </a:r>
            <a:r>
              <a:rPr sz="1050" b="1" spc="1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Layer,</a:t>
            </a:r>
            <a:r>
              <a:rPr sz="1050" b="1" spc="1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είναι</a:t>
            </a:r>
            <a:r>
              <a:rPr sz="1050" b="1" spc="1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50" dirty="0">
                <a:solidFill>
                  <a:srgbClr val="FFBA00"/>
                </a:solidFill>
                <a:latin typeface="Calibri"/>
                <a:cs typeface="Calibri"/>
              </a:rPr>
              <a:t>ένα</a:t>
            </a:r>
            <a:r>
              <a:rPr sz="1050" spc="1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50" dirty="0">
                <a:solidFill>
                  <a:srgbClr val="FFBA00"/>
                </a:solidFill>
                <a:latin typeface="Calibri"/>
                <a:cs typeface="Calibri"/>
              </a:rPr>
              <a:t>πρωτόκολλο</a:t>
            </a:r>
            <a:r>
              <a:rPr sz="1050" b="1" spc="1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50" dirty="0">
                <a:solidFill>
                  <a:srgbClr val="FFBA00"/>
                </a:solidFill>
                <a:latin typeface="Calibri"/>
                <a:cs typeface="Calibri"/>
              </a:rPr>
              <a:t>κρυπτογράφησης</a:t>
            </a:r>
            <a:r>
              <a:rPr sz="1050" b="1" spc="1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55" dirty="0">
                <a:solidFill>
                  <a:srgbClr val="FFBA00"/>
                </a:solidFill>
                <a:latin typeface="Calibri"/>
                <a:cs typeface="Calibri"/>
              </a:rPr>
              <a:t>από </a:t>
            </a:r>
            <a:r>
              <a:rPr sz="1050" b="1" spc="-2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τη</a:t>
            </a:r>
            <a:r>
              <a:rPr sz="10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Netscape</a:t>
            </a:r>
            <a:r>
              <a:rPr sz="10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5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050" b="1" spc="50" dirty="0">
                <a:solidFill>
                  <a:srgbClr val="FFBA00"/>
                </a:solidFill>
                <a:latin typeface="Calibri"/>
                <a:cs typeface="Calibri"/>
              </a:rPr>
              <a:t> 1995</a:t>
            </a:r>
            <a:r>
              <a:rPr sz="1050" b="1" spc="5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για</a:t>
            </a:r>
            <a:r>
              <a:rPr sz="1050" b="1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50" dirty="0">
                <a:solidFill>
                  <a:srgbClr val="FFBA00"/>
                </a:solidFill>
                <a:latin typeface="Calibri"/>
                <a:cs typeface="Calibri"/>
              </a:rPr>
              <a:t>των</a:t>
            </a:r>
            <a:r>
              <a:rPr sz="1050" b="1" spc="5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5" dirty="0">
                <a:solidFill>
                  <a:srgbClr val="FFBA00"/>
                </a:solidFill>
                <a:latin typeface="Calibri"/>
                <a:cs typeface="Calibri"/>
              </a:rPr>
              <a:t>επικοινωνιών</a:t>
            </a:r>
            <a:r>
              <a:rPr sz="1050" b="1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50" dirty="0">
                <a:solidFill>
                  <a:srgbClr val="FFBA00"/>
                </a:solidFill>
                <a:latin typeface="Calibri"/>
                <a:cs typeface="Calibri"/>
              </a:rPr>
              <a:t>στο</a:t>
            </a:r>
            <a:r>
              <a:rPr sz="1050" spc="5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Ίντερνετ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r>
              <a:rPr sz="1050" b="1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Εξασφαλίζει</a:t>
            </a:r>
            <a:r>
              <a:rPr sz="10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5" dirty="0">
                <a:solidFill>
                  <a:srgbClr val="FFBA00"/>
                </a:solidFill>
                <a:latin typeface="Calibri"/>
                <a:cs typeface="Calibri"/>
              </a:rPr>
              <a:t>την </a:t>
            </a:r>
            <a:r>
              <a:rPr sz="1050" b="1" spc="-2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ιδιωτικότητα, </a:t>
            </a:r>
            <a:r>
              <a:rPr sz="1050" b="1" spc="45" dirty="0">
                <a:solidFill>
                  <a:srgbClr val="FFBA00"/>
                </a:solidFill>
                <a:latin typeface="Calibri"/>
                <a:cs typeface="Calibri"/>
              </a:rPr>
              <a:t>την ταυτοποίηση </a:t>
            </a:r>
            <a:r>
              <a:rPr sz="1050" b="1" spc="50" dirty="0">
                <a:solidFill>
                  <a:srgbClr val="FFBA00"/>
                </a:solidFill>
                <a:latin typeface="Calibri"/>
                <a:cs typeface="Calibri"/>
              </a:rPr>
              <a:t>χρήστη </a:t>
            </a:r>
            <a:r>
              <a:rPr sz="1050" b="1" spc="45" dirty="0">
                <a:solidFill>
                  <a:srgbClr val="FFBA00"/>
                </a:solidFill>
                <a:latin typeface="Calibri"/>
                <a:cs typeface="Calibri"/>
              </a:rPr>
              <a:t>και την ακεραιότητα </a:t>
            </a:r>
            <a:r>
              <a:rPr sz="1050" spc="50" dirty="0">
                <a:solidFill>
                  <a:srgbClr val="FFBA00"/>
                </a:solidFill>
                <a:latin typeface="Calibri"/>
                <a:cs typeface="Calibri"/>
              </a:rPr>
              <a:t>των 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δεδομένων</a:t>
            </a:r>
            <a:r>
              <a:rPr sz="1050" b="1" spc="45" dirty="0">
                <a:solidFill>
                  <a:srgbClr val="FFBA00"/>
                </a:solidFill>
                <a:latin typeface="Calibri"/>
                <a:cs typeface="Calibri"/>
              </a:rPr>
              <a:t>. </a:t>
            </a:r>
            <a:r>
              <a:rPr sz="1050" b="1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50" dirty="0">
                <a:solidFill>
                  <a:srgbClr val="FFBA00"/>
                </a:solidFill>
                <a:latin typeface="Calibri"/>
                <a:cs typeface="Calibri"/>
              </a:rPr>
              <a:t>Το 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SSL 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εξελίχθηκε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50" dirty="0">
                <a:solidFill>
                  <a:srgbClr val="FFBA00"/>
                </a:solidFill>
                <a:latin typeface="Calibri"/>
                <a:cs typeface="Calibri"/>
              </a:rPr>
              <a:t>σε 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TLS,</a:t>
            </a:r>
            <a:r>
              <a:rPr sz="1050" b="1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50" dirty="0">
                <a:solidFill>
                  <a:srgbClr val="FFBA00"/>
                </a:solidFill>
                <a:latin typeface="Calibri"/>
                <a:cs typeface="Calibri"/>
              </a:rPr>
              <a:t>αλλά 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οι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ιστοσελίδες </a:t>
            </a:r>
            <a:r>
              <a:rPr sz="1050" spc="55" dirty="0">
                <a:solidFill>
                  <a:srgbClr val="FFBA00"/>
                </a:solidFill>
                <a:latin typeface="Calibri"/>
                <a:cs typeface="Calibri"/>
              </a:rPr>
              <a:t>που 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χρησιμοποιούν </a:t>
            </a:r>
            <a:r>
              <a:rPr sz="1050" b="1" spc="45" dirty="0">
                <a:solidFill>
                  <a:srgbClr val="FFBA00"/>
                </a:solidFill>
                <a:latin typeface="Calibri"/>
                <a:cs typeface="Calibri"/>
              </a:rPr>
              <a:t>SSL/TLS </a:t>
            </a:r>
            <a:r>
              <a:rPr sz="1050" b="1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εμφανίζουν</a:t>
            </a:r>
            <a:r>
              <a:rPr sz="105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50" dirty="0">
                <a:solidFill>
                  <a:srgbClr val="FFBA00"/>
                </a:solidFill>
                <a:latin typeface="Calibri"/>
                <a:cs typeface="Calibri"/>
              </a:rPr>
              <a:t>στη</a:t>
            </a:r>
            <a:r>
              <a:rPr sz="105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διεύθυνση</a:t>
            </a:r>
            <a:r>
              <a:rPr sz="105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55" dirty="0">
                <a:solidFill>
                  <a:srgbClr val="FFBA00"/>
                </a:solidFill>
                <a:latin typeface="Calibri"/>
                <a:cs typeface="Calibri"/>
              </a:rPr>
              <a:t>URL</a:t>
            </a:r>
            <a:r>
              <a:rPr sz="105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τους</a:t>
            </a:r>
            <a:r>
              <a:rPr sz="105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"HTTPS"</a:t>
            </a:r>
            <a:r>
              <a:rPr sz="105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αντί</a:t>
            </a:r>
            <a:r>
              <a:rPr sz="105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για</a:t>
            </a:r>
            <a:r>
              <a:rPr sz="105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"HTTP".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54975" y="4958715"/>
            <a:ext cx="1877060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Πηγή:</a:t>
            </a:r>
            <a:r>
              <a:rPr sz="45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45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Cloudflare</a:t>
            </a:r>
            <a:r>
              <a:rPr sz="45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45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(εταιρεία</a:t>
            </a:r>
            <a:r>
              <a:rPr sz="45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45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ασφαλείας</a:t>
            </a:r>
            <a:r>
              <a:rPr sz="45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45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διαδικτύου</a:t>
            </a:r>
            <a:r>
              <a:rPr sz="450" u="sng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45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και</a:t>
            </a:r>
            <a:r>
              <a:rPr sz="45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45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DDoS</a:t>
            </a:r>
            <a:r>
              <a:rPr sz="45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protection</a:t>
            </a:r>
            <a:r>
              <a:rPr sz="450" spc="15" dirty="0">
                <a:solidFill>
                  <a:srgbClr val="FFBA00"/>
                </a:solidFill>
                <a:latin typeface="Calibri"/>
                <a:cs typeface="Calibri"/>
              </a:rPr>
              <a:t>)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105" y="6314757"/>
            <a:ext cx="302196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Τι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είναι 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το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SSL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Secure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Sockets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);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|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Cloudflare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(εταιρεία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ασφαλείας</a:t>
            </a:r>
            <a:r>
              <a:rPr sz="500" u="sng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διαδικτύου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και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DDoS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protection</a:t>
            </a:r>
            <a:r>
              <a:rPr sz="500" spc="30" dirty="0">
                <a:solidFill>
                  <a:srgbClr val="FFBA00"/>
                </a:solidFill>
                <a:latin typeface="Calibri"/>
                <a:cs typeface="Calibri"/>
              </a:rPr>
              <a:t>)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6975" y="5912167"/>
            <a:ext cx="3297872" cy="61563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45479" y="1316037"/>
            <a:ext cx="6050280" cy="3499167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2800" y="0"/>
              <a:ext cx="50292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6657" y="6166167"/>
              <a:ext cx="3297872" cy="61563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951152" y="2569527"/>
              <a:ext cx="662305" cy="262890"/>
            </a:xfrm>
            <a:custGeom>
              <a:avLst/>
              <a:gdLst/>
              <a:ahLst/>
              <a:cxnLst/>
              <a:rect l="l" t="t" r="r" b="b"/>
              <a:pathLst>
                <a:path w="662304" h="262889">
                  <a:moveTo>
                    <a:pt x="0" y="262572"/>
                  </a:moveTo>
                  <a:lnTo>
                    <a:pt x="66230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90312" y="0"/>
              <a:ext cx="737552" cy="71024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6686" y="254651"/>
            <a:ext cx="410908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20" dirty="0"/>
              <a:t>Εργασία</a:t>
            </a:r>
            <a:r>
              <a:rPr sz="2400" spc="45" dirty="0"/>
              <a:t> </a:t>
            </a:r>
            <a:r>
              <a:rPr sz="2400" spc="105" dirty="0"/>
              <a:t>για</a:t>
            </a:r>
            <a:r>
              <a:rPr sz="2400" spc="50" dirty="0"/>
              <a:t> </a:t>
            </a:r>
            <a:r>
              <a:rPr sz="2400" spc="114" dirty="0"/>
              <a:t>το</a:t>
            </a:r>
            <a:r>
              <a:rPr sz="2400" spc="50" dirty="0"/>
              <a:t> </a:t>
            </a:r>
            <a:r>
              <a:rPr sz="2400" spc="95" dirty="0"/>
              <a:t>σπίτι:</a:t>
            </a:r>
            <a:r>
              <a:rPr sz="2400" spc="50" dirty="0"/>
              <a:t> </a:t>
            </a:r>
            <a:r>
              <a:rPr sz="2400" spc="130" dirty="0"/>
              <a:t>HTTP</a:t>
            </a:r>
            <a:r>
              <a:rPr sz="2400" spc="45" dirty="0"/>
              <a:t> </a:t>
            </a:r>
            <a:r>
              <a:rPr sz="2400" spc="110" dirty="0"/>
              <a:t>και</a:t>
            </a:r>
            <a:r>
              <a:rPr sz="2400" spc="50" dirty="0"/>
              <a:t> </a:t>
            </a:r>
            <a:r>
              <a:rPr sz="2400" spc="130" dirty="0"/>
              <a:t>HTTPS</a:t>
            </a:r>
            <a:r>
              <a:rPr sz="2400" spc="60" dirty="0"/>
              <a:t> </a:t>
            </a:r>
            <a:r>
              <a:rPr sz="2400" spc="114" dirty="0"/>
              <a:t>με</a:t>
            </a:r>
            <a:endParaRPr sz="2400" dirty="0"/>
          </a:p>
        </p:txBody>
      </p:sp>
      <p:sp>
        <p:nvSpPr>
          <p:cNvPr id="10" name="object 10"/>
          <p:cNvSpPr txBox="1"/>
          <p:nvPr/>
        </p:nvSpPr>
        <p:spPr>
          <a:xfrm>
            <a:off x="10244455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CSP004_C_E: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Stefan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Schauer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και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Abdelkader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825" y="945144"/>
            <a:ext cx="7031990" cy="9075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14" dirty="0">
                <a:latin typeface="Times New Roman"/>
                <a:cs typeface="Times New Roman"/>
              </a:rPr>
              <a:t>εστίαση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120" dirty="0">
                <a:latin typeface="Times New Roman"/>
                <a:cs typeface="Times New Roman"/>
              </a:rPr>
              <a:t>στη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114" dirty="0">
                <a:latin typeface="Times New Roman"/>
                <a:cs typeface="Times New Roman"/>
              </a:rPr>
              <a:t>σημασία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114" dirty="0">
                <a:latin typeface="Times New Roman"/>
                <a:cs typeface="Times New Roman"/>
              </a:rPr>
              <a:t>του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110" dirty="0">
                <a:latin typeface="Calibri"/>
                <a:cs typeface="Calibri"/>
              </a:rPr>
              <a:t>SSL/TLS</a:t>
            </a:r>
            <a:endParaRPr sz="2400" dirty="0">
              <a:latin typeface="Calibri"/>
              <a:cs typeface="Calibri"/>
            </a:endParaRPr>
          </a:p>
          <a:p>
            <a:pPr marL="325755" marR="5080">
              <a:lnSpc>
                <a:spcPct val="103499"/>
              </a:lnSpc>
              <a:spcBef>
                <a:spcPts val="775"/>
              </a:spcBef>
            </a:pPr>
            <a:r>
              <a:rPr sz="900" b="1" spc="35" dirty="0">
                <a:latin typeface="Calibri"/>
                <a:cs typeface="Calibri"/>
              </a:rPr>
              <a:t>Στόχος:</a:t>
            </a:r>
            <a:r>
              <a:rPr sz="900" b="1" spc="15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Για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να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ενισχύσετε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τις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πρακτικές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σας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δεξιότητες,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ζωτικής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σημασίας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να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ασχοληθείτε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με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πρακτικές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εργασίεςΣτόχος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αυτής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της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άσκησης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είναι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να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προσομοιώσετε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πραγματικές </a:t>
            </a:r>
            <a:r>
              <a:rPr sz="900" spc="40" dirty="0">
                <a:latin typeface="Calibri"/>
                <a:cs typeface="Calibri"/>
              </a:rPr>
              <a:t> αλληλεπιδράσεις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δικτύου,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να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συγκρίνετε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την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ασφάλεια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του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HTTP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με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την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ασφάλεια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του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HTTPS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και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να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κατανοήσετε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γιατί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το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SSL/TLS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είναι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ουσιώδες.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2583" y="1992615"/>
            <a:ext cx="6718934" cy="599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545" algn="just">
              <a:lnSpc>
                <a:spcPct val="106900"/>
              </a:lnSpc>
              <a:spcBef>
                <a:spcPts val="100"/>
              </a:spcBef>
            </a:pPr>
            <a:r>
              <a:rPr sz="900" b="1" spc="55" dirty="0">
                <a:latin typeface="Calibri"/>
                <a:cs typeface="Calibri"/>
              </a:rPr>
              <a:t>Κατευθυντήριες γραμμές: </a:t>
            </a:r>
            <a:r>
              <a:rPr sz="900" spc="55" dirty="0">
                <a:latin typeface="Calibri"/>
                <a:cs typeface="Calibri"/>
              </a:rPr>
              <a:t>Ακολουθήστε τα </a:t>
            </a:r>
            <a:r>
              <a:rPr sz="900" spc="60" dirty="0">
                <a:latin typeface="Calibri"/>
                <a:cs typeface="Calibri"/>
              </a:rPr>
              <a:t>παρακάτω βήματα </a:t>
            </a:r>
            <a:r>
              <a:rPr sz="900" spc="50" dirty="0">
                <a:latin typeface="Calibri"/>
                <a:cs typeface="Calibri"/>
              </a:rPr>
              <a:t>για </a:t>
            </a:r>
            <a:r>
              <a:rPr sz="900" spc="60" dirty="0">
                <a:latin typeface="Calibri"/>
                <a:cs typeface="Calibri"/>
              </a:rPr>
              <a:t>να </a:t>
            </a:r>
            <a:r>
              <a:rPr sz="900" spc="55" dirty="0">
                <a:latin typeface="Calibri"/>
                <a:cs typeface="Calibri"/>
              </a:rPr>
              <a:t>δημιουργήσετε ένα </a:t>
            </a:r>
            <a:r>
              <a:rPr sz="900" spc="50" dirty="0">
                <a:latin typeface="Calibri"/>
                <a:cs typeface="Calibri"/>
              </a:rPr>
              <a:t>ελεγχόμενο </a:t>
            </a:r>
            <a:r>
              <a:rPr sz="900" spc="55" dirty="0">
                <a:latin typeface="Calibri"/>
                <a:cs typeface="Calibri"/>
              </a:rPr>
              <a:t>εργαστηριακό περιβάλλον </a:t>
            </a:r>
            <a:r>
              <a:rPr sz="900" spc="60" dirty="0">
                <a:latin typeface="Calibri"/>
                <a:cs typeface="Calibri"/>
              </a:rPr>
              <a:t>που </a:t>
            </a:r>
            <a:r>
              <a:rPr sz="900" spc="50" dirty="0">
                <a:latin typeface="Calibri"/>
                <a:cs typeface="Calibri"/>
              </a:rPr>
              <a:t>βασίζεται </a:t>
            </a:r>
            <a:r>
              <a:rPr sz="900" spc="60" dirty="0">
                <a:latin typeface="Calibri"/>
                <a:cs typeface="Calibri"/>
              </a:rPr>
              <a:t>σε </a:t>
            </a:r>
            <a:r>
              <a:rPr sz="900" spc="55" dirty="0">
                <a:latin typeface="Calibri"/>
                <a:cs typeface="Calibri"/>
              </a:rPr>
              <a:t>προσομοίωση, </a:t>
            </a:r>
            <a:r>
              <a:rPr sz="900" spc="45" dirty="0">
                <a:latin typeface="Calibri"/>
                <a:cs typeface="Calibri"/>
              </a:rPr>
              <a:t>εικονικές 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μηχανές (θύματα </a:t>
            </a:r>
            <a:r>
              <a:rPr sz="900" spc="45" dirty="0">
                <a:latin typeface="Calibri"/>
                <a:cs typeface="Calibri"/>
              </a:rPr>
              <a:t>και </a:t>
            </a:r>
            <a:r>
              <a:rPr sz="900" spc="55" dirty="0">
                <a:latin typeface="Calibri"/>
                <a:cs typeface="Calibri"/>
              </a:rPr>
              <a:t>έναν </a:t>
            </a:r>
            <a:r>
              <a:rPr sz="900" spc="45" dirty="0">
                <a:latin typeface="Calibri"/>
                <a:cs typeface="Calibri"/>
              </a:rPr>
              <a:t>επιτιθέμενο). </a:t>
            </a:r>
            <a:r>
              <a:rPr sz="900" spc="55" dirty="0">
                <a:latin typeface="Calibri"/>
                <a:cs typeface="Calibri"/>
              </a:rPr>
              <a:t>Αυτή </a:t>
            </a:r>
            <a:r>
              <a:rPr sz="900" spc="65" dirty="0">
                <a:latin typeface="Calibri"/>
                <a:cs typeface="Calibri"/>
              </a:rPr>
              <a:t>η </a:t>
            </a:r>
            <a:r>
              <a:rPr sz="900" spc="55" dirty="0">
                <a:latin typeface="Calibri"/>
                <a:cs typeface="Calibri"/>
              </a:rPr>
              <a:t>ρύθμιση </a:t>
            </a:r>
            <a:r>
              <a:rPr sz="900" spc="65" dirty="0">
                <a:latin typeface="Calibri"/>
                <a:cs typeface="Calibri"/>
              </a:rPr>
              <a:t>θα </a:t>
            </a:r>
            <a:r>
              <a:rPr sz="900" spc="55" dirty="0">
                <a:latin typeface="Calibri"/>
                <a:cs typeface="Calibri"/>
              </a:rPr>
              <a:t>σας </a:t>
            </a:r>
            <a:r>
              <a:rPr sz="900" spc="50" dirty="0">
                <a:latin typeface="Calibri"/>
                <a:cs typeface="Calibri"/>
              </a:rPr>
              <a:t>ενεργοποιήσει για </a:t>
            </a:r>
            <a:r>
              <a:rPr sz="900" spc="60" dirty="0">
                <a:latin typeface="Calibri"/>
                <a:cs typeface="Calibri"/>
              </a:rPr>
              <a:t>να αποδώσετε </a:t>
            </a:r>
            <a:r>
              <a:rPr sz="900" spc="50" dirty="0">
                <a:latin typeface="Calibri"/>
                <a:cs typeface="Calibri"/>
              </a:rPr>
              <a:t>μια </a:t>
            </a:r>
            <a:r>
              <a:rPr sz="900" spc="55" dirty="0">
                <a:latin typeface="Calibri"/>
                <a:cs typeface="Calibri"/>
              </a:rPr>
              <a:t>επίθεση </a:t>
            </a:r>
            <a:r>
              <a:rPr sz="900" spc="70" dirty="0">
                <a:latin typeface="Calibri"/>
                <a:cs typeface="Calibri"/>
              </a:rPr>
              <a:t>MITM </a:t>
            </a:r>
            <a:r>
              <a:rPr sz="900" spc="55" dirty="0">
                <a:latin typeface="Calibri"/>
                <a:cs typeface="Calibri"/>
              </a:rPr>
              <a:t>(MitM) </a:t>
            </a:r>
            <a:r>
              <a:rPr sz="900" spc="45" dirty="0">
                <a:latin typeface="Calibri"/>
                <a:cs typeface="Calibri"/>
              </a:rPr>
              <a:t>και </a:t>
            </a:r>
            <a:r>
              <a:rPr sz="900" spc="60" dirty="0">
                <a:latin typeface="Calibri"/>
                <a:cs typeface="Calibri"/>
              </a:rPr>
              <a:t>να </a:t>
            </a:r>
            <a:r>
              <a:rPr sz="900" spc="55" dirty="0">
                <a:latin typeface="Calibri"/>
                <a:cs typeface="Calibri"/>
              </a:rPr>
              <a:t>καταγράψετε </a:t>
            </a:r>
            <a:r>
              <a:rPr sz="900" spc="60" dirty="0">
                <a:latin typeface="Calibri"/>
                <a:cs typeface="Calibri"/>
              </a:rPr>
              <a:t>όλα </a:t>
            </a:r>
            <a:r>
              <a:rPr sz="900" spc="55" dirty="0">
                <a:latin typeface="Calibri"/>
                <a:cs typeface="Calibri"/>
              </a:rPr>
              <a:t>τα δεδομένα </a:t>
            </a:r>
            <a:r>
              <a:rPr sz="900" spc="60" dirty="0">
                <a:latin typeface="Calibri"/>
                <a:cs typeface="Calibri"/>
              </a:rPr>
              <a:t>που 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μεταδίδονται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από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τη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μηχανή-θύμα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σε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ένα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ασφαλές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και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απομονωμένο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περιβάλλον.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4012" y="2745898"/>
            <a:ext cx="6409690" cy="41941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41300" marR="5080" indent="-228600">
              <a:lnSpc>
                <a:spcPct val="95800"/>
              </a:lnSpc>
              <a:spcBef>
                <a:spcPts val="160"/>
              </a:spcBef>
            </a:pPr>
            <a:r>
              <a:rPr spc="-5" dirty="0">
                <a:solidFill>
                  <a:srgbClr val="FFBA00"/>
                </a:solidFill>
                <a:latin typeface="Calibri"/>
                <a:cs typeface="Calibri"/>
              </a:rPr>
              <a:t>1.</a:t>
            </a:r>
            <a:r>
              <a:rPr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Χρησιμοποιήστε </a:t>
            </a:r>
            <a:r>
              <a:rPr sz="900" spc="50" dirty="0">
                <a:latin typeface="Calibri"/>
                <a:cs typeface="Calibri"/>
              </a:rPr>
              <a:t>τον </a:t>
            </a:r>
            <a:r>
              <a:rPr sz="900" spc="55" dirty="0">
                <a:latin typeface="Calibri"/>
                <a:cs typeface="Calibri"/>
              </a:rPr>
              <a:t>προσομοιωτή </a:t>
            </a:r>
            <a:r>
              <a:rPr sz="900" spc="50" dirty="0">
                <a:latin typeface="Calibri"/>
                <a:cs typeface="Calibri"/>
              </a:rPr>
              <a:t>δικτύου </a:t>
            </a:r>
            <a:r>
              <a:rPr sz="900" spc="65" dirty="0">
                <a:latin typeface="Calibri"/>
                <a:cs typeface="Calibri"/>
              </a:rPr>
              <a:t>GNS3 </a:t>
            </a:r>
            <a:r>
              <a:rPr sz="900" spc="50" dirty="0">
                <a:latin typeface="Calibri"/>
                <a:cs typeface="Calibri"/>
              </a:rPr>
              <a:t>για </a:t>
            </a:r>
            <a:r>
              <a:rPr sz="900" spc="60" dirty="0">
                <a:latin typeface="Calibri"/>
                <a:cs typeface="Calibri"/>
              </a:rPr>
              <a:t>να </a:t>
            </a:r>
            <a:r>
              <a:rPr sz="900" spc="55" dirty="0">
                <a:latin typeface="Calibri"/>
                <a:cs typeface="Calibri"/>
              </a:rPr>
              <a:t>δημιουργήσετε </a:t>
            </a:r>
            <a:r>
              <a:rPr sz="900" spc="50" dirty="0">
                <a:latin typeface="Calibri"/>
                <a:cs typeface="Calibri"/>
              </a:rPr>
              <a:t>μια τοπολογία </a:t>
            </a:r>
            <a:r>
              <a:rPr sz="900" spc="55" dirty="0">
                <a:latin typeface="Calibri"/>
                <a:cs typeface="Calibri"/>
              </a:rPr>
              <a:t>με έναν κόμβο (μηχάνημα-θύμα) </a:t>
            </a:r>
            <a:r>
              <a:rPr sz="900" spc="45" dirty="0">
                <a:latin typeface="Calibri"/>
                <a:cs typeface="Calibri"/>
              </a:rPr>
              <a:t>και </a:t>
            </a:r>
            <a:r>
              <a:rPr sz="900" spc="55" dirty="0">
                <a:latin typeface="Calibri"/>
                <a:cs typeface="Calibri"/>
              </a:rPr>
              <a:t>ένα </a:t>
            </a:r>
            <a:r>
              <a:rPr sz="900" spc="60" dirty="0">
                <a:latin typeface="Calibri"/>
                <a:cs typeface="Calibri"/>
              </a:rPr>
              <a:t>μηχάνημα </a:t>
            </a:r>
            <a:r>
              <a:rPr sz="900" spc="40" dirty="0">
                <a:latin typeface="Calibri"/>
                <a:cs typeface="Calibri"/>
              </a:rPr>
              <a:t>Kali </a:t>
            </a:r>
            <a:r>
              <a:rPr sz="900" spc="45" dirty="0">
                <a:latin typeface="Calibri"/>
                <a:cs typeface="Calibri"/>
              </a:rPr>
              <a:t>Linux </a:t>
            </a:r>
            <a:r>
              <a:rPr sz="900" spc="60" dirty="0">
                <a:latin typeface="Calibri"/>
                <a:cs typeface="Calibri"/>
              </a:rPr>
              <a:t>που </a:t>
            </a:r>
            <a:r>
              <a:rPr sz="900" spc="50" dirty="0">
                <a:latin typeface="Calibri"/>
                <a:cs typeface="Calibri"/>
              </a:rPr>
              <a:t>ενεργεί </a:t>
            </a:r>
            <a:r>
              <a:rPr sz="900" spc="60" dirty="0">
                <a:latin typeface="Calibri"/>
                <a:cs typeface="Calibri"/>
              </a:rPr>
              <a:t>ως </a:t>
            </a:r>
            <a:r>
              <a:rPr sz="900" spc="-1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επιτιθέμενος.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4012" y="3259613"/>
            <a:ext cx="585597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FFBA00"/>
                </a:solidFill>
                <a:latin typeface="Calibri"/>
                <a:cs typeface="Calibri"/>
              </a:rPr>
              <a:t>2.</a:t>
            </a:r>
            <a:r>
              <a:rPr spc="409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Βεβαιωθείτε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ότι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έχετε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εγκαταστήσει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αυτά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τα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μηχανήματα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στο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λογισμικό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εικονικών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μηχανών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που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προτιμάτε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και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τα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ολοκληρώνετε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με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τον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εξυπηρετητή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GNS3.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4012" y="3674268"/>
            <a:ext cx="518604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FFBA00"/>
                </a:solidFill>
                <a:latin typeface="Calibri"/>
                <a:cs typeface="Calibri"/>
              </a:rPr>
              <a:t>3.</a:t>
            </a:r>
            <a:r>
              <a:rPr spc="65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Βεβαιωθείτε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για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την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εγκατάσταση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του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εργαλείου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Bettercap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στο</a:t>
            </a:r>
            <a:r>
              <a:rPr sz="900" spc="30" dirty="0">
                <a:latin typeface="Calibri"/>
                <a:cs typeface="Calibri"/>
              </a:rPr>
              <a:t> Kali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Linux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(λειτουργικό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σύστημα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ανοιχτού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κώδικα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βασισμένο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στο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Unix)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σας.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2583" y="4330932"/>
            <a:ext cx="6718934" cy="11917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545" algn="just">
              <a:lnSpc>
                <a:spcPct val="106900"/>
              </a:lnSpc>
              <a:spcBef>
                <a:spcPts val="100"/>
              </a:spcBef>
            </a:pPr>
            <a:r>
              <a:rPr sz="900" b="1" spc="50" dirty="0">
                <a:latin typeface="Calibri"/>
                <a:cs typeface="Calibri"/>
              </a:rPr>
              <a:t>Εργασία: </a:t>
            </a:r>
            <a:r>
              <a:rPr sz="900" spc="55" dirty="0">
                <a:latin typeface="Calibri"/>
                <a:cs typeface="Calibri"/>
              </a:rPr>
              <a:t>Χρησιμοποιήστε </a:t>
            </a:r>
            <a:r>
              <a:rPr sz="900" spc="50" dirty="0">
                <a:latin typeface="Calibri"/>
                <a:cs typeface="Calibri"/>
              </a:rPr>
              <a:t>το Bettercap για </a:t>
            </a:r>
            <a:r>
              <a:rPr sz="900" spc="60" dirty="0">
                <a:latin typeface="Calibri"/>
                <a:cs typeface="Calibri"/>
              </a:rPr>
              <a:t>να </a:t>
            </a:r>
            <a:r>
              <a:rPr sz="900" spc="55" dirty="0">
                <a:latin typeface="Calibri"/>
                <a:cs typeface="Calibri"/>
              </a:rPr>
              <a:t>προσομοιώσετε </a:t>
            </a:r>
            <a:r>
              <a:rPr sz="900" spc="50" dirty="0">
                <a:latin typeface="Calibri"/>
                <a:cs typeface="Calibri"/>
              </a:rPr>
              <a:t>μια </a:t>
            </a:r>
            <a:r>
              <a:rPr sz="900" spc="55" dirty="0">
                <a:latin typeface="Calibri"/>
                <a:cs typeface="Calibri"/>
              </a:rPr>
              <a:t>επίθεση </a:t>
            </a:r>
            <a:r>
              <a:rPr sz="900" spc="50" dirty="0">
                <a:latin typeface="Calibri"/>
                <a:cs typeface="Calibri"/>
              </a:rPr>
              <a:t>Man-in-the-Middle (MITM). </a:t>
            </a:r>
            <a:r>
              <a:rPr sz="900" spc="55" dirty="0">
                <a:latin typeface="Calibri"/>
                <a:cs typeface="Calibri"/>
              </a:rPr>
              <a:t>Μόλις </a:t>
            </a:r>
            <a:r>
              <a:rPr sz="900" spc="60" dirty="0">
                <a:latin typeface="Calibri"/>
                <a:cs typeface="Calibri"/>
              </a:rPr>
              <a:t>ο </a:t>
            </a:r>
            <a:r>
              <a:rPr sz="900" spc="50" dirty="0">
                <a:latin typeface="Calibri"/>
                <a:cs typeface="Calibri"/>
              </a:rPr>
              <a:t>επιτιθέμενος τοποθετηθεί επιτυχώς </a:t>
            </a:r>
            <a:r>
              <a:rPr sz="900" spc="55" dirty="0">
                <a:latin typeface="Calibri"/>
                <a:cs typeface="Calibri"/>
              </a:rPr>
              <a:t>στη </a:t>
            </a:r>
            <a:r>
              <a:rPr sz="900" spc="60" dirty="0">
                <a:latin typeface="Calibri"/>
                <a:cs typeface="Calibri"/>
              </a:rPr>
              <a:t>μέση </a:t>
            </a:r>
            <a:r>
              <a:rPr sz="900" spc="50" dirty="0">
                <a:latin typeface="Calibri"/>
                <a:cs typeface="Calibri"/>
              </a:rPr>
              <a:t>της κίνησης </a:t>
            </a:r>
            <a:r>
              <a:rPr sz="900" spc="60" dirty="0">
                <a:latin typeface="Calibri"/>
                <a:cs typeface="Calibri"/>
              </a:rPr>
              <a:t>από </a:t>
            </a:r>
            <a:r>
              <a:rPr sz="900" spc="55" dirty="0">
                <a:latin typeface="Calibri"/>
                <a:cs typeface="Calibri"/>
              </a:rPr>
              <a:t>τη </a:t>
            </a:r>
            <a:r>
              <a:rPr sz="900" spc="-1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συσκευή-θύμα, </a:t>
            </a:r>
            <a:r>
              <a:rPr sz="900" spc="50" dirty="0">
                <a:latin typeface="Calibri"/>
                <a:cs typeface="Calibri"/>
              </a:rPr>
              <a:t>αρχίστε </a:t>
            </a:r>
            <a:r>
              <a:rPr sz="900" spc="60" dirty="0">
                <a:latin typeface="Calibri"/>
                <a:cs typeface="Calibri"/>
              </a:rPr>
              <a:t>να </a:t>
            </a:r>
            <a:r>
              <a:rPr sz="900" spc="55" dirty="0">
                <a:latin typeface="Calibri"/>
                <a:cs typeface="Calibri"/>
              </a:rPr>
              <a:t>παρακολουθείτε </a:t>
            </a:r>
            <a:r>
              <a:rPr sz="900" spc="60" dirty="0">
                <a:latin typeface="Calibri"/>
                <a:cs typeface="Calibri"/>
              </a:rPr>
              <a:t>όλα </a:t>
            </a:r>
            <a:r>
              <a:rPr sz="900" spc="55" dirty="0">
                <a:latin typeface="Calibri"/>
                <a:cs typeface="Calibri"/>
              </a:rPr>
              <a:t>τα πακέτα δεδομένων </a:t>
            </a:r>
            <a:r>
              <a:rPr sz="900" spc="60" dirty="0">
                <a:latin typeface="Calibri"/>
                <a:cs typeface="Calibri"/>
              </a:rPr>
              <a:t>που </a:t>
            </a:r>
            <a:r>
              <a:rPr sz="900" spc="50" dirty="0">
                <a:latin typeface="Calibri"/>
                <a:cs typeface="Calibri"/>
              </a:rPr>
              <a:t>μεταδίδονται </a:t>
            </a:r>
            <a:r>
              <a:rPr sz="900" spc="60" dirty="0">
                <a:latin typeface="Calibri"/>
                <a:cs typeface="Calibri"/>
              </a:rPr>
              <a:t>από </a:t>
            </a:r>
            <a:r>
              <a:rPr sz="900" spc="55" dirty="0">
                <a:latin typeface="Calibri"/>
                <a:cs typeface="Calibri"/>
              </a:rPr>
              <a:t>τη συσκευή </a:t>
            </a:r>
            <a:r>
              <a:rPr sz="900" spc="50" dirty="0">
                <a:latin typeface="Calibri"/>
                <a:cs typeface="Calibri"/>
              </a:rPr>
              <a:t>αυτή. </a:t>
            </a:r>
            <a:r>
              <a:rPr sz="900" spc="55" dirty="0">
                <a:latin typeface="Calibri"/>
                <a:cs typeface="Calibri"/>
              </a:rPr>
              <a:t>Δοκιμάστε το στη μηχανή-θύμα, </a:t>
            </a:r>
            <a:r>
              <a:rPr sz="900" spc="50" dirty="0">
                <a:latin typeface="Calibri"/>
                <a:cs typeface="Calibri"/>
              </a:rPr>
              <a:t>επισκεπτόμενοι μια ιστοσελίδα </a:t>
            </a:r>
            <a:r>
              <a:rPr sz="900" spc="55" dirty="0">
                <a:latin typeface="Calibri"/>
                <a:cs typeface="Calibri"/>
              </a:rPr>
              <a:t> HTTP. </a:t>
            </a:r>
            <a:r>
              <a:rPr sz="900" spc="50" dirty="0">
                <a:latin typeface="Calibri"/>
                <a:cs typeface="Calibri"/>
              </a:rPr>
              <a:t>Απαιτείται </a:t>
            </a:r>
            <a:r>
              <a:rPr sz="900" spc="60" dirty="0">
                <a:latin typeface="Calibri"/>
                <a:cs typeface="Calibri"/>
              </a:rPr>
              <a:t>να </a:t>
            </a:r>
            <a:r>
              <a:rPr sz="900" spc="55" dirty="0">
                <a:latin typeface="Calibri"/>
                <a:cs typeface="Calibri"/>
              </a:rPr>
              <a:t>χρησιμοποιήσετε </a:t>
            </a:r>
            <a:r>
              <a:rPr sz="900" spc="50" dirty="0">
                <a:latin typeface="Calibri"/>
                <a:cs typeface="Calibri"/>
              </a:rPr>
              <a:t>μια ιστοσελίδα </a:t>
            </a:r>
            <a:r>
              <a:rPr sz="900" spc="60" dirty="0">
                <a:latin typeface="Calibri"/>
                <a:cs typeface="Calibri"/>
              </a:rPr>
              <a:t>που </a:t>
            </a:r>
            <a:r>
              <a:rPr sz="900" spc="45" dirty="0">
                <a:latin typeface="Calibri"/>
                <a:cs typeface="Calibri"/>
              </a:rPr>
              <a:t>έχει </a:t>
            </a:r>
            <a:r>
              <a:rPr sz="900" spc="50" dirty="0">
                <a:latin typeface="Calibri"/>
                <a:cs typeface="Calibri"/>
              </a:rPr>
              <a:t>αναπτυχθεί αποκλειστικά για εκπαιδευτικούς </a:t>
            </a:r>
            <a:r>
              <a:rPr sz="900" spc="55" dirty="0">
                <a:latin typeface="Calibri"/>
                <a:cs typeface="Calibri"/>
              </a:rPr>
              <a:t>σκοπούς περιγραφής </a:t>
            </a:r>
            <a:r>
              <a:rPr sz="900" spc="60" dirty="0">
                <a:latin typeface="Calibri"/>
                <a:cs typeface="Calibri"/>
              </a:rPr>
              <a:t>παραβιάσεων </a:t>
            </a:r>
            <a:r>
              <a:rPr sz="900" spc="55" dirty="0">
                <a:latin typeface="Calibri"/>
                <a:cs typeface="Calibri"/>
              </a:rPr>
              <a:t>ασφαλείας- </a:t>
            </a:r>
            <a:r>
              <a:rPr sz="900" spc="60" dirty="0">
                <a:latin typeface="Calibri"/>
                <a:cs typeface="Calibri"/>
              </a:rPr>
              <a:t>ως </a:t>
            </a:r>
            <a:r>
              <a:rPr sz="900" spc="50" dirty="0">
                <a:latin typeface="Calibri"/>
                <a:cs typeface="Calibri"/>
              </a:rPr>
              <a:t>εκ τούτου, </a:t>
            </a:r>
            <a:r>
              <a:rPr sz="900" spc="55" dirty="0">
                <a:latin typeface="Calibri"/>
                <a:cs typeface="Calibri"/>
              </a:rPr>
              <a:t> απαιτούμε τη χρήση του </a:t>
            </a:r>
            <a:r>
              <a:rPr sz="900" spc="50" dirty="0">
                <a:latin typeface="Calibri"/>
                <a:cs typeface="Calibri"/>
              </a:rPr>
              <a:t>vulnweb. </a:t>
            </a:r>
            <a:r>
              <a:rPr sz="900" spc="55" dirty="0">
                <a:latin typeface="Calibri"/>
                <a:cs typeface="Calibri"/>
              </a:rPr>
              <a:t>Χρησιμοποιήστε οποιαδήποτε </a:t>
            </a:r>
            <a:r>
              <a:rPr sz="900" spc="50" dirty="0">
                <a:latin typeface="Calibri"/>
                <a:cs typeface="Calibri"/>
              </a:rPr>
              <a:t>σχετική διαδικτυακή </a:t>
            </a:r>
            <a:r>
              <a:rPr sz="900" spc="60" dirty="0">
                <a:latin typeface="Calibri"/>
                <a:cs typeface="Calibri"/>
              </a:rPr>
              <a:t>εφαρμογή σε </a:t>
            </a:r>
            <a:r>
              <a:rPr sz="900" spc="55" dirty="0">
                <a:latin typeface="Calibri"/>
                <a:cs typeface="Calibri"/>
              </a:rPr>
              <a:t>αυτή </a:t>
            </a:r>
            <a:r>
              <a:rPr sz="900" spc="50" dirty="0">
                <a:latin typeface="Calibri"/>
                <a:cs typeface="Calibri"/>
              </a:rPr>
              <a:t>την ιστοσελίδα για </a:t>
            </a:r>
            <a:r>
              <a:rPr sz="900" spc="60" dirty="0">
                <a:latin typeface="Calibri"/>
                <a:cs typeface="Calibri"/>
              </a:rPr>
              <a:t>να </a:t>
            </a:r>
            <a:r>
              <a:rPr sz="900" spc="55" dirty="0">
                <a:latin typeface="Calibri"/>
                <a:cs typeface="Calibri"/>
              </a:rPr>
              <a:t>δώσετε ένα </a:t>
            </a:r>
            <a:r>
              <a:rPr sz="900" b="1" spc="60" dirty="0">
                <a:latin typeface="Calibri"/>
                <a:cs typeface="Calibri"/>
              </a:rPr>
              <a:t>όνομα </a:t>
            </a:r>
            <a:r>
              <a:rPr sz="900" b="1" spc="55" dirty="0">
                <a:latin typeface="Calibri"/>
                <a:cs typeface="Calibri"/>
              </a:rPr>
              <a:t>χρήστη </a:t>
            </a:r>
            <a:r>
              <a:rPr sz="900" spc="45" dirty="0">
                <a:latin typeface="Calibri"/>
                <a:cs typeface="Calibri"/>
              </a:rPr>
              <a:t>και </a:t>
            </a:r>
            <a:r>
              <a:rPr sz="900" b="1" spc="55" dirty="0">
                <a:latin typeface="Calibri"/>
                <a:cs typeface="Calibri"/>
              </a:rPr>
              <a:t>έναν κωδικό </a:t>
            </a:r>
            <a:r>
              <a:rPr sz="900" b="1" spc="60" dirty="0">
                <a:latin typeface="Calibri"/>
                <a:cs typeface="Calibri"/>
              </a:rPr>
              <a:t> </a:t>
            </a:r>
            <a:r>
              <a:rPr sz="900" b="1" spc="55" dirty="0">
                <a:latin typeface="Calibri"/>
                <a:cs typeface="Calibri"/>
              </a:rPr>
              <a:t>πρόσβασης, </a:t>
            </a:r>
            <a:r>
              <a:rPr sz="900" spc="45" dirty="0">
                <a:latin typeface="Calibri"/>
                <a:cs typeface="Calibri"/>
              </a:rPr>
              <a:t>και </a:t>
            </a:r>
            <a:r>
              <a:rPr sz="900" spc="55" dirty="0">
                <a:latin typeface="Calibri"/>
                <a:cs typeface="Calibri"/>
              </a:rPr>
              <a:t>στη </a:t>
            </a:r>
            <a:r>
              <a:rPr sz="900" spc="50" dirty="0">
                <a:latin typeface="Calibri"/>
                <a:cs typeface="Calibri"/>
              </a:rPr>
              <a:t>συνέχεια </a:t>
            </a:r>
            <a:r>
              <a:rPr sz="900" spc="45" dirty="0">
                <a:latin typeface="Calibri"/>
                <a:cs typeface="Calibri"/>
              </a:rPr>
              <a:t>ελέγξτε </a:t>
            </a:r>
            <a:r>
              <a:rPr sz="900" spc="55" dirty="0">
                <a:latin typeface="Calibri"/>
                <a:cs typeface="Calibri"/>
              </a:rPr>
              <a:t>τη συλλογή </a:t>
            </a:r>
            <a:r>
              <a:rPr sz="900" spc="50" dirty="0">
                <a:latin typeface="Calibri"/>
                <a:cs typeface="Calibri"/>
              </a:rPr>
              <a:t>διαπιστευτηρίων </a:t>
            </a:r>
            <a:r>
              <a:rPr sz="900" spc="60" dirty="0">
                <a:latin typeface="Calibri"/>
                <a:cs typeface="Calibri"/>
              </a:rPr>
              <a:t>από </a:t>
            </a:r>
            <a:r>
              <a:rPr sz="900" spc="50" dirty="0">
                <a:latin typeface="Calibri"/>
                <a:cs typeface="Calibri"/>
              </a:rPr>
              <a:t>την </a:t>
            </a:r>
            <a:r>
              <a:rPr sz="900" spc="55" dirty="0">
                <a:latin typeface="Calibri"/>
                <a:cs typeface="Calibri"/>
              </a:rPr>
              <a:t>πλευρά του </a:t>
            </a:r>
            <a:r>
              <a:rPr sz="900" spc="50" dirty="0">
                <a:latin typeface="Calibri"/>
                <a:cs typeface="Calibri"/>
              </a:rPr>
              <a:t>επιτιθέμενου. </a:t>
            </a:r>
            <a:r>
              <a:rPr sz="900" spc="55" dirty="0">
                <a:latin typeface="Calibri"/>
                <a:cs typeface="Calibri"/>
              </a:rPr>
              <a:t>Αναφέρετε τα αποτελέσματα </a:t>
            </a:r>
            <a:r>
              <a:rPr sz="900" spc="45" dirty="0">
                <a:latin typeface="Calibri"/>
                <a:cs typeface="Calibri"/>
              </a:rPr>
              <a:t>και δείξτε </a:t>
            </a:r>
            <a:r>
              <a:rPr sz="900" spc="65" dirty="0">
                <a:latin typeface="Calibri"/>
                <a:cs typeface="Calibri"/>
              </a:rPr>
              <a:t>πώς </a:t>
            </a:r>
            <a:r>
              <a:rPr sz="900" spc="60" dirty="0">
                <a:latin typeface="Calibri"/>
                <a:cs typeface="Calibri"/>
              </a:rPr>
              <a:t>όλα </a:t>
            </a:r>
            <a:r>
              <a:rPr sz="900" spc="55" dirty="0">
                <a:latin typeface="Calibri"/>
                <a:cs typeface="Calibri"/>
              </a:rPr>
              <a:t>τα </a:t>
            </a:r>
            <a:r>
              <a:rPr sz="900" spc="50" dirty="0">
                <a:latin typeface="Calibri"/>
                <a:cs typeface="Calibri"/>
              </a:rPr>
              <a:t>διαπιστευτήρια </a:t>
            </a:r>
            <a:r>
              <a:rPr sz="900" spc="55" dirty="0">
                <a:latin typeface="Calibri"/>
                <a:cs typeface="Calibri"/>
              </a:rPr>
              <a:t>του 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στόχου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είναι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πλέον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διαθέσιμα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στον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επιτιθέμενο.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212830" y="3778250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1786" y="6166167"/>
            <a:ext cx="21971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04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Abdelkader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Shaaban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Alcaraz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430317" y="884237"/>
            <a:ext cx="419100" cy="43745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245" dirty="0">
                <a:solidFill>
                  <a:srgbClr val="D8D8D8"/>
                </a:solidFill>
                <a:latin typeface="Calibri"/>
                <a:cs typeface="Calibri"/>
              </a:rPr>
              <a:t>ΠΡΑΚΤΙΚΗ</a:t>
            </a:r>
            <a:r>
              <a:rPr sz="3100" spc="8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220" dirty="0">
                <a:solidFill>
                  <a:srgbClr val="D8D8D8"/>
                </a:solidFill>
                <a:latin typeface="Calibri"/>
                <a:cs typeface="Calibri"/>
              </a:rPr>
              <a:t>ΕΡΓΑΣΊΑ</a:t>
            </a:r>
            <a:r>
              <a:rPr sz="3100" spc="8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70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83680" y="0"/>
            <a:ext cx="5236845" cy="6880225"/>
            <a:chOff x="6583680" y="0"/>
            <a:chExt cx="523684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51065" y="42544"/>
              <a:ext cx="2801620" cy="6792595"/>
            </a:xfrm>
            <a:custGeom>
              <a:avLst/>
              <a:gdLst/>
              <a:ahLst/>
              <a:cxnLst/>
              <a:rect l="l" t="t" r="r" b="b"/>
              <a:pathLst>
                <a:path w="2801620" h="6792595">
                  <a:moveTo>
                    <a:pt x="1734184" y="1504950"/>
                  </a:moveTo>
                  <a:lnTo>
                    <a:pt x="1686559" y="1509712"/>
                  </a:lnTo>
                  <a:lnTo>
                    <a:pt x="1642427" y="1526222"/>
                  </a:lnTo>
                  <a:lnTo>
                    <a:pt x="1604009" y="1553527"/>
                  </a:lnTo>
                  <a:lnTo>
                    <a:pt x="1573529" y="1590039"/>
                  </a:lnTo>
                  <a:lnTo>
                    <a:pt x="1553209" y="1634807"/>
                  </a:lnTo>
                  <a:lnTo>
                    <a:pt x="1108075" y="3075622"/>
                  </a:lnTo>
                  <a:lnTo>
                    <a:pt x="5714" y="6775450"/>
                  </a:lnTo>
                  <a:lnTo>
                    <a:pt x="1269" y="6787832"/>
                  </a:lnTo>
                  <a:lnTo>
                    <a:pt x="0" y="6791642"/>
                  </a:lnTo>
                  <a:lnTo>
                    <a:pt x="26669" y="6792595"/>
                  </a:lnTo>
                  <a:lnTo>
                    <a:pt x="1133157" y="3083877"/>
                  </a:lnTo>
                  <a:lnTo>
                    <a:pt x="1578292" y="1643379"/>
                  </a:lnTo>
                  <a:lnTo>
                    <a:pt x="1600834" y="1598294"/>
                  </a:lnTo>
                  <a:lnTo>
                    <a:pt x="1635442" y="1563052"/>
                  </a:lnTo>
                  <a:lnTo>
                    <a:pt x="1678622" y="1540192"/>
                  </a:lnTo>
                  <a:lnTo>
                    <a:pt x="1726882" y="1531302"/>
                  </a:lnTo>
                  <a:lnTo>
                    <a:pt x="1823402" y="1531302"/>
                  </a:lnTo>
                  <a:lnTo>
                    <a:pt x="1817052" y="1527175"/>
                  </a:lnTo>
                  <a:lnTo>
                    <a:pt x="1783079" y="1513204"/>
                  </a:lnTo>
                  <a:lnTo>
                    <a:pt x="1734184" y="1504950"/>
                  </a:lnTo>
                  <a:close/>
                </a:path>
                <a:path w="2801620" h="6792595">
                  <a:moveTo>
                    <a:pt x="1823402" y="1531302"/>
                  </a:moveTo>
                  <a:lnTo>
                    <a:pt x="1726882" y="1531302"/>
                  </a:lnTo>
                  <a:lnTo>
                    <a:pt x="1777047" y="1538287"/>
                  </a:lnTo>
                  <a:lnTo>
                    <a:pt x="1805939" y="1550669"/>
                  </a:lnTo>
                  <a:lnTo>
                    <a:pt x="1852929" y="1589404"/>
                  </a:lnTo>
                  <a:lnTo>
                    <a:pt x="1881822" y="1644332"/>
                  </a:lnTo>
                  <a:lnTo>
                    <a:pt x="1887854" y="1674494"/>
                  </a:lnTo>
                  <a:lnTo>
                    <a:pt x="1887537" y="1705609"/>
                  </a:lnTo>
                  <a:lnTo>
                    <a:pt x="1880869" y="1736725"/>
                  </a:lnTo>
                  <a:lnTo>
                    <a:pt x="1587817" y="2685097"/>
                  </a:lnTo>
                  <a:lnTo>
                    <a:pt x="1579562" y="2733675"/>
                  </a:lnTo>
                  <a:lnTo>
                    <a:pt x="1584642" y="2781300"/>
                  </a:lnTo>
                  <a:lnTo>
                    <a:pt x="1601152" y="2825432"/>
                  </a:lnTo>
                  <a:lnTo>
                    <a:pt x="1628457" y="2863850"/>
                  </a:lnTo>
                  <a:lnTo>
                    <a:pt x="1664969" y="2894329"/>
                  </a:lnTo>
                  <a:lnTo>
                    <a:pt x="1709737" y="2914650"/>
                  </a:lnTo>
                  <a:lnTo>
                    <a:pt x="1761489" y="2922587"/>
                  </a:lnTo>
                  <a:lnTo>
                    <a:pt x="1811972" y="2915919"/>
                  </a:lnTo>
                  <a:lnTo>
                    <a:pt x="1854834" y="2897822"/>
                  </a:lnTo>
                  <a:lnTo>
                    <a:pt x="1761172" y="2897822"/>
                  </a:lnTo>
                  <a:lnTo>
                    <a:pt x="1717039" y="2890519"/>
                  </a:lnTo>
                  <a:lnTo>
                    <a:pt x="1671637" y="2867977"/>
                  </a:lnTo>
                  <a:lnTo>
                    <a:pt x="1636712" y="2833369"/>
                  </a:lnTo>
                  <a:lnTo>
                    <a:pt x="1613852" y="2790507"/>
                  </a:lnTo>
                  <a:lnTo>
                    <a:pt x="1604962" y="2742247"/>
                  </a:lnTo>
                  <a:lnTo>
                    <a:pt x="1611947" y="2692082"/>
                  </a:lnTo>
                  <a:lnTo>
                    <a:pt x="1904682" y="1744027"/>
                  </a:lnTo>
                  <a:lnTo>
                    <a:pt x="1911984" y="1708467"/>
                  </a:lnTo>
                  <a:lnTo>
                    <a:pt x="1912302" y="1674494"/>
                  </a:lnTo>
                  <a:lnTo>
                    <a:pt x="1912302" y="1672907"/>
                  </a:lnTo>
                  <a:lnTo>
                    <a:pt x="1905317" y="1637347"/>
                  </a:lnTo>
                  <a:lnTo>
                    <a:pt x="1891982" y="1603375"/>
                  </a:lnTo>
                  <a:lnTo>
                    <a:pt x="1871979" y="1572894"/>
                  </a:lnTo>
                  <a:lnTo>
                    <a:pt x="1846897" y="1547177"/>
                  </a:lnTo>
                  <a:lnTo>
                    <a:pt x="1823402" y="1531302"/>
                  </a:lnTo>
                  <a:close/>
                </a:path>
                <a:path w="2801620" h="6792595">
                  <a:moveTo>
                    <a:pt x="2774632" y="0"/>
                  </a:moveTo>
                  <a:lnTo>
                    <a:pt x="2291079" y="1548764"/>
                  </a:lnTo>
                  <a:lnTo>
                    <a:pt x="1904364" y="2811779"/>
                  </a:lnTo>
                  <a:lnTo>
                    <a:pt x="1878329" y="2848609"/>
                  </a:lnTo>
                  <a:lnTo>
                    <a:pt x="1844039" y="2875915"/>
                  </a:lnTo>
                  <a:lnTo>
                    <a:pt x="1804352" y="2892425"/>
                  </a:lnTo>
                  <a:lnTo>
                    <a:pt x="1761172" y="2897822"/>
                  </a:lnTo>
                  <a:lnTo>
                    <a:pt x="1854834" y="2897822"/>
                  </a:lnTo>
                  <a:lnTo>
                    <a:pt x="1858327" y="2896234"/>
                  </a:lnTo>
                  <a:lnTo>
                    <a:pt x="1898014" y="2864484"/>
                  </a:lnTo>
                  <a:lnTo>
                    <a:pt x="1928177" y="2821622"/>
                  </a:lnTo>
                  <a:lnTo>
                    <a:pt x="1928494" y="2820352"/>
                  </a:lnTo>
                  <a:lnTo>
                    <a:pt x="2315209" y="1555750"/>
                  </a:lnTo>
                  <a:lnTo>
                    <a:pt x="2801302" y="2222"/>
                  </a:lnTo>
                  <a:lnTo>
                    <a:pt x="2794634" y="1270"/>
                  </a:lnTo>
                  <a:lnTo>
                    <a:pt x="2787967" y="634"/>
                  </a:lnTo>
                  <a:lnTo>
                    <a:pt x="277463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6975" y="6166167"/>
              <a:ext cx="3297872" cy="6156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83680" y="1898967"/>
              <a:ext cx="5236527" cy="333152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95107" y="477202"/>
            <a:ext cx="181610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105" dirty="0">
                <a:latin typeface="Times New Roman"/>
                <a:cs typeface="Times New Roman"/>
              </a:rPr>
              <a:t>Α</a:t>
            </a:r>
            <a:r>
              <a:rPr sz="1700" spc="70" dirty="0">
                <a:latin typeface="Times New Roman"/>
                <a:cs typeface="Times New Roman"/>
              </a:rPr>
              <a:t>ρ</a:t>
            </a:r>
            <a:r>
              <a:rPr sz="1700" spc="60" dirty="0">
                <a:latin typeface="Times New Roman"/>
                <a:cs typeface="Times New Roman"/>
              </a:rPr>
              <a:t>χ</a:t>
            </a:r>
            <a:r>
              <a:rPr sz="1700" spc="30" dirty="0">
                <a:latin typeface="Times New Roman"/>
                <a:cs typeface="Times New Roman"/>
              </a:rPr>
              <a:t>ι</a:t>
            </a:r>
            <a:r>
              <a:rPr sz="1700" spc="55" dirty="0">
                <a:latin typeface="Times New Roman"/>
                <a:cs typeface="Times New Roman"/>
              </a:rPr>
              <a:t>τε</a:t>
            </a:r>
            <a:r>
              <a:rPr sz="1700" spc="70" dirty="0">
                <a:latin typeface="Times New Roman"/>
                <a:cs typeface="Times New Roman"/>
              </a:rPr>
              <a:t>κ</a:t>
            </a:r>
            <a:r>
              <a:rPr sz="1700" spc="55" dirty="0">
                <a:latin typeface="Times New Roman"/>
                <a:cs typeface="Times New Roman"/>
              </a:rPr>
              <a:t>τ</a:t>
            </a:r>
            <a:r>
              <a:rPr sz="1700" spc="70" dirty="0">
                <a:latin typeface="Times New Roman"/>
                <a:cs typeface="Times New Roman"/>
              </a:rPr>
              <a:t>ο</a:t>
            </a:r>
            <a:r>
              <a:rPr sz="1700" spc="60" dirty="0">
                <a:latin typeface="Times New Roman"/>
                <a:cs typeface="Times New Roman"/>
              </a:rPr>
              <a:t>ν</a:t>
            </a:r>
            <a:r>
              <a:rPr sz="1700" spc="30" dirty="0">
                <a:latin typeface="Times New Roman"/>
                <a:cs typeface="Times New Roman"/>
              </a:rPr>
              <a:t>ι</a:t>
            </a:r>
            <a:r>
              <a:rPr sz="1700" spc="70" dirty="0">
                <a:latin typeface="Times New Roman"/>
                <a:cs typeface="Times New Roman"/>
              </a:rPr>
              <a:t>κ</a:t>
            </a:r>
            <a:r>
              <a:rPr sz="1700" spc="90" dirty="0">
                <a:latin typeface="Times New Roman"/>
                <a:cs typeface="Times New Roman"/>
              </a:rPr>
              <a:t>ή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-55" dirty="0">
                <a:latin typeface="Times New Roman"/>
                <a:cs typeface="Times New Roman"/>
              </a:rPr>
              <a:t>SSL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07069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CSP004_C_E: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Stefan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Schauer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και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Abdelkader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5494" y="1485900"/>
            <a:ext cx="5245100" cy="470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265"/>
              </a:lnSpc>
              <a:buClr>
                <a:srgbClr val="FFBA00"/>
              </a:buClr>
              <a:buSzPct val="180000"/>
              <a:buChar char="▪"/>
              <a:tabLst>
                <a:tab pos="104139" algn="l"/>
              </a:tabLst>
            </a:pPr>
            <a:r>
              <a:rPr sz="1200" spc="75" dirty="0">
                <a:latin typeface="Calibri"/>
                <a:cs typeface="Calibri"/>
              </a:rPr>
              <a:t>Το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b="1" spc="75" dirty="0">
                <a:latin typeface="Calibri"/>
                <a:cs typeface="Calibri"/>
              </a:rPr>
              <a:t>πρωτόκολλο</a:t>
            </a:r>
            <a:r>
              <a:rPr sz="1200" b="1" spc="70" dirty="0">
                <a:latin typeface="Calibri"/>
                <a:cs typeface="Calibri"/>
              </a:rPr>
              <a:t> </a:t>
            </a:r>
            <a:r>
              <a:rPr sz="1200" b="1" spc="75" dirty="0">
                <a:latin typeface="Calibri"/>
                <a:cs typeface="Calibri"/>
              </a:rPr>
              <a:t>καταγραφής</a:t>
            </a:r>
            <a:r>
              <a:rPr sz="1200" b="1" spc="70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SSL </a:t>
            </a:r>
            <a:r>
              <a:rPr sz="1200" spc="65" dirty="0">
                <a:latin typeface="Calibri"/>
                <a:cs typeface="Calibri"/>
              </a:rPr>
              <a:t>παρέχει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βασικές </a:t>
            </a:r>
            <a:r>
              <a:rPr sz="1200" spc="70" dirty="0">
                <a:latin typeface="Calibri"/>
                <a:cs typeface="Calibri"/>
              </a:rPr>
              <a:t>υπηρεσίες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ασφαλείας </a:t>
            </a:r>
            <a:r>
              <a:rPr sz="1200" spc="75" dirty="0">
                <a:latin typeface="Calibri"/>
                <a:cs typeface="Calibri"/>
              </a:rPr>
              <a:t>σε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διάφορα</a:t>
            </a:r>
            <a:endParaRPr sz="1200">
              <a:latin typeface="Calibri"/>
              <a:cs typeface="Calibri"/>
            </a:endParaRPr>
          </a:p>
          <a:p>
            <a:pPr marL="103505">
              <a:lnSpc>
                <a:spcPts val="985"/>
              </a:lnSpc>
            </a:pPr>
            <a:r>
              <a:rPr sz="1200" spc="65" dirty="0">
                <a:latin typeface="Calibri"/>
                <a:cs typeface="Calibri"/>
              </a:rPr>
              <a:t>πρωτόκολλα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ανώτερου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επιπέδου.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5494" y="2405697"/>
            <a:ext cx="5247640" cy="721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270"/>
              </a:lnSpc>
              <a:buClr>
                <a:srgbClr val="FFBA00"/>
              </a:buClr>
              <a:buSzPct val="180000"/>
              <a:buChar char="▪"/>
              <a:tabLst>
                <a:tab pos="104139" algn="l"/>
              </a:tabLst>
            </a:pPr>
            <a:r>
              <a:rPr sz="1200" spc="60" dirty="0">
                <a:latin typeface="Calibri"/>
                <a:cs typeface="Calibri"/>
              </a:rPr>
              <a:t>Ειδικότερα,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το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πρωτόκολλο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μεταφοράς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υπερκειμένου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(HTTP),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το</a:t>
            </a:r>
            <a:r>
              <a:rPr sz="1200" b="1" spc="155" dirty="0">
                <a:latin typeface="Calibri"/>
                <a:cs typeface="Calibri"/>
              </a:rPr>
              <a:t> </a:t>
            </a:r>
            <a:r>
              <a:rPr sz="1200" b="1" spc="70" dirty="0">
                <a:latin typeface="Calibri"/>
                <a:cs typeface="Calibri"/>
              </a:rPr>
              <a:t>οποίο</a:t>
            </a:r>
            <a:r>
              <a:rPr sz="1200" b="1" spc="16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παρέχει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την</a:t>
            </a:r>
            <a:endParaRPr sz="1200">
              <a:latin typeface="Calibri"/>
              <a:cs typeface="Calibri"/>
            </a:endParaRPr>
          </a:p>
          <a:p>
            <a:pPr marL="103505" marR="5080" algn="just">
              <a:lnSpc>
                <a:spcPts val="960"/>
              </a:lnSpc>
              <a:spcBef>
                <a:spcPts val="20"/>
              </a:spcBef>
            </a:pPr>
            <a:r>
              <a:rPr sz="1200" spc="70" dirty="0">
                <a:latin typeface="Calibri"/>
                <a:cs typeface="Calibri"/>
              </a:rPr>
              <a:t>υπηρεσία μεταφοράς </a:t>
            </a:r>
            <a:r>
              <a:rPr sz="1200" b="1" spc="65" dirty="0">
                <a:latin typeface="Calibri"/>
                <a:cs typeface="Calibri"/>
              </a:rPr>
              <a:t>για </a:t>
            </a:r>
            <a:r>
              <a:rPr sz="1200" b="1" spc="70" dirty="0">
                <a:latin typeface="Calibri"/>
                <a:cs typeface="Calibri"/>
              </a:rPr>
              <a:t>την </a:t>
            </a:r>
            <a:r>
              <a:rPr sz="1200" b="1" spc="75" dirty="0">
                <a:latin typeface="Calibri"/>
                <a:cs typeface="Calibri"/>
              </a:rPr>
              <a:t>αλληλεπίδραση </a:t>
            </a:r>
            <a:r>
              <a:rPr sz="1200" spc="50" dirty="0">
                <a:latin typeface="Calibri"/>
                <a:cs typeface="Calibri"/>
              </a:rPr>
              <a:t>client </a:t>
            </a:r>
            <a:r>
              <a:rPr sz="1200" b="1" spc="70" dirty="0">
                <a:latin typeface="Calibri"/>
                <a:cs typeface="Calibri"/>
              </a:rPr>
              <a:t>(</a:t>
            </a:r>
            <a:r>
              <a:rPr sz="1200" spc="70" dirty="0">
                <a:latin typeface="Calibri"/>
                <a:cs typeface="Calibri"/>
              </a:rPr>
              <a:t>σύστημα </a:t>
            </a:r>
            <a:r>
              <a:rPr sz="1200" spc="80" dirty="0">
                <a:latin typeface="Calibri"/>
                <a:cs typeface="Calibri"/>
              </a:rPr>
              <a:t>ή </a:t>
            </a:r>
            <a:r>
              <a:rPr sz="1200" spc="75" dirty="0">
                <a:latin typeface="Calibri"/>
                <a:cs typeface="Calibri"/>
              </a:rPr>
              <a:t>πρόγραμμα </a:t>
            </a:r>
            <a:r>
              <a:rPr sz="1200" spc="80" dirty="0">
                <a:latin typeface="Calibri"/>
                <a:cs typeface="Calibri"/>
              </a:rPr>
              <a:t>που 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επικοινωνεί </a:t>
            </a:r>
            <a:r>
              <a:rPr sz="1200" spc="70" dirty="0">
                <a:latin typeface="Calibri"/>
                <a:cs typeface="Calibri"/>
              </a:rPr>
              <a:t>με </a:t>
            </a:r>
            <a:r>
              <a:rPr sz="1200" spc="65" dirty="0">
                <a:latin typeface="Calibri"/>
                <a:cs typeface="Calibri"/>
              </a:rPr>
              <a:t>εξυπηρετητή) </a:t>
            </a:r>
            <a:r>
              <a:rPr sz="1200" spc="60" dirty="0">
                <a:latin typeface="Calibri"/>
                <a:cs typeface="Calibri"/>
              </a:rPr>
              <a:t>και </a:t>
            </a:r>
            <a:r>
              <a:rPr sz="1200" spc="65" dirty="0">
                <a:latin typeface="Calibri"/>
                <a:cs typeface="Calibri"/>
              </a:rPr>
              <a:t>εξυπηρετητή</a:t>
            </a:r>
            <a:r>
              <a:rPr sz="1200" b="1" spc="65" dirty="0">
                <a:latin typeface="Calibri"/>
                <a:cs typeface="Calibri"/>
              </a:rPr>
              <a:t>, </a:t>
            </a:r>
            <a:r>
              <a:rPr sz="1200" b="1" spc="70" dirty="0">
                <a:latin typeface="Calibri"/>
                <a:cs typeface="Calibri"/>
              </a:rPr>
              <a:t>μπορεί </a:t>
            </a:r>
            <a:r>
              <a:rPr sz="1200" b="1" spc="75" dirty="0">
                <a:latin typeface="Calibri"/>
                <a:cs typeface="Calibri"/>
              </a:rPr>
              <a:t>να </a:t>
            </a:r>
            <a:r>
              <a:rPr sz="1200" b="1" spc="65" dirty="0">
                <a:latin typeface="Calibri"/>
                <a:cs typeface="Calibri"/>
              </a:rPr>
              <a:t>λειτουργήσει </a:t>
            </a:r>
            <a:r>
              <a:rPr sz="1200" spc="80" dirty="0">
                <a:latin typeface="Calibri"/>
                <a:cs typeface="Calibri"/>
              </a:rPr>
              <a:t>πάνω </a:t>
            </a:r>
            <a:r>
              <a:rPr sz="1200" spc="70" dirty="0">
                <a:latin typeface="Calibri"/>
                <a:cs typeface="Calibri"/>
              </a:rPr>
              <a:t>στο 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SSL.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5494" y="3560762"/>
            <a:ext cx="5245735" cy="775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265"/>
              </a:lnSpc>
              <a:buClr>
                <a:srgbClr val="FFBA00"/>
              </a:buClr>
              <a:buSzPct val="180000"/>
              <a:buChar char="▪"/>
              <a:tabLst>
                <a:tab pos="104139" algn="l"/>
              </a:tabLst>
            </a:pPr>
            <a:r>
              <a:rPr sz="1200" spc="90" dirty="0">
                <a:latin typeface="Calibri"/>
                <a:cs typeface="Calibri"/>
              </a:rPr>
              <a:t>Τρία</a:t>
            </a:r>
            <a:r>
              <a:rPr sz="1200" spc="31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πρωτόκολλα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ανώτερου</a:t>
            </a:r>
            <a:r>
              <a:rPr sz="1200" spc="31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επιπέδου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ορίζονται</a:t>
            </a:r>
            <a:r>
              <a:rPr sz="1200" spc="31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επίσης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ως</a:t>
            </a:r>
            <a:r>
              <a:rPr sz="1200" spc="31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μέρος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του</a:t>
            </a:r>
            <a:r>
              <a:rPr sz="1200" spc="31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SSL: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το</a:t>
            </a:r>
            <a:endParaRPr sz="1200" dirty="0">
              <a:latin typeface="Calibri"/>
              <a:cs typeface="Calibri"/>
            </a:endParaRPr>
          </a:p>
          <a:p>
            <a:pPr marL="103505" marR="5080" algn="just">
              <a:lnSpc>
                <a:spcPct val="79200"/>
              </a:lnSpc>
              <a:spcBef>
                <a:spcPts val="35"/>
              </a:spcBef>
            </a:pPr>
            <a:r>
              <a:rPr sz="1200" b="1" spc="100" dirty="0">
                <a:latin typeface="Calibri"/>
                <a:cs typeface="Calibri"/>
              </a:rPr>
              <a:t>πρωτόκολλο</a:t>
            </a:r>
            <a:r>
              <a:rPr sz="1200" b="1" spc="105" dirty="0">
                <a:latin typeface="Calibri"/>
                <a:cs typeface="Calibri"/>
              </a:rPr>
              <a:t> </a:t>
            </a:r>
            <a:r>
              <a:rPr sz="1200" b="1" spc="90" dirty="0">
                <a:latin typeface="Calibri"/>
                <a:cs typeface="Calibri"/>
              </a:rPr>
              <a:t>χειραψίας,</a:t>
            </a:r>
            <a:r>
              <a:rPr sz="1200" b="1" spc="95" dirty="0">
                <a:latin typeface="Calibri"/>
                <a:cs typeface="Calibri"/>
              </a:rPr>
              <a:t> </a:t>
            </a:r>
            <a:r>
              <a:rPr sz="1200" b="1" spc="90" dirty="0">
                <a:latin typeface="Calibri"/>
                <a:cs typeface="Calibri"/>
              </a:rPr>
              <a:t>το</a:t>
            </a:r>
            <a:r>
              <a:rPr sz="1200" b="1" spc="95" dirty="0">
                <a:latin typeface="Calibri"/>
                <a:cs typeface="Calibri"/>
              </a:rPr>
              <a:t> </a:t>
            </a:r>
            <a:r>
              <a:rPr sz="1200" b="1" spc="100" dirty="0">
                <a:latin typeface="Calibri"/>
                <a:cs typeface="Calibri"/>
              </a:rPr>
              <a:t>πρωτόκολλο</a:t>
            </a:r>
            <a:r>
              <a:rPr sz="1200" b="1" spc="10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αλλαγής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b="1" spc="100" dirty="0">
                <a:latin typeface="Calibri"/>
                <a:cs typeface="Calibri"/>
              </a:rPr>
              <a:t>κρυπτογράφησης</a:t>
            </a:r>
            <a:r>
              <a:rPr sz="1200" b="1" spc="105" dirty="0">
                <a:latin typeface="Calibri"/>
                <a:cs typeface="Calibri"/>
              </a:rPr>
              <a:t> </a:t>
            </a:r>
            <a:r>
              <a:rPr sz="1200" b="1" spc="85" dirty="0">
                <a:latin typeface="Calibri"/>
                <a:cs typeface="Calibri"/>
              </a:rPr>
              <a:t>και</a:t>
            </a:r>
            <a:r>
              <a:rPr sz="1200" b="1" spc="90" dirty="0">
                <a:latin typeface="Calibri"/>
                <a:cs typeface="Calibri"/>
              </a:rPr>
              <a:t> το </a:t>
            </a:r>
            <a:r>
              <a:rPr sz="1200" b="1" spc="95" dirty="0">
                <a:latin typeface="Calibri"/>
                <a:cs typeface="Calibri"/>
              </a:rPr>
              <a:t> </a:t>
            </a:r>
            <a:r>
              <a:rPr sz="1200" b="1" spc="100" dirty="0">
                <a:latin typeface="Calibri"/>
                <a:cs typeface="Calibri"/>
              </a:rPr>
              <a:t>πρωτόκολλο</a:t>
            </a:r>
            <a:r>
              <a:rPr sz="1200" b="1" spc="10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ειδοποίησης</a:t>
            </a:r>
            <a:r>
              <a:rPr sz="1200" b="1" spc="85" dirty="0">
                <a:latin typeface="Calibri"/>
                <a:cs typeface="Calibri"/>
              </a:rPr>
              <a:t>.</a:t>
            </a:r>
            <a:r>
              <a:rPr sz="1200" b="1" spc="9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Αυτά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τα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ειδικά</a:t>
            </a:r>
            <a:r>
              <a:rPr sz="1200" spc="85" dirty="0">
                <a:latin typeface="Calibri"/>
                <a:cs typeface="Calibri"/>
              </a:rPr>
              <a:t> για</a:t>
            </a:r>
            <a:r>
              <a:rPr sz="1200" spc="90" dirty="0">
                <a:latin typeface="Calibri"/>
                <a:cs typeface="Calibri"/>
              </a:rPr>
              <a:t> το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SSL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πρωτόκολλα 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χρησιμοποιούνται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στη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διαχείριση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00" dirty="0">
                <a:latin typeface="Calibri"/>
                <a:cs typeface="Calibri"/>
              </a:rPr>
              <a:t>των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b="1" spc="100" dirty="0">
                <a:latin typeface="Calibri"/>
                <a:cs typeface="Calibri"/>
              </a:rPr>
              <a:t>ανταλλαγών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b="1" spc="75" dirty="0">
                <a:latin typeface="Calibri"/>
                <a:cs typeface="Calibri"/>
              </a:rPr>
              <a:t>SSL.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26469" y="4629784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latin typeface="Calibri"/>
                <a:cs typeface="Calibri"/>
              </a:rPr>
              <a:t>2</a:t>
            </a:r>
            <a:r>
              <a:rPr sz="550" spc="25" dirty="0">
                <a:latin typeface="Calibri"/>
                <a:cs typeface="Calibri"/>
              </a:rPr>
              <a:t>9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6054" y="4785359"/>
            <a:ext cx="194627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30" dirty="0">
                <a:solidFill>
                  <a:srgbClr val="0E1111"/>
                </a:solidFill>
                <a:latin typeface="Calibri"/>
                <a:cs typeface="Calibri"/>
              </a:rPr>
              <a:t>William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Stallings,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0E1111"/>
                </a:solidFill>
                <a:latin typeface="Calibri"/>
                <a:cs typeface="Calibri"/>
              </a:rPr>
              <a:t>Κρυπτογραφία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και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0E1111"/>
                </a:solidFill>
                <a:latin typeface="Calibri"/>
                <a:cs typeface="Calibri"/>
              </a:rPr>
              <a:t>ασφάλεια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0" dirty="0">
                <a:solidFill>
                  <a:srgbClr val="0E1111"/>
                </a:solidFill>
                <a:latin typeface="Calibri"/>
                <a:cs typeface="Calibri"/>
              </a:rPr>
              <a:t>δικτύων: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Έκδοση.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34823" y="-167958"/>
            <a:ext cx="3962400" cy="6880225"/>
            <a:chOff x="6882130" y="0"/>
            <a:chExt cx="396240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87640" y="5263832"/>
              <a:ext cx="880745" cy="15941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6657" y="6166167"/>
              <a:ext cx="3297872" cy="6156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37767" y="1694814"/>
              <a:ext cx="1752600" cy="17526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65072" y="1718945"/>
              <a:ext cx="1664334" cy="166433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2944495" y="1419542"/>
            <a:ext cx="1752600" cy="1752600"/>
            <a:chOff x="2944495" y="1419542"/>
            <a:chExt cx="1752600" cy="175260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44495" y="1419542"/>
              <a:ext cx="1752600" cy="17526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1800" y="1446847"/>
              <a:ext cx="1664335" cy="1664335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495107" y="477202"/>
            <a:ext cx="181610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105" dirty="0">
                <a:latin typeface="Times New Roman"/>
                <a:cs typeface="Times New Roman"/>
              </a:rPr>
              <a:t>Α</a:t>
            </a:r>
            <a:r>
              <a:rPr sz="1700" spc="70" dirty="0">
                <a:latin typeface="Times New Roman"/>
                <a:cs typeface="Times New Roman"/>
              </a:rPr>
              <a:t>ρ</a:t>
            </a:r>
            <a:r>
              <a:rPr sz="1700" spc="60" dirty="0">
                <a:latin typeface="Times New Roman"/>
                <a:cs typeface="Times New Roman"/>
              </a:rPr>
              <a:t>χ</a:t>
            </a:r>
            <a:r>
              <a:rPr sz="1700" spc="30" dirty="0">
                <a:latin typeface="Times New Roman"/>
                <a:cs typeface="Times New Roman"/>
              </a:rPr>
              <a:t>ι</a:t>
            </a:r>
            <a:r>
              <a:rPr sz="1700" spc="55" dirty="0">
                <a:latin typeface="Times New Roman"/>
                <a:cs typeface="Times New Roman"/>
              </a:rPr>
              <a:t>τε</a:t>
            </a:r>
            <a:r>
              <a:rPr sz="1700" spc="70" dirty="0">
                <a:latin typeface="Times New Roman"/>
                <a:cs typeface="Times New Roman"/>
              </a:rPr>
              <a:t>κ</a:t>
            </a:r>
            <a:r>
              <a:rPr sz="1700" spc="55" dirty="0">
                <a:latin typeface="Times New Roman"/>
                <a:cs typeface="Times New Roman"/>
              </a:rPr>
              <a:t>τ</a:t>
            </a:r>
            <a:r>
              <a:rPr sz="1700" spc="70" dirty="0">
                <a:latin typeface="Times New Roman"/>
                <a:cs typeface="Times New Roman"/>
              </a:rPr>
              <a:t>ο</a:t>
            </a:r>
            <a:r>
              <a:rPr sz="1700" spc="60" dirty="0">
                <a:latin typeface="Times New Roman"/>
                <a:cs typeface="Times New Roman"/>
              </a:rPr>
              <a:t>ν</a:t>
            </a:r>
            <a:r>
              <a:rPr sz="1700" spc="30" dirty="0">
                <a:latin typeface="Times New Roman"/>
                <a:cs typeface="Times New Roman"/>
              </a:rPr>
              <a:t>ι</a:t>
            </a:r>
            <a:r>
              <a:rPr sz="1700" spc="70" dirty="0">
                <a:latin typeface="Times New Roman"/>
                <a:cs typeface="Times New Roman"/>
              </a:rPr>
              <a:t>κ</a:t>
            </a:r>
            <a:r>
              <a:rPr sz="1700" spc="90" dirty="0">
                <a:latin typeface="Times New Roman"/>
                <a:cs typeface="Times New Roman"/>
              </a:rPr>
              <a:t>ή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-55" dirty="0">
                <a:latin typeface="Times New Roman"/>
                <a:cs typeface="Times New Roman"/>
              </a:rPr>
              <a:t>SSL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07069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CSP004_C_E: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Stefan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Schauer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και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Abdelkader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5030" y="971550"/>
            <a:ext cx="451802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85" dirty="0">
                <a:latin typeface="Calibri"/>
                <a:cs typeface="Calibri"/>
              </a:rPr>
              <a:t>Δύο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σημαντικές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έννοιες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του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SSL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είναι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σύνδεση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SSL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σύνοδος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SSL: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45017" y="2907347"/>
            <a:ext cx="321056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Calibri"/>
                <a:cs typeface="Calibri"/>
              </a:rPr>
              <a:t>Σύνδεση: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Τέτοιες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συνδέσεις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είναι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παροδικές,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δίκτυα</a:t>
            </a:r>
            <a:r>
              <a:rPr sz="1000" b="1" spc="-5" dirty="0">
                <a:latin typeface="Calibri"/>
                <a:cs typeface="Calibri"/>
              </a:rPr>
              <a:t>,</a:t>
            </a:r>
            <a:r>
              <a:rPr sz="1000" b="1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που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συνδέονται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με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μία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συνεδρία</a:t>
            </a:r>
            <a:r>
              <a:rPr sz="1000" b="1" spc="-5" dirty="0">
                <a:latin typeface="Calibri"/>
                <a:cs typeface="Calibri"/>
              </a:rPr>
              <a:t>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13500" y="2972435"/>
            <a:ext cx="4236720" cy="1029128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5"/>
              </a:spcBef>
            </a:pPr>
            <a:r>
              <a:rPr sz="900" b="1" spc="-5" dirty="0">
                <a:latin typeface="Calibri"/>
                <a:cs typeface="Calibri"/>
              </a:rPr>
              <a:t>Συνεδρίαση:</a:t>
            </a:r>
            <a:r>
              <a:rPr sz="900" b="1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Μια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σύνοδος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SSL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είναι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μια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συσχέτιση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μεταξύ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b="1" spc="-15" dirty="0">
                <a:latin typeface="Calibri"/>
                <a:cs typeface="Calibri"/>
              </a:rPr>
              <a:t>client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spc="-15" dirty="0">
                <a:latin typeface="Calibri"/>
                <a:cs typeface="Calibri"/>
              </a:rPr>
              <a:t>(σύστημα </a:t>
            </a:r>
            <a:r>
              <a:rPr sz="900" b="1" dirty="0">
                <a:latin typeface="Calibri"/>
                <a:cs typeface="Calibri"/>
              </a:rPr>
              <a:t>ή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spc="-15" dirty="0">
                <a:latin typeface="Calibri"/>
                <a:cs typeface="Calibri"/>
              </a:rPr>
              <a:t>πρόγραμμα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που </a:t>
            </a:r>
            <a:r>
              <a:rPr sz="900" b="1" spc="-15" dirty="0">
                <a:latin typeface="Calibri"/>
                <a:cs typeface="Calibri"/>
              </a:rPr>
              <a:t>επικοινωνεί </a:t>
            </a:r>
            <a:r>
              <a:rPr sz="900" b="1" spc="-5" dirty="0">
                <a:latin typeface="Calibri"/>
                <a:cs typeface="Calibri"/>
              </a:rPr>
              <a:t>με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spc="-15" dirty="0">
                <a:latin typeface="Calibri"/>
                <a:cs typeface="Calibri"/>
              </a:rPr>
              <a:t>server)</a:t>
            </a:r>
            <a:endParaRPr sz="900" dirty="0">
              <a:latin typeface="Calibri"/>
              <a:cs typeface="Calibri"/>
            </a:endParaRPr>
          </a:p>
          <a:p>
            <a:pPr marL="213995" marR="207645" indent="-1270" algn="ctr">
              <a:lnSpc>
                <a:spcPct val="100000"/>
              </a:lnSpc>
              <a:spcBef>
                <a:spcPts val="170"/>
              </a:spcBef>
            </a:pPr>
            <a:r>
              <a:rPr sz="900" spc="-5" dirty="0">
                <a:latin typeface="Calibri"/>
                <a:cs typeface="Calibri"/>
              </a:rPr>
              <a:t>και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έναν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εξυπηρετητή,</a:t>
            </a:r>
            <a:r>
              <a:rPr sz="900" b="1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που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δημιουργείται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από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το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πρωτόκολλο χειραψίας.</a:t>
            </a:r>
            <a:r>
              <a:rPr sz="900" b="1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Οι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συνεδρίες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ορίζουν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ένα 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σύνολο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παραμέτρων </a:t>
            </a:r>
            <a:r>
              <a:rPr sz="900" spc="-5" dirty="0">
                <a:latin typeface="Calibri"/>
                <a:cs typeface="Calibri"/>
              </a:rPr>
              <a:t>ασφαλείας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κρυπτογράφησης,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οι </a:t>
            </a:r>
            <a:r>
              <a:rPr sz="900" spc="-5" dirty="0">
                <a:latin typeface="Calibri"/>
                <a:cs typeface="Calibri"/>
              </a:rPr>
              <a:t>οποίες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μπορούν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να </a:t>
            </a:r>
            <a:r>
              <a:rPr sz="900" spc="-5" dirty="0">
                <a:latin typeface="Calibri"/>
                <a:cs typeface="Calibri"/>
              </a:rPr>
              <a:t>διαμοιραστούν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μεταξύ 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πολλαπλών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συνδέσεων.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Οι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συνεδρίες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χρησιμοποιούνται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για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να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αποφεύγεται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η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ακριβή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διαπραγμάτευση 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νέων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παραμέτρων ασφαλείας </a:t>
            </a:r>
            <a:r>
              <a:rPr sz="900" dirty="0">
                <a:latin typeface="Calibri"/>
                <a:cs typeface="Calibri"/>
              </a:rPr>
              <a:t>για</a:t>
            </a:r>
            <a:r>
              <a:rPr sz="900" spc="-5" dirty="0">
                <a:latin typeface="Calibri"/>
                <a:cs typeface="Calibri"/>
              </a:rPr>
              <a:t> κάθε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15" dirty="0">
                <a:latin typeface="Calibri"/>
                <a:cs typeface="Calibri"/>
              </a:rPr>
              <a:t>σύνδεση.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2000" y="4090986"/>
            <a:ext cx="11045190" cy="804323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55600" marR="607695" indent="-342900">
              <a:lnSpc>
                <a:spcPts val="1190"/>
              </a:lnSpc>
              <a:spcBef>
                <a:spcPts val="195"/>
              </a:spcBef>
              <a:buSzPct val="190476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spc="105" dirty="0">
                <a:latin typeface="Calibri"/>
                <a:cs typeface="Calibri"/>
              </a:rPr>
              <a:t>Μεταξύ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οποιουδήποτε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ζεύγους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μερών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εφαρμογές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όπως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HTTP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b="1" spc="105" dirty="0">
                <a:latin typeface="Calibri"/>
                <a:cs typeface="Calibri"/>
              </a:rPr>
              <a:t>σε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75" dirty="0">
                <a:latin typeface="Calibri"/>
                <a:cs typeface="Calibri"/>
              </a:rPr>
              <a:t>client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b="1" spc="100" dirty="0">
                <a:latin typeface="Calibri"/>
                <a:cs typeface="Calibri"/>
              </a:rPr>
              <a:t>(σύστημα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114" dirty="0">
                <a:latin typeface="Calibri"/>
                <a:cs typeface="Calibri"/>
              </a:rPr>
              <a:t>ή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b="1" spc="105" dirty="0">
                <a:latin typeface="Calibri"/>
                <a:cs typeface="Calibri"/>
              </a:rPr>
              <a:t>πρόγραμμα)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90" dirty="0">
                <a:latin typeface="Calibri"/>
                <a:cs typeface="Calibri"/>
              </a:rPr>
              <a:t>και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εξυπηρετητή/Εξυπηρετητή),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μπορεί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υπάρχουν </a:t>
            </a:r>
            <a:r>
              <a:rPr sz="1400" spc="-22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πολλαπλές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ασφαλείς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b="1" spc="90" dirty="0">
                <a:latin typeface="Calibri"/>
                <a:cs typeface="Calibri"/>
              </a:rPr>
              <a:t>συνδέσεις.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1050" dirty="0">
              <a:latin typeface="Calibri"/>
              <a:cs typeface="Calibri"/>
            </a:endParaRPr>
          </a:p>
          <a:p>
            <a:pPr marL="355600" marR="5080" indent="-342900">
              <a:lnSpc>
                <a:spcPts val="1190"/>
              </a:lnSpc>
              <a:buSzPct val="190476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spc="70" dirty="0">
                <a:latin typeface="Calibri"/>
                <a:cs typeface="Calibri"/>
              </a:rPr>
              <a:t>Θεωρητικά,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μπορούν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επίσης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υπάρχουν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πολλαπλές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ταυτόχρονες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συνεδρίες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μεταξύ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των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μερών,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αλλά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αυτό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χαρακτηριστικό/χαρακτηριστικό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δεν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χρησιμοποιείται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b="1" spc="75" dirty="0">
                <a:latin typeface="Calibri"/>
                <a:cs typeface="Calibri"/>
              </a:rPr>
              <a:t>στην </a:t>
            </a:r>
            <a:r>
              <a:rPr sz="1400" b="1" spc="80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πράξη.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126469" y="4819650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latin typeface="Calibri"/>
                <a:cs typeface="Calibri"/>
              </a:rPr>
              <a:t>3</a:t>
            </a:r>
            <a:r>
              <a:rPr sz="550" spc="25" dirty="0">
                <a:latin typeface="Calibri"/>
                <a:cs typeface="Calibri"/>
              </a:rPr>
              <a:t>0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1640" y="6512241"/>
            <a:ext cx="194627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30" dirty="0">
                <a:solidFill>
                  <a:srgbClr val="0E1111"/>
                </a:solidFill>
                <a:latin typeface="Calibri"/>
                <a:cs typeface="Calibri"/>
              </a:rPr>
              <a:t>William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Stallings,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0E1111"/>
                </a:solidFill>
                <a:latin typeface="Calibri"/>
                <a:cs typeface="Calibri"/>
              </a:rPr>
              <a:t>Κρυπτογραφία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και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0E1111"/>
                </a:solidFill>
                <a:latin typeface="Calibri"/>
                <a:cs typeface="Calibri"/>
              </a:rPr>
              <a:t>ασφάλεια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0" dirty="0">
                <a:solidFill>
                  <a:srgbClr val="0E1111"/>
                </a:solidFill>
                <a:latin typeface="Calibri"/>
                <a:cs typeface="Calibri"/>
              </a:rPr>
              <a:t>δικτύων: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Έκδοση.</a:t>
            </a:r>
            <a:endParaRPr sz="5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84265" y="0"/>
            <a:ext cx="6004560" cy="6880225"/>
            <a:chOff x="6184265" y="0"/>
            <a:chExt cx="600456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010" y="5154295"/>
              <a:ext cx="880745" cy="17037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6657" y="6166167"/>
              <a:ext cx="3297872" cy="6156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84265" y="310832"/>
              <a:ext cx="6004560" cy="37064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79210" y="506094"/>
              <a:ext cx="5589905" cy="312102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73822" y="477202"/>
            <a:ext cx="26879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5" dirty="0">
                <a:latin typeface="Times New Roman"/>
                <a:cs typeface="Times New Roman"/>
              </a:rPr>
              <a:t>Πρωτόκολλο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-5" dirty="0">
                <a:latin typeface="Times New Roman"/>
                <a:cs typeface="Times New Roman"/>
              </a:rPr>
              <a:t>καταγραφής</a:t>
            </a:r>
            <a:r>
              <a:rPr sz="1700" spc="-25" dirty="0">
                <a:latin typeface="Times New Roman"/>
                <a:cs typeface="Times New Roman"/>
              </a:rPr>
              <a:t> </a:t>
            </a:r>
            <a:r>
              <a:rPr sz="1700" spc="-5" dirty="0">
                <a:latin typeface="Times New Roman"/>
                <a:cs typeface="Times New Roman"/>
              </a:rPr>
              <a:t>SSL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07069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CSP004_C_E: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Stefan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Schauer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και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Abdelkader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6054" y="3940175"/>
            <a:ext cx="194627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30" dirty="0">
                <a:solidFill>
                  <a:srgbClr val="0E1111"/>
                </a:solidFill>
                <a:latin typeface="Calibri"/>
                <a:cs typeface="Calibri"/>
              </a:rPr>
              <a:t>William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Stallings,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0E1111"/>
                </a:solidFill>
                <a:latin typeface="Calibri"/>
                <a:cs typeface="Calibri"/>
              </a:rPr>
              <a:t>Κρυπτογραφία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και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0E1111"/>
                </a:solidFill>
                <a:latin typeface="Calibri"/>
                <a:cs typeface="Calibri"/>
              </a:rPr>
              <a:t>ασφάλεια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0" dirty="0">
                <a:solidFill>
                  <a:srgbClr val="0E1111"/>
                </a:solidFill>
                <a:latin typeface="Calibri"/>
                <a:cs typeface="Calibri"/>
              </a:rPr>
              <a:t>δικτύων: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Έκδοση.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xfrm>
            <a:off x="785494" y="1523476"/>
            <a:ext cx="11210925" cy="27930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795"/>
              </a:lnSpc>
              <a:buClr>
                <a:srgbClr val="FFBA00"/>
              </a:buClr>
              <a:buSzPct val="180952"/>
              <a:buFont typeface="Calibri"/>
              <a:buChar char="▪"/>
              <a:tabLst>
                <a:tab pos="104139" algn="l"/>
              </a:tabLst>
            </a:pPr>
            <a:r>
              <a:rPr sz="1200" spc="80" dirty="0"/>
              <a:t>Το</a:t>
            </a:r>
            <a:r>
              <a:rPr sz="1200" spc="30" dirty="0"/>
              <a:t> </a:t>
            </a:r>
            <a:r>
              <a:rPr sz="1200" spc="80" dirty="0"/>
              <a:t>πρωτόκολλο</a:t>
            </a:r>
            <a:r>
              <a:rPr sz="1200" spc="30" dirty="0"/>
              <a:t> </a:t>
            </a:r>
            <a:r>
              <a:rPr sz="1200" spc="80" dirty="0"/>
              <a:t>εγγραφής</a:t>
            </a:r>
            <a:r>
              <a:rPr sz="1200" spc="30" dirty="0"/>
              <a:t> </a:t>
            </a:r>
            <a:r>
              <a:rPr sz="1200" spc="70" dirty="0"/>
              <a:t>SSL</a:t>
            </a:r>
            <a:r>
              <a:rPr sz="1200" spc="35" dirty="0"/>
              <a:t> </a:t>
            </a:r>
            <a:r>
              <a:rPr sz="1200" spc="60" dirty="0"/>
              <a:t>ορίζει</a:t>
            </a:r>
            <a:r>
              <a:rPr sz="1200" spc="35" dirty="0"/>
              <a:t> </a:t>
            </a:r>
            <a:r>
              <a:rPr sz="1200" b="0" spc="80" dirty="0">
                <a:latin typeface="Calibri"/>
                <a:cs typeface="Calibri"/>
              </a:rPr>
              <a:t>δύο</a:t>
            </a:r>
            <a:r>
              <a:rPr sz="1200" b="0" spc="35" dirty="0">
                <a:latin typeface="Calibri"/>
                <a:cs typeface="Calibri"/>
              </a:rPr>
              <a:t> </a:t>
            </a:r>
            <a:r>
              <a:rPr sz="1200" b="0" spc="70" dirty="0">
                <a:latin typeface="Calibri"/>
                <a:cs typeface="Calibri"/>
              </a:rPr>
              <a:t>υπηρεσίες</a:t>
            </a:r>
            <a:r>
              <a:rPr sz="1200" b="0" spc="30" dirty="0">
                <a:latin typeface="Calibri"/>
                <a:cs typeface="Calibri"/>
              </a:rPr>
              <a:t> </a:t>
            </a:r>
            <a:r>
              <a:rPr sz="1200" b="0" spc="65" dirty="0">
                <a:latin typeface="Calibri"/>
                <a:cs typeface="Calibri"/>
              </a:rPr>
              <a:t>για</a:t>
            </a:r>
            <a:r>
              <a:rPr sz="1200" b="0" spc="30" dirty="0">
                <a:latin typeface="Calibri"/>
                <a:cs typeface="Calibri"/>
              </a:rPr>
              <a:t> </a:t>
            </a:r>
            <a:r>
              <a:rPr sz="1200" b="0" spc="70" dirty="0">
                <a:latin typeface="Calibri"/>
                <a:cs typeface="Calibri"/>
              </a:rPr>
              <a:t>συνδέσεις</a:t>
            </a:r>
            <a:r>
              <a:rPr sz="1200" b="0" spc="25" dirty="0">
                <a:latin typeface="Calibri"/>
                <a:cs typeface="Calibri"/>
              </a:rPr>
              <a:t> </a:t>
            </a:r>
            <a:r>
              <a:rPr sz="1200" b="0" spc="60" dirty="0">
                <a:latin typeface="Calibri"/>
                <a:cs typeface="Calibri"/>
              </a:rPr>
              <a:t>SSL:</a:t>
            </a:r>
          </a:p>
          <a:p>
            <a:pPr marL="396240" marR="5968365" lvl="1" indent="-182880" algn="just">
              <a:lnSpc>
                <a:spcPct val="100000"/>
              </a:lnSpc>
              <a:spcBef>
                <a:spcPts val="1225"/>
              </a:spcBef>
              <a:buSzPct val="190476"/>
              <a:buFont typeface="Calibri"/>
              <a:buChar char="▪"/>
              <a:tabLst>
                <a:tab pos="396875" algn="l"/>
              </a:tabLst>
            </a:pPr>
            <a:r>
              <a:rPr sz="1200" b="1" spc="90" dirty="0">
                <a:latin typeface="Calibri"/>
                <a:cs typeface="Calibri"/>
              </a:rPr>
              <a:t>Εμπιστευτικότητα: </a:t>
            </a:r>
            <a:r>
              <a:rPr sz="1200" spc="105" dirty="0">
                <a:latin typeface="Calibri"/>
                <a:cs typeface="Calibri"/>
              </a:rPr>
              <a:t>Το πρωτόκολλο </a:t>
            </a:r>
            <a:r>
              <a:rPr sz="1200" spc="95" dirty="0">
                <a:latin typeface="Calibri"/>
                <a:cs typeface="Calibri"/>
              </a:rPr>
              <a:t>χειραψίας </a:t>
            </a:r>
            <a:r>
              <a:rPr sz="1200" spc="80" dirty="0">
                <a:latin typeface="Calibri"/>
                <a:cs typeface="Calibri"/>
              </a:rPr>
              <a:t>ορίζει </a:t>
            </a:r>
            <a:r>
              <a:rPr sz="1200" spc="100" dirty="0">
                <a:latin typeface="Calibri"/>
                <a:cs typeface="Calibri"/>
              </a:rPr>
              <a:t>ένα </a:t>
            </a:r>
            <a:r>
              <a:rPr sz="1200" b="1" spc="95" dirty="0">
                <a:latin typeface="Calibri"/>
                <a:cs typeface="Calibri"/>
              </a:rPr>
              <a:t>κοινό μυστικό </a:t>
            </a:r>
            <a:r>
              <a:rPr sz="1200" b="1" spc="100" dirty="0">
                <a:latin typeface="Calibri"/>
                <a:cs typeface="Calibri"/>
              </a:rPr>
              <a:t> </a:t>
            </a:r>
            <a:r>
              <a:rPr sz="1200" b="1" spc="85" dirty="0">
                <a:latin typeface="Calibri"/>
                <a:cs typeface="Calibri"/>
              </a:rPr>
              <a:t>κλειδί</a:t>
            </a:r>
            <a:r>
              <a:rPr sz="1200" b="1" spc="9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που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χρησιμοποιείται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για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τη</a:t>
            </a:r>
            <a:r>
              <a:rPr sz="1200" spc="100" dirty="0">
                <a:latin typeface="Calibri"/>
                <a:cs typeface="Calibri"/>
              </a:rPr>
              <a:t> συμβατική</a:t>
            </a:r>
            <a:r>
              <a:rPr sz="1200" spc="105" dirty="0">
                <a:latin typeface="Calibri"/>
                <a:cs typeface="Calibri"/>
              </a:rPr>
              <a:t> κρυπτογράφηση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των 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b="1" spc="110" dirty="0">
                <a:latin typeface="Calibri"/>
                <a:cs typeface="Calibri"/>
              </a:rPr>
              <a:t>ωφέλιμων </a:t>
            </a:r>
            <a:r>
              <a:rPr sz="1200" b="1" spc="105" dirty="0">
                <a:latin typeface="Calibri"/>
                <a:cs typeface="Calibri"/>
              </a:rPr>
              <a:t>φορτίων </a:t>
            </a:r>
            <a:r>
              <a:rPr sz="1200" b="1" spc="80" dirty="0">
                <a:latin typeface="Calibri"/>
                <a:cs typeface="Calibri"/>
              </a:rPr>
              <a:t>SSL. </a:t>
            </a:r>
            <a:r>
              <a:rPr sz="1200" spc="105" dirty="0">
                <a:latin typeface="Calibri"/>
                <a:cs typeface="Calibri"/>
              </a:rPr>
              <a:t>Το μήνυμα </a:t>
            </a:r>
            <a:r>
              <a:rPr sz="1200" spc="90" dirty="0">
                <a:latin typeface="Calibri"/>
                <a:cs typeface="Calibri"/>
              </a:rPr>
              <a:t>συμπιέζεται πριν </a:t>
            </a:r>
            <a:r>
              <a:rPr sz="1200" spc="95" dirty="0">
                <a:latin typeface="Calibri"/>
                <a:cs typeface="Calibri"/>
              </a:rPr>
              <a:t>συνδεθεί </a:t>
            </a:r>
            <a:r>
              <a:rPr sz="1200" spc="100" dirty="0">
                <a:latin typeface="Calibri"/>
                <a:cs typeface="Calibri"/>
              </a:rPr>
              <a:t>με </a:t>
            </a:r>
            <a:r>
              <a:rPr sz="1200" spc="95" dirty="0">
                <a:latin typeface="Calibri"/>
                <a:cs typeface="Calibri"/>
              </a:rPr>
              <a:t>το 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spc="135" dirty="0">
                <a:latin typeface="Calibri"/>
                <a:cs typeface="Calibri"/>
              </a:rPr>
              <a:t>MAC </a:t>
            </a:r>
            <a:r>
              <a:rPr sz="1200" spc="95" dirty="0">
                <a:latin typeface="Calibri"/>
                <a:cs typeface="Calibri"/>
              </a:rPr>
              <a:t>(Διεύθυνση </a:t>
            </a:r>
            <a:r>
              <a:rPr sz="1200" spc="100" dirty="0">
                <a:latin typeface="Calibri"/>
                <a:cs typeface="Calibri"/>
              </a:rPr>
              <a:t>φυσικού επιπέδου </a:t>
            </a:r>
            <a:r>
              <a:rPr sz="1200" spc="90" dirty="0">
                <a:latin typeface="Calibri"/>
                <a:cs typeface="Calibri"/>
              </a:rPr>
              <a:t>δικτύου) </a:t>
            </a:r>
            <a:r>
              <a:rPr sz="1200" spc="85" dirty="0">
                <a:latin typeface="Calibri"/>
                <a:cs typeface="Calibri"/>
              </a:rPr>
              <a:t>και  </a:t>
            </a:r>
            <a:r>
              <a:rPr sz="1200" spc="95" dirty="0">
                <a:latin typeface="Calibri"/>
                <a:cs typeface="Calibri"/>
              </a:rPr>
              <a:t>κρυπτογραφηθεί, </a:t>
            </a:r>
            <a:r>
              <a:rPr sz="1200" spc="100" dirty="0">
                <a:latin typeface="Calibri"/>
                <a:cs typeface="Calibri"/>
              </a:rPr>
              <a:t>με 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μια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σειρά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από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05" dirty="0">
                <a:latin typeface="Calibri"/>
                <a:cs typeface="Calibri"/>
              </a:rPr>
              <a:t>κρυπτογραφήματα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που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υποστηρίζονται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όπως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φαίνεται.</a:t>
            </a:r>
            <a:endParaRPr sz="12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Font typeface="Calibri"/>
              <a:buChar char="▪"/>
            </a:pPr>
            <a:endParaRPr sz="1600" dirty="0">
              <a:latin typeface="Calibri"/>
              <a:cs typeface="Calibri"/>
            </a:endParaRPr>
          </a:p>
          <a:p>
            <a:pPr marL="396240" marR="5969000" lvl="1" indent="-182880" algn="just">
              <a:lnSpc>
                <a:spcPts val="1240"/>
              </a:lnSpc>
              <a:buSzPct val="190476"/>
              <a:buFont typeface="Calibri"/>
              <a:buChar char="▪"/>
              <a:tabLst>
                <a:tab pos="396875" algn="l"/>
              </a:tabLst>
            </a:pPr>
            <a:r>
              <a:rPr sz="1200" b="1" spc="100" dirty="0">
                <a:latin typeface="Calibri"/>
                <a:cs typeface="Calibri"/>
              </a:rPr>
              <a:t>Ακεραιότητα μηνύματος: </a:t>
            </a:r>
            <a:r>
              <a:rPr sz="1200" spc="105" dirty="0">
                <a:latin typeface="Calibri"/>
                <a:cs typeface="Calibri"/>
              </a:rPr>
              <a:t>Το </a:t>
            </a:r>
            <a:r>
              <a:rPr sz="1200" b="1" spc="105" dirty="0">
                <a:latin typeface="Calibri"/>
                <a:cs typeface="Calibri"/>
              </a:rPr>
              <a:t>πρωτόκολλο </a:t>
            </a:r>
            <a:r>
              <a:rPr sz="1200" b="1" spc="95" dirty="0">
                <a:latin typeface="Calibri"/>
                <a:cs typeface="Calibri"/>
              </a:rPr>
              <a:t>χειραψίας </a:t>
            </a:r>
            <a:r>
              <a:rPr sz="1200" spc="80" dirty="0">
                <a:latin typeface="Calibri"/>
                <a:cs typeface="Calibri"/>
              </a:rPr>
              <a:t>ορίζει </a:t>
            </a:r>
            <a:r>
              <a:rPr sz="1200" spc="95" dirty="0">
                <a:latin typeface="Calibri"/>
                <a:cs typeface="Calibri"/>
              </a:rPr>
              <a:t>επίσης </a:t>
            </a:r>
            <a:r>
              <a:rPr sz="1200" spc="100" dirty="0">
                <a:latin typeface="Calibri"/>
                <a:cs typeface="Calibri"/>
              </a:rPr>
              <a:t>ένα 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spc="95" dirty="0">
                <a:latin typeface="Calibri"/>
                <a:cs typeface="Calibri"/>
              </a:rPr>
              <a:t>κοινόχρηστο μυστικό </a:t>
            </a:r>
            <a:r>
              <a:rPr sz="1200" spc="80" dirty="0">
                <a:latin typeface="Calibri"/>
                <a:cs typeface="Calibri"/>
              </a:rPr>
              <a:t>κλειδί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spc="110" dirty="0">
                <a:latin typeface="Calibri"/>
                <a:cs typeface="Calibri"/>
              </a:rPr>
              <a:t>που </a:t>
            </a:r>
            <a:r>
              <a:rPr sz="1200" spc="90" dirty="0">
                <a:latin typeface="Calibri"/>
                <a:cs typeface="Calibri"/>
              </a:rPr>
              <a:t>χρησιμοποιείται </a:t>
            </a:r>
            <a:r>
              <a:rPr sz="1200" spc="85" dirty="0">
                <a:latin typeface="Calibri"/>
                <a:cs typeface="Calibri"/>
              </a:rPr>
              <a:t>για </a:t>
            </a:r>
            <a:r>
              <a:rPr sz="1200" spc="95" dirty="0">
                <a:latin typeface="Calibri"/>
                <a:cs typeface="Calibri"/>
              </a:rPr>
              <a:t>τη </a:t>
            </a:r>
            <a:r>
              <a:rPr sz="1200" spc="105" dirty="0">
                <a:latin typeface="Calibri"/>
                <a:cs typeface="Calibri"/>
              </a:rPr>
              <a:t>φόρμες </a:t>
            </a:r>
            <a:r>
              <a:rPr sz="1200" spc="90" dirty="0">
                <a:latin typeface="Calibri"/>
                <a:cs typeface="Calibri"/>
              </a:rPr>
              <a:t>ενός 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b="1" spc="105" dirty="0">
                <a:latin typeface="Calibri"/>
                <a:cs typeface="Calibri"/>
              </a:rPr>
              <a:t>κώδικα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b="1" spc="105" dirty="0">
                <a:latin typeface="Calibri"/>
                <a:cs typeface="Calibri"/>
              </a:rPr>
              <a:t>προγραμματισμού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b="1" spc="95" dirty="0">
                <a:latin typeface="Calibri"/>
                <a:cs typeface="Calibri"/>
              </a:rPr>
              <a:t>(</a:t>
            </a:r>
            <a:r>
              <a:rPr sz="1200" spc="95" dirty="0">
                <a:latin typeface="Calibri"/>
                <a:cs typeface="Calibri"/>
              </a:rPr>
              <a:t>MAC).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50" dirty="0">
              <a:latin typeface="Calibri"/>
              <a:cs typeface="Calibri"/>
            </a:endParaRPr>
          </a:p>
          <a:p>
            <a:pPr marL="5577840">
              <a:lnSpc>
                <a:spcPts val="1195"/>
              </a:lnSpc>
            </a:pPr>
            <a:r>
              <a:rPr spc="95" dirty="0"/>
              <a:t>Διαδικασία</a:t>
            </a:r>
            <a:r>
              <a:rPr spc="50" dirty="0"/>
              <a:t> </a:t>
            </a:r>
            <a:r>
              <a:rPr spc="100" dirty="0"/>
              <a:t>του</a:t>
            </a:r>
            <a:r>
              <a:rPr spc="55" dirty="0"/>
              <a:t> </a:t>
            </a:r>
            <a:r>
              <a:rPr spc="105" dirty="0"/>
              <a:t>πρωτοκόλλου</a:t>
            </a:r>
            <a:r>
              <a:rPr spc="50" dirty="0"/>
              <a:t> </a:t>
            </a:r>
            <a:r>
              <a:rPr spc="105" dirty="0"/>
              <a:t>εγγραφής</a:t>
            </a:r>
            <a:r>
              <a:rPr spc="50" dirty="0"/>
              <a:t> </a:t>
            </a:r>
            <a:r>
              <a:rPr spc="85" dirty="0"/>
              <a:t>SSL:</a:t>
            </a:r>
            <a:r>
              <a:rPr spc="55" dirty="0"/>
              <a:t> </a:t>
            </a:r>
            <a:r>
              <a:rPr b="0" spc="95" dirty="0">
                <a:latin typeface="Calibri"/>
                <a:cs typeface="Calibri"/>
              </a:rPr>
              <a:t>κατακερματισμός</a:t>
            </a:r>
            <a:r>
              <a:rPr b="0" spc="50" dirty="0">
                <a:latin typeface="Calibri"/>
                <a:cs typeface="Calibri"/>
              </a:rPr>
              <a:t> </a:t>
            </a:r>
            <a:r>
              <a:rPr b="0" spc="90" dirty="0">
                <a:latin typeface="Calibri"/>
                <a:cs typeface="Calibri"/>
              </a:rPr>
              <a:t>της</a:t>
            </a:r>
            <a:r>
              <a:rPr b="0" spc="55" dirty="0">
                <a:latin typeface="Calibri"/>
                <a:cs typeface="Calibri"/>
              </a:rPr>
              <a:t> </a:t>
            </a:r>
            <a:r>
              <a:rPr b="0" spc="105" dirty="0">
                <a:latin typeface="Calibri"/>
                <a:cs typeface="Calibri"/>
              </a:rPr>
              <a:t>εφαρμογής</a:t>
            </a:r>
          </a:p>
          <a:p>
            <a:pPr marL="5577840">
              <a:lnSpc>
                <a:spcPts val="1195"/>
              </a:lnSpc>
              <a:tabLst>
                <a:tab pos="7839709" algn="l"/>
              </a:tabLst>
            </a:pPr>
            <a:r>
              <a:rPr spc="90" dirty="0"/>
              <a:t>μηνύματα,	</a:t>
            </a:r>
            <a:r>
              <a:rPr b="0" spc="60" dirty="0">
                <a:latin typeface="Calibri"/>
                <a:cs typeface="Calibri"/>
              </a:rPr>
              <a:t>προαιρετικά</a:t>
            </a:r>
            <a:r>
              <a:rPr b="0" spc="120" dirty="0">
                <a:latin typeface="Calibri"/>
                <a:cs typeface="Calibri"/>
              </a:rPr>
              <a:t> </a:t>
            </a:r>
            <a:r>
              <a:rPr spc="105" dirty="0"/>
              <a:t>συμπίεση</a:t>
            </a:r>
            <a:r>
              <a:rPr spc="150" dirty="0"/>
              <a:t> </a:t>
            </a:r>
            <a:r>
              <a:rPr spc="105" dirty="0"/>
              <a:t>των</a:t>
            </a:r>
            <a:r>
              <a:rPr spc="150" dirty="0"/>
              <a:t> </a:t>
            </a:r>
            <a:r>
              <a:rPr spc="100" dirty="0"/>
              <a:t>δεδομένων,</a:t>
            </a:r>
            <a:r>
              <a:rPr spc="145" dirty="0"/>
              <a:t> </a:t>
            </a:r>
            <a:r>
              <a:rPr spc="110" dirty="0"/>
              <a:t>προσθήκη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350635" y="4316548"/>
            <a:ext cx="5645150" cy="47180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algn="just">
              <a:lnSpc>
                <a:spcPts val="1130"/>
              </a:lnSpc>
              <a:spcBef>
                <a:spcPts val="245"/>
              </a:spcBef>
            </a:pPr>
            <a:r>
              <a:rPr sz="1050" b="1" spc="95" dirty="0">
                <a:latin typeface="Calibri"/>
                <a:cs typeface="Calibri"/>
              </a:rPr>
              <a:t>(Διεύθυνση </a:t>
            </a:r>
            <a:r>
              <a:rPr sz="1050" b="1" spc="105" dirty="0">
                <a:latin typeface="Calibri"/>
                <a:cs typeface="Calibri"/>
              </a:rPr>
              <a:t>φυσικού </a:t>
            </a:r>
            <a:r>
              <a:rPr sz="1050" b="1" spc="100" dirty="0">
                <a:latin typeface="Calibri"/>
                <a:cs typeface="Calibri"/>
              </a:rPr>
              <a:t>επιπέδου </a:t>
            </a:r>
            <a:r>
              <a:rPr sz="1050" b="1" spc="90" dirty="0">
                <a:latin typeface="Calibri"/>
                <a:cs typeface="Calibri"/>
              </a:rPr>
              <a:t>δικτύου) για </a:t>
            </a:r>
            <a:r>
              <a:rPr sz="1050" b="1" spc="95" dirty="0">
                <a:latin typeface="Calibri"/>
                <a:cs typeface="Calibri"/>
              </a:rPr>
              <a:t>την ακεραιότητα, </a:t>
            </a:r>
            <a:r>
              <a:rPr sz="1050" b="1" spc="105" dirty="0">
                <a:latin typeface="Calibri"/>
                <a:cs typeface="Calibri"/>
              </a:rPr>
              <a:t>κρυπτογράφηση, </a:t>
            </a:r>
            <a:r>
              <a:rPr sz="1050" b="1" spc="110" dirty="0">
                <a:latin typeface="Calibri"/>
                <a:cs typeface="Calibri"/>
              </a:rPr>
              <a:t> προσθήκη </a:t>
            </a:r>
            <a:r>
              <a:rPr sz="1050" b="1" spc="100" dirty="0">
                <a:latin typeface="Calibri"/>
                <a:cs typeface="Calibri"/>
              </a:rPr>
              <a:t>κεφαλίδας </a:t>
            </a:r>
            <a:r>
              <a:rPr sz="1050" spc="90" dirty="0">
                <a:latin typeface="Calibri"/>
                <a:cs typeface="Calibri"/>
              </a:rPr>
              <a:t>λεπτομέρειες SSL </a:t>
            </a:r>
            <a:r>
              <a:rPr sz="1050" spc="85" dirty="0">
                <a:latin typeface="Calibri"/>
                <a:cs typeface="Calibri"/>
              </a:rPr>
              <a:t>και </a:t>
            </a:r>
            <a:r>
              <a:rPr sz="1050" spc="105" dirty="0">
                <a:latin typeface="Calibri"/>
                <a:cs typeface="Calibri"/>
              </a:rPr>
              <a:t>μετάδοση </a:t>
            </a:r>
            <a:r>
              <a:rPr sz="1050" spc="100" dirty="0">
                <a:latin typeface="Calibri"/>
                <a:cs typeface="Calibri"/>
              </a:rPr>
              <a:t>σε τμήματα </a:t>
            </a:r>
            <a:r>
              <a:rPr sz="1050" spc="105" dirty="0">
                <a:latin typeface="Calibri"/>
                <a:cs typeface="Calibri"/>
              </a:rPr>
              <a:t>TCP </a:t>
            </a:r>
            <a:r>
              <a:rPr sz="1050" spc="85" dirty="0">
                <a:latin typeface="Calibri"/>
                <a:cs typeface="Calibri"/>
              </a:rPr>
              <a:t>(Transmission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Control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Protocol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-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πρωτόκολλο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επικοινωνίας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δικτύου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που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χρησιμοποιείται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στο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72700" y="4773295"/>
            <a:ext cx="5645785" cy="32893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1130"/>
              </a:lnSpc>
              <a:spcBef>
                <a:spcPts val="245"/>
              </a:spcBef>
            </a:pPr>
            <a:r>
              <a:rPr sz="1050" spc="85" dirty="0">
                <a:latin typeface="Calibri"/>
                <a:cs typeface="Calibri"/>
              </a:rPr>
              <a:t>διαδίκτυο).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Κατά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τη</a:t>
            </a:r>
            <a:r>
              <a:rPr sz="1050" spc="100" dirty="0">
                <a:latin typeface="Calibri"/>
                <a:cs typeface="Calibri"/>
              </a:rPr>
              <a:t> λήψη,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τα</a:t>
            </a:r>
            <a:r>
              <a:rPr sz="1050" spc="105" dirty="0">
                <a:latin typeface="Calibri"/>
                <a:cs typeface="Calibri"/>
              </a:rPr>
              <a:t> δεδομένα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αποκρυπτογραφούνται,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επαληθεύονται,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αποσυμπιέζονται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και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παραδίδονται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σε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εφαρμογές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υψηλότερου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επιπέδου.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212830" y="4981257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latin typeface="Calibri"/>
                <a:cs typeface="Calibri"/>
              </a:rPr>
              <a:t>3</a:t>
            </a:r>
            <a:r>
              <a:rPr sz="550" spc="25" dirty="0">
                <a:latin typeface="Calibri"/>
                <a:cs typeface="Calibri"/>
              </a:rPr>
              <a:t>1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4246245" cy="6880225"/>
            <a:chOff x="6882130" y="0"/>
            <a:chExt cx="424624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6657" y="6166167"/>
              <a:ext cx="3297872" cy="6156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77847" y="2529839"/>
              <a:ext cx="2950527" cy="19964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9617" y="2721927"/>
              <a:ext cx="2365375" cy="14141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477202"/>
            <a:ext cx="3400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5" dirty="0">
                <a:latin typeface="Times New Roman"/>
                <a:cs typeface="Times New Roman"/>
              </a:rPr>
              <a:t>Πρωτόκολλο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-5" dirty="0">
                <a:latin typeface="Times New Roman"/>
                <a:cs typeface="Times New Roman"/>
              </a:rPr>
              <a:t>SSL</a:t>
            </a:r>
            <a:r>
              <a:rPr sz="1700" spc="-10" dirty="0">
                <a:latin typeface="Times New Roman"/>
                <a:cs typeface="Times New Roman"/>
              </a:rPr>
              <a:t> </a:t>
            </a:r>
            <a:r>
              <a:rPr sz="1700" spc="-5" dirty="0">
                <a:latin typeface="Times New Roman"/>
                <a:cs typeface="Times New Roman"/>
              </a:rPr>
              <a:t>Change Cipher Spec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07069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CSP004_C_E: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Stefan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Schauer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και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Abdelkader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9294" y="2176462"/>
            <a:ext cx="7258050" cy="1786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 algn="just">
              <a:lnSpc>
                <a:spcPts val="1445"/>
              </a:lnSpc>
              <a:buClr>
                <a:srgbClr val="FFBA00"/>
              </a:buClr>
              <a:buSzPct val="180952"/>
              <a:buFont typeface="Arial"/>
              <a:buChar char="•"/>
              <a:tabLst>
                <a:tab pos="104139" algn="l"/>
              </a:tabLst>
            </a:pPr>
            <a:r>
              <a:rPr sz="1400" b="1" spc="80" dirty="0">
                <a:latin typeface="Calibri"/>
                <a:cs typeface="Calibri"/>
              </a:rPr>
              <a:t>Το</a:t>
            </a:r>
            <a:r>
              <a:rPr sz="1400" b="1" spc="315" dirty="0">
                <a:latin typeface="Calibri"/>
                <a:cs typeface="Calibri"/>
              </a:rPr>
              <a:t> </a:t>
            </a:r>
            <a:r>
              <a:rPr sz="1400" b="1" spc="80" dirty="0">
                <a:latin typeface="Calibri"/>
                <a:cs typeface="Calibri"/>
              </a:rPr>
              <a:t>πρωτόκολλο</a:t>
            </a:r>
            <a:r>
              <a:rPr sz="1400" b="1" spc="320" dirty="0">
                <a:latin typeface="Calibri"/>
                <a:cs typeface="Calibri"/>
              </a:rPr>
              <a:t> </a:t>
            </a:r>
            <a:r>
              <a:rPr sz="1400" b="1" spc="75" dirty="0">
                <a:latin typeface="Calibri"/>
                <a:cs typeface="Calibri"/>
              </a:rPr>
              <a:t>Change</a:t>
            </a:r>
            <a:r>
              <a:rPr sz="1400" b="1" spc="310" dirty="0">
                <a:latin typeface="Calibri"/>
                <a:cs typeface="Calibri"/>
              </a:rPr>
              <a:t> </a:t>
            </a:r>
            <a:r>
              <a:rPr sz="1400" b="1" spc="65" dirty="0">
                <a:latin typeface="Calibri"/>
                <a:cs typeface="Calibri"/>
              </a:rPr>
              <a:t>Cipher</a:t>
            </a:r>
            <a:r>
              <a:rPr sz="1400" b="1" spc="315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Spec</a:t>
            </a:r>
            <a:r>
              <a:rPr sz="1400" b="1" spc="32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είναι</a:t>
            </a:r>
            <a:r>
              <a:rPr sz="1400" spc="32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ένα</a:t>
            </a:r>
            <a:r>
              <a:rPr sz="1400" spc="31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από</a:t>
            </a:r>
            <a:r>
              <a:rPr sz="1400" spc="32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τα</a:t>
            </a:r>
            <a:r>
              <a:rPr sz="1400" spc="320" dirty="0">
                <a:latin typeface="Calibri"/>
                <a:cs typeface="Calibri"/>
              </a:rPr>
              <a:t> </a:t>
            </a:r>
            <a:r>
              <a:rPr sz="1400" b="1" spc="65" dirty="0">
                <a:latin typeface="Calibri"/>
                <a:cs typeface="Calibri"/>
              </a:rPr>
              <a:t>τρία</a:t>
            </a:r>
            <a:r>
              <a:rPr sz="1400" b="1" spc="31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ειδικά</a:t>
            </a:r>
            <a:r>
              <a:rPr sz="1400" spc="32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πρωτόκολλα</a:t>
            </a:r>
            <a:r>
              <a:rPr sz="1400" spc="32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SSL</a:t>
            </a:r>
            <a:r>
              <a:rPr sz="1400" spc="32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που</a:t>
            </a:r>
            <a:r>
              <a:rPr sz="1400" spc="31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χρησιμοποιούν</a:t>
            </a:r>
            <a:r>
              <a:rPr sz="1400" spc="32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το</a:t>
            </a:r>
            <a:endParaRPr sz="1400" dirty="0">
              <a:latin typeface="Calibri"/>
              <a:cs typeface="Calibri"/>
            </a:endParaRPr>
          </a:p>
          <a:p>
            <a:pPr marL="103505">
              <a:lnSpc>
                <a:spcPts val="1145"/>
              </a:lnSpc>
            </a:pPr>
            <a:r>
              <a:rPr sz="1400" b="1" spc="80" dirty="0">
                <a:latin typeface="Calibri"/>
                <a:cs typeface="Calibri"/>
              </a:rPr>
              <a:t>πρωτόκολλο</a:t>
            </a:r>
            <a:r>
              <a:rPr sz="1400" b="1" spc="185" dirty="0">
                <a:latin typeface="Calibri"/>
                <a:cs typeface="Calibri"/>
              </a:rPr>
              <a:t> </a:t>
            </a:r>
            <a:r>
              <a:rPr sz="1400" b="1" spc="80" dirty="0">
                <a:latin typeface="Calibri"/>
                <a:cs typeface="Calibri"/>
              </a:rPr>
              <a:t>καταγραφής</a:t>
            </a:r>
            <a:r>
              <a:rPr sz="1400" b="1" spc="185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SSL</a:t>
            </a:r>
            <a:r>
              <a:rPr sz="1400" b="1" spc="19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και</a:t>
            </a:r>
            <a:r>
              <a:rPr sz="1400" spc="18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είναι</a:t>
            </a:r>
            <a:r>
              <a:rPr sz="1400" spc="18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το</a:t>
            </a:r>
            <a:r>
              <a:rPr sz="1400" spc="195" dirty="0">
                <a:latin typeface="Calibri"/>
                <a:cs typeface="Calibri"/>
              </a:rPr>
              <a:t> </a:t>
            </a:r>
            <a:r>
              <a:rPr sz="1400" b="1" spc="75" dirty="0">
                <a:latin typeface="Calibri"/>
                <a:cs typeface="Calibri"/>
              </a:rPr>
              <a:t>απλούστερο,</a:t>
            </a:r>
            <a:r>
              <a:rPr sz="1400" b="1" spc="185" dirty="0">
                <a:latin typeface="Calibri"/>
                <a:cs typeface="Calibri"/>
              </a:rPr>
              <a:t> </a:t>
            </a:r>
            <a:r>
              <a:rPr sz="1400" b="1" spc="85" dirty="0">
                <a:latin typeface="Calibri"/>
                <a:cs typeface="Calibri"/>
              </a:rPr>
              <a:t>καθώς</a:t>
            </a:r>
            <a:r>
              <a:rPr sz="1400" b="1" spc="185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αποτελείται</a:t>
            </a:r>
            <a:r>
              <a:rPr sz="1400" b="1" spc="185" dirty="0">
                <a:latin typeface="Calibri"/>
                <a:cs typeface="Calibri"/>
              </a:rPr>
              <a:t> </a:t>
            </a:r>
            <a:r>
              <a:rPr sz="1400" b="1" spc="85" dirty="0">
                <a:latin typeface="Calibri"/>
                <a:cs typeface="Calibri"/>
              </a:rPr>
              <a:t>από</a:t>
            </a:r>
            <a:r>
              <a:rPr sz="1400" b="1" spc="185" dirty="0">
                <a:latin typeface="Calibri"/>
                <a:cs typeface="Calibri"/>
              </a:rPr>
              <a:t> </a:t>
            </a:r>
            <a:r>
              <a:rPr sz="1400" b="1" spc="75" dirty="0">
                <a:latin typeface="Calibri"/>
                <a:cs typeface="Calibri"/>
              </a:rPr>
              <a:t>ένα</a:t>
            </a:r>
            <a:r>
              <a:rPr sz="1400" b="1" spc="19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μόνο</a:t>
            </a:r>
            <a:r>
              <a:rPr sz="1400" spc="195" dirty="0">
                <a:latin typeface="Calibri"/>
                <a:cs typeface="Calibri"/>
              </a:rPr>
              <a:t> </a:t>
            </a:r>
            <a:r>
              <a:rPr sz="1400" b="1" spc="75" dirty="0">
                <a:latin typeface="Calibri"/>
                <a:cs typeface="Calibri"/>
              </a:rPr>
              <a:t>μήνυμα,</a:t>
            </a:r>
            <a:r>
              <a:rPr sz="1400" b="1" spc="180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το</a:t>
            </a:r>
            <a:r>
              <a:rPr sz="1400" b="1" spc="185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οποίο</a:t>
            </a:r>
            <a:endParaRPr sz="1400" dirty="0">
              <a:latin typeface="Calibri"/>
              <a:cs typeface="Calibri"/>
            </a:endParaRPr>
          </a:p>
          <a:p>
            <a:pPr marL="103505">
              <a:lnSpc>
                <a:spcPts val="1250"/>
              </a:lnSpc>
            </a:pPr>
            <a:r>
              <a:rPr sz="1400" spc="65" dirty="0">
                <a:latin typeface="Calibri"/>
                <a:cs typeface="Calibri"/>
              </a:rPr>
              <a:t>αποτελείται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από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μια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οκτάδα-byte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b="1" spc="80" dirty="0">
                <a:latin typeface="Calibri"/>
                <a:cs typeface="Calibri"/>
              </a:rPr>
              <a:t>με</a:t>
            </a:r>
            <a:r>
              <a:rPr sz="1400" b="1" spc="30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την</a:t>
            </a:r>
            <a:r>
              <a:rPr sz="1400" b="1" spc="3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τιμή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1.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 dirty="0">
              <a:latin typeface="Calibri"/>
              <a:cs typeface="Calibri"/>
            </a:endParaRPr>
          </a:p>
          <a:p>
            <a:pPr marL="103505" marR="5080" indent="-91440" algn="just">
              <a:lnSpc>
                <a:spcPts val="1230"/>
              </a:lnSpc>
              <a:buClr>
                <a:srgbClr val="FFBA00"/>
              </a:buClr>
              <a:buSzPct val="180952"/>
              <a:buFont typeface="Arial"/>
              <a:buChar char="•"/>
              <a:tabLst>
                <a:tab pos="224790" algn="l"/>
              </a:tabLst>
            </a:pPr>
            <a:r>
              <a:rPr sz="1400" spc="105" dirty="0">
                <a:latin typeface="Calibri"/>
                <a:cs typeface="Calibri"/>
              </a:rPr>
              <a:t>Ο </a:t>
            </a:r>
            <a:r>
              <a:rPr sz="1400" spc="70" dirty="0">
                <a:latin typeface="Calibri"/>
                <a:cs typeface="Calibri"/>
              </a:rPr>
              <a:t>μοναδικός </a:t>
            </a:r>
            <a:r>
              <a:rPr sz="1400" b="1" spc="75" dirty="0">
                <a:latin typeface="Calibri"/>
                <a:cs typeface="Calibri"/>
              </a:rPr>
              <a:t>σκοπός </a:t>
            </a:r>
            <a:r>
              <a:rPr sz="1400" spc="80" dirty="0">
                <a:latin typeface="Calibri"/>
                <a:cs typeface="Calibri"/>
              </a:rPr>
              <a:t>αυτού </a:t>
            </a:r>
            <a:r>
              <a:rPr sz="1400" spc="75" dirty="0">
                <a:latin typeface="Calibri"/>
                <a:cs typeface="Calibri"/>
              </a:rPr>
              <a:t>του μηνύματος </a:t>
            </a:r>
            <a:r>
              <a:rPr sz="1400" spc="60" dirty="0">
                <a:latin typeface="Calibri"/>
                <a:cs typeface="Calibri"/>
              </a:rPr>
              <a:t>είναι </a:t>
            </a:r>
            <a:r>
              <a:rPr sz="1400" spc="75" dirty="0">
                <a:latin typeface="Calibri"/>
                <a:cs typeface="Calibri"/>
              </a:rPr>
              <a:t>να </a:t>
            </a:r>
            <a:r>
              <a:rPr sz="1400" spc="70" dirty="0">
                <a:latin typeface="Calibri"/>
                <a:cs typeface="Calibri"/>
              </a:rPr>
              <a:t>προκαλέσει την </a:t>
            </a:r>
            <a:r>
              <a:rPr sz="1400" spc="75" dirty="0">
                <a:latin typeface="Calibri"/>
                <a:cs typeface="Calibri"/>
              </a:rPr>
              <a:t>αντιγραφή </a:t>
            </a:r>
            <a:r>
              <a:rPr sz="1400" spc="65" dirty="0">
                <a:latin typeface="Calibri"/>
                <a:cs typeface="Calibri"/>
              </a:rPr>
              <a:t>της </a:t>
            </a:r>
            <a:r>
              <a:rPr sz="1400" spc="75" dirty="0">
                <a:latin typeface="Calibri"/>
                <a:cs typeface="Calibri"/>
              </a:rPr>
              <a:t>κατάστασης </a:t>
            </a:r>
            <a:r>
              <a:rPr sz="1400" b="1" spc="85" dirty="0">
                <a:latin typeface="Calibri"/>
                <a:cs typeface="Calibri"/>
              </a:rPr>
              <a:t>που </a:t>
            </a:r>
            <a:r>
              <a:rPr sz="1400" b="1" spc="70" dirty="0">
                <a:latin typeface="Calibri"/>
                <a:cs typeface="Calibri"/>
              </a:rPr>
              <a:t>εκκρεμεί </a:t>
            </a:r>
            <a:r>
              <a:rPr sz="1400" b="1" spc="7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στην </a:t>
            </a:r>
            <a:r>
              <a:rPr sz="1400" b="1" spc="75" dirty="0">
                <a:latin typeface="Calibri"/>
                <a:cs typeface="Calibri"/>
              </a:rPr>
              <a:t>τρέχουσα </a:t>
            </a:r>
            <a:r>
              <a:rPr sz="1400" spc="70" dirty="0">
                <a:latin typeface="Calibri"/>
                <a:cs typeface="Calibri"/>
              </a:rPr>
              <a:t>κατάσταση, </a:t>
            </a:r>
            <a:r>
              <a:rPr sz="1400" spc="85" dirty="0">
                <a:latin typeface="Calibri"/>
                <a:cs typeface="Calibri"/>
              </a:rPr>
              <a:t>η </a:t>
            </a:r>
            <a:r>
              <a:rPr sz="1400" spc="75" dirty="0">
                <a:latin typeface="Calibri"/>
                <a:cs typeface="Calibri"/>
              </a:rPr>
              <a:t>οποία </a:t>
            </a:r>
            <a:r>
              <a:rPr sz="1400" spc="70" dirty="0">
                <a:latin typeface="Calibri"/>
                <a:cs typeface="Calibri"/>
              </a:rPr>
              <a:t>ενημερώνει </a:t>
            </a:r>
            <a:r>
              <a:rPr sz="1400" spc="60" dirty="0">
                <a:latin typeface="Calibri"/>
                <a:cs typeface="Calibri"/>
              </a:rPr>
              <a:t>(Extensible </a:t>
            </a:r>
            <a:r>
              <a:rPr sz="1400" spc="80" dirty="0">
                <a:latin typeface="Calibri"/>
                <a:cs typeface="Calibri"/>
              </a:rPr>
              <a:t>Markup </a:t>
            </a:r>
            <a:r>
              <a:rPr sz="1400" spc="75" dirty="0">
                <a:latin typeface="Calibri"/>
                <a:cs typeface="Calibri"/>
              </a:rPr>
              <a:t>Language </a:t>
            </a:r>
            <a:r>
              <a:rPr sz="1400" spc="45" dirty="0">
                <a:latin typeface="Calibri"/>
                <a:cs typeface="Calibri"/>
              </a:rPr>
              <a:t>- </a:t>
            </a:r>
            <a:r>
              <a:rPr sz="1400" spc="80" dirty="0">
                <a:latin typeface="Calibri"/>
                <a:cs typeface="Calibri"/>
              </a:rPr>
              <a:t>δομημένη </a:t>
            </a:r>
            <a:r>
              <a:rPr sz="1400" spc="85" dirty="0">
                <a:latin typeface="Calibri"/>
                <a:cs typeface="Calibri"/>
              </a:rPr>
              <a:t>μορφή </a:t>
            </a:r>
            <a:r>
              <a:rPr sz="1400" spc="75" dirty="0">
                <a:latin typeface="Calibri"/>
                <a:cs typeface="Calibri"/>
              </a:rPr>
              <a:t>ανταλλαγής </a:t>
            </a:r>
            <a:r>
              <a:rPr sz="1400" spc="8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δεδομένωνn)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για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σουίτα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κρυπτογράφησης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χρησιμοποιηθεί</a:t>
            </a:r>
            <a:r>
              <a:rPr sz="1400" b="1" spc="30" dirty="0">
                <a:latin typeface="Calibri"/>
                <a:cs typeface="Calibri"/>
              </a:rPr>
              <a:t> </a:t>
            </a:r>
            <a:r>
              <a:rPr sz="1400" b="1" spc="80" dirty="0">
                <a:latin typeface="Calibri"/>
                <a:cs typeface="Calibri"/>
              </a:rPr>
              <a:t>σε</a:t>
            </a:r>
            <a:r>
              <a:rPr sz="1400" b="1" spc="3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αυτή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τη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σύνδεση.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26469" y="5219700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latin typeface="Calibri"/>
                <a:cs typeface="Calibri"/>
              </a:rPr>
              <a:t>3</a:t>
            </a:r>
            <a:r>
              <a:rPr sz="550" spc="25" dirty="0">
                <a:latin typeface="Calibri"/>
                <a:cs typeface="Calibri"/>
              </a:rPr>
              <a:t>2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6054" y="5375275"/>
            <a:ext cx="194627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30" dirty="0">
                <a:solidFill>
                  <a:srgbClr val="0E1111"/>
                </a:solidFill>
                <a:latin typeface="Calibri"/>
                <a:cs typeface="Calibri"/>
              </a:rPr>
              <a:t>William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Stallings,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0E1111"/>
                </a:solidFill>
                <a:latin typeface="Calibri"/>
                <a:cs typeface="Calibri"/>
              </a:rPr>
              <a:t>Κρυπτογραφία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και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0E1111"/>
                </a:solidFill>
                <a:latin typeface="Calibri"/>
                <a:cs typeface="Calibri"/>
              </a:rPr>
              <a:t>ασφάλεια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0" dirty="0">
                <a:solidFill>
                  <a:srgbClr val="0E1111"/>
                </a:solidFill>
                <a:latin typeface="Calibri"/>
                <a:cs typeface="Calibri"/>
              </a:rPr>
              <a:t>δικτύων: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Έκδοση.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65201" y="0"/>
            <a:ext cx="10494326" cy="6858000"/>
            <a:chOff x="975042" y="0"/>
            <a:chExt cx="10494326" cy="6858000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6657" y="6166167"/>
              <a:ext cx="3297872" cy="61563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75042" y="2161222"/>
              <a:ext cx="7781925" cy="716280"/>
            </a:xfrm>
            <a:custGeom>
              <a:avLst/>
              <a:gdLst/>
              <a:ahLst/>
              <a:cxnLst/>
              <a:rect l="l" t="t" r="r" b="b"/>
              <a:pathLst>
                <a:path w="7781925" h="716280">
                  <a:moveTo>
                    <a:pt x="0" y="119379"/>
                  </a:moveTo>
                  <a:lnTo>
                    <a:pt x="9525" y="73025"/>
                  </a:lnTo>
                  <a:lnTo>
                    <a:pt x="34925" y="34925"/>
                  </a:lnTo>
                  <a:lnTo>
                    <a:pt x="73025" y="9525"/>
                  </a:lnTo>
                  <a:lnTo>
                    <a:pt x="119379" y="0"/>
                  </a:lnTo>
                  <a:lnTo>
                    <a:pt x="7662545" y="0"/>
                  </a:lnTo>
                  <a:lnTo>
                    <a:pt x="7708900" y="9525"/>
                  </a:lnTo>
                  <a:lnTo>
                    <a:pt x="7747000" y="34925"/>
                  </a:lnTo>
                  <a:lnTo>
                    <a:pt x="7772400" y="73025"/>
                  </a:lnTo>
                  <a:lnTo>
                    <a:pt x="7781925" y="119379"/>
                  </a:lnTo>
                  <a:lnTo>
                    <a:pt x="7781925" y="596582"/>
                  </a:lnTo>
                  <a:lnTo>
                    <a:pt x="7772400" y="643254"/>
                  </a:lnTo>
                  <a:lnTo>
                    <a:pt x="7747000" y="681037"/>
                  </a:lnTo>
                  <a:lnTo>
                    <a:pt x="7708900" y="706754"/>
                  </a:lnTo>
                  <a:lnTo>
                    <a:pt x="7662545" y="715962"/>
                  </a:lnTo>
                  <a:lnTo>
                    <a:pt x="119379" y="715962"/>
                  </a:lnTo>
                  <a:lnTo>
                    <a:pt x="73025" y="706754"/>
                  </a:lnTo>
                  <a:lnTo>
                    <a:pt x="34925" y="681037"/>
                  </a:lnTo>
                  <a:lnTo>
                    <a:pt x="9525" y="643254"/>
                  </a:lnTo>
                  <a:lnTo>
                    <a:pt x="0" y="596582"/>
                  </a:lnTo>
                  <a:lnTo>
                    <a:pt x="0" y="119379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5042" y="3696970"/>
              <a:ext cx="7781925" cy="716280"/>
            </a:xfrm>
            <a:custGeom>
              <a:avLst/>
              <a:gdLst/>
              <a:ahLst/>
              <a:cxnLst/>
              <a:rect l="l" t="t" r="r" b="b"/>
              <a:pathLst>
                <a:path w="7781925" h="716279">
                  <a:moveTo>
                    <a:pt x="0" y="119379"/>
                  </a:moveTo>
                  <a:lnTo>
                    <a:pt x="9525" y="73024"/>
                  </a:lnTo>
                  <a:lnTo>
                    <a:pt x="34925" y="34924"/>
                  </a:lnTo>
                  <a:lnTo>
                    <a:pt x="73025" y="9524"/>
                  </a:lnTo>
                  <a:lnTo>
                    <a:pt x="119379" y="0"/>
                  </a:lnTo>
                  <a:lnTo>
                    <a:pt x="7662545" y="0"/>
                  </a:lnTo>
                  <a:lnTo>
                    <a:pt x="7708900" y="9524"/>
                  </a:lnTo>
                  <a:lnTo>
                    <a:pt x="7747000" y="34924"/>
                  </a:lnTo>
                  <a:lnTo>
                    <a:pt x="7772400" y="73024"/>
                  </a:lnTo>
                  <a:lnTo>
                    <a:pt x="7781925" y="119379"/>
                  </a:lnTo>
                  <a:lnTo>
                    <a:pt x="7781925" y="596582"/>
                  </a:lnTo>
                  <a:lnTo>
                    <a:pt x="7772400" y="643254"/>
                  </a:lnTo>
                  <a:lnTo>
                    <a:pt x="7747000" y="681037"/>
                  </a:lnTo>
                  <a:lnTo>
                    <a:pt x="7708900" y="706754"/>
                  </a:lnTo>
                  <a:lnTo>
                    <a:pt x="7662545" y="715962"/>
                  </a:lnTo>
                  <a:lnTo>
                    <a:pt x="119379" y="715962"/>
                  </a:lnTo>
                  <a:lnTo>
                    <a:pt x="73025" y="706754"/>
                  </a:lnTo>
                  <a:lnTo>
                    <a:pt x="34925" y="681037"/>
                  </a:lnTo>
                  <a:lnTo>
                    <a:pt x="9525" y="643254"/>
                  </a:lnTo>
                  <a:lnTo>
                    <a:pt x="0" y="596582"/>
                  </a:lnTo>
                  <a:lnTo>
                    <a:pt x="0" y="119379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75042" y="4465002"/>
              <a:ext cx="7781925" cy="716280"/>
            </a:xfrm>
            <a:custGeom>
              <a:avLst/>
              <a:gdLst/>
              <a:ahLst/>
              <a:cxnLst/>
              <a:rect l="l" t="t" r="r" b="b"/>
              <a:pathLst>
                <a:path w="7781925" h="716279">
                  <a:moveTo>
                    <a:pt x="0" y="119380"/>
                  </a:moveTo>
                  <a:lnTo>
                    <a:pt x="9525" y="73025"/>
                  </a:lnTo>
                  <a:lnTo>
                    <a:pt x="34925" y="34925"/>
                  </a:lnTo>
                  <a:lnTo>
                    <a:pt x="73025" y="9525"/>
                  </a:lnTo>
                  <a:lnTo>
                    <a:pt x="119379" y="0"/>
                  </a:lnTo>
                  <a:lnTo>
                    <a:pt x="7662545" y="0"/>
                  </a:lnTo>
                  <a:lnTo>
                    <a:pt x="7708900" y="9525"/>
                  </a:lnTo>
                  <a:lnTo>
                    <a:pt x="7747000" y="34925"/>
                  </a:lnTo>
                  <a:lnTo>
                    <a:pt x="7772400" y="73025"/>
                  </a:lnTo>
                  <a:lnTo>
                    <a:pt x="7781925" y="119380"/>
                  </a:lnTo>
                  <a:lnTo>
                    <a:pt x="7781925" y="596582"/>
                  </a:lnTo>
                  <a:lnTo>
                    <a:pt x="7772400" y="643255"/>
                  </a:lnTo>
                  <a:lnTo>
                    <a:pt x="7747000" y="681037"/>
                  </a:lnTo>
                  <a:lnTo>
                    <a:pt x="7708900" y="706755"/>
                  </a:lnTo>
                  <a:lnTo>
                    <a:pt x="7662545" y="715962"/>
                  </a:lnTo>
                  <a:lnTo>
                    <a:pt x="119379" y="715962"/>
                  </a:lnTo>
                  <a:lnTo>
                    <a:pt x="73025" y="706755"/>
                  </a:lnTo>
                  <a:lnTo>
                    <a:pt x="34925" y="681037"/>
                  </a:lnTo>
                  <a:lnTo>
                    <a:pt x="9525" y="643255"/>
                  </a:lnTo>
                  <a:lnTo>
                    <a:pt x="0" y="596582"/>
                  </a:lnTo>
                  <a:lnTo>
                    <a:pt x="0" y="11938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60864" y="2740025"/>
              <a:ext cx="2008504" cy="18440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52952" y="2932112"/>
              <a:ext cx="1426527" cy="1258887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96657" y="477202"/>
            <a:ext cx="268732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5" dirty="0">
                <a:latin typeface="Times New Roman"/>
                <a:cs typeface="Times New Roman"/>
              </a:rPr>
              <a:t>Πρωτόκολλο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-5" dirty="0">
                <a:latin typeface="Times New Roman"/>
                <a:cs typeface="Times New Roman"/>
              </a:rPr>
              <a:t>ειδοποίησης</a:t>
            </a:r>
            <a:r>
              <a:rPr sz="1700" spc="-25" dirty="0">
                <a:latin typeface="Times New Roman"/>
                <a:cs typeface="Times New Roman"/>
              </a:rPr>
              <a:t> </a:t>
            </a:r>
            <a:r>
              <a:rPr sz="1700" spc="-5" dirty="0">
                <a:latin typeface="Times New Roman"/>
                <a:cs typeface="Times New Roman"/>
              </a:rPr>
              <a:t>SSL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07069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CSP004_C_E: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Stefan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Schauer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και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Abdelkader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126469" y="5547359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latin typeface="Calibri"/>
                <a:cs typeface="Calibri"/>
              </a:rPr>
              <a:t>3</a:t>
            </a:r>
            <a:r>
              <a:rPr sz="550" spc="25" dirty="0">
                <a:latin typeface="Calibri"/>
                <a:cs typeface="Calibri"/>
              </a:rPr>
              <a:t>3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6054" y="5703570"/>
            <a:ext cx="194627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30" dirty="0">
                <a:solidFill>
                  <a:srgbClr val="0E1111"/>
                </a:solidFill>
                <a:latin typeface="Calibri"/>
                <a:cs typeface="Calibri"/>
              </a:rPr>
              <a:t>William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Stallings,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0E1111"/>
                </a:solidFill>
                <a:latin typeface="Calibri"/>
                <a:cs typeface="Calibri"/>
              </a:rPr>
              <a:t>Κρυπτογραφία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και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0E1111"/>
                </a:solidFill>
                <a:latin typeface="Calibri"/>
                <a:cs typeface="Calibri"/>
              </a:rPr>
              <a:t>ασφάλεια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0" dirty="0">
                <a:solidFill>
                  <a:srgbClr val="0E1111"/>
                </a:solidFill>
                <a:latin typeface="Calibri"/>
                <a:cs typeface="Calibri"/>
              </a:rPr>
              <a:t>δικτύων: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Έκδοση.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83EB33-A0C1-652D-F4F0-F792F01EDC6D}"/>
              </a:ext>
            </a:extLst>
          </p:cNvPr>
          <p:cNvSpPr txBox="1"/>
          <p:nvPr/>
        </p:nvSpPr>
        <p:spPr>
          <a:xfrm>
            <a:off x="304800" y="1305342"/>
            <a:ext cx="88392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dirty="0"/>
              <a:t>Το </a:t>
            </a:r>
            <a:r>
              <a:rPr lang="el-GR" b="1" dirty="0"/>
              <a:t>Πρωτόκολλο Ειδοποίησης (</a:t>
            </a:r>
            <a:r>
              <a:rPr lang="el-GR" b="1" dirty="0" err="1"/>
              <a:t>Alert</a:t>
            </a:r>
            <a:r>
              <a:rPr lang="el-GR" b="1" dirty="0"/>
              <a:t> </a:t>
            </a:r>
            <a:r>
              <a:rPr lang="el-GR" b="1" dirty="0" err="1"/>
              <a:t>Protocol</a:t>
            </a:r>
            <a:r>
              <a:rPr lang="el-GR" b="1" dirty="0"/>
              <a:t>)</a:t>
            </a:r>
            <a:r>
              <a:rPr lang="el-GR" dirty="0"/>
              <a:t> χρησιμοποιείται για τη </a:t>
            </a:r>
            <a:r>
              <a:rPr lang="el-GR" b="1" dirty="0"/>
              <a:t>μετάδοση ειδοποιήσεων που σχετίζονται με το SSL</a:t>
            </a:r>
            <a:r>
              <a:rPr lang="el-GR" dirty="0"/>
              <a:t> προς την άλλη πλευρά της επικοινωνίας.</a:t>
            </a:r>
          </a:p>
          <a:p>
            <a:pPr>
              <a:buNone/>
            </a:pPr>
            <a:r>
              <a:rPr lang="el-GR" dirty="0"/>
              <a:t>Όπως και σε άλλες εφαρμογές που χρησιμοποιούν SSL: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Τα </a:t>
            </a:r>
            <a:r>
              <a:rPr lang="el-GR" b="1" dirty="0"/>
              <a:t>μηνύματα ειδοποιήσεων</a:t>
            </a:r>
            <a:r>
              <a:rPr lang="el-GR" dirty="0"/>
              <a:t> </a:t>
            </a:r>
            <a:r>
              <a:rPr lang="el-GR" b="1" dirty="0"/>
              <a:t>συμπιέζονται και κρυπτογραφούνται</a:t>
            </a:r>
            <a:r>
              <a:rPr lang="el-GR" dirty="0"/>
              <a:t>, σύμφωνα με την τρέχουσα κατάσταση της σύνδεσης.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Κάθε μήνυμα αποτελείται από </a:t>
            </a:r>
            <a:r>
              <a:rPr lang="el-GR" b="1" dirty="0"/>
              <a:t>δύο </a:t>
            </a:r>
            <a:r>
              <a:rPr lang="el-GR" b="1" dirty="0" err="1"/>
              <a:t>bytes</a:t>
            </a:r>
            <a:r>
              <a:rPr lang="el-GR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/>
              <a:t>Το </a:t>
            </a:r>
            <a:r>
              <a:rPr lang="el-GR" b="1" dirty="0"/>
              <a:t>πρώτο </a:t>
            </a:r>
            <a:r>
              <a:rPr lang="el-GR" b="1" dirty="0" err="1"/>
              <a:t>byte</a:t>
            </a:r>
            <a:r>
              <a:rPr lang="el-GR" dirty="0"/>
              <a:t> δηλώνει τη σοβαρότητα:</a:t>
            </a:r>
            <a:br>
              <a:rPr lang="el-GR" dirty="0"/>
            </a:br>
            <a:r>
              <a:rPr lang="el-GR" dirty="0"/>
              <a:t>➤ </a:t>
            </a:r>
            <a:r>
              <a:rPr lang="el-GR" b="1" dirty="0" err="1"/>
              <a:t>warning</a:t>
            </a:r>
            <a:r>
              <a:rPr lang="el-GR" b="1" dirty="0"/>
              <a:t> (1)</a:t>
            </a:r>
            <a:r>
              <a:rPr lang="el-GR" dirty="0"/>
              <a:t> για προειδοποίηση</a:t>
            </a:r>
            <a:br>
              <a:rPr lang="el-GR" dirty="0"/>
            </a:br>
            <a:r>
              <a:rPr lang="el-GR" dirty="0"/>
              <a:t>➤ </a:t>
            </a:r>
            <a:r>
              <a:rPr lang="el-GR" b="1" dirty="0" err="1"/>
              <a:t>fatal</a:t>
            </a:r>
            <a:r>
              <a:rPr lang="el-GR" b="1" dirty="0"/>
              <a:t> (2)</a:t>
            </a:r>
            <a:r>
              <a:rPr lang="el-GR" dirty="0"/>
              <a:t> για κρίσιμο σφάλμα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/>
              <a:t>Το </a:t>
            </a:r>
            <a:r>
              <a:rPr lang="el-GR" b="1" dirty="0"/>
              <a:t>δεύτερο </a:t>
            </a:r>
            <a:r>
              <a:rPr lang="el-GR" b="1" dirty="0" err="1"/>
              <a:t>byte</a:t>
            </a:r>
            <a:r>
              <a:rPr lang="el-GR" dirty="0"/>
              <a:t> περιέχει τον </a:t>
            </a:r>
            <a:r>
              <a:rPr lang="el-GR" b="1" dirty="0"/>
              <a:t>κωδικό που αντιστοιχεί σε συγκεκριμένη ειδοποίηση</a:t>
            </a:r>
            <a:endParaRPr lang="el-GR" dirty="0"/>
          </a:p>
          <a:p>
            <a:r>
              <a:rPr lang="el-GR" dirty="0"/>
              <a:t>Οι πρώτες ειδοποιήσεις που εμφανίζονται είναι </a:t>
            </a:r>
            <a:r>
              <a:rPr lang="el-GR" b="1" dirty="0"/>
              <a:t>κρίσιμες (</a:t>
            </a:r>
            <a:r>
              <a:rPr lang="el-GR" b="1" dirty="0" err="1"/>
              <a:t>fatal</a:t>
            </a:r>
            <a:r>
              <a:rPr lang="el-GR" b="1" dirty="0"/>
              <a:t>)</a:t>
            </a:r>
            <a:r>
              <a:rPr lang="el-GR" dirty="0"/>
              <a:t>, ενώ οι υπόλοιπες είναι </a:t>
            </a:r>
            <a:r>
              <a:rPr lang="el-GR" b="1" dirty="0"/>
              <a:t>προειδοποιήσεις (</a:t>
            </a:r>
            <a:r>
              <a:rPr lang="el-GR" b="1" dirty="0" err="1"/>
              <a:t>warnings</a:t>
            </a:r>
            <a:r>
              <a:rPr lang="el-GR" b="1" dirty="0"/>
              <a:t>)</a:t>
            </a:r>
            <a:r>
              <a:rPr lang="el-GR" dirty="0"/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35550" y="0"/>
            <a:ext cx="7156450" cy="6880225"/>
            <a:chOff x="5035550" y="0"/>
            <a:chExt cx="715645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5" y="0"/>
              <a:ext cx="5012055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35550" y="1660525"/>
              <a:ext cx="4926012" cy="27187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81202" y="3951922"/>
              <a:ext cx="4926012" cy="210692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12830" y="5506720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6364" y="1263366"/>
            <a:ext cx="10481945" cy="530337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732155" indent="-154305">
              <a:lnSpc>
                <a:spcPct val="100000"/>
              </a:lnSpc>
              <a:spcBef>
                <a:spcPts val="415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732155" algn="l"/>
              </a:tabLst>
            </a:pPr>
            <a:r>
              <a:rPr sz="1200" spc="35" dirty="0">
                <a:latin typeface="Calibri"/>
                <a:cs typeface="Calibri"/>
              </a:rPr>
              <a:t>Για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να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απαριθμήσουμε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τους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βασικούς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30" dirty="0">
                <a:latin typeface="Calibri"/>
                <a:cs typeface="Calibri"/>
              </a:rPr>
              <a:t>κανόνες:</a:t>
            </a:r>
            <a:endParaRPr sz="1200" dirty="0">
              <a:latin typeface="Calibri"/>
              <a:cs typeface="Calibri"/>
            </a:endParaRPr>
          </a:p>
          <a:p>
            <a:pPr marL="851535" lvl="1" indent="-91440">
              <a:lnSpc>
                <a:spcPct val="100000"/>
              </a:lnSpc>
              <a:spcBef>
                <a:spcPts val="117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851535" algn="l"/>
              </a:tabLst>
            </a:pPr>
            <a:r>
              <a:rPr sz="1050" b="1" spc="35" dirty="0">
                <a:latin typeface="Calibri"/>
                <a:cs typeface="Calibri"/>
              </a:rPr>
              <a:t>$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25" dirty="0">
                <a:latin typeface="Calibri"/>
                <a:cs typeface="Calibri"/>
              </a:rPr>
              <a:t>iptables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spc="10" dirty="0">
                <a:latin typeface="Calibri"/>
                <a:cs typeface="Calibri"/>
              </a:rPr>
              <a:t>-L</a:t>
            </a:r>
            <a:endParaRPr sz="1050" dirty="0">
              <a:latin typeface="Calibri"/>
              <a:cs typeface="Calibri"/>
            </a:endParaRPr>
          </a:p>
          <a:p>
            <a:pPr marL="668655" indent="-90805">
              <a:lnSpc>
                <a:spcPct val="100000"/>
              </a:lnSpc>
              <a:spcBef>
                <a:spcPts val="560"/>
              </a:spcBef>
              <a:buClr>
                <a:srgbClr val="FFBA00"/>
              </a:buClr>
              <a:buSzPct val="178947"/>
              <a:buFont typeface="Arial"/>
              <a:buChar char="•"/>
              <a:tabLst>
                <a:tab pos="668655" algn="l"/>
              </a:tabLst>
            </a:pPr>
            <a:r>
              <a:rPr sz="1200" spc="35" dirty="0">
                <a:latin typeface="Calibri"/>
                <a:cs typeface="Calibri"/>
              </a:rPr>
              <a:t>Για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να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εμφανίσετε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τους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κανόνες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που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35" dirty="0">
                <a:latin typeface="Calibri"/>
                <a:cs typeface="Calibri"/>
              </a:rPr>
              <a:t>σχετίζονται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με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30" dirty="0">
                <a:latin typeface="Calibri"/>
                <a:cs typeface="Calibri"/>
              </a:rPr>
              <a:t>το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35" dirty="0">
                <a:latin typeface="Calibri"/>
                <a:cs typeface="Calibri"/>
              </a:rPr>
              <a:t>NAT</a:t>
            </a:r>
            <a:r>
              <a:rPr lang="en-US" sz="1200" spc="35" dirty="0">
                <a:latin typeface="Calibri"/>
                <a:cs typeface="Calibri"/>
              </a:rPr>
              <a:t>\</a:t>
            </a:r>
          </a:p>
          <a:p>
            <a:pPr marL="577850">
              <a:lnSpc>
                <a:spcPct val="100000"/>
              </a:lnSpc>
              <a:spcBef>
                <a:spcPts val="560"/>
              </a:spcBef>
              <a:buClr>
                <a:srgbClr val="FFBA00"/>
              </a:buClr>
              <a:buSzPct val="178947"/>
              <a:tabLst>
                <a:tab pos="668655" algn="l"/>
              </a:tabLst>
            </a:pPr>
            <a:r>
              <a:rPr sz="1200" spc="-10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$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iptables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35" dirty="0">
                <a:latin typeface="Calibri"/>
                <a:cs typeface="Calibri"/>
              </a:rPr>
              <a:t>-t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nat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35" dirty="0">
                <a:latin typeface="Calibri"/>
                <a:cs typeface="Calibri"/>
              </a:rPr>
              <a:t>-L</a:t>
            </a:r>
            <a:endParaRPr sz="1050" dirty="0">
              <a:latin typeface="Calibri"/>
              <a:cs typeface="Calibri"/>
            </a:endParaRPr>
          </a:p>
          <a:p>
            <a:pPr marL="732155" indent="-154305">
              <a:lnSpc>
                <a:spcPct val="100000"/>
              </a:lnSpc>
              <a:spcBef>
                <a:spcPts val="1285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732155" algn="l"/>
              </a:tabLst>
            </a:pPr>
            <a:r>
              <a:rPr sz="1200" spc="35" dirty="0">
                <a:latin typeface="Calibri"/>
                <a:cs typeface="Calibri"/>
              </a:rPr>
              <a:t>Για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να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διαγράψετε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όλους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35" dirty="0">
                <a:latin typeface="Calibri"/>
                <a:cs typeface="Calibri"/>
              </a:rPr>
              <a:t>τους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30" dirty="0">
                <a:latin typeface="Calibri"/>
                <a:cs typeface="Calibri"/>
              </a:rPr>
              <a:t>κανόνες:</a:t>
            </a:r>
            <a:endParaRPr sz="1200" dirty="0">
              <a:latin typeface="Calibri"/>
              <a:cs typeface="Calibri"/>
            </a:endParaRPr>
          </a:p>
          <a:p>
            <a:pPr marL="851535" lvl="1" indent="-91440">
              <a:lnSpc>
                <a:spcPct val="100000"/>
              </a:lnSpc>
              <a:spcBef>
                <a:spcPts val="126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851535" algn="l"/>
              </a:tabLst>
            </a:pPr>
            <a:r>
              <a:rPr sz="1050" b="1" spc="35" dirty="0">
                <a:latin typeface="Calibri"/>
                <a:cs typeface="Calibri"/>
              </a:rPr>
              <a:t>$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25" dirty="0">
                <a:latin typeface="Calibri"/>
                <a:cs typeface="Calibri"/>
              </a:rPr>
              <a:t>iptables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20" dirty="0">
                <a:latin typeface="Calibri"/>
                <a:cs typeface="Calibri"/>
              </a:rPr>
              <a:t>-t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25" dirty="0">
                <a:latin typeface="Calibri"/>
                <a:cs typeface="Calibri"/>
              </a:rPr>
              <a:t>nat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25" dirty="0">
                <a:latin typeface="Calibri"/>
                <a:cs typeface="Calibri"/>
              </a:rPr>
              <a:t>-F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25" dirty="0">
                <a:latin typeface="Calibri"/>
                <a:cs typeface="Calibri"/>
              </a:rPr>
              <a:t>INPUT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30" dirty="0">
                <a:latin typeface="Calibri"/>
                <a:cs typeface="Calibri"/>
              </a:rPr>
              <a:t>DATA</a:t>
            </a:r>
            <a:endParaRPr sz="1050" dirty="0">
              <a:latin typeface="Calibri"/>
              <a:cs typeface="Calibri"/>
            </a:endParaRPr>
          </a:p>
          <a:p>
            <a:pPr marL="851535" lvl="1" indent="-91440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851535" algn="l"/>
              </a:tabLst>
            </a:pPr>
            <a:r>
              <a:rPr sz="1050" b="1" spc="50" dirty="0">
                <a:latin typeface="Calibri"/>
                <a:cs typeface="Calibri"/>
              </a:rPr>
              <a:t>$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iptables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35" dirty="0">
                <a:latin typeface="Calibri"/>
                <a:cs typeface="Calibri"/>
              </a:rPr>
              <a:t>-t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nat</a:t>
            </a:r>
            <a:r>
              <a:rPr sz="1050" b="1" spc="10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-F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FORWARD</a:t>
            </a:r>
            <a:endParaRPr sz="1050" dirty="0">
              <a:latin typeface="Calibri"/>
              <a:cs typeface="Calibri"/>
            </a:endParaRPr>
          </a:p>
          <a:p>
            <a:pPr marL="851535" lvl="1" indent="-91440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851535" algn="l"/>
              </a:tabLst>
            </a:pPr>
            <a:r>
              <a:rPr sz="1050" b="1" spc="35" dirty="0">
                <a:latin typeface="Calibri"/>
                <a:cs typeface="Calibri"/>
              </a:rPr>
              <a:t>$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25" dirty="0">
                <a:latin typeface="Calibri"/>
                <a:cs typeface="Calibri"/>
              </a:rPr>
              <a:t>iptables</a:t>
            </a:r>
            <a:r>
              <a:rPr sz="1050" b="1" spc="20" dirty="0">
                <a:latin typeface="Calibri"/>
                <a:cs typeface="Calibri"/>
              </a:rPr>
              <a:t> -t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lang="en-US" sz="1050" b="1" spc="40" dirty="0" err="1">
                <a:latin typeface="Calibri"/>
                <a:cs typeface="Calibri"/>
              </a:rPr>
              <a:t>nat</a:t>
            </a:r>
            <a:r>
              <a:rPr lang="en-US" sz="1050" b="1" spc="40" dirty="0">
                <a:latin typeface="Calibri"/>
                <a:cs typeface="Calibri"/>
              </a:rPr>
              <a:t> –F OUTPUT</a:t>
            </a:r>
            <a:endParaRPr sz="1050" dirty="0">
              <a:latin typeface="Calibri"/>
              <a:cs typeface="Calibri"/>
            </a:endParaRPr>
          </a:p>
          <a:p>
            <a:pPr marL="851535" lvl="1" indent="-91440">
              <a:lnSpc>
                <a:spcPct val="100000"/>
              </a:lnSpc>
              <a:spcBef>
                <a:spcPts val="123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851535" algn="l"/>
              </a:tabLst>
            </a:pPr>
            <a:r>
              <a:rPr sz="1050" b="1" spc="50" dirty="0">
                <a:latin typeface="Calibri"/>
                <a:cs typeface="Calibri"/>
              </a:rPr>
              <a:t>$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iptables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-F</a:t>
            </a:r>
            <a:endParaRPr sz="1050" dirty="0">
              <a:latin typeface="Calibri"/>
              <a:cs typeface="Calibri"/>
            </a:endParaRPr>
          </a:p>
          <a:p>
            <a:pPr marL="851535" lvl="1" indent="-91440">
              <a:lnSpc>
                <a:spcPct val="100000"/>
              </a:lnSpc>
              <a:spcBef>
                <a:spcPts val="116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851535" algn="l"/>
              </a:tabLst>
            </a:pPr>
            <a:r>
              <a:rPr sz="1050" b="1" spc="50" dirty="0">
                <a:latin typeface="Calibri"/>
                <a:cs typeface="Calibri"/>
              </a:rPr>
              <a:t>$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iptables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-Z</a:t>
            </a:r>
            <a:endParaRPr sz="1050" dirty="0">
              <a:latin typeface="Calibri"/>
              <a:cs typeface="Calibri"/>
            </a:endParaRPr>
          </a:p>
          <a:p>
            <a:pPr marL="851535" lvl="1" indent="-91440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851535" algn="l"/>
              </a:tabLst>
            </a:pPr>
            <a:r>
              <a:rPr sz="1050" b="1" spc="50" dirty="0">
                <a:latin typeface="Calibri"/>
                <a:cs typeface="Calibri"/>
              </a:rPr>
              <a:t>$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iptables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-X</a:t>
            </a:r>
            <a:endParaRPr sz="1050" dirty="0">
              <a:latin typeface="Calibri"/>
              <a:cs typeface="Calibri"/>
            </a:endParaRPr>
          </a:p>
          <a:p>
            <a:pPr marL="851535" lvl="1" indent="-91440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851535" algn="l"/>
              </a:tabLst>
            </a:pPr>
            <a:r>
              <a:rPr sz="1050" b="1" spc="35" dirty="0">
                <a:latin typeface="Calibri"/>
                <a:cs typeface="Calibri"/>
              </a:rPr>
              <a:t>$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25" dirty="0">
                <a:latin typeface="Calibri"/>
                <a:cs typeface="Calibri"/>
              </a:rPr>
              <a:t>iptables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30" dirty="0">
                <a:latin typeface="Calibri"/>
                <a:cs typeface="Calibri"/>
              </a:rPr>
              <a:t>-P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30" dirty="0">
                <a:latin typeface="Calibri"/>
                <a:cs typeface="Calibri"/>
              </a:rPr>
              <a:t>INPUT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25" dirty="0">
                <a:latin typeface="Calibri"/>
                <a:cs typeface="Calibri"/>
              </a:rPr>
              <a:t>DROP</a:t>
            </a:r>
            <a:endParaRPr sz="1050" dirty="0">
              <a:latin typeface="Calibri"/>
              <a:cs typeface="Calibri"/>
            </a:endParaRPr>
          </a:p>
          <a:p>
            <a:pPr marL="851535" lvl="1" indent="-91440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851535" algn="l"/>
              </a:tabLst>
            </a:pPr>
            <a:r>
              <a:rPr sz="1050" b="1" spc="35" dirty="0">
                <a:latin typeface="Calibri"/>
                <a:cs typeface="Calibri"/>
              </a:rPr>
              <a:t>$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25" dirty="0">
                <a:latin typeface="Calibri"/>
                <a:cs typeface="Calibri"/>
              </a:rPr>
              <a:t>iptables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30" dirty="0">
                <a:latin typeface="Calibri"/>
                <a:cs typeface="Calibri"/>
              </a:rPr>
              <a:t>-P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35" dirty="0">
                <a:latin typeface="Calibri"/>
                <a:cs typeface="Calibri"/>
              </a:rPr>
              <a:t>OUTPUT</a:t>
            </a:r>
            <a:r>
              <a:rPr sz="1050" b="1" spc="10" dirty="0">
                <a:latin typeface="Calibri"/>
                <a:cs typeface="Calibri"/>
              </a:rPr>
              <a:t> EXIT</a:t>
            </a:r>
            <a:endParaRPr sz="1050" dirty="0">
              <a:latin typeface="Calibri"/>
              <a:cs typeface="Calibri"/>
            </a:endParaRPr>
          </a:p>
          <a:p>
            <a:pPr marL="851535" lvl="1" indent="-91440">
              <a:lnSpc>
                <a:spcPct val="100000"/>
              </a:lnSpc>
              <a:spcBef>
                <a:spcPts val="123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851535" algn="l"/>
              </a:tabLst>
            </a:pPr>
            <a:r>
              <a:rPr sz="1050" b="1" spc="50" dirty="0">
                <a:latin typeface="Calibri"/>
                <a:cs typeface="Calibri"/>
              </a:rPr>
              <a:t>$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iptables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-P</a:t>
            </a:r>
            <a:r>
              <a:rPr sz="1050" b="1" spc="10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FORWARD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DROP</a:t>
            </a:r>
            <a:endParaRPr sz="1050" dirty="0">
              <a:latin typeface="Calibri"/>
              <a:cs typeface="Calibri"/>
            </a:endParaRPr>
          </a:p>
          <a:p>
            <a:pPr marL="851535" lvl="1" indent="-91440">
              <a:lnSpc>
                <a:spcPct val="100000"/>
              </a:lnSpc>
              <a:spcBef>
                <a:spcPts val="116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851535" algn="l"/>
              </a:tabLst>
            </a:pPr>
            <a:r>
              <a:rPr sz="1050" b="1" spc="50" dirty="0">
                <a:latin typeface="Calibri"/>
                <a:cs typeface="Calibri"/>
              </a:rPr>
              <a:t>$</a:t>
            </a:r>
            <a:r>
              <a:rPr sz="1050" b="1" spc="10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iptables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35" dirty="0">
                <a:latin typeface="Calibri"/>
                <a:cs typeface="Calibri"/>
              </a:rPr>
              <a:t>-t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nat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-P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PREROUTING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45" dirty="0">
                <a:latin typeface="Calibri"/>
                <a:cs typeface="Calibri"/>
              </a:rPr>
              <a:t>ACCEPT</a:t>
            </a:r>
            <a:endParaRPr sz="1050" dirty="0">
              <a:latin typeface="Calibri"/>
              <a:cs typeface="Calibri"/>
            </a:endParaRPr>
          </a:p>
          <a:p>
            <a:pPr marL="851535" lvl="1" indent="-91440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851535" algn="l"/>
              </a:tabLst>
            </a:pPr>
            <a:r>
              <a:rPr sz="1050" b="1" spc="50" dirty="0">
                <a:latin typeface="Calibri"/>
                <a:cs typeface="Calibri"/>
              </a:rPr>
              <a:t>$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40" dirty="0">
                <a:latin typeface="Calibri"/>
                <a:cs typeface="Calibri"/>
              </a:rPr>
              <a:t>iptables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35" dirty="0">
                <a:latin typeface="Calibri"/>
                <a:cs typeface="Calibri"/>
              </a:rPr>
              <a:t>-t</a:t>
            </a:r>
            <a:r>
              <a:rPr sz="1050" b="1" spc="25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NAT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lang="en-US" sz="1050" b="1" spc="50" dirty="0">
                <a:latin typeface="Calibri"/>
                <a:cs typeface="Calibri"/>
              </a:rPr>
              <a:t>–P POSTROUTING ACCEPT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sz="1050" spc="50" dirty="0">
                <a:latin typeface="Calibri"/>
                <a:cs typeface="Calibri"/>
              </a:rPr>
              <a:t>CSP004_C_E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3: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Cristina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Alcaraz,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Πανεπιστήμιο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της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ΜάλαγαΙσπανία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ΑΚΡΑΪΟΥ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172710" cy="6880225"/>
            <a:chOff x="6882130" y="0"/>
            <a:chExt cx="517271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6657" y="6166167"/>
              <a:ext cx="3297872" cy="6156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38097" y="685800"/>
              <a:ext cx="4306887" cy="12223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37265" y="1710054"/>
              <a:ext cx="917575" cy="91757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23925" y="477202"/>
            <a:ext cx="4368165" cy="28725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419734">
              <a:lnSpc>
                <a:spcPts val="1950"/>
              </a:lnSpc>
              <a:spcBef>
                <a:spcPts val="240"/>
              </a:spcBef>
            </a:pPr>
            <a:r>
              <a:rPr sz="1700" dirty="0">
                <a:latin typeface="Times New Roman"/>
                <a:cs typeface="Times New Roman"/>
              </a:rPr>
              <a:t>SSL</a:t>
            </a:r>
            <a:r>
              <a:rPr lang="el-GR" sz="1700" dirty="0">
                <a:latin typeface="Times New Roman"/>
                <a:cs typeface="Times New Roman"/>
              </a:rPr>
              <a:t> </a:t>
            </a:r>
            <a:r>
              <a:rPr lang="en-US" sz="1700" dirty="0">
                <a:latin typeface="Times New Roman"/>
                <a:cs typeface="Times New Roman"/>
              </a:rPr>
              <a:t>handshake protocol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07069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CSP004_C_E: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Stefan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Schauer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και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Abdelkader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6419" y="2321559"/>
            <a:ext cx="424561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90476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400" spc="80" dirty="0">
                <a:latin typeface="Calibri"/>
                <a:cs typeface="Calibri"/>
              </a:rPr>
              <a:t>Το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πιο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b="1" spc="75" dirty="0">
                <a:latin typeface="Calibri"/>
                <a:cs typeface="Calibri"/>
              </a:rPr>
              <a:t>σύνθετο</a:t>
            </a:r>
            <a:r>
              <a:rPr sz="1400" b="1" spc="30" dirty="0">
                <a:latin typeface="Calibri"/>
                <a:cs typeface="Calibri"/>
              </a:rPr>
              <a:t> </a:t>
            </a:r>
            <a:r>
              <a:rPr sz="1400" b="1" spc="75" dirty="0">
                <a:latin typeface="Calibri"/>
                <a:cs typeface="Calibri"/>
              </a:rPr>
              <a:t>μέρος</a:t>
            </a:r>
            <a:r>
              <a:rPr sz="1400" b="1" spc="35" dirty="0">
                <a:latin typeface="Calibri"/>
                <a:cs typeface="Calibri"/>
              </a:rPr>
              <a:t> </a:t>
            </a:r>
            <a:r>
              <a:rPr sz="1400" b="1" spc="75" dirty="0">
                <a:latin typeface="Calibri"/>
                <a:cs typeface="Calibri"/>
              </a:rPr>
              <a:t>του</a:t>
            </a:r>
            <a:r>
              <a:rPr sz="1400" b="1" spc="30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SSL</a:t>
            </a:r>
            <a:r>
              <a:rPr sz="1400" b="1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είναι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το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πρωτόκολλο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χειραψίας.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6419" y="2906712"/>
            <a:ext cx="8431530" cy="798232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97815" marR="5080" indent="-285750" algn="just">
              <a:lnSpc>
                <a:spcPts val="1240"/>
              </a:lnSpc>
              <a:spcBef>
                <a:spcPts val="155"/>
              </a:spcBef>
              <a:buSzPct val="190476"/>
              <a:buFont typeface="Arial"/>
              <a:buChar char="•"/>
              <a:tabLst>
                <a:tab pos="298450" algn="l"/>
              </a:tabLst>
            </a:pPr>
            <a:r>
              <a:rPr sz="1400" spc="105" dirty="0">
                <a:latin typeface="Calibri"/>
                <a:cs typeface="Calibri"/>
              </a:rPr>
              <a:t>Αυτό </a:t>
            </a:r>
            <a:r>
              <a:rPr sz="1400" spc="95" dirty="0">
                <a:latin typeface="Calibri"/>
                <a:cs typeface="Calibri"/>
              </a:rPr>
              <a:t>το </a:t>
            </a:r>
            <a:r>
              <a:rPr sz="1400" spc="105" dirty="0">
                <a:latin typeface="Calibri"/>
                <a:cs typeface="Calibri"/>
              </a:rPr>
              <a:t>πρωτόκολλο </a:t>
            </a:r>
            <a:r>
              <a:rPr sz="1400" b="1" spc="90" dirty="0">
                <a:latin typeface="Calibri"/>
                <a:cs typeface="Calibri"/>
              </a:rPr>
              <a:t>επιτρέπει </a:t>
            </a:r>
            <a:r>
              <a:rPr sz="1400" spc="95" dirty="0">
                <a:latin typeface="Calibri"/>
                <a:cs typeface="Calibri"/>
              </a:rPr>
              <a:t>στον </a:t>
            </a:r>
            <a:r>
              <a:rPr sz="1400" b="1" spc="100" dirty="0">
                <a:latin typeface="Calibri"/>
                <a:cs typeface="Calibri"/>
              </a:rPr>
              <a:t>εξυπηρετητή </a:t>
            </a:r>
            <a:r>
              <a:rPr sz="1400" spc="85" dirty="0">
                <a:latin typeface="Calibri"/>
                <a:cs typeface="Calibri"/>
              </a:rPr>
              <a:t>και </a:t>
            </a:r>
            <a:r>
              <a:rPr sz="1400" b="1" spc="95" dirty="0">
                <a:latin typeface="Calibri"/>
                <a:cs typeface="Calibri"/>
              </a:rPr>
              <a:t>τον </a:t>
            </a:r>
            <a:r>
              <a:rPr sz="1400" b="1" spc="75" dirty="0">
                <a:latin typeface="Calibri"/>
                <a:cs typeface="Calibri"/>
              </a:rPr>
              <a:t>client </a:t>
            </a:r>
            <a:r>
              <a:rPr sz="1400" b="1" spc="100" dirty="0">
                <a:latin typeface="Calibri"/>
                <a:cs typeface="Calibri"/>
              </a:rPr>
              <a:t>(σύστημα </a:t>
            </a:r>
            <a:r>
              <a:rPr sz="1400" b="1" spc="114" dirty="0">
                <a:latin typeface="Calibri"/>
                <a:cs typeface="Calibri"/>
              </a:rPr>
              <a:t>ή </a:t>
            </a:r>
            <a:r>
              <a:rPr sz="1400" b="1" spc="110" dirty="0">
                <a:latin typeface="Calibri"/>
                <a:cs typeface="Calibri"/>
              </a:rPr>
              <a:t>πρόγραμμα που </a:t>
            </a:r>
            <a:r>
              <a:rPr sz="1400" b="1" spc="90" dirty="0">
                <a:latin typeface="Calibri"/>
                <a:cs typeface="Calibri"/>
              </a:rPr>
              <a:t>επικοινωνεί </a:t>
            </a:r>
            <a:r>
              <a:rPr sz="1400" b="1" spc="105" dirty="0">
                <a:latin typeface="Calibri"/>
                <a:cs typeface="Calibri"/>
              </a:rPr>
              <a:t>με </a:t>
            </a:r>
            <a:r>
              <a:rPr sz="1400" b="1" spc="85" dirty="0">
                <a:latin typeface="Calibri"/>
                <a:cs typeface="Calibri"/>
              </a:rPr>
              <a:t>server) </a:t>
            </a:r>
            <a:r>
              <a:rPr sz="1400" spc="105" dirty="0">
                <a:latin typeface="Calibri"/>
                <a:cs typeface="Calibri"/>
              </a:rPr>
              <a:t>να </a:t>
            </a:r>
            <a:r>
              <a:rPr sz="1400" spc="11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επαληθεύουν </a:t>
            </a:r>
            <a:r>
              <a:rPr sz="1400" spc="110" dirty="0">
                <a:latin typeface="Calibri"/>
                <a:cs typeface="Calibri"/>
              </a:rPr>
              <a:t>ο </a:t>
            </a:r>
            <a:r>
              <a:rPr sz="1400" spc="95" dirty="0">
                <a:latin typeface="Calibri"/>
                <a:cs typeface="Calibri"/>
              </a:rPr>
              <a:t>ένας </a:t>
            </a:r>
            <a:r>
              <a:rPr sz="1400" spc="90" dirty="0">
                <a:latin typeface="Calibri"/>
                <a:cs typeface="Calibri"/>
              </a:rPr>
              <a:t>τον </a:t>
            </a:r>
            <a:r>
              <a:rPr sz="1400" spc="100" dirty="0">
                <a:latin typeface="Calibri"/>
                <a:cs typeface="Calibri"/>
              </a:rPr>
              <a:t>άλλον </a:t>
            </a:r>
            <a:r>
              <a:rPr sz="1400" spc="85" dirty="0">
                <a:latin typeface="Calibri"/>
                <a:cs typeface="Calibri"/>
              </a:rPr>
              <a:t>και </a:t>
            </a:r>
            <a:r>
              <a:rPr sz="1400" spc="105" dirty="0">
                <a:latin typeface="Calibri"/>
                <a:cs typeface="Calibri"/>
              </a:rPr>
              <a:t>να </a:t>
            </a:r>
            <a:r>
              <a:rPr sz="1400" b="1" spc="100" dirty="0">
                <a:latin typeface="Calibri"/>
                <a:cs typeface="Calibri"/>
              </a:rPr>
              <a:t>διαπραγματεύονται </a:t>
            </a:r>
            <a:r>
              <a:rPr sz="1400" spc="95" dirty="0">
                <a:latin typeface="Calibri"/>
                <a:cs typeface="Calibri"/>
              </a:rPr>
              <a:t>έναν </a:t>
            </a:r>
            <a:r>
              <a:rPr sz="1400" spc="100" dirty="0">
                <a:latin typeface="Calibri"/>
                <a:cs typeface="Calibri"/>
              </a:rPr>
              <a:t>αλγόριθμο </a:t>
            </a:r>
            <a:r>
              <a:rPr sz="1400" b="1" spc="105" dirty="0">
                <a:latin typeface="Calibri"/>
                <a:cs typeface="Calibri"/>
              </a:rPr>
              <a:t>κρυπτογράφησης </a:t>
            </a:r>
            <a:r>
              <a:rPr sz="1400" spc="85" dirty="0">
                <a:latin typeface="Calibri"/>
                <a:cs typeface="Calibri"/>
              </a:rPr>
              <a:t>και </a:t>
            </a:r>
            <a:r>
              <a:rPr sz="1400" b="1" spc="140" dirty="0">
                <a:latin typeface="Calibri"/>
                <a:cs typeface="Calibri"/>
              </a:rPr>
              <a:t>MAC </a:t>
            </a:r>
            <a:r>
              <a:rPr sz="1400" b="1" spc="95" dirty="0">
                <a:latin typeface="Calibri"/>
                <a:cs typeface="Calibri"/>
              </a:rPr>
              <a:t>(Διεύθυνση </a:t>
            </a:r>
            <a:r>
              <a:rPr sz="1400" b="1" spc="100" dirty="0">
                <a:latin typeface="Calibri"/>
                <a:cs typeface="Calibri"/>
              </a:rPr>
              <a:t> </a:t>
            </a:r>
            <a:r>
              <a:rPr sz="1400" b="1" spc="105" dirty="0">
                <a:latin typeface="Calibri"/>
                <a:cs typeface="Calibri"/>
              </a:rPr>
              <a:t>φυσικού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100" dirty="0">
                <a:latin typeface="Calibri"/>
                <a:cs typeface="Calibri"/>
              </a:rPr>
              <a:t>επιπέδου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90" dirty="0">
                <a:latin typeface="Calibri"/>
                <a:cs typeface="Calibri"/>
              </a:rPr>
              <a:t>δικτύου</a:t>
            </a:r>
            <a:r>
              <a:rPr sz="1400" spc="90" dirty="0">
                <a:latin typeface="Calibri"/>
                <a:cs typeface="Calibri"/>
              </a:rPr>
              <a:t>)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b="1" spc="105" dirty="0">
                <a:latin typeface="Calibri"/>
                <a:cs typeface="Calibri"/>
              </a:rPr>
              <a:t>κρυπτογραφικά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κλειδιά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θα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χρησιμοποιηθούν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για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την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105" dirty="0">
                <a:latin typeface="Calibri"/>
                <a:cs typeface="Calibri"/>
              </a:rPr>
              <a:t>προστασία</a:t>
            </a:r>
            <a:r>
              <a:rPr sz="1400" b="1" spc="60" dirty="0">
                <a:latin typeface="Calibri"/>
                <a:cs typeface="Calibri"/>
              </a:rPr>
              <a:t> </a:t>
            </a:r>
            <a:r>
              <a:rPr sz="1400" b="1" spc="105" dirty="0">
                <a:latin typeface="Calibri"/>
                <a:cs typeface="Calibri"/>
              </a:rPr>
              <a:t>των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105" dirty="0">
                <a:latin typeface="Calibri"/>
                <a:cs typeface="Calibri"/>
              </a:rPr>
              <a:t>δεδομένων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 </a:t>
            </a:r>
            <a:r>
              <a:rPr sz="1400" spc="-22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αποστέλλονται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σε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μια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καταγραφή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SSL.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6419" y="3965575"/>
            <a:ext cx="599757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90476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400" spc="80" dirty="0">
                <a:latin typeface="Calibri"/>
                <a:cs typeface="Calibri"/>
              </a:rPr>
              <a:t>Το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πρωτόκολλο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χειραψίας</a:t>
            </a:r>
            <a:r>
              <a:rPr sz="1400" b="1" spc="3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χρησιμοποιείται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πριν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από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τη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μετάδοση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δεδομένων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εφαρμογής.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6419" y="4554220"/>
            <a:ext cx="8430260" cy="49720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297815" marR="5080" indent="-285750" algn="just">
              <a:lnSpc>
                <a:spcPts val="1230"/>
              </a:lnSpc>
              <a:spcBef>
                <a:spcPts val="165"/>
              </a:spcBef>
              <a:buSzPct val="190476"/>
              <a:buFont typeface="Arial"/>
              <a:buChar char="•"/>
              <a:tabLst>
                <a:tab pos="298450" algn="l"/>
              </a:tabLst>
            </a:pPr>
            <a:r>
              <a:rPr sz="1400" spc="105" dirty="0">
                <a:latin typeface="Calibri"/>
                <a:cs typeface="Calibri"/>
              </a:rPr>
              <a:t>Το πρωτόκολλο </a:t>
            </a:r>
            <a:r>
              <a:rPr sz="1400" spc="95" dirty="0">
                <a:latin typeface="Calibri"/>
                <a:cs typeface="Calibri"/>
              </a:rPr>
              <a:t>χειραψίας </a:t>
            </a:r>
            <a:r>
              <a:rPr sz="1400" spc="90" dirty="0">
                <a:latin typeface="Calibri"/>
                <a:cs typeface="Calibri"/>
              </a:rPr>
              <a:t>αποτελείται </a:t>
            </a:r>
            <a:r>
              <a:rPr sz="1400" spc="110" dirty="0">
                <a:latin typeface="Calibri"/>
                <a:cs typeface="Calibri"/>
              </a:rPr>
              <a:t>από </a:t>
            </a:r>
            <a:r>
              <a:rPr sz="1400" spc="95" dirty="0">
                <a:latin typeface="Calibri"/>
                <a:cs typeface="Calibri"/>
              </a:rPr>
              <a:t>μια σειρά </a:t>
            </a:r>
            <a:r>
              <a:rPr sz="1400" b="1" spc="110" dirty="0">
                <a:latin typeface="Calibri"/>
                <a:cs typeface="Calibri"/>
              </a:rPr>
              <a:t>μηνυμάτων </a:t>
            </a:r>
            <a:r>
              <a:rPr sz="1400" spc="110" dirty="0">
                <a:latin typeface="Calibri"/>
                <a:cs typeface="Calibri"/>
              </a:rPr>
              <a:t>που </a:t>
            </a:r>
            <a:r>
              <a:rPr sz="1400" spc="100" dirty="0">
                <a:latin typeface="Calibri"/>
                <a:cs typeface="Calibri"/>
              </a:rPr>
              <a:t>ανταλλάσσουν </a:t>
            </a:r>
            <a:r>
              <a:rPr sz="1400" b="1" spc="95" dirty="0">
                <a:latin typeface="Calibri"/>
                <a:cs typeface="Calibri"/>
              </a:rPr>
              <a:t>το </a:t>
            </a:r>
            <a:r>
              <a:rPr sz="1400" b="1" spc="75" dirty="0">
                <a:latin typeface="Calibri"/>
                <a:cs typeface="Calibri"/>
              </a:rPr>
              <a:t>client </a:t>
            </a:r>
            <a:r>
              <a:rPr sz="1400" b="1" spc="100" dirty="0">
                <a:latin typeface="Calibri"/>
                <a:cs typeface="Calibri"/>
              </a:rPr>
              <a:t>(σύστημα </a:t>
            </a:r>
            <a:r>
              <a:rPr sz="1400" b="1" spc="114" dirty="0">
                <a:latin typeface="Calibri"/>
                <a:cs typeface="Calibri"/>
              </a:rPr>
              <a:t>ή </a:t>
            </a:r>
            <a:r>
              <a:rPr sz="1400" b="1" spc="110" dirty="0">
                <a:latin typeface="Calibri"/>
                <a:cs typeface="Calibri"/>
              </a:rPr>
              <a:t>πρόγραμμα </a:t>
            </a:r>
            <a:r>
              <a:rPr sz="1400" b="1" spc="114" dirty="0">
                <a:latin typeface="Calibri"/>
                <a:cs typeface="Calibri"/>
              </a:rPr>
              <a:t> </a:t>
            </a:r>
            <a:r>
              <a:rPr sz="1400" b="1" spc="110" dirty="0">
                <a:latin typeface="Calibri"/>
                <a:cs typeface="Calibri"/>
              </a:rPr>
              <a:t>που </a:t>
            </a:r>
            <a:r>
              <a:rPr sz="1400" b="1" spc="90" dirty="0">
                <a:latin typeface="Calibri"/>
                <a:cs typeface="Calibri"/>
              </a:rPr>
              <a:t>επικοινωνεί </a:t>
            </a:r>
            <a:r>
              <a:rPr sz="1400" b="1" spc="105" dirty="0">
                <a:latin typeface="Calibri"/>
                <a:cs typeface="Calibri"/>
              </a:rPr>
              <a:t>με </a:t>
            </a:r>
            <a:r>
              <a:rPr sz="1400" b="1" spc="85" dirty="0">
                <a:latin typeface="Calibri"/>
                <a:cs typeface="Calibri"/>
              </a:rPr>
              <a:t>server) </a:t>
            </a:r>
            <a:r>
              <a:rPr sz="1400" spc="85" dirty="0">
                <a:latin typeface="Calibri"/>
                <a:cs typeface="Calibri"/>
              </a:rPr>
              <a:t>και </a:t>
            </a:r>
            <a:r>
              <a:rPr sz="1400" b="1" spc="110" dirty="0">
                <a:latin typeface="Calibri"/>
                <a:cs typeface="Calibri"/>
              </a:rPr>
              <a:t>ο </a:t>
            </a:r>
            <a:r>
              <a:rPr sz="1400" b="1" spc="95" dirty="0">
                <a:latin typeface="Calibri"/>
                <a:cs typeface="Calibri"/>
              </a:rPr>
              <a:t>εξυπηρετητής/εξυπηρετητής, </a:t>
            </a:r>
            <a:r>
              <a:rPr sz="1400" spc="100" dirty="0">
                <a:latin typeface="Calibri"/>
                <a:cs typeface="Calibri"/>
              </a:rPr>
              <a:t>τα οποία </a:t>
            </a:r>
            <a:r>
              <a:rPr sz="1400" spc="95" dirty="0">
                <a:latin typeface="Calibri"/>
                <a:cs typeface="Calibri"/>
              </a:rPr>
              <a:t>έχουν τη </a:t>
            </a:r>
            <a:r>
              <a:rPr sz="1400" spc="114" dirty="0">
                <a:latin typeface="Calibri"/>
                <a:cs typeface="Calibri"/>
              </a:rPr>
              <a:t>μορφή </a:t>
            </a:r>
            <a:r>
              <a:rPr sz="1400" spc="85" dirty="0">
                <a:latin typeface="Calibri"/>
                <a:cs typeface="Calibri"/>
              </a:rPr>
              <a:t>και </a:t>
            </a:r>
            <a:r>
              <a:rPr sz="1400" spc="100" dirty="0">
                <a:latin typeface="Calibri"/>
                <a:cs typeface="Calibri"/>
              </a:rPr>
              <a:t>τα οποία </a:t>
            </a:r>
            <a:r>
              <a:rPr sz="1400" spc="105" dirty="0">
                <a:latin typeface="Calibri"/>
                <a:cs typeface="Calibri"/>
              </a:rPr>
              <a:t>μπορούν να </a:t>
            </a:r>
            <a:r>
              <a:rPr sz="1400" spc="11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εξεταστούν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σε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4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φάσεις.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26469" y="5759767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latin typeface="Calibri"/>
                <a:cs typeface="Calibri"/>
              </a:rPr>
              <a:t>3</a:t>
            </a:r>
            <a:r>
              <a:rPr sz="550" spc="25" dirty="0">
                <a:latin typeface="Calibri"/>
                <a:cs typeface="Calibri"/>
              </a:rPr>
              <a:t>4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6054" y="5915977"/>
            <a:ext cx="194627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30" dirty="0">
                <a:solidFill>
                  <a:srgbClr val="0E1111"/>
                </a:solidFill>
                <a:latin typeface="Calibri"/>
                <a:cs typeface="Calibri"/>
              </a:rPr>
              <a:t>William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Stallings,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0E1111"/>
                </a:solidFill>
                <a:latin typeface="Calibri"/>
                <a:cs typeface="Calibri"/>
              </a:rPr>
              <a:t>Κρυπτογραφία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και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0E1111"/>
                </a:solidFill>
                <a:latin typeface="Calibri"/>
                <a:cs typeface="Calibri"/>
              </a:rPr>
              <a:t>ασφάλεια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0" dirty="0">
                <a:solidFill>
                  <a:srgbClr val="0E1111"/>
                </a:solidFill>
                <a:latin typeface="Calibri"/>
                <a:cs typeface="Calibri"/>
              </a:rPr>
              <a:t>δικτύων: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Έκδοση.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3852" y="0"/>
            <a:ext cx="11708130" cy="6880225"/>
            <a:chOff x="343852" y="0"/>
            <a:chExt cx="1170813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6657" y="6166167"/>
              <a:ext cx="3297872" cy="6156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8615" y="3966845"/>
              <a:ext cx="7108825" cy="24320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48615" y="3966845"/>
              <a:ext cx="7108825" cy="1482725"/>
            </a:xfrm>
            <a:custGeom>
              <a:avLst/>
              <a:gdLst/>
              <a:ahLst/>
              <a:cxnLst/>
              <a:rect l="l" t="t" r="r" b="b"/>
              <a:pathLst>
                <a:path w="7108825" h="1482725">
                  <a:moveTo>
                    <a:pt x="7108825" y="963294"/>
                  </a:moveTo>
                  <a:lnTo>
                    <a:pt x="3739515" y="963294"/>
                  </a:lnTo>
                  <a:lnTo>
                    <a:pt x="3739515" y="1111884"/>
                  </a:lnTo>
                  <a:lnTo>
                    <a:pt x="3924935" y="1111884"/>
                  </a:lnTo>
                  <a:lnTo>
                    <a:pt x="3554412" y="1482724"/>
                  </a:lnTo>
                  <a:lnTo>
                    <a:pt x="3183572" y="1111884"/>
                  </a:lnTo>
                  <a:lnTo>
                    <a:pt x="3368992" y="1111884"/>
                  </a:lnTo>
                  <a:lnTo>
                    <a:pt x="3368992" y="963294"/>
                  </a:lnTo>
                  <a:lnTo>
                    <a:pt x="0" y="963294"/>
                  </a:lnTo>
                  <a:lnTo>
                    <a:pt x="0" y="0"/>
                  </a:lnTo>
                  <a:lnTo>
                    <a:pt x="7108825" y="0"/>
                  </a:lnTo>
                  <a:lnTo>
                    <a:pt x="7108825" y="963294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8615" y="2498725"/>
              <a:ext cx="7108825" cy="148272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48615" y="2498725"/>
              <a:ext cx="7108825" cy="1482725"/>
            </a:xfrm>
            <a:custGeom>
              <a:avLst/>
              <a:gdLst/>
              <a:ahLst/>
              <a:cxnLst/>
              <a:rect l="l" t="t" r="r" b="b"/>
              <a:pathLst>
                <a:path w="7108825" h="1482725">
                  <a:moveTo>
                    <a:pt x="7108825" y="963295"/>
                  </a:moveTo>
                  <a:lnTo>
                    <a:pt x="3739515" y="963295"/>
                  </a:lnTo>
                  <a:lnTo>
                    <a:pt x="3739515" y="1111885"/>
                  </a:lnTo>
                  <a:lnTo>
                    <a:pt x="3924935" y="1111885"/>
                  </a:lnTo>
                  <a:lnTo>
                    <a:pt x="3554412" y="1482725"/>
                  </a:lnTo>
                  <a:lnTo>
                    <a:pt x="3183572" y="1111885"/>
                  </a:lnTo>
                  <a:lnTo>
                    <a:pt x="3368992" y="1111885"/>
                  </a:lnTo>
                  <a:lnTo>
                    <a:pt x="3368992" y="963295"/>
                  </a:lnTo>
                  <a:lnTo>
                    <a:pt x="0" y="963295"/>
                  </a:lnTo>
                  <a:lnTo>
                    <a:pt x="0" y="0"/>
                  </a:lnTo>
                  <a:lnTo>
                    <a:pt x="7108825" y="0"/>
                  </a:lnTo>
                  <a:lnTo>
                    <a:pt x="7108825" y="96329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8615" y="1030605"/>
              <a:ext cx="7108825" cy="148272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48615" y="1030605"/>
              <a:ext cx="7108825" cy="1482725"/>
            </a:xfrm>
            <a:custGeom>
              <a:avLst/>
              <a:gdLst/>
              <a:ahLst/>
              <a:cxnLst/>
              <a:rect l="l" t="t" r="r" b="b"/>
              <a:pathLst>
                <a:path w="7108825" h="1482725">
                  <a:moveTo>
                    <a:pt x="7108825" y="963295"/>
                  </a:moveTo>
                  <a:lnTo>
                    <a:pt x="3739515" y="963295"/>
                  </a:lnTo>
                  <a:lnTo>
                    <a:pt x="3739515" y="1111885"/>
                  </a:lnTo>
                  <a:lnTo>
                    <a:pt x="3924935" y="1111885"/>
                  </a:lnTo>
                  <a:lnTo>
                    <a:pt x="3554412" y="1482725"/>
                  </a:lnTo>
                  <a:lnTo>
                    <a:pt x="3183572" y="1111885"/>
                  </a:lnTo>
                  <a:lnTo>
                    <a:pt x="3368992" y="1111885"/>
                  </a:lnTo>
                  <a:lnTo>
                    <a:pt x="3368992" y="963295"/>
                  </a:lnTo>
                  <a:lnTo>
                    <a:pt x="0" y="963295"/>
                  </a:lnTo>
                  <a:lnTo>
                    <a:pt x="0" y="0"/>
                  </a:lnTo>
                  <a:lnTo>
                    <a:pt x="7108825" y="0"/>
                  </a:lnTo>
                  <a:lnTo>
                    <a:pt x="7108825" y="96329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6177" y="636905"/>
              <a:ext cx="4535487" cy="553212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307069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CSP004_C_E: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Stefan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Schauer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και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Abdelkader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126469" y="6249670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latin typeface="Calibri"/>
                <a:cs typeface="Calibri"/>
              </a:rPr>
              <a:t>3</a:t>
            </a:r>
            <a:r>
              <a:rPr sz="550" spc="25" dirty="0">
                <a:latin typeface="Calibri"/>
                <a:cs typeface="Calibri"/>
              </a:rPr>
              <a:t>5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6054" y="6405245"/>
            <a:ext cx="194627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30" dirty="0">
                <a:solidFill>
                  <a:srgbClr val="0E1111"/>
                </a:solidFill>
                <a:latin typeface="Calibri"/>
                <a:cs typeface="Calibri"/>
              </a:rPr>
              <a:t>William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Stallings,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0E1111"/>
                </a:solidFill>
                <a:latin typeface="Calibri"/>
                <a:cs typeface="Calibri"/>
              </a:rPr>
              <a:t>Κρυπτογραφία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και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0E1111"/>
                </a:solidFill>
                <a:latin typeface="Calibri"/>
                <a:cs typeface="Calibri"/>
              </a:rPr>
              <a:t>ασφάλεια</a:t>
            </a:r>
            <a:r>
              <a:rPr sz="500" spc="15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30" dirty="0">
                <a:solidFill>
                  <a:srgbClr val="0E1111"/>
                </a:solidFill>
                <a:latin typeface="Calibri"/>
                <a:cs typeface="Calibri"/>
              </a:rPr>
              <a:t>δικτύων:</a:t>
            </a:r>
            <a:r>
              <a:rPr sz="500" spc="10" dirty="0">
                <a:solidFill>
                  <a:srgbClr val="0E1111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0E1111"/>
                </a:solidFill>
                <a:latin typeface="Calibri"/>
                <a:cs typeface="Calibri"/>
              </a:rPr>
              <a:t>Έκδοση.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id="{9811E027-55E2-8FEE-B459-5E921EE66949}"/>
              </a:ext>
            </a:extLst>
          </p:cNvPr>
          <p:cNvSpPr txBox="1">
            <a:spLocks/>
          </p:cNvSpPr>
          <p:nvPr/>
        </p:nvSpPr>
        <p:spPr>
          <a:xfrm>
            <a:off x="923925" y="477202"/>
            <a:ext cx="4368165" cy="28725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>
            <a:lvl1pPr>
              <a:defRPr sz="255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 indent="419734">
              <a:lnSpc>
                <a:spcPts val="1950"/>
              </a:lnSpc>
              <a:spcBef>
                <a:spcPts val="240"/>
              </a:spcBef>
            </a:pPr>
            <a:r>
              <a:rPr lang="en-US" sz="1700" kern="0">
                <a:latin typeface="Times New Roman"/>
                <a:cs typeface="Times New Roman"/>
              </a:rPr>
              <a:t>SSL handshake protocol</a:t>
            </a:r>
            <a:endParaRPr lang="en-US" sz="1700" kern="0" dirty="0">
              <a:latin typeface="Times New Roman"/>
              <a:cs typeface="Times New Roman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C31F5D-ACCC-4491-C6A2-6B1B05123F40}"/>
              </a:ext>
            </a:extLst>
          </p:cNvPr>
          <p:cNvSpPr txBox="1"/>
          <p:nvPr/>
        </p:nvSpPr>
        <p:spPr>
          <a:xfrm>
            <a:off x="348614" y="5434965"/>
            <a:ext cx="71088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sz="1000" b="1" dirty="0"/>
              <a:t>Φάση 4 – Ολοκλήρωση</a:t>
            </a:r>
          </a:p>
          <a:p>
            <a:pPr>
              <a:buNone/>
            </a:pPr>
            <a:r>
              <a:rPr lang="el-GR" sz="1000" dirty="0"/>
              <a:t>Αυτή η φάση </a:t>
            </a:r>
            <a:r>
              <a:rPr lang="el-GR" sz="1000" b="1" dirty="0"/>
              <a:t>ολοκληρώνει τη δημιουργία μιας ασφαλούς σύνδεσης</a:t>
            </a:r>
            <a:r>
              <a:rPr lang="el-GR" sz="1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000" dirty="0"/>
              <a:t>Ο </a:t>
            </a:r>
            <a:r>
              <a:rPr lang="el-GR" sz="1000" b="1" dirty="0" err="1"/>
              <a:t>client</a:t>
            </a:r>
            <a:r>
              <a:rPr lang="el-GR" sz="1000" dirty="0"/>
              <a:t> στέλνει ένα μήνυμα </a:t>
            </a:r>
            <a:r>
              <a:rPr lang="el-GR" sz="1000" b="1" dirty="0" err="1"/>
              <a:t>change_cipher_spec</a:t>
            </a:r>
            <a:endParaRPr lang="el-GR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000" dirty="0"/>
              <a:t>Αντιγράφει το </a:t>
            </a:r>
            <a:r>
              <a:rPr lang="el-GR" sz="1000" b="1" dirty="0" err="1"/>
              <a:t>pending</a:t>
            </a:r>
            <a:r>
              <a:rPr lang="el-GR" sz="1000" b="1" dirty="0"/>
              <a:t> </a:t>
            </a:r>
            <a:r>
              <a:rPr lang="el-GR" sz="1000" b="1" dirty="0" err="1"/>
              <a:t>CipherSpec</a:t>
            </a:r>
            <a:r>
              <a:rPr lang="el-GR" sz="1000" dirty="0"/>
              <a:t> στο </a:t>
            </a:r>
            <a:r>
              <a:rPr lang="el-GR" sz="1000" b="1" dirty="0"/>
              <a:t>τρέχον </a:t>
            </a:r>
            <a:r>
              <a:rPr lang="el-GR" sz="1000" b="1" dirty="0" err="1"/>
              <a:t>CipherSpec</a:t>
            </a:r>
            <a:endParaRPr lang="el-GR" sz="1000" dirty="0"/>
          </a:p>
          <a:p>
            <a:r>
              <a:rPr lang="el-GR" sz="1000" dirty="0"/>
              <a:t>👉 Από αυτό το σημείο και μετά, η </a:t>
            </a:r>
            <a:r>
              <a:rPr lang="el-GR" sz="1000" b="1" dirty="0"/>
              <a:t>χειραψία (</a:t>
            </a:r>
            <a:r>
              <a:rPr lang="el-GR" sz="1000" b="1" dirty="0" err="1"/>
              <a:t>handshake</a:t>
            </a:r>
            <a:r>
              <a:rPr lang="el-GR" sz="1000" b="1" dirty="0"/>
              <a:t>)</a:t>
            </a:r>
            <a:r>
              <a:rPr lang="el-GR" sz="1000" dirty="0"/>
              <a:t> έχει ολοκληρωθεί και ο </a:t>
            </a:r>
            <a:r>
              <a:rPr lang="el-GR" sz="1000" b="1" dirty="0" err="1"/>
              <a:t>client</a:t>
            </a:r>
            <a:r>
              <a:rPr lang="el-GR" sz="1000" b="1" dirty="0"/>
              <a:t> και ο </a:t>
            </a:r>
            <a:r>
              <a:rPr lang="el-GR" sz="1000" b="1" dirty="0" err="1"/>
              <a:t>server</a:t>
            </a:r>
            <a:r>
              <a:rPr lang="el-GR" sz="1000" b="1" dirty="0"/>
              <a:t> μπορούν να αρχίσουν την ανταλλαγή δεδομένων επιπέδου εφαρμογής</a:t>
            </a:r>
            <a:r>
              <a:rPr lang="el-GR" sz="1000" dirty="0"/>
              <a:t> (</a:t>
            </a:r>
            <a:r>
              <a:rPr lang="el-GR" sz="1000" dirty="0" err="1"/>
              <a:t>application</a:t>
            </a:r>
            <a:r>
              <a:rPr lang="el-GR" sz="1000" dirty="0"/>
              <a:t> </a:t>
            </a:r>
            <a:r>
              <a:rPr lang="el-GR" sz="1000" dirty="0" err="1"/>
              <a:t>layer</a:t>
            </a:r>
            <a:r>
              <a:rPr lang="el-GR" sz="1000" dirty="0"/>
              <a:t> </a:t>
            </a:r>
            <a:r>
              <a:rPr lang="el-GR" sz="1000" dirty="0" err="1"/>
              <a:t>data</a:t>
            </a:r>
            <a:r>
              <a:rPr lang="el-GR" sz="1000" dirty="0"/>
              <a:t>)</a:t>
            </a:r>
            <a:r>
              <a:rPr lang="en-US" sz="1000" dirty="0"/>
              <a:t>a</a:t>
            </a:r>
            <a:r>
              <a:rPr lang="el-GR" sz="1000" dirty="0"/>
              <a:t>.</a:t>
            </a:r>
          </a:p>
          <a:p>
            <a:endParaRPr lang="el-GR" sz="1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CA4DCD-F2E5-014B-8F4B-1EDCB61E8528}"/>
              </a:ext>
            </a:extLst>
          </p:cNvPr>
          <p:cNvSpPr txBox="1"/>
          <p:nvPr/>
        </p:nvSpPr>
        <p:spPr>
          <a:xfrm>
            <a:off x="348614" y="4038600"/>
            <a:ext cx="7108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sz="1200" b="1" dirty="0"/>
              <a:t>Φάση 3 – </a:t>
            </a:r>
            <a:r>
              <a:rPr lang="el-GR" sz="1200" b="1" dirty="0" err="1"/>
              <a:t>Αυθεντικοποίηση</a:t>
            </a:r>
            <a:r>
              <a:rPr lang="el-GR" sz="1200" b="1" dirty="0"/>
              <a:t> Πελάτη και Ανταλλαγή Κλειδιών</a:t>
            </a:r>
          </a:p>
          <a:p>
            <a:pPr>
              <a:buNone/>
            </a:pPr>
            <a:r>
              <a:rPr lang="el-GR" sz="1200" dirty="0"/>
              <a:t>Ο </a:t>
            </a:r>
            <a:r>
              <a:rPr lang="el-GR" sz="1200" b="1" dirty="0"/>
              <a:t>πελάτης (</a:t>
            </a:r>
            <a:r>
              <a:rPr lang="el-GR" sz="1200" b="1" dirty="0" err="1"/>
              <a:t>client</a:t>
            </a:r>
            <a:r>
              <a:rPr lang="el-GR" sz="1200" b="1" dirty="0"/>
              <a:t>)</a:t>
            </a:r>
            <a:r>
              <a:rPr lang="el-GR" sz="1200" dirty="0"/>
              <a:t> πρέπει να: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b="1" dirty="0"/>
              <a:t>Επαληθεύσει</a:t>
            </a:r>
            <a:r>
              <a:rPr lang="el-GR" sz="1200" dirty="0"/>
              <a:t> ότι ο </a:t>
            </a:r>
            <a:r>
              <a:rPr lang="el-GR" sz="1200" b="1" dirty="0" err="1"/>
              <a:t>server</a:t>
            </a:r>
            <a:r>
              <a:rPr lang="el-GR" sz="1200" b="1" dirty="0"/>
              <a:t> παρείχε έγκυρο πιστοποιητικό</a:t>
            </a:r>
            <a:r>
              <a:rPr lang="el-GR" sz="1200" dirty="0"/>
              <a:t>, αν αυτό απαιτείται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b="1" dirty="0"/>
              <a:t>Ελέγξει</a:t>
            </a:r>
            <a:r>
              <a:rPr lang="el-GR" sz="1200" dirty="0"/>
              <a:t> ότι οι </a:t>
            </a:r>
            <a:r>
              <a:rPr lang="el-GR" sz="1200" b="1" dirty="0"/>
              <a:t>παράμετροι του </a:t>
            </a:r>
            <a:r>
              <a:rPr lang="el-GR" sz="1200" b="1" dirty="0" err="1"/>
              <a:t>server_hello</a:t>
            </a:r>
            <a:r>
              <a:rPr lang="el-GR" sz="1200" dirty="0"/>
              <a:t> είναι αποδεκτές</a:t>
            </a:r>
          </a:p>
          <a:p>
            <a:endParaRPr lang="el-GR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D8B25D-2B75-1D5E-B729-B7FA7A440883}"/>
              </a:ext>
            </a:extLst>
          </p:cNvPr>
          <p:cNvSpPr txBox="1"/>
          <p:nvPr/>
        </p:nvSpPr>
        <p:spPr>
          <a:xfrm>
            <a:off x="437832" y="2644446"/>
            <a:ext cx="710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sz="1200" b="1" dirty="0"/>
              <a:t>Φάση 2 – </a:t>
            </a:r>
            <a:r>
              <a:rPr lang="el-GR" sz="1200" b="1" dirty="0" err="1"/>
              <a:t>Αυθεντικοποίηση</a:t>
            </a:r>
            <a:r>
              <a:rPr lang="el-GR" sz="1200" b="1" dirty="0"/>
              <a:t> Διακομιστή και Ανταλλαγή Κλειδιών</a:t>
            </a:r>
          </a:p>
          <a:p>
            <a:r>
              <a:rPr lang="el-GR" sz="1200" dirty="0"/>
              <a:t>Ο </a:t>
            </a:r>
            <a:r>
              <a:rPr lang="el-GR" sz="1200" b="1" dirty="0" err="1"/>
              <a:t>server</a:t>
            </a:r>
            <a:r>
              <a:rPr lang="el-GR" sz="1200" dirty="0"/>
              <a:t> ξεκινά αυτή τη φάση με την </a:t>
            </a:r>
            <a:r>
              <a:rPr lang="el-GR" sz="1200" b="1" dirty="0"/>
              <a:t>αποστολή του πιστοποιητικού του</a:t>
            </a:r>
            <a:r>
              <a:rPr lang="el-GR" sz="1200" dirty="0"/>
              <a:t>, </a:t>
            </a:r>
            <a:r>
              <a:rPr lang="el-GR" sz="1200" b="1" dirty="0"/>
              <a:t>εάν απαιτείται </a:t>
            </a:r>
            <a:r>
              <a:rPr lang="el-GR" sz="1200" b="1" dirty="0" err="1"/>
              <a:t>αυθεντικοποίηση</a:t>
            </a:r>
            <a:r>
              <a:rPr lang="el-GR" sz="1200" dirty="0"/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05896B-6BA0-4E3C-DBBD-343226178AFB}"/>
              </a:ext>
            </a:extLst>
          </p:cNvPr>
          <p:cNvSpPr txBox="1"/>
          <p:nvPr/>
        </p:nvSpPr>
        <p:spPr>
          <a:xfrm>
            <a:off x="348614" y="1067473"/>
            <a:ext cx="710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sz="1200" dirty="0"/>
              <a:t>Ο </a:t>
            </a:r>
            <a:r>
              <a:rPr lang="el-GR" sz="1200" dirty="0" err="1"/>
              <a:t>client</a:t>
            </a:r>
            <a:r>
              <a:rPr lang="el-GR" sz="1200" dirty="0"/>
              <a:t> ξεκινά τη σύνδεση στέλνοντας </a:t>
            </a:r>
            <a:r>
              <a:rPr lang="el-GR" sz="1200" b="1" dirty="0" err="1"/>
              <a:t>Client_hello</a:t>
            </a:r>
            <a:r>
              <a:rPr lang="el-GR" sz="1200" dirty="0"/>
              <a:t>, προτείνοντας </a:t>
            </a:r>
            <a:r>
              <a:rPr lang="el-GR" sz="1200" b="1" dirty="0"/>
              <a:t>αλγορίθμους, εκδόσεις και παραμέτρους ασφάλειας</a:t>
            </a:r>
            <a:r>
              <a:rPr lang="el-GR" sz="1200" dirty="0"/>
              <a:t> για τη μελλοντική επικοινωνία.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2921635" y="0"/>
            <a:ext cx="2433955" cy="6880225"/>
            <a:chOff x="2921635" y="0"/>
            <a:chExt cx="243395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950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27355" y="595312"/>
            <a:ext cx="140144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30" dirty="0">
                <a:solidFill>
                  <a:srgbClr val="FFFFFF"/>
                </a:solidFill>
                <a:latin typeface="Calibri"/>
                <a:cs typeface="Calibri"/>
              </a:rPr>
              <a:t>TL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07069" y="36512"/>
            <a:ext cx="18415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2455" y="1636077"/>
            <a:ext cx="836675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90476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05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60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90" dirty="0">
                <a:solidFill>
                  <a:srgbClr val="FFBA00"/>
                </a:solidFill>
                <a:latin typeface="Calibri"/>
                <a:cs typeface="Calibri"/>
              </a:rPr>
              <a:t>TLS</a:t>
            </a:r>
            <a:r>
              <a:rPr sz="160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BA00"/>
                </a:solidFill>
                <a:latin typeface="Calibri"/>
                <a:cs typeface="Calibri"/>
              </a:rPr>
              <a:t>είναι</a:t>
            </a:r>
            <a:r>
              <a:rPr sz="160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BA00"/>
                </a:solidFill>
                <a:latin typeface="Calibri"/>
                <a:cs typeface="Calibri"/>
              </a:rPr>
              <a:t>πρωτόκολλο</a:t>
            </a:r>
            <a:r>
              <a:rPr sz="160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BA00"/>
                </a:solidFill>
                <a:latin typeface="Calibri"/>
                <a:cs typeface="Calibri"/>
              </a:rPr>
              <a:t>ασφαλείας</a:t>
            </a:r>
            <a:r>
              <a:rPr sz="16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BA00"/>
                </a:solidFill>
                <a:latin typeface="Calibri"/>
                <a:cs typeface="Calibri"/>
              </a:rPr>
              <a:t>που</a:t>
            </a:r>
            <a:r>
              <a:rPr sz="160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FFBA00"/>
                </a:solidFill>
                <a:latin typeface="Calibri"/>
                <a:cs typeface="Calibri"/>
              </a:rPr>
              <a:t>παρέχει</a:t>
            </a:r>
            <a:r>
              <a:rPr sz="160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90" dirty="0">
                <a:solidFill>
                  <a:srgbClr val="FFBA00"/>
                </a:solidFill>
                <a:latin typeface="Calibri"/>
                <a:cs typeface="Calibri"/>
              </a:rPr>
              <a:t>ιδιωτικότητα</a:t>
            </a:r>
            <a:r>
              <a:rPr sz="1600" spc="5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160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FFBA00"/>
                </a:solidFill>
                <a:latin typeface="Calibri"/>
                <a:cs typeface="Calibri"/>
              </a:rPr>
              <a:t>ακεραιότητα</a:t>
            </a:r>
            <a:r>
              <a:rPr sz="160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BA00"/>
                </a:solidFill>
                <a:latin typeface="Calibri"/>
                <a:cs typeface="Calibri"/>
              </a:rPr>
              <a:t>δεδομένων</a:t>
            </a:r>
            <a:r>
              <a:rPr sz="160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FFBA00"/>
                </a:solidFill>
                <a:latin typeface="Calibri"/>
                <a:cs typeface="Calibri"/>
              </a:rPr>
              <a:t>για</a:t>
            </a:r>
            <a:r>
              <a:rPr sz="160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BA00"/>
                </a:solidFill>
                <a:latin typeface="Calibri"/>
                <a:cs typeface="Calibri"/>
              </a:rPr>
              <a:t>επικοινωνίες</a:t>
            </a:r>
            <a:r>
              <a:rPr sz="160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BA00"/>
                </a:solidFill>
                <a:latin typeface="Calibri"/>
                <a:cs typeface="Calibri"/>
              </a:rPr>
              <a:t>στο</a:t>
            </a:r>
            <a:r>
              <a:rPr sz="160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BA00"/>
                </a:solidFill>
                <a:latin typeface="Calibri"/>
                <a:cs typeface="Calibri"/>
              </a:rPr>
              <a:t>Ίντερνετ.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2455" y="2214245"/>
            <a:ext cx="6278880" cy="8925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90476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95" dirty="0">
                <a:solidFill>
                  <a:srgbClr val="FFBA00"/>
                </a:solidFill>
                <a:latin typeface="Calibri"/>
                <a:cs typeface="Calibri"/>
              </a:rPr>
              <a:t>Η</a:t>
            </a:r>
            <a:r>
              <a:rPr sz="16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BA00"/>
                </a:solidFill>
                <a:latin typeface="Calibri"/>
                <a:cs typeface="Calibri"/>
              </a:rPr>
              <a:t>ουσιώδης</a:t>
            </a:r>
            <a:r>
              <a:rPr sz="160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BA00"/>
                </a:solidFill>
                <a:latin typeface="Calibri"/>
                <a:cs typeface="Calibri"/>
              </a:rPr>
              <a:t>χρήση</a:t>
            </a:r>
            <a:r>
              <a:rPr sz="16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BA00"/>
                </a:solidFill>
                <a:latin typeface="Calibri"/>
                <a:cs typeface="Calibri"/>
              </a:rPr>
              <a:t>του</a:t>
            </a:r>
            <a:r>
              <a:rPr sz="16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FFBA00"/>
                </a:solidFill>
                <a:latin typeface="Calibri"/>
                <a:cs typeface="Calibri"/>
              </a:rPr>
              <a:t>TLS</a:t>
            </a:r>
            <a:r>
              <a:rPr sz="160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60" dirty="0">
                <a:solidFill>
                  <a:srgbClr val="FFBA00"/>
                </a:solidFill>
                <a:latin typeface="Calibri"/>
                <a:cs typeface="Calibri"/>
              </a:rPr>
              <a:t>είναι</a:t>
            </a:r>
            <a:r>
              <a:rPr sz="160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FFBA00"/>
                </a:solidFill>
                <a:latin typeface="Calibri"/>
                <a:cs typeface="Calibri"/>
              </a:rPr>
              <a:t>η</a:t>
            </a:r>
            <a:r>
              <a:rPr sz="160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b="1" spc="80" dirty="0">
                <a:solidFill>
                  <a:srgbClr val="FFBA00"/>
                </a:solidFill>
                <a:latin typeface="Calibri"/>
                <a:cs typeface="Calibri"/>
              </a:rPr>
              <a:t>κρυπτογράφηση</a:t>
            </a:r>
            <a:r>
              <a:rPr sz="160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BA00"/>
                </a:solidFill>
                <a:latin typeface="Calibri"/>
                <a:cs typeface="Calibri"/>
              </a:rPr>
              <a:t>της</a:t>
            </a:r>
            <a:r>
              <a:rPr sz="160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BA00"/>
                </a:solidFill>
                <a:latin typeface="Calibri"/>
                <a:cs typeface="Calibri"/>
              </a:rPr>
              <a:t>κίνησης</a:t>
            </a:r>
            <a:r>
              <a:rPr sz="160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BA00"/>
                </a:solidFill>
                <a:latin typeface="Calibri"/>
                <a:cs typeface="Calibri"/>
              </a:rPr>
              <a:t>μεταξύ</a:t>
            </a:r>
            <a:r>
              <a:rPr sz="160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b="1" spc="85" dirty="0">
                <a:solidFill>
                  <a:srgbClr val="FFBA00"/>
                </a:solidFill>
                <a:latin typeface="Calibri"/>
                <a:cs typeface="Calibri"/>
              </a:rPr>
              <a:t>εφαρμογών</a:t>
            </a:r>
            <a:r>
              <a:rPr sz="160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FFBA00"/>
                </a:solidFill>
                <a:latin typeface="Calibri"/>
                <a:cs typeface="Calibri"/>
              </a:rPr>
              <a:t>ιστού</a:t>
            </a:r>
            <a:r>
              <a:rPr sz="160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4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endParaRPr sz="16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1115"/>
              </a:spcBef>
            </a:pPr>
            <a:r>
              <a:rPr sz="1600" b="1" spc="35" dirty="0">
                <a:solidFill>
                  <a:srgbClr val="FFBA00"/>
                </a:solidFill>
                <a:latin typeface="Calibri"/>
                <a:cs typeface="Calibri"/>
              </a:rPr>
              <a:t>διακομιστές/Εξυπηρετητής.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2455" y="3126104"/>
            <a:ext cx="774382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90476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b="1" spc="80" dirty="0">
                <a:solidFill>
                  <a:srgbClr val="FFBA00"/>
                </a:solidFill>
                <a:latin typeface="Calibri"/>
                <a:cs typeface="Calibri"/>
              </a:rPr>
              <a:t>Προτάθηκε</a:t>
            </a:r>
            <a:r>
              <a:rPr sz="160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BA00"/>
                </a:solidFill>
                <a:latin typeface="Calibri"/>
                <a:cs typeface="Calibri"/>
              </a:rPr>
              <a:t>από</a:t>
            </a:r>
            <a:r>
              <a:rPr sz="16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BA00"/>
                </a:solidFill>
                <a:latin typeface="Calibri"/>
                <a:cs typeface="Calibri"/>
              </a:rPr>
              <a:t>την</a:t>
            </a:r>
            <a:r>
              <a:rPr sz="160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b="1" spc="90" dirty="0">
                <a:solidFill>
                  <a:srgbClr val="FFBA00"/>
                </a:solidFill>
                <a:latin typeface="Calibri"/>
                <a:cs typeface="Calibri"/>
              </a:rPr>
              <a:t>Ομάδα</a:t>
            </a:r>
            <a:r>
              <a:rPr sz="160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FFBA00"/>
                </a:solidFill>
                <a:latin typeface="Calibri"/>
                <a:cs typeface="Calibri"/>
              </a:rPr>
              <a:t>Εργασίας</a:t>
            </a:r>
            <a:r>
              <a:rPr sz="160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FFBA00"/>
                </a:solidFill>
                <a:latin typeface="Calibri"/>
                <a:cs typeface="Calibri"/>
              </a:rPr>
              <a:t>Τεχνολογίας</a:t>
            </a:r>
            <a:r>
              <a:rPr sz="160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FFBA00"/>
                </a:solidFill>
                <a:latin typeface="Calibri"/>
                <a:cs typeface="Calibri"/>
              </a:rPr>
              <a:t>Διαδικτύου</a:t>
            </a:r>
            <a:r>
              <a:rPr sz="1600" b="1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b="1" spc="60" dirty="0">
                <a:solidFill>
                  <a:srgbClr val="FFBA00"/>
                </a:solidFill>
                <a:latin typeface="Calibri"/>
                <a:cs typeface="Calibri"/>
              </a:rPr>
              <a:t>(</a:t>
            </a:r>
            <a:r>
              <a:rPr sz="1600" spc="60" dirty="0">
                <a:solidFill>
                  <a:srgbClr val="FFBA00"/>
                </a:solidFill>
                <a:latin typeface="Calibri"/>
                <a:cs typeface="Calibri"/>
              </a:rPr>
              <a:t>IETF</a:t>
            </a:r>
            <a:r>
              <a:rPr sz="1600" b="1" spc="60" dirty="0">
                <a:solidFill>
                  <a:srgbClr val="FFBA00"/>
                </a:solidFill>
                <a:latin typeface="Calibri"/>
                <a:cs typeface="Calibri"/>
              </a:rPr>
              <a:t>)</a:t>
            </a:r>
            <a:r>
              <a:rPr sz="160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160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FFBA00"/>
                </a:solidFill>
                <a:latin typeface="Calibri"/>
                <a:cs typeface="Calibri"/>
              </a:rPr>
              <a:t>η</a:t>
            </a:r>
            <a:r>
              <a:rPr sz="160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BA00"/>
                </a:solidFill>
                <a:latin typeface="Calibri"/>
                <a:cs typeface="Calibri"/>
              </a:rPr>
              <a:t>του</a:t>
            </a:r>
            <a:r>
              <a:rPr sz="16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BA00"/>
                </a:solidFill>
                <a:latin typeface="Calibri"/>
                <a:cs typeface="Calibri"/>
              </a:rPr>
              <a:t>πρωτοκόλλου</a:t>
            </a:r>
            <a:r>
              <a:rPr sz="160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BA00"/>
                </a:solidFill>
                <a:latin typeface="Calibri"/>
                <a:cs typeface="Calibri"/>
              </a:rPr>
              <a:t>δημοσιεύθηκε</a:t>
            </a:r>
            <a:r>
              <a:rPr sz="160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60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BA00"/>
                </a:solidFill>
                <a:latin typeface="Calibri"/>
                <a:cs typeface="Calibri"/>
              </a:rPr>
              <a:t>1999.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2455" y="3702050"/>
            <a:ext cx="376618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90476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b="1" spc="65" dirty="0">
                <a:solidFill>
                  <a:srgbClr val="FFBA00"/>
                </a:solidFill>
                <a:latin typeface="Calibri"/>
                <a:cs typeface="Calibri"/>
              </a:rPr>
              <a:t>Η</a:t>
            </a:r>
            <a:r>
              <a:rPr sz="160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b="1" spc="45" dirty="0">
                <a:solidFill>
                  <a:srgbClr val="FFBA00"/>
                </a:solidFill>
                <a:latin typeface="Calibri"/>
                <a:cs typeface="Calibri"/>
              </a:rPr>
              <a:t>πιο</a:t>
            </a:r>
            <a:r>
              <a:rPr sz="160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b="1" spc="55" dirty="0">
                <a:solidFill>
                  <a:srgbClr val="FFBA00"/>
                </a:solidFill>
                <a:latin typeface="Calibri"/>
                <a:cs typeface="Calibri"/>
              </a:rPr>
              <a:t>πρόσφατη</a:t>
            </a:r>
            <a:r>
              <a:rPr sz="1600" b="1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b="1" spc="50" dirty="0">
                <a:solidFill>
                  <a:srgbClr val="FFBA00"/>
                </a:solidFill>
                <a:latin typeface="Calibri"/>
                <a:cs typeface="Calibri"/>
              </a:rPr>
              <a:t>έκδοση</a:t>
            </a:r>
            <a:r>
              <a:rPr sz="160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b="1" spc="40" dirty="0">
                <a:solidFill>
                  <a:srgbClr val="FFBA00"/>
                </a:solidFill>
                <a:latin typeface="Calibri"/>
                <a:cs typeface="Calibri"/>
              </a:rPr>
              <a:t>είναι</a:t>
            </a:r>
            <a:r>
              <a:rPr sz="160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b="1" spc="55" dirty="0">
                <a:solidFill>
                  <a:srgbClr val="FFBA00"/>
                </a:solidFill>
                <a:latin typeface="Calibri"/>
                <a:cs typeface="Calibri"/>
              </a:rPr>
              <a:t>η</a:t>
            </a:r>
            <a:r>
              <a:rPr sz="1600" b="1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b="1" spc="40" dirty="0">
                <a:solidFill>
                  <a:srgbClr val="FFBA00"/>
                </a:solidFill>
                <a:latin typeface="Calibri"/>
                <a:cs typeface="Calibri"/>
              </a:rPr>
              <a:t>TLS.3,</a:t>
            </a:r>
            <a:r>
              <a:rPr sz="160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b="1" spc="55" dirty="0">
                <a:solidFill>
                  <a:srgbClr val="FFBA00"/>
                </a:solidFill>
                <a:latin typeface="Calibri"/>
                <a:cs typeface="Calibri"/>
              </a:rPr>
              <a:t>η</a:t>
            </a:r>
            <a:r>
              <a:rPr sz="160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b="1" spc="50" dirty="0">
                <a:solidFill>
                  <a:srgbClr val="FFBA00"/>
                </a:solidFill>
                <a:latin typeface="Calibri"/>
                <a:cs typeface="Calibri"/>
              </a:rPr>
              <a:t>οποία</a:t>
            </a:r>
            <a:r>
              <a:rPr sz="1600" b="1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b="1" spc="45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60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600" b="1" spc="45" dirty="0">
                <a:solidFill>
                  <a:srgbClr val="FFBA00"/>
                </a:solidFill>
                <a:latin typeface="Calibri"/>
                <a:cs typeface="Calibri"/>
              </a:rPr>
              <a:t>2018.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105" y="5768022"/>
            <a:ext cx="316103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Τι είναι </a:t>
            </a:r>
            <a:r>
              <a:rPr sz="9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το Transport</a:t>
            </a:r>
            <a:r>
              <a:rPr sz="9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Layer</a:t>
            </a:r>
            <a:r>
              <a:rPr sz="9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Security</a:t>
            </a:r>
            <a:r>
              <a:rPr sz="9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TLS); </a:t>
            </a:r>
            <a:r>
              <a:rPr sz="9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|</a:t>
            </a:r>
            <a:r>
              <a:rPr sz="9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Cloudflare</a:t>
            </a:r>
            <a:r>
              <a:rPr sz="9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(εταιρεία</a:t>
            </a:r>
            <a:r>
              <a:rPr sz="9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ασφαλείας</a:t>
            </a:r>
            <a:r>
              <a:rPr sz="900" u="sng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διαδικτύου</a:t>
            </a:r>
            <a:r>
              <a:rPr sz="900" u="sng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και</a:t>
            </a:r>
            <a:r>
              <a:rPr sz="9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DDoS</a:t>
            </a:r>
            <a:r>
              <a:rPr sz="9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protection</a:t>
            </a:r>
            <a:r>
              <a:rPr sz="900" spc="20" dirty="0">
                <a:solidFill>
                  <a:srgbClr val="FFBA00"/>
                </a:solidFill>
                <a:latin typeface="Calibri"/>
                <a:cs typeface="Calibri"/>
              </a:rPr>
              <a:t>)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6975" y="5286375"/>
            <a:ext cx="3297872" cy="615632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921635" y="0"/>
            <a:ext cx="2433955" cy="6880225"/>
            <a:chOff x="2921635" y="0"/>
            <a:chExt cx="243395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950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244455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7355" y="510540"/>
            <a:ext cx="411797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125" dirty="0">
                <a:solidFill>
                  <a:srgbClr val="FFFFFF"/>
                </a:solidFill>
                <a:latin typeface="Times New Roman"/>
                <a:cs typeface="Times New Roman"/>
              </a:rPr>
              <a:t>Ποια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είναι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35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διαφορά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μεταξύ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4" dirty="0">
                <a:solidFill>
                  <a:srgbClr val="FFFFFF"/>
                </a:solidFill>
              </a:rPr>
              <a:t>TLS</a:t>
            </a:r>
            <a:r>
              <a:rPr sz="1700" spc="50" dirty="0">
                <a:solidFill>
                  <a:srgbClr val="FFFFFF"/>
                </a:solidFill>
              </a:rPr>
              <a:t> </a:t>
            </a:r>
            <a:r>
              <a:rPr sz="1700" spc="10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</a:rPr>
              <a:t>SSL;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5780" y="1772284"/>
            <a:ext cx="8129270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9130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50" b="1" spc="-5" dirty="0">
                <a:solidFill>
                  <a:srgbClr val="FFBA00"/>
                </a:solidFill>
                <a:latin typeface="Arial"/>
                <a:cs typeface="Arial"/>
              </a:rPr>
              <a:t>Πρωτότυπο</a:t>
            </a:r>
            <a:r>
              <a:rPr sz="1150" b="1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b="1" spc="-5" dirty="0">
                <a:solidFill>
                  <a:srgbClr val="FFBA00"/>
                </a:solidFill>
                <a:latin typeface="Arial"/>
                <a:cs typeface="Arial"/>
              </a:rPr>
              <a:t>του</a:t>
            </a:r>
            <a:r>
              <a:rPr sz="1150" b="1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b="1" spc="-5" dirty="0">
                <a:solidFill>
                  <a:srgbClr val="FFBA00"/>
                </a:solidFill>
                <a:latin typeface="Arial"/>
                <a:cs typeface="Arial"/>
              </a:rPr>
              <a:t>TLS:</a:t>
            </a:r>
            <a:r>
              <a:rPr sz="1150" b="1" spc="10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Το</a:t>
            </a:r>
            <a:r>
              <a:rPr sz="1150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TLS</a:t>
            </a:r>
            <a:r>
              <a:rPr sz="1150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εξελίχθηκε</a:t>
            </a:r>
            <a:r>
              <a:rPr sz="1150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από</a:t>
            </a:r>
            <a:r>
              <a:rPr sz="1150" spc="1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b="1" spc="-5" dirty="0">
                <a:solidFill>
                  <a:srgbClr val="FFBA00"/>
                </a:solidFill>
                <a:latin typeface="Arial"/>
                <a:cs typeface="Arial"/>
              </a:rPr>
              <a:t>Secure</a:t>
            </a:r>
            <a:r>
              <a:rPr sz="1150" b="1" spc="10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b="1" spc="-5" dirty="0">
                <a:solidFill>
                  <a:srgbClr val="FFBA00"/>
                </a:solidFill>
                <a:latin typeface="Arial"/>
                <a:cs typeface="Arial"/>
              </a:rPr>
              <a:t>Sockets</a:t>
            </a:r>
            <a:r>
              <a:rPr sz="1150" b="1" spc="10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b="1" spc="-5" dirty="0">
                <a:solidFill>
                  <a:srgbClr val="FFBA00"/>
                </a:solidFill>
                <a:latin typeface="Arial"/>
                <a:cs typeface="Arial"/>
              </a:rPr>
              <a:t>(SSL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),</a:t>
            </a:r>
            <a:r>
              <a:rPr sz="1150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dirty="0">
                <a:solidFill>
                  <a:srgbClr val="FFBA00"/>
                </a:solidFill>
                <a:latin typeface="Arial"/>
                <a:cs typeface="Arial"/>
              </a:rPr>
              <a:t>το</a:t>
            </a:r>
            <a:r>
              <a:rPr sz="1150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οποίο</a:t>
            </a:r>
            <a:r>
              <a:rPr sz="1150" spc="10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αναπτύχθηκε</a:t>
            </a:r>
            <a:r>
              <a:rPr sz="1150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αρχικά</a:t>
            </a:r>
            <a:r>
              <a:rPr sz="1150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από</a:t>
            </a:r>
            <a:r>
              <a:rPr sz="1150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dirty="0">
                <a:solidFill>
                  <a:srgbClr val="FFBA00"/>
                </a:solidFill>
                <a:latin typeface="Arial"/>
                <a:cs typeface="Arial"/>
              </a:rPr>
              <a:t>τη</a:t>
            </a:r>
            <a:r>
              <a:rPr sz="1150" spc="10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Netscape.</a:t>
            </a:r>
            <a:endParaRPr sz="11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5780" y="2409190"/>
            <a:ext cx="4752340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91304"/>
              <a:buChar char="•"/>
              <a:tabLst>
                <a:tab pos="354965" algn="l"/>
                <a:tab pos="355600" algn="l"/>
              </a:tabLst>
            </a:pP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Ανάπτυξη</a:t>
            </a:r>
            <a:r>
              <a:rPr sz="1150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λογισμικού:</a:t>
            </a:r>
            <a:r>
              <a:rPr sz="1150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TLS</a:t>
            </a:r>
            <a:r>
              <a:rPr sz="1150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b="1" spc="-5" dirty="0">
                <a:solidFill>
                  <a:srgbClr val="FFBA00"/>
                </a:solidFill>
                <a:latin typeface="Arial"/>
                <a:cs typeface="Arial"/>
              </a:rPr>
              <a:t>έκδοση</a:t>
            </a:r>
            <a:r>
              <a:rPr sz="1150" b="1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b="1" spc="-5" dirty="0">
                <a:solidFill>
                  <a:srgbClr val="FFBA00"/>
                </a:solidFill>
                <a:latin typeface="Arial"/>
                <a:cs typeface="Arial"/>
              </a:rPr>
              <a:t>1.0</a:t>
            </a:r>
            <a:r>
              <a:rPr sz="1150" b="1" spc="10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b="1" spc="-5" dirty="0">
                <a:solidFill>
                  <a:srgbClr val="FFBA00"/>
                </a:solidFill>
                <a:latin typeface="Arial"/>
                <a:cs typeface="Arial"/>
              </a:rPr>
              <a:t>ξεκίνησε</a:t>
            </a:r>
            <a:r>
              <a:rPr sz="1150" b="1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ως</a:t>
            </a:r>
            <a:r>
              <a:rPr sz="1150" spc="10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SSL</a:t>
            </a:r>
            <a:r>
              <a:rPr sz="1150" spc="10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έκδοση</a:t>
            </a:r>
            <a:r>
              <a:rPr sz="1150" b="1" spc="-5" dirty="0">
                <a:solidFill>
                  <a:srgbClr val="FFBA00"/>
                </a:solidFill>
                <a:latin typeface="Arial"/>
                <a:cs typeface="Arial"/>
              </a:rPr>
              <a:t>.1.</a:t>
            </a:r>
            <a:endParaRPr sz="11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5780" y="3027997"/>
            <a:ext cx="5061585" cy="40513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215"/>
              </a:spcBef>
              <a:buSzPct val="19130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50" b="1" spc="-5" dirty="0">
                <a:solidFill>
                  <a:srgbClr val="FFBA00"/>
                </a:solidFill>
                <a:latin typeface="Arial"/>
                <a:cs typeface="Arial"/>
              </a:rPr>
              <a:t>Χρήση</a:t>
            </a:r>
            <a:r>
              <a:rPr sz="1150" b="1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b="1" spc="-5" dirty="0">
                <a:solidFill>
                  <a:srgbClr val="FFBA00"/>
                </a:solidFill>
                <a:latin typeface="Arial"/>
                <a:cs typeface="Arial"/>
              </a:rPr>
              <a:t>των</a:t>
            </a:r>
            <a:r>
              <a:rPr sz="1150" b="1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b="1" spc="-5" dirty="0">
                <a:solidFill>
                  <a:srgbClr val="FFBA00"/>
                </a:solidFill>
                <a:latin typeface="Arial"/>
                <a:cs typeface="Arial"/>
              </a:rPr>
              <a:t>όρων:</a:t>
            </a:r>
            <a:r>
              <a:rPr sz="1150" b="1" spc="10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Παρά</a:t>
            </a:r>
            <a:r>
              <a:rPr sz="1150" dirty="0">
                <a:solidFill>
                  <a:srgbClr val="FFBA00"/>
                </a:solidFill>
                <a:latin typeface="Arial"/>
                <a:cs typeface="Arial"/>
              </a:rPr>
              <a:t> τη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διάκριση,</a:t>
            </a:r>
            <a:r>
              <a:rPr sz="1150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οι</a:t>
            </a:r>
            <a:r>
              <a:rPr sz="1150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TLS</a:t>
            </a:r>
            <a:r>
              <a:rPr sz="1150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b="1" spc="-5" dirty="0">
                <a:solidFill>
                  <a:srgbClr val="FFBA00"/>
                </a:solidFill>
                <a:latin typeface="Arial"/>
                <a:cs typeface="Arial"/>
              </a:rPr>
              <a:t>και</a:t>
            </a:r>
            <a:r>
              <a:rPr sz="1150" b="1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SSL</a:t>
            </a:r>
            <a:r>
              <a:rPr sz="1150" spc="5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Arial"/>
                <a:cs typeface="Arial"/>
              </a:rPr>
              <a:t>χρησιμοποιούνται</a:t>
            </a:r>
            <a:endParaRPr sz="115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15"/>
              </a:spcBef>
            </a:pPr>
            <a:r>
              <a:rPr sz="1150" b="1" spc="-5" dirty="0">
                <a:solidFill>
                  <a:srgbClr val="FFBA00"/>
                </a:solidFill>
                <a:latin typeface="Calibri"/>
                <a:cs typeface="Calibri"/>
              </a:rPr>
              <a:t>εναλλακτικά</a:t>
            </a:r>
            <a:r>
              <a:rPr sz="1150" b="1" spc="6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Calibri"/>
                <a:cs typeface="Calibri"/>
              </a:rPr>
              <a:t>λόγω</a:t>
            </a:r>
            <a:r>
              <a:rPr sz="1150" spc="6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Calibri"/>
                <a:cs typeface="Calibri"/>
              </a:rPr>
              <a:t>της</a:t>
            </a:r>
            <a:r>
              <a:rPr sz="1150" spc="6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-5" dirty="0">
                <a:solidFill>
                  <a:srgbClr val="FFBA00"/>
                </a:solidFill>
                <a:latin typeface="Calibri"/>
                <a:cs typeface="Calibri"/>
              </a:rPr>
              <a:t>ιστορικής</a:t>
            </a:r>
            <a:r>
              <a:rPr sz="1150" b="1" spc="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BA00"/>
                </a:solidFill>
                <a:latin typeface="Calibri"/>
                <a:cs typeface="Calibri"/>
              </a:rPr>
              <a:t>τους</a:t>
            </a:r>
            <a:r>
              <a:rPr sz="1150" spc="6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-15" dirty="0">
                <a:solidFill>
                  <a:srgbClr val="FFBA00"/>
                </a:solidFill>
                <a:latin typeface="Calibri"/>
                <a:cs typeface="Calibri"/>
              </a:rPr>
              <a:t>σύνδεσης</a:t>
            </a:r>
            <a:r>
              <a:rPr sz="1150" b="1" spc="-15" dirty="0">
                <a:solidFill>
                  <a:srgbClr val="FFBA00"/>
                </a:solidFill>
                <a:latin typeface="Arial"/>
                <a:cs typeface="Arial"/>
              </a:rPr>
              <a:t>.</a:t>
            </a:r>
            <a:endParaRPr sz="11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105" y="5752782"/>
            <a:ext cx="316103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Τι είναι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το Transport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Layer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Security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TLS);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|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Cloudflare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(εταιρεία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ασφαλείας</a:t>
            </a:r>
            <a:r>
              <a:rPr sz="500" u="sng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διαδικτύου</a:t>
            </a:r>
            <a:r>
              <a:rPr sz="500" u="sng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και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DDoS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protection</a:t>
            </a:r>
            <a:r>
              <a:rPr sz="500" spc="20" dirty="0">
                <a:solidFill>
                  <a:srgbClr val="FFBA00"/>
                </a:solidFill>
                <a:latin typeface="Calibri"/>
                <a:cs typeface="Calibri"/>
              </a:rPr>
              <a:t>)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6975" y="5270817"/>
            <a:ext cx="3297872" cy="615632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16927" y="0"/>
            <a:ext cx="10594975" cy="6880225"/>
            <a:chOff x="816927" y="0"/>
            <a:chExt cx="1059497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6927" y="1411287"/>
              <a:ext cx="10594975" cy="132270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38199" y="1434147"/>
              <a:ext cx="10515600" cy="1243330"/>
            </a:xfrm>
            <a:custGeom>
              <a:avLst/>
              <a:gdLst/>
              <a:ahLst/>
              <a:cxnLst/>
              <a:rect l="l" t="t" r="r" b="b"/>
              <a:pathLst>
                <a:path w="10515600" h="1243330">
                  <a:moveTo>
                    <a:pt x="10391457" y="0"/>
                  </a:moveTo>
                  <a:lnTo>
                    <a:pt x="124142" y="0"/>
                  </a:lnTo>
                  <a:lnTo>
                    <a:pt x="75882" y="9842"/>
                  </a:lnTo>
                  <a:lnTo>
                    <a:pt x="36512" y="36512"/>
                  </a:lnTo>
                  <a:lnTo>
                    <a:pt x="9842" y="75882"/>
                  </a:lnTo>
                  <a:lnTo>
                    <a:pt x="0" y="124142"/>
                  </a:lnTo>
                  <a:lnTo>
                    <a:pt x="0" y="1118552"/>
                  </a:lnTo>
                  <a:lnTo>
                    <a:pt x="9842" y="1167129"/>
                  </a:lnTo>
                  <a:lnTo>
                    <a:pt x="36512" y="1206500"/>
                  </a:lnTo>
                  <a:lnTo>
                    <a:pt x="75882" y="1233169"/>
                  </a:lnTo>
                  <a:lnTo>
                    <a:pt x="124142" y="1243012"/>
                  </a:lnTo>
                  <a:lnTo>
                    <a:pt x="10391457" y="1243012"/>
                  </a:lnTo>
                  <a:lnTo>
                    <a:pt x="10439717" y="1233169"/>
                  </a:lnTo>
                  <a:lnTo>
                    <a:pt x="10479087" y="1206500"/>
                  </a:lnTo>
                  <a:lnTo>
                    <a:pt x="10505757" y="1167129"/>
                  </a:lnTo>
                  <a:lnTo>
                    <a:pt x="10515600" y="1118552"/>
                  </a:lnTo>
                  <a:lnTo>
                    <a:pt x="10515600" y="124142"/>
                  </a:lnTo>
                  <a:lnTo>
                    <a:pt x="10505757" y="75882"/>
                  </a:lnTo>
                  <a:lnTo>
                    <a:pt x="10479087" y="36512"/>
                  </a:lnTo>
                  <a:lnTo>
                    <a:pt x="10439717" y="9842"/>
                  </a:lnTo>
                  <a:lnTo>
                    <a:pt x="10391457" y="0"/>
                  </a:lnTo>
                  <a:close/>
                </a:path>
              </a:pathLst>
            </a:custGeom>
            <a:solidFill>
              <a:srgbClr val="FFE6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1894" y="1691639"/>
              <a:ext cx="765175" cy="7620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3167" y="1712912"/>
              <a:ext cx="685800" cy="6858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6927" y="2965767"/>
              <a:ext cx="10594975" cy="132270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38199" y="2987992"/>
              <a:ext cx="10515600" cy="1243330"/>
            </a:xfrm>
            <a:custGeom>
              <a:avLst/>
              <a:gdLst/>
              <a:ahLst/>
              <a:cxnLst/>
              <a:rect l="l" t="t" r="r" b="b"/>
              <a:pathLst>
                <a:path w="10515600" h="1243329">
                  <a:moveTo>
                    <a:pt x="10391457" y="0"/>
                  </a:moveTo>
                  <a:lnTo>
                    <a:pt x="124142" y="0"/>
                  </a:lnTo>
                  <a:lnTo>
                    <a:pt x="75882" y="9842"/>
                  </a:lnTo>
                  <a:lnTo>
                    <a:pt x="36512" y="36512"/>
                  </a:lnTo>
                  <a:lnTo>
                    <a:pt x="9842" y="75882"/>
                  </a:lnTo>
                  <a:lnTo>
                    <a:pt x="0" y="124142"/>
                  </a:lnTo>
                  <a:lnTo>
                    <a:pt x="0" y="1118552"/>
                  </a:lnTo>
                  <a:lnTo>
                    <a:pt x="9842" y="1167130"/>
                  </a:lnTo>
                  <a:lnTo>
                    <a:pt x="36512" y="1206500"/>
                  </a:lnTo>
                  <a:lnTo>
                    <a:pt x="75882" y="1233170"/>
                  </a:lnTo>
                  <a:lnTo>
                    <a:pt x="124142" y="1243012"/>
                  </a:lnTo>
                  <a:lnTo>
                    <a:pt x="10391457" y="1243012"/>
                  </a:lnTo>
                  <a:lnTo>
                    <a:pt x="10439717" y="1233170"/>
                  </a:lnTo>
                  <a:lnTo>
                    <a:pt x="10479087" y="1206500"/>
                  </a:lnTo>
                  <a:lnTo>
                    <a:pt x="10505757" y="1167130"/>
                  </a:lnTo>
                  <a:lnTo>
                    <a:pt x="10515600" y="1118552"/>
                  </a:lnTo>
                  <a:lnTo>
                    <a:pt x="10515600" y="124142"/>
                  </a:lnTo>
                  <a:lnTo>
                    <a:pt x="10505757" y="75882"/>
                  </a:lnTo>
                  <a:lnTo>
                    <a:pt x="10479087" y="36512"/>
                  </a:lnTo>
                  <a:lnTo>
                    <a:pt x="10439717" y="9842"/>
                  </a:lnTo>
                  <a:lnTo>
                    <a:pt x="10391457" y="0"/>
                  </a:lnTo>
                  <a:close/>
                </a:path>
              </a:pathLst>
            </a:custGeom>
            <a:solidFill>
              <a:srgbClr val="FFE6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91894" y="3246120"/>
              <a:ext cx="765175" cy="7619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3167" y="3267392"/>
              <a:ext cx="685800" cy="6858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6927" y="4520247"/>
              <a:ext cx="10594975" cy="132270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38199" y="4541520"/>
              <a:ext cx="10515600" cy="1243330"/>
            </a:xfrm>
            <a:custGeom>
              <a:avLst/>
              <a:gdLst/>
              <a:ahLst/>
              <a:cxnLst/>
              <a:rect l="l" t="t" r="r" b="b"/>
              <a:pathLst>
                <a:path w="10515600" h="1243329">
                  <a:moveTo>
                    <a:pt x="10391457" y="0"/>
                  </a:moveTo>
                  <a:lnTo>
                    <a:pt x="124142" y="0"/>
                  </a:lnTo>
                  <a:lnTo>
                    <a:pt x="75882" y="9842"/>
                  </a:lnTo>
                  <a:lnTo>
                    <a:pt x="36512" y="36512"/>
                  </a:lnTo>
                  <a:lnTo>
                    <a:pt x="9842" y="75882"/>
                  </a:lnTo>
                  <a:lnTo>
                    <a:pt x="0" y="124142"/>
                  </a:lnTo>
                  <a:lnTo>
                    <a:pt x="0" y="1118552"/>
                  </a:lnTo>
                  <a:lnTo>
                    <a:pt x="9842" y="1167129"/>
                  </a:lnTo>
                  <a:lnTo>
                    <a:pt x="36512" y="1206499"/>
                  </a:lnTo>
                  <a:lnTo>
                    <a:pt x="75882" y="1233169"/>
                  </a:lnTo>
                  <a:lnTo>
                    <a:pt x="124142" y="1243012"/>
                  </a:lnTo>
                  <a:lnTo>
                    <a:pt x="10391457" y="1243012"/>
                  </a:lnTo>
                  <a:lnTo>
                    <a:pt x="10439717" y="1233169"/>
                  </a:lnTo>
                  <a:lnTo>
                    <a:pt x="10479087" y="1206499"/>
                  </a:lnTo>
                  <a:lnTo>
                    <a:pt x="10505757" y="1167129"/>
                  </a:lnTo>
                  <a:lnTo>
                    <a:pt x="10515600" y="1118552"/>
                  </a:lnTo>
                  <a:lnTo>
                    <a:pt x="10515600" y="124142"/>
                  </a:lnTo>
                  <a:lnTo>
                    <a:pt x="10505757" y="75882"/>
                  </a:lnTo>
                  <a:lnTo>
                    <a:pt x="10479087" y="36512"/>
                  </a:lnTo>
                  <a:lnTo>
                    <a:pt x="10439717" y="9842"/>
                  </a:lnTo>
                  <a:lnTo>
                    <a:pt x="10391457" y="0"/>
                  </a:lnTo>
                  <a:close/>
                </a:path>
              </a:pathLst>
            </a:custGeom>
            <a:solidFill>
              <a:srgbClr val="FFE6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91894" y="4800600"/>
              <a:ext cx="765175" cy="7620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13167" y="4819015"/>
              <a:ext cx="685800" cy="688975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427355" y="595312"/>
            <a:ext cx="319341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Γιατί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είναι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σημαντικό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65" dirty="0">
                <a:solidFill>
                  <a:srgbClr val="FFFFFF"/>
                </a:solidFill>
              </a:rPr>
              <a:t>SSL/TLS;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06434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10764" y="1710055"/>
            <a:ext cx="8837295" cy="41254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150"/>
              </a:spcBef>
            </a:pPr>
            <a:r>
              <a:rPr lang="el-GR" sz="1200" spc="60" dirty="0">
                <a:latin typeface="Calibri"/>
                <a:cs typeface="Calibri"/>
              </a:rPr>
              <a:t>Αρχικά</a:t>
            </a:r>
            <a:r>
              <a:rPr sz="1200" spc="60" dirty="0">
                <a:latin typeface="Calibri"/>
                <a:cs typeface="Calibri"/>
              </a:rPr>
              <a:t>,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τα</a:t>
            </a:r>
            <a:r>
              <a:rPr sz="1200" b="1" spc="30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διαδικτυακά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δεδομένα</a:t>
            </a:r>
            <a:r>
              <a:rPr sz="1200" b="1" spc="65" dirty="0">
                <a:latin typeface="Calibri"/>
                <a:cs typeface="Calibri"/>
              </a:rPr>
              <a:t> </a:t>
            </a:r>
            <a:r>
              <a:rPr sz="1200" b="1" spc="55" dirty="0">
                <a:latin typeface="Calibri"/>
                <a:cs typeface="Calibri"/>
              </a:rPr>
              <a:t>μεταδίδονταν</a:t>
            </a:r>
            <a:r>
              <a:rPr sz="1200" b="1" spc="70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σε</a:t>
            </a:r>
            <a:r>
              <a:rPr sz="1200" b="1" spc="6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απλό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κείμενο,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παράγοντας/καθιστώντας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τα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ευάλωτα</a:t>
            </a:r>
            <a:r>
              <a:rPr sz="1200" b="1" spc="310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σε</a:t>
            </a:r>
            <a:r>
              <a:rPr sz="1200" b="1" spc="6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υποκλοπή.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Για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παράδειγμα,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κατά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b="1" spc="55" dirty="0">
                <a:latin typeface="Calibri"/>
                <a:cs typeface="Calibri"/>
              </a:rPr>
              <a:t>την</a:t>
            </a:r>
            <a:r>
              <a:rPr sz="1200" b="1" spc="65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εισαγωγή </a:t>
            </a:r>
            <a:r>
              <a:rPr sz="1200" b="1" spc="65" dirty="0">
                <a:latin typeface="Calibri"/>
                <a:cs typeface="Calibri"/>
              </a:rPr>
              <a:t> </a:t>
            </a:r>
            <a:r>
              <a:rPr sz="1200" b="1" spc="55" dirty="0">
                <a:latin typeface="Calibri"/>
                <a:cs typeface="Calibri"/>
              </a:rPr>
              <a:t>πιστωτικής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κάρτας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στο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Ίντερνετ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μη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κρυπτογραφημένων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πληροφοριών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σε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μια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b="1" spc="55" dirty="0">
                <a:latin typeface="Calibri"/>
                <a:cs typeface="Calibri"/>
              </a:rPr>
              <a:t>ιστοσελίδα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αγορών,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τα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δεδομένα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ταξίδευαν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μέσω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του.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27250" y="3261993"/>
            <a:ext cx="803973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200" dirty="0"/>
              <a:t>Το </a:t>
            </a:r>
            <a:r>
              <a:rPr lang="el-GR" sz="1200" b="1" dirty="0"/>
              <a:t>SSL</a:t>
            </a:r>
            <a:r>
              <a:rPr lang="el-GR" sz="1200" dirty="0"/>
              <a:t> αναπτύχθηκε για τη </a:t>
            </a:r>
            <a:r>
              <a:rPr lang="el-GR" sz="1200" b="1" dirty="0"/>
              <a:t>διατήρηση της </a:t>
            </a:r>
            <a:r>
              <a:rPr lang="el-GR" sz="1200" b="1" dirty="0" err="1"/>
              <a:t>ιδιωτικότητας</a:t>
            </a:r>
            <a:r>
              <a:rPr lang="el-GR" sz="1200" b="1" dirty="0"/>
              <a:t> των χρηστών</a:t>
            </a:r>
            <a:r>
              <a:rPr lang="el-GR" sz="1200" dirty="0"/>
              <a:t>, μέσω </a:t>
            </a:r>
            <a:r>
              <a:rPr lang="el-GR" sz="1200" b="1" dirty="0"/>
              <a:t>κρυπτογράφησης των δεδομένων</a:t>
            </a:r>
            <a:r>
              <a:rPr lang="el-GR" sz="1200" dirty="0"/>
              <a:t> που μεταδίδονται μεταξύ χρηστών και </a:t>
            </a:r>
            <a:r>
              <a:rPr lang="el-GR" sz="1200" dirty="0" err="1"/>
              <a:t>web</a:t>
            </a:r>
            <a:r>
              <a:rPr lang="el-GR" sz="1200" dirty="0"/>
              <a:t> </a:t>
            </a:r>
            <a:r>
              <a:rPr lang="el-GR" sz="1200" dirty="0" err="1"/>
              <a:t>servers</a:t>
            </a:r>
            <a:r>
              <a:rPr lang="el-GR" sz="1200" dirty="0"/>
              <a:t>. Έτσι, ακόμη και αν τα δεδομένα υποκλαπούν, εμφανίζονται </a:t>
            </a:r>
            <a:r>
              <a:rPr lang="el-GR" sz="1200" b="1" dirty="0"/>
              <a:t>ασαφή και άχρηστα</a:t>
            </a:r>
            <a:r>
              <a:rPr lang="el-GR" sz="1200" dirty="0"/>
              <a:t> σε μη εξουσιοδοτημένους, προστατεύοντας ευαίσθητες πληροφορίες όπως </a:t>
            </a:r>
            <a:r>
              <a:rPr lang="el-GR" sz="1200" b="1" dirty="0"/>
              <a:t>αριθμούς πιστωτικών καρτών</a:t>
            </a:r>
            <a:r>
              <a:rPr lang="el-GR" sz="1200" dirty="0"/>
              <a:t>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024062" y="4851716"/>
            <a:ext cx="8836660" cy="40957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 algn="just">
              <a:lnSpc>
                <a:spcPts val="1000"/>
              </a:lnSpc>
              <a:spcBef>
                <a:spcPts val="150"/>
              </a:spcBef>
            </a:pPr>
            <a:r>
              <a:rPr sz="1100" b="1" spc="85" dirty="0">
                <a:latin typeface="Calibri"/>
                <a:cs typeface="Calibri"/>
              </a:rPr>
              <a:t>Το </a:t>
            </a:r>
            <a:r>
              <a:rPr sz="1100" b="1" spc="75" dirty="0">
                <a:latin typeface="Calibri"/>
                <a:cs typeface="Calibri"/>
              </a:rPr>
              <a:t>SSL </a:t>
            </a:r>
            <a:r>
              <a:rPr sz="1100" spc="75" dirty="0">
                <a:latin typeface="Calibri"/>
                <a:cs typeface="Calibri"/>
              </a:rPr>
              <a:t>αποτρέπει </a:t>
            </a:r>
            <a:r>
              <a:rPr sz="1100" b="1" spc="60" dirty="0">
                <a:latin typeface="Calibri"/>
                <a:cs typeface="Calibri"/>
              </a:rPr>
              <a:t>τις </a:t>
            </a:r>
            <a:r>
              <a:rPr sz="1100" b="1" spc="70" dirty="0">
                <a:latin typeface="Calibri"/>
                <a:cs typeface="Calibri"/>
              </a:rPr>
              <a:t>επιθέσεις </a:t>
            </a:r>
            <a:r>
              <a:rPr sz="1100" b="1" spc="80" dirty="0">
                <a:latin typeface="Calibri"/>
                <a:cs typeface="Calibri"/>
              </a:rPr>
              <a:t>στον </a:t>
            </a:r>
            <a:r>
              <a:rPr sz="1100" b="1" spc="85" dirty="0">
                <a:latin typeface="Calibri"/>
                <a:cs typeface="Calibri"/>
              </a:rPr>
              <a:t>κυβερνοχώρο </a:t>
            </a:r>
            <a:r>
              <a:rPr sz="1100" spc="80" dirty="0">
                <a:latin typeface="Calibri"/>
                <a:cs typeface="Calibri"/>
              </a:rPr>
              <a:t>με </a:t>
            </a:r>
            <a:r>
              <a:rPr sz="1100" spc="75" dirty="0">
                <a:latin typeface="Calibri"/>
                <a:cs typeface="Calibri"/>
              </a:rPr>
              <a:t>την </a:t>
            </a:r>
            <a:r>
              <a:rPr sz="1100" spc="85" dirty="0">
                <a:latin typeface="Calibri"/>
                <a:cs typeface="Calibri"/>
              </a:rPr>
              <a:t>επαλήθευση </a:t>
            </a:r>
            <a:r>
              <a:rPr sz="1100" b="1" spc="85" dirty="0">
                <a:latin typeface="Calibri"/>
                <a:cs typeface="Calibri"/>
              </a:rPr>
              <a:t>των </a:t>
            </a:r>
            <a:r>
              <a:rPr sz="1100" b="1" spc="80" dirty="0">
                <a:latin typeface="Calibri"/>
                <a:cs typeface="Calibri"/>
              </a:rPr>
              <a:t>διακομιστών/Εξυπηρετητών, </a:t>
            </a:r>
            <a:r>
              <a:rPr sz="1100" spc="75" dirty="0">
                <a:latin typeface="Calibri"/>
                <a:cs typeface="Calibri"/>
              </a:rPr>
              <a:t>αναχαίτιση </a:t>
            </a:r>
            <a:r>
              <a:rPr sz="1100" spc="85" dirty="0">
                <a:latin typeface="Calibri"/>
                <a:cs typeface="Calibri"/>
              </a:rPr>
              <a:t>των </a:t>
            </a:r>
            <a:r>
              <a:rPr sz="1100" spc="80" dirty="0">
                <a:latin typeface="Calibri"/>
                <a:cs typeface="Calibri"/>
              </a:rPr>
              <a:t>προσπαθειών </a:t>
            </a:r>
            <a:r>
              <a:rPr sz="1100" spc="85" dirty="0">
                <a:latin typeface="Calibri"/>
                <a:cs typeface="Calibri"/>
              </a:rPr>
              <a:t>των </a:t>
            </a:r>
            <a:r>
              <a:rPr sz="1100" spc="75" dirty="0">
                <a:latin typeface="Calibri"/>
                <a:cs typeface="Calibri"/>
              </a:rPr>
              <a:t>επιτιθέμενων </a:t>
            </a:r>
            <a:r>
              <a:rPr sz="1100" spc="85" dirty="0">
                <a:latin typeface="Calibri"/>
                <a:cs typeface="Calibri"/>
              </a:rPr>
              <a:t>να 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δημιουργήσουν ψεύτικους </a:t>
            </a:r>
            <a:r>
              <a:rPr sz="1100" b="1" spc="75" dirty="0">
                <a:latin typeface="Calibri"/>
                <a:cs typeface="Calibri"/>
              </a:rPr>
              <a:t>ιστότοπους </a:t>
            </a:r>
            <a:r>
              <a:rPr sz="1100" b="1" spc="70" dirty="0">
                <a:latin typeface="Calibri"/>
                <a:cs typeface="Calibri"/>
              </a:rPr>
              <a:t>και </a:t>
            </a:r>
            <a:r>
              <a:rPr sz="1100" b="1" spc="75" dirty="0">
                <a:latin typeface="Calibri"/>
                <a:cs typeface="Calibri"/>
              </a:rPr>
              <a:t>δεδομένα</a:t>
            </a:r>
            <a:r>
              <a:rPr sz="1100" spc="75" dirty="0">
                <a:latin typeface="Calibri"/>
                <a:cs typeface="Calibri"/>
              </a:rPr>
              <a:t>Επιπλέον, </a:t>
            </a:r>
            <a:r>
              <a:rPr sz="1100" b="1" spc="80" dirty="0">
                <a:latin typeface="Calibri"/>
                <a:cs typeface="Calibri"/>
              </a:rPr>
              <a:t>αποτρέπει </a:t>
            </a:r>
            <a:r>
              <a:rPr sz="1100" spc="75" dirty="0">
                <a:latin typeface="Calibri"/>
                <a:cs typeface="Calibri"/>
              </a:rPr>
              <a:t>την </a:t>
            </a:r>
            <a:r>
              <a:rPr sz="1100" spc="80" dirty="0">
                <a:latin typeface="Calibri"/>
                <a:cs typeface="Calibri"/>
              </a:rPr>
              <a:t>αλλοίωση </a:t>
            </a:r>
            <a:r>
              <a:rPr sz="1100" spc="85" dirty="0">
                <a:latin typeface="Calibri"/>
                <a:cs typeface="Calibri"/>
              </a:rPr>
              <a:t>των δεδομένων </a:t>
            </a:r>
            <a:r>
              <a:rPr sz="1100" b="1" spc="85" dirty="0">
                <a:latin typeface="Calibri"/>
                <a:cs typeface="Calibri"/>
              </a:rPr>
              <a:t>κατά </a:t>
            </a:r>
            <a:r>
              <a:rPr sz="1100" b="1" spc="80" dirty="0">
                <a:latin typeface="Calibri"/>
                <a:cs typeface="Calibri"/>
              </a:rPr>
              <a:t>τη </a:t>
            </a:r>
            <a:r>
              <a:rPr sz="1100" b="1" spc="85" dirty="0">
                <a:latin typeface="Calibri"/>
                <a:cs typeface="Calibri"/>
              </a:rPr>
              <a:t>μεταφορά, </a:t>
            </a:r>
            <a:r>
              <a:rPr sz="1100" spc="70" dirty="0">
                <a:latin typeface="Calibri"/>
                <a:cs typeface="Calibri"/>
              </a:rPr>
              <a:t>πράξεις </a:t>
            </a:r>
            <a:r>
              <a:rPr sz="1100" spc="85" dirty="0">
                <a:latin typeface="Calibri"/>
                <a:cs typeface="Calibri"/>
              </a:rPr>
              <a:t>που </a:t>
            </a:r>
            <a:r>
              <a:rPr sz="1100" spc="80" dirty="0">
                <a:latin typeface="Calibri"/>
                <a:cs typeface="Calibri"/>
              </a:rPr>
              <a:t>αποτελούν </a:t>
            </a:r>
            <a:r>
              <a:rPr sz="1100" b="1" spc="75" dirty="0">
                <a:latin typeface="Calibri"/>
                <a:cs typeface="Calibri"/>
              </a:rPr>
              <a:t>δικλείδα </a:t>
            </a:r>
            <a:r>
              <a:rPr sz="1100" b="1" spc="80" dirty="0">
                <a:latin typeface="Calibri"/>
                <a:cs typeface="Calibri"/>
              </a:rPr>
              <a:t> ασφαλείας</a:t>
            </a:r>
            <a:r>
              <a:rPr sz="850" b="1" spc="80" dirty="0">
                <a:latin typeface="Calibri"/>
                <a:cs typeface="Calibri"/>
              </a:rPr>
              <a:t>.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45757" y="6463346"/>
            <a:ext cx="302196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37640" algn="l"/>
                <a:tab pos="1676400" algn="l"/>
              </a:tabLst>
            </a:pP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Τι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είναι 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το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SSL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Secure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Sockets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);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|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Cloudfla	ται	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ασφαλείας</a:t>
            </a:r>
            <a:r>
              <a:rPr sz="500" u="sng" spc="-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διαδικτύου</a:t>
            </a:r>
            <a:r>
              <a:rPr sz="500" u="sng" spc="-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και</a:t>
            </a:r>
            <a:r>
              <a:rPr sz="500" u="sng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DDoS</a:t>
            </a:r>
            <a:r>
              <a:rPr sz="500" u="sng" spc="-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protection</a:t>
            </a:r>
            <a:r>
              <a:rPr sz="500" spc="30" dirty="0">
                <a:solidFill>
                  <a:srgbClr val="FFBA00"/>
                </a:solidFill>
                <a:latin typeface="Calibri"/>
                <a:cs typeface="Calibri"/>
              </a:rPr>
              <a:t>)</a:t>
            </a:r>
            <a:endParaRPr sz="500" dirty="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382000" y="5957251"/>
            <a:ext cx="3297872" cy="615632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3962400" cy="6880225"/>
            <a:chOff x="6882130" y="0"/>
            <a:chExt cx="396240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6657" y="6166167"/>
              <a:ext cx="3297872" cy="6156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951152" y="2569527"/>
              <a:ext cx="662305" cy="262890"/>
            </a:xfrm>
            <a:custGeom>
              <a:avLst/>
              <a:gdLst/>
              <a:ahLst/>
              <a:cxnLst/>
              <a:rect l="l" t="t" r="r" b="b"/>
              <a:pathLst>
                <a:path w="662304" h="262889">
                  <a:moveTo>
                    <a:pt x="0" y="262572"/>
                  </a:moveTo>
                  <a:lnTo>
                    <a:pt x="66230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90312" y="0"/>
            <a:ext cx="737552" cy="71024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3880" y="249872"/>
            <a:ext cx="308356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120" dirty="0"/>
              <a:t>Εργασία</a:t>
            </a:r>
            <a:r>
              <a:rPr sz="1700" spc="45" dirty="0"/>
              <a:t> </a:t>
            </a:r>
            <a:r>
              <a:rPr sz="1700" spc="105" dirty="0"/>
              <a:t>για</a:t>
            </a:r>
            <a:r>
              <a:rPr sz="1700" spc="45" dirty="0"/>
              <a:t> </a:t>
            </a:r>
            <a:r>
              <a:rPr sz="1700" spc="114" dirty="0"/>
              <a:t>το</a:t>
            </a:r>
            <a:r>
              <a:rPr sz="1700" spc="45" dirty="0"/>
              <a:t> </a:t>
            </a:r>
            <a:r>
              <a:rPr sz="1700" spc="95" dirty="0"/>
              <a:t>σπίτι:</a:t>
            </a:r>
            <a:r>
              <a:rPr sz="1700" spc="45" dirty="0"/>
              <a:t> </a:t>
            </a:r>
            <a:r>
              <a:rPr sz="1700" spc="145" dirty="0"/>
              <a:t>Θύμα</a:t>
            </a:r>
            <a:r>
              <a:rPr sz="1700" spc="45" dirty="0"/>
              <a:t> </a:t>
            </a:r>
            <a:r>
              <a:rPr sz="1700" spc="120" dirty="0"/>
              <a:t>σε</a:t>
            </a:r>
            <a:endParaRPr sz="1700"/>
          </a:p>
        </p:txBody>
      </p:sp>
      <p:sp>
        <p:nvSpPr>
          <p:cNvPr id="8" name="object 8"/>
          <p:cNvSpPr txBox="1"/>
          <p:nvPr/>
        </p:nvSpPr>
        <p:spPr>
          <a:xfrm>
            <a:off x="10244455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latin typeface="Calibri"/>
                <a:cs typeface="Calibri"/>
              </a:rPr>
              <a:t>CSP004_C_E: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Stefan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Schauer</a:t>
            </a:r>
            <a:r>
              <a:rPr sz="550" spc="30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και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Abdelkader</a:t>
            </a:r>
            <a:r>
              <a:rPr sz="550" spc="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3244" y="421957"/>
            <a:ext cx="361442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175" dirty="0">
                <a:latin typeface="Times New Roman"/>
                <a:cs typeface="Times New Roman"/>
              </a:rPr>
              <a:t>Πλαστή</a:t>
            </a:r>
            <a:r>
              <a:rPr sz="1700" spc="25" dirty="0">
                <a:latin typeface="Times New Roman"/>
                <a:cs typeface="Times New Roman"/>
              </a:rPr>
              <a:t> </a:t>
            </a:r>
            <a:r>
              <a:rPr sz="1700" spc="145" dirty="0">
                <a:latin typeface="Times New Roman"/>
                <a:cs typeface="Times New Roman"/>
              </a:rPr>
              <a:t>ιστοσελίδα</a:t>
            </a:r>
            <a:r>
              <a:rPr sz="1700" spc="30" dirty="0">
                <a:latin typeface="Times New Roman"/>
                <a:cs typeface="Times New Roman"/>
              </a:rPr>
              <a:t> </a:t>
            </a:r>
            <a:r>
              <a:rPr sz="1700" spc="190" dirty="0">
                <a:latin typeface="Calibri"/>
                <a:cs typeface="Calibri"/>
              </a:rPr>
              <a:t>DNS</a:t>
            </a:r>
            <a:r>
              <a:rPr sz="1700" spc="70" dirty="0">
                <a:latin typeface="Calibri"/>
                <a:cs typeface="Calibri"/>
              </a:rPr>
              <a:t> </a:t>
            </a:r>
            <a:r>
              <a:rPr sz="1700" spc="135" dirty="0">
                <a:latin typeface="Calibri"/>
                <a:cs typeface="Calibri"/>
              </a:rPr>
              <a:t>Spoofing)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4684" y="980757"/>
            <a:ext cx="8185150" cy="6693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3499"/>
              </a:lnSpc>
              <a:spcBef>
                <a:spcPts val="75"/>
              </a:spcBef>
            </a:pPr>
            <a:r>
              <a:rPr sz="1050" b="1" spc="35" dirty="0">
                <a:latin typeface="Calibri"/>
                <a:cs typeface="Calibri"/>
              </a:rPr>
              <a:t>Στόχος:</a:t>
            </a:r>
            <a:r>
              <a:rPr sz="1050" b="1" spc="10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Για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να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ενισχύσετε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30" dirty="0">
                <a:latin typeface="Calibri"/>
                <a:cs typeface="Calibri"/>
              </a:rPr>
              <a:t>τις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πρακτικές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σας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δεξιότητες,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ζωτικής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σημασίας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να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ασχοληθείτε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με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πρακτικές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εργασίεςΣκοπός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αυτής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της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άσκησης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είναι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να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προσομοιώνετε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αλληλεπιδράσεις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δικτύων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του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πραγματικού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κόσμου,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να 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δημιουργήσετε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μια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παραποιημένη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ιστοσελίδα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και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να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ανακατευθύνετε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την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κίνηση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του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θύματος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ώστε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να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ανοίξει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αυτή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η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σελίδα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όταν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ο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χρήστης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επισκέπτεται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μια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συγκεκριμένη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ιστοσελίδα.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2769" y="1590655"/>
            <a:ext cx="8141970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55" dirty="0">
                <a:latin typeface="Calibri"/>
                <a:cs typeface="Calibri"/>
              </a:rPr>
              <a:t>Κατευθυντήριες</a:t>
            </a:r>
            <a:r>
              <a:rPr sz="1050" b="1" spc="90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γραμμές:</a:t>
            </a:r>
            <a:r>
              <a:rPr sz="1050" b="1" spc="9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Ακολουθήστε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τα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παρακάτω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βήματα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για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να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δημιουργήσετε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ένα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ελεγχόμενο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εργαστηριακό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περιβάλλον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που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βασίζεται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σε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προσομοίωση,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χρησιμοποιώντας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εικονικές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μηχανές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(ένα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θύμα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και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2769" y="1861269"/>
            <a:ext cx="800290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55" dirty="0">
                <a:latin typeface="Calibri"/>
                <a:cs typeface="Calibri"/>
              </a:rPr>
              <a:t>έναν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επιτιθέμενο).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Αυτή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ρύθμιση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θα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σας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ενεργοποιήσει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για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να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αποδώσετε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επίθεση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MITM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MitM)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και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να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διασφαλίσετε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ότι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οι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χρήστες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συναντούν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πάντα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μια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ψεύτικη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ιστοσελίδα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όταν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επισκέπτονται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μια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ιστοσελίδα.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5472" y="2186405"/>
            <a:ext cx="6567805" cy="543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BA00"/>
                </a:solidFill>
                <a:latin typeface="Calibri"/>
                <a:cs typeface="Calibri"/>
              </a:rPr>
              <a:t>1.</a:t>
            </a:r>
            <a:r>
              <a:rPr sz="2400" spc="4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Χρησιμοποιήστε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τον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προσομοιωτή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δικτύου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GNS3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για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να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δημιουργήσετε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τοπολογία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με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κόμβο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μηχάνημα-θύμα)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και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ένα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μηχάνημα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Kali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Linux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που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ενεργεί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ως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επιτιθέμενος.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1658" y="2656616"/>
            <a:ext cx="6655434" cy="543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BA00"/>
                </a:solidFill>
                <a:latin typeface="Calibri"/>
                <a:cs typeface="Calibri"/>
              </a:rPr>
              <a:t>2.</a:t>
            </a:r>
            <a:r>
              <a:rPr sz="2400" spc="40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Βεβαιωθείτε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ότι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έχετε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εγκατεστημένα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αυτά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τα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μηχανήματα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(εικονικά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μηχανήματα)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στο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λογισμικό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εικονικών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μηχανών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που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προτιμάτε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και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ολοκληρώνετε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με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τον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εξυπηρετητή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GNS3.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3244" y="3161095"/>
            <a:ext cx="4099560" cy="543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BA00"/>
                </a:solidFill>
                <a:latin typeface="Calibri"/>
                <a:cs typeface="Calibri"/>
              </a:rPr>
              <a:t>3.</a:t>
            </a:r>
            <a:r>
              <a:rPr sz="2400" spc="6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Βεβαιωθείτε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για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την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εγκατάσταση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του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εργαλείου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Bettercap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και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του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εξυπηρετητή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Apache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στο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30" dirty="0">
                <a:latin typeface="Calibri"/>
                <a:cs typeface="Calibri"/>
              </a:rPr>
              <a:t>Kali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30" dirty="0">
                <a:latin typeface="Calibri"/>
                <a:cs typeface="Calibri"/>
              </a:rPr>
              <a:t>Linux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σας.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8006" y="4343405"/>
            <a:ext cx="8189595" cy="1560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545" algn="just">
              <a:lnSpc>
                <a:spcPct val="106900"/>
              </a:lnSpc>
              <a:spcBef>
                <a:spcPts val="100"/>
              </a:spcBef>
            </a:pPr>
            <a:r>
              <a:rPr sz="1050" b="1" spc="50" dirty="0">
                <a:latin typeface="Calibri"/>
                <a:cs typeface="Calibri"/>
              </a:rPr>
              <a:t>Εργασία: </a:t>
            </a:r>
            <a:r>
              <a:rPr sz="1050" spc="55" dirty="0">
                <a:latin typeface="Calibri"/>
                <a:cs typeface="Calibri"/>
              </a:rPr>
              <a:t>Χρησιμοποιήστε </a:t>
            </a:r>
            <a:r>
              <a:rPr sz="1050" spc="50" dirty="0">
                <a:latin typeface="Calibri"/>
                <a:cs typeface="Calibri"/>
              </a:rPr>
              <a:t>το Bettercap για </a:t>
            </a:r>
            <a:r>
              <a:rPr sz="1050" spc="60" dirty="0">
                <a:latin typeface="Calibri"/>
                <a:cs typeface="Calibri"/>
              </a:rPr>
              <a:t>να </a:t>
            </a:r>
            <a:r>
              <a:rPr sz="1050" spc="55" dirty="0">
                <a:latin typeface="Calibri"/>
                <a:cs typeface="Calibri"/>
              </a:rPr>
              <a:t>προσομοιώσετε </a:t>
            </a:r>
            <a:r>
              <a:rPr sz="1050" spc="50" dirty="0">
                <a:latin typeface="Calibri"/>
                <a:cs typeface="Calibri"/>
              </a:rPr>
              <a:t>μια </a:t>
            </a:r>
            <a:r>
              <a:rPr sz="1050" spc="55" dirty="0">
                <a:latin typeface="Calibri"/>
                <a:cs typeface="Calibri"/>
              </a:rPr>
              <a:t>επίθεση </a:t>
            </a:r>
            <a:r>
              <a:rPr sz="1050" spc="50" dirty="0">
                <a:latin typeface="Calibri"/>
                <a:cs typeface="Calibri"/>
              </a:rPr>
              <a:t>Man-in-the-Middle (MITM). </a:t>
            </a:r>
            <a:r>
              <a:rPr sz="1050" spc="55" dirty="0">
                <a:latin typeface="Calibri"/>
                <a:cs typeface="Calibri"/>
              </a:rPr>
              <a:t>Μόλις </a:t>
            </a:r>
            <a:r>
              <a:rPr sz="1050" spc="60" dirty="0">
                <a:latin typeface="Calibri"/>
                <a:cs typeface="Calibri"/>
              </a:rPr>
              <a:t>ο </a:t>
            </a:r>
            <a:r>
              <a:rPr sz="1050" spc="50" dirty="0">
                <a:latin typeface="Calibri"/>
                <a:cs typeface="Calibri"/>
              </a:rPr>
              <a:t>επιτιθέμενος τοποθετηθεί επιτυχώς </a:t>
            </a:r>
            <a:r>
              <a:rPr sz="1050" spc="55" dirty="0">
                <a:latin typeface="Calibri"/>
                <a:cs typeface="Calibri"/>
              </a:rPr>
              <a:t>στη </a:t>
            </a:r>
            <a:r>
              <a:rPr sz="1050" spc="60" dirty="0">
                <a:latin typeface="Calibri"/>
                <a:cs typeface="Calibri"/>
              </a:rPr>
              <a:t>μέση </a:t>
            </a:r>
            <a:r>
              <a:rPr sz="1050" spc="50" dirty="0">
                <a:latin typeface="Calibri"/>
                <a:cs typeface="Calibri"/>
              </a:rPr>
              <a:t>της κίνησης </a:t>
            </a:r>
            <a:r>
              <a:rPr sz="1050" spc="60" dirty="0">
                <a:latin typeface="Calibri"/>
                <a:cs typeface="Calibri"/>
              </a:rPr>
              <a:t>από </a:t>
            </a:r>
            <a:r>
              <a:rPr sz="1050" spc="50" dirty="0">
                <a:latin typeface="Calibri"/>
                <a:cs typeface="Calibri"/>
              </a:rPr>
              <a:t>το </a:t>
            </a:r>
            <a:r>
              <a:rPr sz="1050" spc="55" dirty="0">
                <a:latin typeface="Calibri"/>
                <a:cs typeface="Calibri"/>
              </a:rPr>
              <a:t>θύμα, </a:t>
            </a:r>
            <a:r>
              <a:rPr sz="1050" spc="60" dirty="0">
                <a:latin typeface="Calibri"/>
                <a:cs typeface="Calibri"/>
              </a:rPr>
              <a:t>όλα </a:t>
            </a:r>
            <a:r>
              <a:rPr sz="1050" spc="55" dirty="0">
                <a:latin typeface="Calibri"/>
                <a:cs typeface="Calibri"/>
              </a:rPr>
              <a:t>τα πακέτα δεδομένων </a:t>
            </a:r>
            <a:r>
              <a:rPr sz="1050" spc="60" dirty="0">
                <a:latin typeface="Calibri"/>
                <a:cs typeface="Calibri"/>
              </a:rPr>
              <a:t>που 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μεταδίδονται </a:t>
            </a:r>
            <a:r>
              <a:rPr sz="1050" spc="60" dirty="0">
                <a:latin typeface="Calibri"/>
                <a:cs typeface="Calibri"/>
              </a:rPr>
              <a:t>από </a:t>
            </a:r>
            <a:r>
              <a:rPr sz="1050" spc="55" dirty="0">
                <a:latin typeface="Calibri"/>
                <a:cs typeface="Calibri"/>
              </a:rPr>
              <a:t>αυτή </a:t>
            </a:r>
            <a:r>
              <a:rPr sz="1050" spc="50" dirty="0">
                <a:latin typeface="Calibri"/>
                <a:cs typeface="Calibri"/>
              </a:rPr>
              <a:t>τη </a:t>
            </a:r>
            <a:r>
              <a:rPr sz="1050" spc="55" dirty="0">
                <a:latin typeface="Calibri"/>
                <a:cs typeface="Calibri"/>
              </a:rPr>
              <a:t>συσκευή </a:t>
            </a:r>
            <a:r>
              <a:rPr sz="1050" spc="65" dirty="0">
                <a:latin typeface="Calibri"/>
                <a:cs typeface="Calibri"/>
              </a:rPr>
              <a:t>θα </a:t>
            </a:r>
            <a:r>
              <a:rPr sz="1050" spc="55" dirty="0">
                <a:latin typeface="Calibri"/>
                <a:cs typeface="Calibri"/>
              </a:rPr>
              <a:t>υποκλαπούν. Δημιουργήστε </a:t>
            </a:r>
            <a:r>
              <a:rPr sz="1050" spc="50" dirty="0">
                <a:latin typeface="Calibri"/>
                <a:cs typeface="Calibri"/>
              </a:rPr>
              <a:t>μια </a:t>
            </a:r>
            <a:r>
              <a:rPr sz="1050" spc="55" dirty="0">
                <a:latin typeface="Calibri"/>
                <a:cs typeface="Calibri"/>
              </a:rPr>
              <a:t>παραποιημένη </a:t>
            </a:r>
            <a:r>
              <a:rPr sz="1050" spc="50" dirty="0">
                <a:latin typeface="Calibri"/>
                <a:cs typeface="Calibri"/>
              </a:rPr>
              <a:t>ιστοσελίδα- </a:t>
            </a:r>
            <a:r>
              <a:rPr sz="1050" spc="55" dirty="0">
                <a:latin typeface="Calibri"/>
                <a:cs typeface="Calibri"/>
              </a:rPr>
              <a:t>στη </a:t>
            </a:r>
            <a:r>
              <a:rPr sz="1050" spc="50" dirty="0">
                <a:latin typeface="Calibri"/>
                <a:cs typeface="Calibri"/>
              </a:rPr>
              <a:t>δεξιά πλευρά, </a:t>
            </a:r>
            <a:r>
              <a:rPr sz="1050" spc="65" dirty="0">
                <a:latin typeface="Calibri"/>
                <a:cs typeface="Calibri"/>
              </a:rPr>
              <a:t>θα </a:t>
            </a:r>
            <a:r>
              <a:rPr sz="1050" spc="50" dirty="0">
                <a:latin typeface="Calibri"/>
                <a:cs typeface="Calibri"/>
              </a:rPr>
              <a:t>βρείτε </a:t>
            </a:r>
            <a:r>
              <a:rPr sz="1050" spc="60" dirty="0">
                <a:latin typeface="Calibri"/>
                <a:cs typeface="Calibri"/>
              </a:rPr>
              <a:t>πολύ απλό </a:t>
            </a:r>
            <a:r>
              <a:rPr sz="1050" spc="55" dirty="0">
                <a:latin typeface="Calibri"/>
                <a:cs typeface="Calibri"/>
              </a:rPr>
              <a:t>κώδικα προγραμματισμού </a:t>
            </a:r>
            <a:r>
              <a:rPr sz="1050" spc="70" dirty="0">
                <a:latin typeface="Calibri"/>
                <a:cs typeface="Calibri"/>
              </a:rPr>
              <a:t>HTML </a:t>
            </a:r>
            <a:r>
              <a:rPr sz="1050" spc="50" dirty="0">
                <a:latin typeface="Calibri"/>
                <a:cs typeface="Calibri"/>
              </a:rPr>
              <a:t>για </a:t>
            </a:r>
            <a:r>
              <a:rPr sz="1050" spc="55" dirty="0">
                <a:latin typeface="Calibri"/>
                <a:cs typeface="Calibri"/>
              </a:rPr>
              <a:t>το </a:t>
            </a:r>
            <a:r>
              <a:rPr sz="1050" spc="60" dirty="0">
                <a:latin typeface="Calibri"/>
                <a:cs typeface="Calibri"/>
              </a:rPr>
              <a:t>σκοπό </a:t>
            </a:r>
            <a:r>
              <a:rPr sz="1050" spc="50" dirty="0">
                <a:latin typeface="Calibri"/>
                <a:cs typeface="Calibri"/>
              </a:rPr>
              <a:t>αυτό. </a:t>
            </a:r>
            <a:r>
              <a:rPr sz="1050" spc="60" dirty="0">
                <a:latin typeface="Calibri"/>
                <a:cs typeface="Calibri"/>
              </a:rPr>
              <a:t>Αυτή </a:t>
            </a:r>
            <a:r>
              <a:rPr sz="1050" spc="65" dirty="0">
                <a:latin typeface="Calibri"/>
                <a:cs typeface="Calibri"/>
              </a:rPr>
              <a:t>η </a:t>
            </a:r>
            <a:r>
              <a:rPr sz="1050" spc="55" dirty="0">
                <a:latin typeface="Calibri"/>
                <a:cs typeface="Calibri"/>
              </a:rPr>
              <a:t>ψεύτικη σελίδα 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θα </a:t>
            </a:r>
            <a:r>
              <a:rPr sz="1050" spc="50" dirty="0">
                <a:latin typeface="Calibri"/>
                <a:cs typeface="Calibri"/>
              </a:rPr>
              <a:t>πρέπει </a:t>
            </a:r>
            <a:r>
              <a:rPr sz="1050" spc="60" dirty="0">
                <a:latin typeface="Calibri"/>
                <a:cs typeface="Calibri"/>
              </a:rPr>
              <a:t>να </a:t>
            </a:r>
            <a:r>
              <a:rPr sz="1050" spc="50" dirty="0">
                <a:latin typeface="Calibri"/>
                <a:cs typeface="Calibri"/>
              </a:rPr>
              <a:t>εμφανίζεται </a:t>
            </a:r>
            <a:r>
              <a:rPr sz="1050" spc="55" dirty="0">
                <a:latin typeface="Calibri"/>
                <a:cs typeface="Calibri"/>
              </a:rPr>
              <a:t>στο </a:t>
            </a:r>
            <a:r>
              <a:rPr sz="1050" spc="60" dirty="0">
                <a:latin typeface="Calibri"/>
                <a:cs typeface="Calibri"/>
              </a:rPr>
              <a:t>μηχάνημα </a:t>
            </a:r>
            <a:r>
              <a:rPr sz="1050" spc="55" dirty="0">
                <a:latin typeface="Calibri"/>
                <a:cs typeface="Calibri"/>
              </a:rPr>
              <a:t>του θύματος κάθε </a:t>
            </a:r>
            <a:r>
              <a:rPr sz="1050" spc="65" dirty="0">
                <a:latin typeface="Calibri"/>
                <a:cs typeface="Calibri"/>
              </a:rPr>
              <a:t>φορά </a:t>
            </a:r>
            <a:r>
              <a:rPr sz="1050" spc="60" dirty="0">
                <a:latin typeface="Calibri"/>
                <a:cs typeface="Calibri"/>
              </a:rPr>
              <a:t>που ο </a:t>
            </a:r>
            <a:r>
              <a:rPr sz="1050" spc="55" dirty="0">
                <a:latin typeface="Calibri"/>
                <a:cs typeface="Calibri"/>
              </a:rPr>
              <a:t>χρήστης </a:t>
            </a:r>
            <a:r>
              <a:rPr sz="1050" spc="50" dirty="0">
                <a:latin typeface="Calibri"/>
                <a:cs typeface="Calibri"/>
              </a:rPr>
              <a:t>επισκέπτεται μια συγκεκριμένη ιστοσελίδα. Επιπλέον, </a:t>
            </a:r>
            <a:r>
              <a:rPr sz="1050" spc="45" dirty="0">
                <a:latin typeface="Calibri"/>
                <a:cs typeface="Calibri"/>
              </a:rPr>
              <a:t>απαιτείται </a:t>
            </a:r>
            <a:r>
              <a:rPr sz="1050" spc="65" dirty="0">
                <a:latin typeface="Calibri"/>
                <a:cs typeface="Calibri"/>
              </a:rPr>
              <a:t>η </a:t>
            </a:r>
            <a:r>
              <a:rPr sz="1050" spc="55" dirty="0">
                <a:latin typeface="Calibri"/>
                <a:cs typeface="Calibri"/>
              </a:rPr>
              <a:t>χρήση </a:t>
            </a:r>
            <a:r>
              <a:rPr sz="1050" spc="50" dirty="0">
                <a:latin typeface="Calibri"/>
                <a:cs typeface="Calibri"/>
              </a:rPr>
              <a:t>μιας ιστοσελίδας </a:t>
            </a:r>
            <a:r>
              <a:rPr sz="1050" spc="60" dirty="0">
                <a:latin typeface="Calibri"/>
                <a:cs typeface="Calibri"/>
              </a:rPr>
              <a:t>που </a:t>
            </a:r>
            <a:r>
              <a:rPr sz="1050" spc="45" dirty="0">
                <a:latin typeface="Calibri"/>
                <a:cs typeface="Calibri"/>
              </a:rPr>
              <a:t>έχει </a:t>
            </a:r>
            <a:r>
              <a:rPr sz="1050" spc="55" dirty="0">
                <a:latin typeface="Calibri"/>
                <a:cs typeface="Calibri"/>
              </a:rPr>
              <a:t>αναπτυχθεί </a:t>
            </a:r>
            <a:r>
              <a:rPr sz="1050" spc="50" dirty="0">
                <a:latin typeface="Calibri"/>
                <a:cs typeface="Calibri"/>
              </a:rPr>
              <a:t>αποκλειστικά για τον 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εκπαιδευτικό </a:t>
            </a:r>
            <a:r>
              <a:rPr sz="1050" spc="60" dirty="0">
                <a:latin typeface="Calibri"/>
                <a:cs typeface="Calibri"/>
              </a:rPr>
              <a:t>σκοπό </a:t>
            </a:r>
            <a:r>
              <a:rPr sz="1050" spc="50" dirty="0">
                <a:latin typeface="Calibri"/>
                <a:cs typeface="Calibri"/>
              </a:rPr>
              <a:t>της </a:t>
            </a:r>
            <a:r>
              <a:rPr sz="1050" spc="55" dirty="0">
                <a:latin typeface="Calibri"/>
                <a:cs typeface="Calibri"/>
              </a:rPr>
              <a:t>περιγραφής </a:t>
            </a:r>
            <a:r>
              <a:rPr sz="1050" spc="60" dirty="0">
                <a:latin typeface="Calibri"/>
                <a:cs typeface="Calibri"/>
              </a:rPr>
              <a:t>παραβιάσεων </a:t>
            </a:r>
            <a:r>
              <a:rPr sz="1050" spc="55" dirty="0">
                <a:latin typeface="Calibri"/>
                <a:cs typeface="Calibri"/>
              </a:rPr>
              <a:t>ασφαλείας- </a:t>
            </a:r>
            <a:r>
              <a:rPr sz="1050" spc="45" dirty="0">
                <a:latin typeface="Calibri"/>
                <a:cs typeface="Calibri"/>
              </a:rPr>
              <a:t>Έτσι, απαιτείται </a:t>
            </a:r>
            <a:r>
              <a:rPr sz="1050" spc="65" dirty="0">
                <a:latin typeface="Calibri"/>
                <a:cs typeface="Calibri"/>
              </a:rPr>
              <a:t>η </a:t>
            </a:r>
            <a:r>
              <a:rPr sz="1050" spc="55" dirty="0">
                <a:latin typeface="Calibri"/>
                <a:cs typeface="Calibri"/>
              </a:rPr>
              <a:t>χρήση του </a:t>
            </a:r>
            <a:r>
              <a:rPr sz="1050" spc="50" dirty="0">
                <a:latin typeface="Calibri"/>
                <a:cs typeface="Calibri"/>
              </a:rPr>
              <a:t>vulnweb. </a:t>
            </a:r>
            <a:r>
              <a:rPr sz="1050" spc="55" dirty="0">
                <a:latin typeface="Calibri"/>
                <a:cs typeface="Calibri"/>
              </a:rPr>
              <a:t>Χρησιμοποιήστε οποιαδήποτε </a:t>
            </a:r>
            <a:r>
              <a:rPr sz="1050" spc="50" dirty="0">
                <a:latin typeface="Calibri"/>
                <a:cs typeface="Calibri"/>
              </a:rPr>
              <a:t>σχετική διαδικτυακή </a:t>
            </a:r>
            <a:r>
              <a:rPr sz="1050" spc="60" dirty="0">
                <a:latin typeface="Calibri"/>
                <a:cs typeface="Calibri"/>
              </a:rPr>
              <a:t>εφαρμογή σε </a:t>
            </a:r>
            <a:r>
              <a:rPr sz="1050" spc="55" dirty="0">
                <a:latin typeface="Calibri"/>
                <a:cs typeface="Calibri"/>
              </a:rPr>
              <a:t>αυτή </a:t>
            </a:r>
            <a:r>
              <a:rPr sz="1050" spc="50" dirty="0">
                <a:latin typeface="Calibri"/>
                <a:cs typeface="Calibri"/>
              </a:rPr>
              <a:t>την ιστοσελίδα για </a:t>
            </a:r>
            <a:r>
              <a:rPr sz="1050" spc="60" dirty="0">
                <a:latin typeface="Calibri"/>
                <a:cs typeface="Calibri"/>
              </a:rPr>
              <a:t>να </a:t>
            </a:r>
            <a:r>
              <a:rPr sz="1050" spc="50" dirty="0">
                <a:latin typeface="Calibri"/>
                <a:cs typeface="Calibri"/>
              </a:rPr>
              <a:t>παράγει/κάνει την </a:t>
            </a:r>
            <a:r>
              <a:rPr sz="1050" spc="55" dirty="0">
                <a:latin typeface="Calibri"/>
                <a:cs typeface="Calibri"/>
              </a:rPr>
              <a:t> ψεύτικη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σελίδα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να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εμφανίζεται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στη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συσκευή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του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θύματος.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Αναφέρετε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τα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αποτελέσματα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και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δείξτε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πώς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όλη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κίνηση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ανακατευθύνεται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σταθερά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κάθε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φορά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που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χρήστης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επισκέπτεται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τη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συγκεκριμένη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ιστοσελίδα.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58273" y="1342978"/>
            <a:ext cx="235775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35" dirty="0">
                <a:latin typeface="Calibri"/>
                <a:cs typeface="Calibri"/>
              </a:rPr>
              <a:t>Μπορείτε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να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χρησιμοποιήσετε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αυτόν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15" dirty="0">
                <a:latin typeface="Calibri"/>
                <a:cs typeface="Calibri"/>
              </a:rPr>
              <a:t>τον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απλό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15" dirty="0">
                <a:latin typeface="Calibri"/>
                <a:cs typeface="Calibri"/>
              </a:rPr>
              <a:t>κώδικα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15" dirty="0">
                <a:latin typeface="Calibri"/>
                <a:cs typeface="Calibri"/>
              </a:rPr>
              <a:t>προγραμματισμού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HTML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340215" y="1763712"/>
            <a:ext cx="6318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25" dirty="0">
                <a:solidFill>
                  <a:srgbClr val="0000CD"/>
                </a:solidFill>
                <a:latin typeface="Calibri"/>
                <a:cs typeface="Calibri"/>
              </a:rPr>
              <a:t>&lt;</a:t>
            </a:r>
            <a:r>
              <a:rPr sz="600" spc="25" dirty="0">
                <a:solidFill>
                  <a:srgbClr val="A52A2A"/>
                </a:solidFill>
                <a:latin typeface="Calibri"/>
                <a:cs typeface="Calibri"/>
              </a:rPr>
              <a:t>!DOCTYPE</a:t>
            </a:r>
            <a:r>
              <a:rPr sz="600" spc="-20" dirty="0">
                <a:solidFill>
                  <a:srgbClr val="A52A2A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A52A2A"/>
                </a:solidFill>
                <a:latin typeface="Calibri"/>
                <a:cs typeface="Calibri"/>
              </a:rPr>
              <a:t>html</a:t>
            </a:r>
            <a:r>
              <a:rPr sz="600" spc="25" dirty="0">
                <a:solidFill>
                  <a:srgbClr val="0000CD"/>
                </a:solidFill>
                <a:latin typeface="Calibri"/>
                <a:cs typeface="Calibri"/>
              </a:rPr>
              <a:t>&gt;</a:t>
            </a:r>
            <a:endParaRPr sz="6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340214" y="1935162"/>
            <a:ext cx="63182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30" dirty="0">
                <a:solidFill>
                  <a:srgbClr val="0000CD"/>
                </a:solidFill>
                <a:latin typeface="Calibri"/>
                <a:cs typeface="Calibri"/>
              </a:rPr>
              <a:t>&lt;</a:t>
            </a:r>
            <a:r>
              <a:rPr sz="1050" spc="30" dirty="0">
                <a:solidFill>
                  <a:srgbClr val="A52A2A"/>
                </a:solidFill>
                <a:latin typeface="Calibri"/>
                <a:cs typeface="Calibri"/>
              </a:rPr>
              <a:t>html</a:t>
            </a:r>
            <a:r>
              <a:rPr sz="1050" spc="30" dirty="0">
                <a:solidFill>
                  <a:srgbClr val="0000CD"/>
                </a:solidFill>
                <a:latin typeface="Calibri"/>
                <a:cs typeface="Calibri"/>
              </a:rPr>
              <a:t>&gt;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40215" y="2116772"/>
            <a:ext cx="125158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20" dirty="0">
                <a:solidFill>
                  <a:srgbClr val="0000CD"/>
                </a:solidFill>
                <a:latin typeface="Calibri"/>
                <a:cs typeface="Calibri"/>
              </a:rPr>
              <a:t>&lt;</a:t>
            </a:r>
            <a:r>
              <a:rPr sz="1050" spc="15" dirty="0">
                <a:solidFill>
                  <a:srgbClr val="A52A2A"/>
                </a:solidFill>
                <a:latin typeface="Calibri"/>
                <a:cs typeface="Calibri"/>
              </a:rPr>
              <a:t>σ</a:t>
            </a:r>
            <a:r>
              <a:rPr sz="1050" spc="25" dirty="0">
                <a:solidFill>
                  <a:srgbClr val="A52A2A"/>
                </a:solidFill>
                <a:latin typeface="Calibri"/>
                <a:cs typeface="Calibri"/>
              </a:rPr>
              <a:t>ώ</a:t>
            </a:r>
            <a:r>
              <a:rPr sz="1050" spc="15" dirty="0">
                <a:solidFill>
                  <a:srgbClr val="A52A2A"/>
                </a:solidFill>
                <a:latin typeface="Calibri"/>
                <a:cs typeface="Calibri"/>
              </a:rPr>
              <a:t>μα</a:t>
            </a:r>
            <a:r>
              <a:rPr sz="1050" spc="30" dirty="0">
                <a:solidFill>
                  <a:srgbClr val="0000CD"/>
                </a:solidFill>
                <a:latin typeface="Calibri"/>
                <a:cs typeface="Calibri"/>
              </a:rPr>
              <a:t>&gt;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76862" y="2620297"/>
            <a:ext cx="140398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25" dirty="0">
                <a:solidFill>
                  <a:srgbClr val="0000CD"/>
                </a:solidFill>
                <a:latin typeface="Calibri"/>
                <a:cs typeface="Calibri"/>
              </a:rPr>
              <a:t>&lt;</a:t>
            </a:r>
            <a:r>
              <a:rPr sz="600" spc="25" dirty="0">
                <a:solidFill>
                  <a:srgbClr val="A52A2A"/>
                </a:solidFill>
                <a:latin typeface="Calibri"/>
                <a:cs typeface="Calibri"/>
              </a:rPr>
              <a:t>h1</a:t>
            </a:r>
            <a:r>
              <a:rPr sz="600" spc="25" dirty="0">
                <a:solidFill>
                  <a:srgbClr val="0000CD"/>
                </a:solidFill>
                <a:latin typeface="Calibri"/>
                <a:cs typeface="Calibri"/>
              </a:rPr>
              <a:t>&gt;</a:t>
            </a:r>
            <a:r>
              <a:rPr sz="600" spc="-10" dirty="0">
                <a:solidFill>
                  <a:srgbClr val="0000CD"/>
                </a:solidFill>
                <a:latin typeface="Calibri"/>
                <a:cs typeface="Calibri"/>
              </a:rPr>
              <a:t> </a:t>
            </a:r>
            <a:r>
              <a:rPr sz="600" spc="35" dirty="0">
                <a:solidFill>
                  <a:srgbClr val="A52A2A"/>
                </a:solidFill>
                <a:latin typeface="Calibri"/>
                <a:cs typeface="Calibri"/>
              </a:rPr>
              <a:t>Η</a:t>
            </a:r>
            <a:r>
              <a:rPr sz="600" spc="-15" dirty="0">
                <a:solidFill>
                  <a:srgbClr val="A52A2A"/>
                </a:solidFill>
                <a:latin typeface="Calibri"/>
                <a:cs typeface="Calibri"/>
              </a:rPr>
              <a:t> </a:t>
            </a:r>
            <a:r>
              <a:rPr sz="600" spc="15" dirty="0">
                <a:solidFill>
                  <a:srgbClr val="A52A2A"/>
                </a:solidFill>
                <a:latin typeface="Calibri"/>
                <a:cs typeface="Calibri"/>
              </a:rPr>
              <a:t>ψεύτικη</a:t>
            </a:r>
            <a:r>
              <a:rPr sz="600" spc="-10" dirty="0">
                <a:solidFill>
                  <a:srgbClr val="A52A2A"/>
                </a:solidFill>
                <a:latin typeface="Calibri"/>
                <a:cs typeface="Calibri"/>
              </a:rPr>
              <a:t> </a:t>
            </a:r>
            <a:r>
              <a:rPr sz="600" spc="15" dirty="0">
                <a:solidFill>
                  <a:srgbClr val="A52A2A"/>
                </a:solidFill>
                <a:latin typeface="Calibri"/>
                <a:cs typeface="Calibri"/>
              </a:rPr>
              <a:t>σελίδα</a:t>
            </a:r>
            <a:r>
              <a:rPr sz="600" spc="-20" dirty="0">
                <a:solidFill>
                  <a:srgbClr val="A52A2A"/>
                </a:solidFill>
                <a:latin typeface="Calibri"/>
                <a:cs typeface="Calibri"/>
              </a:rPr>
              <a:t> </a:t>
            </a:r>
            <a:r>
              <a:rPr sz="600" spc="20" dirty="0">
                <a:solidFill>
                  <a:srgbClr val="A52A2A"/>
                </a:solidFill>
                <a:latin typeface="Calibri"/>
                <a:cs typeface="Calibri"/>
              </a:rPr>
              <a:t>μου</a:t>
            </a:r>
            <a:r>
              <a:rPr sz="600" spc="-15" dirty="0">
                <a:solidFill>
                  <a:srgbClr val="A52A2A"/>
                </a:solidFill>
                <a:latin typeface="Calibri"/>
                <a:cs typeface="Calibri"/>
              </a:rPr>
              <a:t> </a:t>
            </a:r>
            <a:r>
              <a:rPr sz="600" spc="15" dirty="0">
                <a:solidFill>
                  <a:srgbClr val="A52A2A"/>
                </a:solidFill>
                <a:latin typeface="Calibri"/>
                <a:cs typeface="Calibri"/>
              </a:rPr>
              <a:t>/h1</a:t>
            </a:r>
            <a:r>
              <a:rPr sz="600" spc="15" dirty="0">
                <a:solidFill>
                  <a:srgbClr val="0000CD"/>
                </a:solidFill>
                <a:latin typeface="Calibri"/>
                <a:cs typeface="Calibri"/>
              </a:rPr>
              <a:t>&lt;&gt;</a:t>
            </a:r>
            <a:endParaRPr sz="6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214485" y="2860518"/>
            <a:ext cx="1029970" cy="35650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050" spc="15" dirty="0">
                <a:solidFill>
                  <a:srgbClr val="0000CD"/>
                </a:solidFill>
                <a:latin typeface="Calibri"/>
                <a:cs typeface="Calibri"/>
              </a:rPr>
              <a:t>&lt;</a:t>
            </a:r>
            <a:r>
              <a:rPr sz="1050" spc="15" dirty="0">
                <a:solidFill>
                  <a:srgbClr val="A52A2A"/>
                </a:solidFill>
                <a:latin typeface="Calibri"/>
                <a:cs typeface="Calibri"/>
              </a:rPr>
              <a:t>/body</a:t>
            </a:r>
            <a:r>
              <a:rPr sz="1050" spc="15" dirty="0">
                <a:solidFill>
                  <a:srgbClr val="0000CD"/>
                </a:solidFill>
                <a:latin typeface="Calibri"/>
                <a:cs typeface="Calibri"/>
              </a:rPr>
              <a:t>&gt;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050" spc="35" dirty="0">
                <a:solidFill>
                  <a:srgbClr val="0000CD"/>
                </a:solidFill>
                <a:latin typeface="Calibri"/>
                <a:cs typeface="Calibri"/>
              </a:rPr>
              <a:t>&lt;</a:t>
            </a:r>
            <a:r>
              <a:rPr sz="1050" spc="25" dirty="0">
                <a:solidFill>
                  <a:srgbClr val="A52A2A"/>
                </a:solidFill>
                <a:latin typeface="Calibri"/>
                <a:cs typeface="Calibri"/>
              </a:rPr>
              <a:t>/</a:t>
            </a:r>
            <a:r>
              <a:rPr sz="1050" spc="35" dirty="0">
                <a:solidFill>
                  <a:srgbClr val="A52A2A"/>
                </a:solidFill>
                <a:latin typeface="Calibri"/>
                <a:cs typeface="Calibri"/>
              </a:rPr>
              <a:t>h</a:t>
            </a:r>
            <a:r>
              <a:rPr sz="1050" spc="15" dirty="0">
                <a:solidFill>
                  <a:srgbClr val="A52A2A"/>
                </a:solidFill>
                <a:latin typeface="Calibri"/>
                <a:cs typeface="Calibri"/>
              </a:rPr>
              <a:t>t</a:t>
            </a:r>
            <a:r>
              <a:rPr sz="1050" spc="60" dirty="0">
                <a:solidFill>
                  <a:srgbClr val="A52A2A"/>
                </a:solidFill>
                <a:latin typeface="Calibri"/>
                <a:cs typeface="Calibri"/>
              </a:rPr>
              <a:t>m</a:t>
            </a:r>
            <a:r>
              <a:rPr sz="1050" spc="10" dirty="0">
                <a:solidFill>
                  <a:srgbClr val="A52A2A"/>
                </a:solidFill>
                <a:latin typeface="Calibri"/>
                <a:cs typeface="Calibri"/>
              </a:rPr>
              <a:t>l</a:t>
            </a:r>
            <a:r>
              <a:rPr sz="1050" spc="45" dirty="0">
                <a:solidFill>
                  <a:srgbClr val="0000CD"/>
                </a:solidFill>
                <a:latin typeface="Calibri"/>
                <a:cs typeface="Calibri"/>
              </a:rPr>
              <a:t>&gt;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7349" y="6481754"/>
            <a:ext cx="21971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04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Abdelkader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Shaaban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Alcaraz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430317" y="884237"/>
            <a:ext cx="419100" cy="43745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245" dirty="0">
                <a:solidFill>
                  <a:srgbClr val="D8D8D8"/>
                </a:solidFill>
                <a:latin typeface="Calibri"/>
                <a:cs typeface="Calibri"/>
              </a:rPr>
              <a:t>ΠΡΑΚΤΙΚΗ</a:t>
            </a:r>
            <a:r>
              <a:rPr sz="3100" spc="8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220" dirty="0">
                <a:solidFill>
                  <a:srgbClr val="D8D8D8"/>
                </a:solidFill>
                <a:latin typeface="Calibri"/>
                <a:cs typeface="Calibri"/>
              </a:rPr>
              <a:t>ΕΡΓΑΣΊΑ</a:t>
            </a:r>
            <a:r>
              <a:rPr sz="3100" spc="8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70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921635" y="0"/>
            <a:ext cx="2433955" cy="6880225"/>
            <a:chOff x="2921635" y="0"/>
            <a:chExt cx="243395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950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7355" y="595312"/>
            <a:ext cx="309245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Τι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είναι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ένα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00" dirty="0">
                <a:solidFill>
                  <a:srgbClr val="FFFFFF"/>
                </a:solidFill>
                <a:latin typeface="Times New Roman"/>
                <a:cs typeface="Times New Roman"/>
              </a:rPr>
              <a:t>πιστοποιητικό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00" dirty="0">
                <a:solidFill>
                  <a:srgbClr val="FFFFFF"/>
                </a:solidFill>
              </a:rPr>
              <a:t>SSL;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06434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6305" y="1339215"/>
            <a:ext cx="10355580" cy="35804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9130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50" spc="65" dirty="0">
                <a:solidFill>
                  <a:srgbClr val="FFBA00"/>
                </a:solidFill>
                <a:latin typeface="Calibri"/>
                <a:cs typeface="Calibri"/>
              </a:rPr>
              <a:t>SSL,</a:t>
            </a:r>
            <a:r>
              <a:rPr sz="11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απαιτεί</a:t>
            </a:r>
            <a:r>
              <a:rPr sz="1150" b="1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ένα</a:t>
            </a:r>
            <a:r>
              <a:rPr sz="11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πιστοποιητικό</a:t>
            </a:r>
            <a:r>
              <a:rPr sz="1150" b="1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65" dirty="0">
                <a:solidFill>
                  <a:srgbClr val="FFBA00"/>
                </a:solidFill>
                <a:latin typeface="Calibri"/>
                <a:cs typeface="Calibri"/>
              </a:rPr>
              <a:t>SSL,</a:t>
            </a:r>
            <a:r>
              <a:rPr sz="1150" b="1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επίσης</a:t>
            </a:r>
            <a:r>
              <a:rPr sz="11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γνωστό</a:t>
            </a:r>
            <a:r>
              <a:rPr sz="11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BA00"/>
                </a:solidFill>
                <a:latin typeface="Calibri"/>
                <a:cs typeface="Calibri"/>
              </a:rPr>
              <a:t>ως</a:t>
            </a:r>
            <a:r>
              <a:rPr sz="11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65" dirty="0">
                <a:solidFill>
                  <a:srgbClr val="FFBA00"/>
                </a:solidFill>
                <a:latin typeface="Calibri"/>
                <a:cs typeface="Calibri"/>
              </a:rPr>
              <a:t>πιστοποιητικό</a:t>
            </a:r>
            <a:r>
              <a:rPr sz="115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BA00"/>
                </a:solidFill>
                <a:latin typeface="Calibri"/>
                <a:cs typeface="Calibri"/>
              </a:rPr>
              <a:t>TLS</a:t>
            </a:r>
            <a:r>
              <a:rPr sz="1150" b="1" spc="65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115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SzPct val="19130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1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πιστοποιητικό</a:t>
            </a:r>
            <a:r>
              <a:rPr sz="1150" b="1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SSL</a:t>
            </a:r>
            <a:r>
              <a:rPr sz="115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λειτουργεί</a:t>
            </a:r>
            <a:r>
              <a:rPr sz="11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BA00"/>
                </a:solidFill>
                <a:latin typeface="Calibri"/>
                <a:cs typeface="Calibri"/>
              </a:rPr>
              <a:t>ως</a:t>
            </a:r>
            <a:r>
              <a:rPr sz="11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απόδειξη</a:t>
            </a:r>
            <a:r>
              <a:rPr sz="11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της</a:t>
            </a:r>
            <a:r>
              <a:rPr sz="11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ταυτότητας</a:t>
            </a:r>
            <a:r>
              <a:rPr sz="1150" b="1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ιστοσελίδαςμε</a:t>
            </a:r>
            <a:r>
              <a:rPr sz="115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ομοιότητα</a:t>
            </a:r>
            <a:r>
              <a:rPr sz="1150" b="1" spc="5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με</a:t>
            </a:r>
            <a:endParaRPr sz="1150" dirty="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1085"/>
              </a:spcBef>
            </a:pPr>
            <a:r>
              <a:rPr sz="1150" b="1" spc="50" dirty="0">
                <a:solidFill>
                  <a:srgbClr val="FFBA00"/>
                </a:solidFill>
                <a:latin typeface="Calibri"/>
                <a:cs typeface="Calibri"/>
              </a:rPr>
              <a:t>υτότητα.</a:t>
            </a:r>
            <a:endParaRPr sz="11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 marL="355600" marR="5080" indent="-342900" algn="just">
              <a:lnSpc>
                <a:spcPts val="1240"/>
              </a:lnSpc>
              <a:spcBef>
                <a:spcPts val="770"/>
              </a:spcBef>
              <a:buClr>
                <a:srgbClr val="FFBA00"/>
              </a:buClr>
              <a:buSzPct val="191304"/>
              <a:buFont typeface="Arial"/>
              <a:buChar char="•"/>
              <a:tabLst>
                <a:tab pos="482600" algn="l"/>
              </a:tabLst>
            </a:pPr>
            <a:r>
              <a:rPr dirty="0"/>
              <a:t>	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Αποθηκευμένο</a:t>
            </a:r>
            <a:r>
              <a:rPr sz="1150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στον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εξυπηρετητή/εξυπηρετητή,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πιστοποιητικό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περιέχει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κρίσιμες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 πληροφορίες,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συμπεριλαμβανομένου</a:t>
            </a:r>
            <a:r>
              <a:rPr sz="1150" b="1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του</a:t>
            </a:r>
            <a:r>
              <a:rPr sz="1150" b="1" spc="4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δημόσιου</a:t>
            </a:r>
            <a:r>
              <a:rPr sz="1150" b="1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κλειδιού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του</a:t>
            </a:r>
            <a:r>
              <a:rPr sz="1150" b="1" spc="4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ιστότοπου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,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διευκολύνοντας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την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90" dirty="0">
                <a:solidFill>
                  <a:srgbClr val="FFBA00"/>
                </a:solidFill>
                <a:latin typeface="Calibri"/>
                <a:cs typeface="Calibri"/>
              </a:rPr>
              <a:t>κρυπτογράφηση</a:t>
            </a:r>
            <a:r>
              <a:rPr sz="115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11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0" dirty="0">
                <a:solidFill>
                  <a:srgbClr val="FFBA00"/>
                </a:solidFill>
                <a:latin typeface="Calibri"/>
                <a:cs typeface="Calibri"/>
              </a:rPr>
              <a:t>την</a:t>
            </a:r>
            <a:r>
              <a:rPr sz="1150" b="1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ταυτοποίηση</a:t>
            </a:r>
            <a:r>
              <a:rPr sz="115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0" dirty="0">
                <a:solidFill>
                  <a:srgbClr val="FFBA00"/>
                </a:solidFill>
                <a:latin typeface="Calibri"/>
                <a:cs typeface="Calibri"/>
              </a:rPr>
              <a:t>χρήστη.</a:t>
            </a:r>
            <a:endParaRPr sz="11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A00"/>
              </a:buClr>
              <a:buFont typeface="Arial"/>
              <a:buChar char="•"/>
            </a:pP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FFBA00"/>
              </a:buClr>
              <a:buFont typeface="Arial"/>
              <a:buChar char="•"/>
            </a:pPr>
            <a:endParaRPr sz="1500" dirty="0">
              <a:latin typeface="Calibri"/>
              <a:cs typeface="Calibri"/>
            </a:endParaRPr>
          </a:p>
          <a:p>
            <a:pPr marL="355600" marR="5080" indent="-342900" algn="just">
              <a:lnSpc>
                <a:spcPts val="1250"/>
              </a:lnSpc>
              <a:buSzPct val="191304"/>
              <a:buFont typeface="Arial"/>
              <a:buChar char="•"/>
              <a:tabLst>
                <a:tab pos="355600" algn="l"/>
              </a:tabLst>
            </a:pP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Όταν</a:t>
            </a:r>
            <a:r>
              <a:rPr sz="1150" spc="90" dirty="0">
                <a:solidFill>
                  <a:srgbClr val="FFBA00"/>
                </a:solidFill>
                <a:latin typeface="Calibri"/>
                <a:cs typeface="Calibri"/>
              </a:rPr>
              <a:t> η</a:t>
            </a:r>
            <a:r>
              <a:rPr sz="1150" spc="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συσκευή</a:t>
            </a:r>
            <a:r>
              <a:rPr sz="1150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ενός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 χρήστη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συνδέεται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με</a:t>
            </a:r>
            <a:r>
              <a:rPr sz="1150" b="1" spc="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την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ιστοσελίδα,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 χρησιμοποιεί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 δημόσιο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BA00"/>
                </a:solidFill>
                <a:latin typeface="Calibri"/>
                <a:cs typeface="Calibri"/>
              </a:rPr>
              <a:t>κλειδί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 για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τη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 δημιουργία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FFBA00"/>
                </a:solidFill>
                <a:latin typeface="Calibri"/>
                <a:cs typeface="Calibri"/>
              </a:rPr>
              <a:t>ασφαλών</a:t>
            </a:r>
            <a:r>
              <a:rPr sz="1150" spc="10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κλειδιών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κρυπτογράφησης.</a:t>
            </a:r>
            <a:endParaRPr sz="11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A00"/>
              </a:buClr>
              <a:buFont typeface="Arial"/>
              <a:buChar char="•"/>
            </a:pP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A00"/>
              </a:buClr>
              <a:buFont typeface="Arial"/>
              <a:buChar char="•"/>
            </a:pPr>
            <a:endParaRPr sz="1350" dirty="0">
              <a:latin typeface="Calibri"/>
              <a:cs typeface="Calibri"/>
            </a:endParaRPr>
          </a:p>
          <a:p>
            <a:pPr marL="355600" indent="-342900">
              <a:lnSpc>
                <a:spcPts val="1315"/>
              </a:lnSpc>
              <a:buSzPct val="19130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Ταυτόχρονα,</a:t>
            </a:r>
            <a:r>
              <a:rPr sz="1150" b="1" spc="1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BA00"/>
                </a:solidFill>
                <a:latin typeface="Calibri"/>
                <a:cs typeface="Calibri"/>
              </a:rPr>
              <a:t>ο</a:t>
            </a:r>
            <a:r>
              <a:rPr sz="1150" spc="1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εξυπηρετητής</a:t>
            </a:r>
            <a:r>
              <a:rPr sz="1150" b="1" spc="1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της</a:t>
            </a:r>
            <a:r>
              <a:rPr sz="1150" b="1" spc="1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ιστοσελίδας</a:t>
            </a:r>
            <a:r>
              <a:rPr sz="1150" b="1" spc="1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κατέχει</a:t>
            </a:r>
            <a:r>
              <a:rPr sz="1150" b="1" spc="1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ένα</a:t>
            </a:r>
            <a:r>
              <a:rPr sz="1150" b="1" spc="1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BA00"/>
                </a:solidFill>
                <a:latin typeface="Calibri"/>
                <a:cs typeface="Calibri"/>
              </a:rPr>
              <a:t>ιδιωτικό</a:t>
            </a:r>
            <a:r>
              <a:rPr sz="1150" spc="1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BA00"/>
                </a:solidFill>
                <a:latin typeface="Calibri"/>
                <a:cs typeface="Calibri"/>
              </a:rPr>
              <a:t>κλειδί</a:t>
            </a:r>
            <a:r>
              <a:rPr sz="1150" spc="19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95" dirty="0">
                <a:solidFill>
                  <a:srgbClr val="FFBA00"/>
                </a:solidFill>
                <a:latin typeface="Calibri"/>
                <a:cs typeface="Calibri"/>
              </a:rPr>
              <a:t>που</a:t>
            </a:r>
            <a:r>
              <a:rPr sz="1150" b="1" spc="1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χρησιμοποιείται</a:t>
            </a:r>
            <a:r>
              <a:rPr sz="1150" b="1" spc="1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FFBA00"/>
                </a:solidFill>
                <a:latin typeface="Calibri"/>
                <a:cs typeface="Calibri"/>
              </a:rPr>
              <a:t>για</a:t>
            </a:r>
            <a:r>
              <a:rPr sz="1150" b="1" spc="1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την</a:t>
            </a:r>
            <a:r>
              <a:rPr sz="1150" spc="1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αποκρυπτογράφηση</a:t>
            </a:r>
            <a:r>
              <a:rPr sz="1150" spc="18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των</a:t>
            </a:r>
            <a:r>
              <a:rPr sz="1150" spc="19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δεδομένων</a:t>
            </a:r>
            <a:endParaRPr sz="1150" dirty="0">
              <a:latin typeface="Calibri"/>
              <a:cs typeface="Calibri"/>
            </a:endParaRPr>
          </a:p>
          <a:p>
            <a:pPr marL="355600">
              <a:lnSpc>
                <a:spcPts val="1315"/>
              </a:lnSpc>
            </a:pPr>
            <a:r>
              <a:rPr sz="1150" b="1" spc="95" dirty="0">
                <a:solidFill>
                  <a:srgbClr val="FFBA00"/>
                </a:solidFill>
                <a:latin typeface="Calibri"/>
                <a:cs typeface="Calibri"/>
              </a:rPr>
              <a:t>που</a:t>
            </a:r>
            <a:r>
              <a:rPr sz="115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έχουν</a:t>
            </a:r>
            <a:r>
              <a:rPr sz="115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κρυπτογραφηθεί</a:t>
            </a:r>
            <a:r>
              <a:rPr sz="115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5" dirty="0">
                <a:solidFill>
                  <a:srgbClr val="FFBA00"/>
                </a:solidFill>
                <a:latin typeface="Calibri"/>
                <a:cs typeface="Calibri"/>
              </a:rPr>
              <a:t>με</a:t>
            </a:r>
            <a:r>
              <a:rPr sz="115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1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FFBA00"/>
                </a:solidFill>
                <a:latin typeface="Calibri"/>
                <a:cs typeface="Calibri"/>
              </a:rPr>
              <a:t>δημόσιο</a:t>
            </a:r>
            <a:r>
              <a:rPr sz="11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60" dirty="0">
                <a:solidFill>
                  <a:srgbClr val="FFBA00"/>
                </a:solidFill>
                <a:latin typeface="Calibri"/>
                <a:cs typeface="Calibri"/>
              </a:rPr>
              <a:t>κλειδί.</a:t>
            </a:r>
            <a:endParaRPr sz="11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SzPct val="19130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Οι</a:t>
            </a:r>
            <a:r>
              <a:rPr sz="11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αρχές</a:t>
            </a:r>
            <a:r>
              <a:rPr sz="11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έκδοσης</a:t>
            </a:r>
            <a:r>
              <a:rPr sz="115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80" dirty="0">
                <a:solidFill>
                  <a:srgbClr val="FFBA00"/>
                </a:solidFill>
                <a:latin typeface="Calibri"/>
                <a:cs typeface="Calibri"/>
              </a:rPr>
              <a:t>πιστοποιητικών</a:t>
            </a:r>
            <a:r>
              <a:rPr sz="11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CA)</a:t>
            </a:r>
            <a:r>
              <a:rPr sz="11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0" dirty="0">
                <a:solidFill>
                  <a:srgbClr val="FFBA00"/>
                </a:solidFill>
                <a:latin typeface="Calibri"/>
                <a:cs typeface="Calibri"/>
              </a:rPr>
              <a:t>είναι</a:t>
            </a:r>
            <a:r>
              <a:rPr sz="11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οντότητες</a:t>
            </a:r>
            <a:r>
              <a:rPr sz="11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FFBA00"/>
                </a:solidFill>
                <a:latin typeface="Calibri"/>
                <a:cs typeface="Calibri"/>
              </a:rPr>
              <a:t>που</a:t>
            </a:r>
            <a:r>
              <a:rPr sz="11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BA00"/>
                </a:solidFill>
                <a:latin typeface="Calibri"/>
                <a:cs typeface="Calibri"/>
              </a:rPr>
              <a:t>είναι</a:t>
            </a:r>
            <a:r>
              <a:rPr sz="11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επιφορτισμένες</a:t>
            </a:r>
            <a:r>
              <a:rPr sz="11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με</a:t>
            </a:r>
            <a:r>
              <a:rPr sz="11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BA00"/>
                </a:solidFill>
                <a:latin typeface="Calibri"/>
                <a:cs typeface="Calibri"/>
              </a:rPr>
              <a:t>την</a:t>
            </a:r>
            <a:r>
              <a:rPr sz="11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FFBA00"/>
                </a:solidFill>
                <a:latin typeface="Calibri"/>
                <a:cs typeface="Calibri"/>
              </a:rPr>
              <a:t>έκδοση</a:t>
            </a:r>
            <a:r>
              <a:rPr sz="11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70" dirty="0">
                <a:solidFill>
                  <a:srgbClr val="FFBA00"/>
                </a:solidFill>
                <a:latin typeface="Calibri"/>
                <a:cs typeface="Calibri"/>
              </a:rPr>
              <a:t>πιστοποιητικών</a:t>
            </a:r>
            <a:r>
              <a:rPr sz="115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BA00"/>
                </a:solidFill>
                <a:latin typeface="Calibri"/>
                <a:cs typeface="Calibri"/>
              </a:rPr>
              <a:t>SSL</a:t>
            </a:r>
            <a:r>
              <a:rPr sz="1150" b="1" spc="65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11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105" y="5664517"/>
            <a:ext cx="283654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Τι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είναι 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το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SSL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ασφαλές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); </a:t>
            </a:r>
            <a:r>
              <a:rPr sz="500" u="sng" spc="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|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Cloudflare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(εταιρεία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ασφαλείας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διαδικτύου</a:t>
            </a:r>
            <a:r>
              <a:rPr sz="500" u="sng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και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DDoS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protection</a:t>
            </a:r>
            <a:r>
              <a:rPr sz="500" spc="30" dirty="0">
                <a:solidFill>
                  <a:srgbClr val="FFBA00"/>
                </a:solidFill>
                <a:latin typeface="Calibri"/>
                <a:cs typeface="Calibri"/>
              </a:rPr>
              <a:t>)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6975" y="5301615"/>
            <a:ext cx="3297872" cy="615632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921635" y="0"/>
            <a:ext cx="2433955" cy="6880225"/>
            <a:chOff x="2921635" y="0"/>
            <a:chExt cx="243395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950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7355" y="595312"/>
            <a:ext cx="445643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Ποιοι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είναι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οι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05" dirty="0">
                <a:solidFill>
                  <a:srgbClr val="FFFFFF"/>
                </a:solidFill>
                <a:latin typeface="Times New Roman"/>
                <a:cs typeface="Times New Roman"/>
              </a:rPr>
              <a:t>τύποι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25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05" dirty="0">
                <a:solidFill>
                  <a:srgbClr val="FFFFFF"/>
                </a:solidFill>
                <a:latin typeface="Times New Roman"/>
                <a:cs typeface="Times New Roman"/>
              </a:rPr>
              <a:t>πιστοποιητικών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00" dirty="0">
                <a:solidFill>
                  <a:srgbClr val="FFFFFF"/>
                </a:solidFill>
              </a:rPr>
              <a:t>SSL;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06434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6305" y="1245572"/>
            <a:ext cx="8761095" cy="426014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80"/>
              </a:spcBef>
              <a:buSzPct val="18823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1400" spc="60" dirty="0">
                <a:solidFill>
                  <a:srgbClr val="FFBA00"/>
                </a:solidFill>
                <a:latin typeface="Calibri"/>
                <a:cs typeface="Calibri"/>
              </a:rPr>
              <a:t>Υπάρχουν διάφοροι τύποι SSL πιστοποιητικών:</a:t>
            </a: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SzPct val="188235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l-GR" sz="1400" spc="60" dirty="0">
              <a:solidFill>
                <a:srgbClr val="FFBA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SzPct val="18823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1400" spc="60" dirty="0">
                <a:solidFill>
                  <a:srgbClr val="FFBA00"/>
                </a:solidFill>
                <a:latin typeface="Calibri"/>
                <a:cs typeface="Calibri"/>
              </a:rPr>
              <a:t>    </a:t>
            </a:r>
            <a:r>
              <a:rPr lang="el-GR" sz="1400" spc="60" dirty="0" err="1">
                <a:solidFill>
                  <a:srgbClr val="FFBA00"/>
                </a:solidFill>
                <a:latin typeface="Calibri"/>
                <a:cs typeface="Calibri"/>
              </a:rPr>
              <a:t>Single-domain</a:t>
            </a:r>
            <a:r>
              <a:rPr lang="el-GR" sz="1400" spc="60" dirty="0">
                <a:solidFill>
                  <a:srgbClr val="FFBA00"/>
                </a:solidFill>
                <a:latin typeface="Calibri"/>
                <a:cs typeface="Calibri"/>
              </a:rPr>
              <a:t>: Ισχύει μόνο για έναν τομέα (π.χ. www.example.com)</a:t>
            </a: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SzPct val="188235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l-GR" sz="1400" spc="60" dirty="0">
              <a:solidFill>
                <a:srgbClr val="FFBA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SzPct val="18823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1400" spc="60" dirty="0">
                <a:solidFill>
                  <a:srgbClr val="FFBA00"/>
                </a:solidFill>
                <a:latin typeface="Calibri"/>
                <a:cs typeface="Calibri"/>
              </a:rPr>
              <a:t>    </a:t>
            </a:r>
            <a:r>
              <a:rPr lang="el-GR" sz="1400" spc="60" dirty="0" err="1">
                <a:solidFill>
                  <a:srgbClr val="FFBA00"/>
                </a:solidFill>
                <a:latin typeface="Calibri"/>
                <a:cs typeface="Calibri"/>
              </a:rPr>
              <a:t>Wildcard</a:t>
            </a:r>
            <a:r>
              <a:rPr lang="el-GR" sz="1400" spc="60" dirty="0">
                <a:solidFill>
                  <a:srgbClr val="FFBA00"/>
                </a:solidFill>
                <a:latin typeface="Calibri"/>
                <a:cs typeface="Calibri"/>
              </a:rPr>
              <a:t>: Καλύπτει τον κύριο τομέα και όλα τα </a:t>
            </a:r>
            <a:r>
              <a:rPr lang="el-GR" sz="1400" spc="60" dirty="0" err="1">
                <a:solidFill>
                  <a:srgbClr val="FFBA00"/>
                </a:solidFill>
                <a:latin typeface="Calibri"/>
                <a:cs typeface="Calibri"/>
              </a:rPr>
              <a:t>υπο-domains</a:t>
            </a:r>
            <a:r>
              <a:rPr lang="el-GR" sz="1400" spc="60" dirty="0">
                <a:solidFill>
                  <a:srgbClr val="FFBA00"/>
                </a:solidFill>
                <a:latin typeface="Calibri"/>
                <a:cs typeface="Calibri"/>
              </a:rPr>
              <a:t> του (π.χ. blog.example.com, dev.example.com)</a:t>
            </a: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SzPct val="188235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l-GR" sz="1400" spc="60" dirty="0">
              <a:solidFill>
                <a:srgbClr val="FFBA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SzPct val="18823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1400" spc="60" dirty="0">
                <a:solidFill>
                  <a:srgbClr val="FFBA00"/>
                </a:solidFill>
                <a:latin typeface="Calibri"/>
                <a:cs typeface="Calibri"/>
              </a:rPr>
              <a:t>    </a:t>
            </a:r>
            <a:r>
              <a:rPr lang="el-GR" sz="1400" spc="60" dirty="0" err="1">
                <a:solidFill>
                  <a:srgbClr val="FFBA00"/>
                </a:solidFill>
                <a:latin typeface="Calibri"/>
                <a:cs typeface="Calibri"/>
              </a:rPr>
              <a:t>Multi-domain</a:t>
            </a:r>
            <a:r>
              <a:rPr lang="el-GR" sz="1400" spc="60" dirty="0">
                <a:solidFill>
                  <a:srgbClr val="FFBA00"/>
                </a:solidFill>
                <a:latin typeface="Calibri"/>
                <a:cs typeface="Calibri"/>
              </a:rPr>
              <a:t>: Καλύπτει πολλαπλούς άσχετους τομείς με ένα μόνο πιστοποιητικό</a:t>
            </a: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SzPct val="188235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l-GR" sz="1400" spc="60" dirty="0">
              <a:solidFill>
                <a:srgbClr val="FFBA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SzPct val="18823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1400" spc="60" dirty="0">
                <a:solidFill>
                  <a:srgbClr val="FFBA00"/>
                </a:solidFill>
                <a:latin typeface="Calibri"/>
                <a:cs typeface="Calibri"/>
              </a:rPr>
              <a:t>Τα SSL πιστοποιητικά διακρίνονται και ανάλογα με το επίπεδο επικύρωσης:</a:t>
            </a: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SzPct val="188235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l-GR" sz="1400" spc="60" dirty="0">
              <a:solidFill>
                <a:srgbClr val="FFBA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SzPct val="18823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1400" spc="60" dirty="0">
                <a:solidFill>
                  <a:srgbClr val="FFBA00"/>
                </a:solidFill>
                <a:latin typeface="Calibri"/>
                <a:cs typeface="Calibri"/>
              </a:rPr>
              <a:t>    </a:t>
            </a:r>
            <a:r>
              <a:rPr lang="el-GR" sz="1400" spc="60" dirty="0" err="1">
                <a:solidFill>
                  <a:srgbClr val="FFBA00"/>
                </a:solidFill>
                <a:latin typeface="Calibri"/>
                <a:cs typeface="Calibri"/>
              </a:rPr>
              <a:t>Domain</a:t>
            </a:r>
            <a:r>
              <a:rPr lang="el-GR" sz="1400" spc="6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lang="el-GR" sz="1400" spc="60" dirty="0" err="1">
                <a:solidFill>
                  <a:srgbClr val="FFBA00"/>
                </a:solidFill>
                <a:latin typeface="Calibri"/>
                <a:cs typeface="Calibri"/>
              </a:rPr>
              <a:t>Validation</a:t>
            </a:r>
            <a:r>
              <a:rPr lang="el-GR" sz="1400" spc="60" dirty="0">
                <a:solidFill>
                  <a:srgbClr val="FFBA00"/>
                </a:solidFill>
                <a:latin typeface="Calibri"/>
                <a:cs typeface="Calibri"/>
              </a:rPr>
              <a:t> (DV): Επιβεβαίωση ιδιοκτησίας </a:t>
            </a:r>
            <a:r>
              <a:rPr lang="el-GR" sz="1400" spc="60" dirty="0" err="1">
                <a:solidFill>
                  <a:srgbClr val="FFBA00"/>
                </a:solidFill>
                <a:latin typeface="Calibri"/>
                <a:cs typeface="Calibri"/>
              </a:rPr>
              <a:t>domain</a:t>
            </a:r>
            <a:r>
              <a:rPr lang="el-GR" sz="1400" spc="60" dirty="0">
                <a:solidFill>
                  <a:srgbClr val="FFBA00"/>
                </a:solidFill>
                <a:latin typeface="Calibri"/>
                <a:cs typeface="Calibri"/>
              </a:rPr>
              <a:t> – βασικό και οικονομικό</a:t>
            </a: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SzPct val="188235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l-GR" sz="1400" spc="60" dirty="0">
              <a:solidFill>
                <a:srgbClr val="FFBA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SzPct val="18823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1400" spc="60" dirty="0">
                <a:solidFill>
                  <a:srgbClr val="FFBA00"/>
                </a:solidFill>
                <a:latin typeface="Calibri"/>
                <a:cs typeface="Calibri"/>
              </a:rPr>
              <a:t>    Organization </a:t>
            </a:r>
            <a:r>
              <a:rPr lang="el-GR" sz="1400" spc="60" dirty="0" err="1">
                <a:solidFill>
                  <a:srgbClr val="FFBA00"/>
                </a:solidFill>
                <a:latin typeface="Calibri"/>
                <a:cs typeface="Calibri"/>
              </a:rPr>
              <a:t>Validation</a:t>
            </a:r>
            <a:r>
              <a:rPr lang="el-GR" sz="1400" spc="60" dirty="0">
                <a:solidFill>
                  <a:srgbClr val="FFBA00"/>
                </a:solidFill>
                <a:latin typeface="Calibri"/>
                <a:cs typeface="Calibri"/>
              </a:rPr>
              <a:t> (OV): Περιλαμβάνει επικοινωνία της Αρχής Πιστοποίησης με τον οργανισμό – αυξάνει την εμπιστοσύνη</a:t>
            </a: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SzPct val="188235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l-GR" sz="1400" spc="60" dirty="0">
              <a:solidFill>
                <a:srgbClr val="FFBA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SzPct val="18823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1400" spc="60" dirty="0">
                <a:solidFill>
                  <a:srgbClr val="FFBA00"/>
                </a:solidFill>
                <a:latin typeface="Calibri"/>
                <a:cs typeface="Calibri"/>
              </a:rPr>
              <a:t>    </a:t>
            </a:r>
            <a:r>
              <a:rPr lang="el-GR" sz="1400" spc="60" dirty="0" err="1">
                <a:solidFill>
                  <a:srgbClr val="FFBA00"/>
                </a:solidFill>
                <a:latin typeface="Calibri"/>
                <a:cs typeface="Calibri"/>
              </a:rPr>
              <a:t>Extended</a:t>
            </a:r>
            <a:r>
              <a:rPr lang="el-GR" sz="1400" spc="6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lang="el-GR" sz="1400" spc="60" dirty="0" err="1">
                <a:solidFill>
                  <a:srgbClr val="FFBA00"/>
                </a:solidFill>
                <a:latin typeface="Calibri"/>
                <a:cs typeface="Calibri"/>
              </a:rPr>
              <a:t>Validation</a:t>
            </a:r>
            <a:r>
              <a:rPr lang="el-GR" sz="1400" spc="60" dirty="0">
                <a:solidFill>
                  <a:srgbClr val="FFBA00"/>
                </a:solidFill>
                <a:latin typeface="Calibri"/>
                <a:cs typeface="Calibri"/>
              </a:rPr>
              <a:t> (EV): Απαιτεί πλήρη έλεγχο στοιχείων του οργανισμού – προσφέρει το υψηλότερο επίπεδο αξιοπιστίας</a:t>
            </a:r>
            <a:endParaRPr lang="el-GR" sz="14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77855" y="3342004"/>
            <a:ext cx="18732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30" dirty="0">
                <a:solidFill>
                  <a:srgbClr val="FFBA00"/>
                </a:solidFill>
                <a:latin typeface="Calibri"/>
                <a:cs typeface="Calibri"/>
              </a:rPr>
              <a:t>π</a:t>
            </a:r>
            <a:r>
              <a:rPr sz="850" b="1" dirty="0">
                <a:solidFill>
                  <a:srgbClr val="FFBA00"/>
                </a:solidFill>
                <a:latin typeface="Calibri"/>
                <a:cs typeface="Calibri"/>
              </a:rPr>
              <a:t>ι</a:t>
            </a:r>
            <a:r>
              <a:rPr sz="850" b="1" spc="45" dirty="0">
                <a:solidFill>
                  <a:srgbClr val="FFBA00"/>
                </a:solidFill>
                <a:latin typeface="Calibri"/>
                <a:cs typeface="Calibri"/>
              </a:rPr>
              <a:t>ο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9544" y="6565580"/>
            <a:ext cx="302196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Τι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είναι 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το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SSL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Secure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Sockets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);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|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Cloudflare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(εταιρεία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ασφαλείας</a:t>
            </a:r>
            <a:r>
              <a:rPr sz="500" u="sng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διαδικτύου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και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DDoS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protection</a:t>
            </a:r>
            <a:r>
              <a:rPr sz="500" spc="30" dirty="0">
                <a:solidFill>
                  <a:srgbClr val="FFBA00"/>
                </a:solidFill>
                <a:latin typeface="Calibri"/>
                <a:cs typeface="Calibri"/>
              </a:rPr>
              <a:t>)</a:t>
            </a:r>
            <a:endParaRPr sz="500" dirty="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10600" y="5949948"/>
            <a:ext cx="3297872" cy="615632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030095" y="0"/>
            <a:ext cx="3325495" cy="6880225"/>
            <a:chOff x="2030095" y="0"/>
            <a:chExt cx="33254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950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0095" y="2389504"/>
              <a:ext cx="1377632" cy="13808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8510" y="2411095"/>
              <a:ext cx="1304607" cy="130143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27355" y="595312"/>
            <a:ext cx="271145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150" dirty="0">
                <a:solidFill>
                  <a:srgbClr val="FFFFFF"/>
                </a:solidFill>
                <a:latin typeface="Times New Roman"/>
                <a:cs typeface="Times New Roman"/>
              </a:rPr>
              <a:t>Πώς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λειτουργεί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00" dirty="0">
                <a:solidFill>
                  <a:srgbClr val="FFFFFF"/>
                </a:solidFill>
              </a:rPr>
              <a:t>SSL/TLS;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06434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425440" y="2208529"/>
            <a:ext cx="1377950" cy="1381125"/>
            <a:chOff x="5425440" y="2208529"/>
            <a:chExt cx="1377950" cy="138112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5440" y="2208529"/>
              <a:ext cx="1377632" cy="13808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43855" y="2229802"/>
              <a:ext cx="1304607" cy="1301432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8817609" y="2208529"/>
            <a:ext cx="1381125" cy="1381125"/>
            <a:chOff x="8817609" y="2208529"/>
            <a:chExt cx="1381125" cy="138112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17609" y="2208529"/>
              <a:ext cx="1380807" cy="138080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38882" y="2229802"/>
              <a:ext cx="1304607" cy="130143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356360" y="3995102"/>
            <a:ext cx="2689860" cy="512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800" b="1" spc="60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800" b="1" spc="50" dirty="0">
                <a:solidFill>
                  <a:srgbClr val="FFFFFF"/>
                </a:solidFill>
                <a:latin typeface="Calibri"/>
                <a:cs typeface="Calibri"/>
              </a:rPr>
              <a:t>SSL </a:t>
            </a:r>
            <a:r>
              <a:rPr sz="800" b="1" spc="55" dirty="0">
                <a:solidFill>
                  <a:srgbClr val="FFFFFF"/>
                </a:solidFill>
                <a:latin typeface="Calibri"/>
                <a:cs typeface="Calibri"/>
              </a:rPr>
              <a:t>κρυπτογραφεί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τα δεδομένα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μεταδίδονται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μέσω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διαδικτύου,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παράγοντας/κρύβοντας τα </a:t>
            </a:r>
            <a:r>
              <a:rPr sz="800" b="1" spc="60" dirty="0">
                <a:solidFill>
                  <a:srgbClr val="FFFFFF"/>
                </a:solidFill>
                <a:latin typeface="Calibri"/>
                <a:cs typeface="Calibri"/>
              </a:rPr>
              <a:t>μη </a:t>
            </a:r>
            <a:r>
              <a:rPr sz="80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60" dirty="0">
                <a:solidFill>
                  <a:srgbClr val="FFFFFF"/>
                </a:solidFill>
                <a:latin typeface="Calibri"/>
                <a:cs typeface="Calibri"/>
              </a:rPr>
              <a:t>αναγνώσιμα</a:t>
            </a:r>
            <a:r>
              <a:rPr sz="8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6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8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ανεξουσιοδοτημένους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55" dirty="0">
                <a:solidFill>
                  <a:srgbClr val="FFFFFF"/>
                </a:solidFill>
                <a:latin typeface="Calibri"/>
                <a:cs typeface="Calibri"/>
              </a:rPr>
              <a:t>υποκλοπέους, </a:t>
            </a:r>
            <a:r>
              <a:rPr sz="800" b="1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ενισχύοντας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έτσι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προστασία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ιδιωτικής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ζωής.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88534" y="3995102"/>
            <a:ext cx="2614930" cy="633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800" b="1" spc="8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8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70" dirty="0">
                <a:solidFill>
                  <a:srgbClr val="FFFFFF"/>
                </a:solidFill>
                <a:latin typeface="Calibri"/>
                <a:cs typeface="Calibri"/>
              </a:rPr>
              <a:t>SSL</a:t>
            </a:r>
            <a:r>
              <a:rPr sz="8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70" dirty="0">
                <a:solidFill>
                  <a:srgbClr val="FFFFFF"/>
                </a:solidFill>
                <a:latin typeface="Calibri"/>
                <a:cs typeface="Calibri"/>
              </a:rPr>
              <a:t>ξεκινά</a:t>
            </a:r>
            <a:r>
              <a:rPr sz="8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μια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70" dirty="0">
                <a:solidFill>
                  <a:srgbClr val="FFFFFF"/>
                </a:solidFill>
                <a:latin typeface="Calibri"/>
                <a:cs typeface="Calibri"/>
              </a:rPr>
              <a:t>διαδικασία</a:t>
            </a:r>
            <a:r>
              <a:rPr sz="8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80" dirty="0">
                <a:solidFill>
                  <a:srgbClr val="FFFFFF"/>
                </a:solidFill>
                <a:latin typeface="Calibri"/>
                <a:cs typeface="Calibri"/>
              </a:rPr>
              <a:t>επαλήθευσης</a:t>
            </a:r>
            <a:r>
              <a:rPr sz="8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75" dirty="0">
                <a:solidFill>
                  <a:srgbClr val="FFFFFF"/>
                </a:solidFill>
                <a:latin typeface="Calibri"/>
                <a:cs typeface="Calibri"/>
              </a:rPr>
              <a:t>χρήστη </a:t>
            </a:r>
            <a:r>
              <a:rPr sz="800" b="1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γνωστή </a:t>
            </a:r>
            <a:r>
              <a:rPr sz="800" spc="85" dirty="0">
                <a:solidFill>
                  <a:srgbClr val="FFFFFF"/>
                </a:solidFill>
                <a:latin typeface="Calibri"/>
                <a:cs typeface="Calibri"/>
              </a:rPr>
              <a:t>ως </a:t>
            </a:r>
            <a:r>
              <a:rPr sz="800" b="1" spc="75" dirty="0">
                <a:solidFill>
                  <a:srgbClr val="FFFFFF"/>
                </a:solidFill>
                <a:latin typeface="Calibri"/>
                <a:cs typeface="Calibri"/>
              </a:rPr>
              <a:t>χειραψία </a:t>
            </a: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μεταξύ </a:t>
            </a: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δύο συσκευών </a:t>
            </a:r>
            <a:r>
              <a:rPr sz="800" b="1" spc="80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8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75" dirty="0">
                <a:solidFill>
                  <a:srgbClr val="FFFFFF"/>
                </a:solidFill>
                <a:latin typeface="Calibri"/>
                <a:cs typeface="Calibri"/>
              </a:rPr>
              <a:t>επικοινωνούν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επαληθεύσει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ότι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800" b="1" spc="60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δύο </a:t>
            </a:r>
            <a:r>
              <a:rPr sz="8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75" dirty="0">
                <a:solidFill>
                  <a:srgbClr val="FFFFFF"/>
                </a:solidFill>
                <a:latin typeface="Calibri"/>
                <a:cs typeface="Calibri"/>
              </a:rPr>
              <a:t>συσκευές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είναι </a:t>
            </a: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όντως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αυτές </a:t>
            </a:r>
            <a:r>
              <a:rPr sz="800" spc="85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ισχυρίζονται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ότι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είναι.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79105" y="3995102"/>
            <a:ext cx="2825115" cy="512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800" b="1" spc="35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800" b="1" spc="30" dirty="0">
                <a:solidFill>
                  <a:srgbClr val="FFFFFF"/>
                </a:solidFill>
                <a:latin typeface="Calibri"/>
                <a:cs typeface="Calibri"/>
              </a:rPr>
              <a:t>SSL 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χρησιμοποιεί </a:t>
            </a:r>
            <a:r>
              <a:rPr sz="800" b="1" spc="35" dirty="0">
                <a:solidFill>
                  <a:srgbClr val="FFFFFF"/>
                </a:solidFill>
                <a:latin typeface="Calibri"/>
                <a:cs typeface="Calibri"/>
              </a:rPr>
              <a:t>πρόσθετες 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ψηφιακές </a:t>
            </a:r>
            <a:r>
              <a:rPr sz="800" b="1" spc="40" dirty="0">
                <a:solidFill>
                  <a:srgbClr val="FFFFFF"/>
                </a:solidFill>
                <a:latin typeface="Calibri"/>
                <a:cs typeface="Calibri"/>
              </a:rPr>
              <a:t>υπογραφές 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8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διασφαλίσει </a:t>
            </a:r>
            <a:r>
              <a:rPr sz="800" b="1" spc="35" dirty="0">
                <a:solidFill>
                  <a:srgbClr val="FFFFFF"/>
                </a:solidFill>
                <a:latin typeface="Calibri"/>
                <a:cs typeface="Calibri"/>
              </a:rPr>
              <a:t>την ακεραιότητα 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800" b="1" spc="35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8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επιβεβαιώνοντας 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ότι 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τα δεδομένα </a:t>
            </a:r>
            <a:r>
              <a:rPr sz="800" b="1" spc="40" dirty="0">
                <a:solidFill>
                  <a:srgbClr val="FFFFFF"/>
                </a:solidFill>
                <a:latin typeface="Calibri"/>
                <a:cs typeface="Calibri"/>
              </a:rPr>
              <a:t>παραμένουν 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αναλλοίωτα 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πριν</a:t>
            </a: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40" dirty="0">
                <a:solidFill>
                  <a:srgbClr val="FFFFFF"/>
                </a:solidFill>
                <a:latin typeface="Calibri"/>
                <a:cs typeface="Calibri"/>
              </a:rPr>
              <a:t>φτάσουν</a:t>
            </a:r>
            <a:r>
              <a:rPr sz="8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σχεδιαστή</a:t>
            </a: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35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8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παραλήπτη.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105" y="5698807"/>
            <a:ext cx="302196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Τι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είναι 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το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SSL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Secure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Sockets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);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|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Cloudflare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(εταιρεία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ασφαλείας</a:t>
            </a:r>
            <a:r>
              <a:rPr sz="500" u="sng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διαδικτύου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και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DDoS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protection</a:t>
            </a:r>
            <a:r>
              <a:rPr sz="500" spc="30" dirty="0">
                <a:solidFill>
                  <a:srgbClr val="FFBA00"/>
                </a:solidFill>
                <a:latin typeface="Calibri"/>
                <a:cs typeface="Calibri"/>
              </a:rPr>
              <a:t>)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546975" y="5296217"/>
            <a:ext cx="3297872" cy="615632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/>
          <p:nvPr/>
        </p:nvSpPr>
        <p:spPr>
          <a:xfrm>
            <a:off x="8307069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47" name="Τίτλος 46">
            <a:extLst>
              <a:ext uri="{FF2B5EF4-FFF2-40B4-BE49-F238E27FC236}">
                <a16:creationId xmlns:a16="http://schemas.microsoft.com/office/drawing/2014/main" id="{3A669A4B-08AB-E7C8-596F-775A65EFF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228600"/>
            <a:ext cx="6400800" cy="784830"/>
          </a:xfrm>
        </p:spPr>
        <p:txBody>
          <a:bodyPr/>
          <a:lstStyle/>
          <a:p>
            <a:r>
              <a:rPr lang="el-GR" dirty="0"/>
              <a:t>Ασφάλεια στον Παγκόσμιο Ιστό (Web </a:t>
            </a:r>
            <a:r>
              <a:rPr lang="el-GR" dirty="0" err="1"/>
              <a:t>Security</a:t>
            </a:r>
            <a:r>
              <a:rPr lang="el-GR" dirty="0"/>
              <a:t>)</a:t>
            </a:r>
          </a:p>
        </p:txBody>
      </p:sp>
      <p:graphicFrame>
        <p:nvGraphicFramePr>
          <p:cNvPr id="48" name="Πίνακας 47">
            <a:extLst>
              <a:ext uri="{FF2B5EF4-FFF2-40B4-BE49-F238E27FC236}">
                <a16:creationId xmlns:a16="http://schemas.microsoft.com/office/drawing/2014/main" id="{7B04ACEC-5CAC-3539-FBC8-B5549CC0B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559217"/>
              </p:ext>
            </p:extLst>
          </p:nvPr>
        </p:nvGraphicFramePr>
        <p:xfrm>
          <a:off x="2286000" y="2057400"/>
          <a:ext cx="7620000" cy="4192463"/>
        </p:xfrm>
        <a:graphic>
          <a:graphicData uri="http://schemas.openxmlformats.org/drawingml/2006/table">
            <a:tbl>
              <a:tblPr/>
              <a:tblGrid>
                <a:gridCol w="1905000">
                  <a:extLst>
                    <a:ext uri="{9D8B030D-6E8A-4147-A177-3AD203B41FA5}">
                      <a16:colId xmlns:a16="http://schemas.microsoft.com/office/drawing/2014/main" val="2539146096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371822468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302870051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3858341715"/>
                    </a:ext>
                  </a:extLst>
                </a:gridCol>
              </a:tblGrid>
              <a:tr h="235170">
                <a:tc>
                  <a:txBody>
                    <a:bodyPr/>
                    <a:lstStyle/>
                    <a:p>
                      <a:r>
                        <a:rPr lang="el-GR" sz="1100" b="1"/>
                        <a:t>Κατηγορία Απειλής</a:t>
                      </a:r>
                      <a:endParaRPr lang="el-GR" sz="1100"/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b="1"/>
                        <a:t>Απειλές</a:t>
                      </a:r>
                      <a:endParaRPr lang="el-GR" sz="1100"/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b="1"/>
                        <a:t>Συνέπειες</a:t>
                      </a:r>
                      <a:endParaRPr lang="el-GR" sz="1100"/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b="1"/>
                        <a:t>Αντιμετώπιση</a:t>
                      </a:r>
                      <a:endParaRPr lang="el-GR" sz="1100"/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289348"/>
                  </a:ext>
                </a:extLst>
              </a:tr>
              <a:tr h="1122409">
                <a:tc>
                  <a:txBody>
                    <a:bodyPr/>
                    <a:lstStyle/>
                    <a:p>
                      <a:r>
                        <a:rPr lang="el-GR" sz="1100" b="1"/>
                        <a:t>Ακεραιότητα</a:t>
                      </a:r>
                      <a:endParaRPr lang="el-GR" sz="1100"/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dirty="0"/>
                        <a:t>- Τροποποίηση δεδομένων χρήστη</a:t>
                      </a:r>
                      <a:br>
                        <a:rPr lang="el-GR" sz="1100" dirty="0"/>
                      </a:br>
                      <a:r>
                        <a:rPr lang="el-GR" sz="1100" dirty="0"/>
                        <a:t>- </a:t>
                      </a:r>
                      <a:r>
                        <a:rPr lang="el-GR" sz="1100" dirty="0" err="1"/>
                        <a:t>Trojan</a:t>
                      </a:r>
                      <a:r>
                        <a:rPr lang="el-GR" sz="1100" dirty="0"/>
                        <a:t> </a:t>
                      </a:r>
                      <a:r>
                        <a:rPr lang="el-GR" sz="1100" dirty="0" err="1"/>
                        <a:t>horse</a:t>
                      </a:r>
                      <a:r>
                        <a:rPr lang="el-GR" sz="1100" dirty="0"/>
                        <a:t> </a:t>
                      </a:r>
                      <a:r>
                        <a:rPr lang="el-GR" sz="1100" dirty="0" err="1"/>
                        <a:t>browsers</a:t>
                      </a:r>
                      <a:br>
                        <a:rPr lang="el-GR" sz="1100" dirty="0"/>
                      </a:br>
                      <a:r>
                        <a:rPr lang="el-GR" sz="1100" dirty="0"/>
                        <a:t>- Αλλαγή στη μνήμη</a:t>
                      </a:r>
                      <a:br>
                        <a:rPr lang="el-GR" sz="1100" dirty="0"/>
                      </a:br>
                      <a:r>
                        <a:rPr lang="el-GR" sz="1100" dirty="0"/>
                        <a:t>- Τροποποίηση μηνυμάτων σε μεταφορά</a:t>
                      </a:r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100"/>
                        <a:t>- Απώλεια πληροφοριών</a:t>
                      </a:r>
                      <a:br>
                        <a:rPr lang="el-GR" sz="1100"/>
                      </a:br>
                      <a:r>
                        <a:rPr lang="el-GR" sz="1100"/>
                        <a:t>- Παραβίαση μηχανής</a:t>
                      </a:r>
                      <a:br>
                        <a:rPr lang="el-GR" sz="1100"/>
                      </a:br>
                      <a:r>
                        <a:rPr lang="el-GR" sz="1100"/>
                        <a:t>- Ευπάθεια σε άλλες επιθέσεις</a:t>
                      </a:r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100"/>
                        <a:t>Κρυπτογραφικά </a:t>
                      </a:r>
                      <a:r>
                        <a:rPr lang="en-US" sz="1100"/>
                        <a:t>checksums (</a:t>
                      </a:r>
                      <a:r>
                        <a:rPr lang="el-GR" sz="1100"/>
                        <a:t>ψηφιακά αθροίσματα)</a:t>
                      </a:r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8649121"/>
                  </a:ext>
                </a:extLst>
              </a:tr>
              <a:tr h="1122409">
                <a:tc>
                  <a:txBody>
                    <a:bodyPr/>
                    <a:lstStyle/>
                    <a:p>
                      <a:r>
                        <a:rPr lang="el-GR" sz="1100" b="1"/>
                        <a:t>Εμπιστευτικότητα</a:t>
                      </a:r>
                      <a:endParaRPr lang="el-GR" sz="1100"/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dirty="0"/>
                        <a:t>- Υποκλοπή στο δίκτυο</a:t>
                      </a:r>
                      <a:br>
                        <a:rPr lang="el-GR" sz="1100" dirty="0"/>
                      </a:br>
                      <a:r>
                        <a:rPr lang="el-GR" sz="1100" dirty="0"/>
                        <a:t>- Κλοπή δεδομένων από </a:t>
                      </a:r>
                      <a:r>
                        <a:rPr lang="el-GR" sz="1100" dirty="0" err="1"/>
                        <a:t>server</a:t>
                      </a:r>
                      <a:r>
                        <a:rPr lang="el-GR" sz="1100" dirty="0"/>
                        <a:t> ή </a:t>
                      </a:r>
                      <a:r>
                        <a:rPr lang="el-GR" sz="1100" dirty="0" err="1"/>
                        <a:t>client</a:t>
                      </a:r>
                      <a:br>
                        <a:rPr lang="el-GR" sz="1100" dirty="0"/>
                      </a:br>
                      <a:r>
                        <a:rPr lang="el-GR" sz="1100" dirty="0"/>
                        <a:t>- Πληροφορίες για διαμόρφωση δικτύου ή σχέσεις </a:t>
                      </a:r>
                      <a:r>
                        <a:rPr lang="el-GR" sz="1100" dirty="0" err="1"/>
                        <a:t>client-server</a:t>
                      </a:r>
                      <a:endParaRPr lang="el-GR" sz="1100" dirty="0"/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100"/>
                        <a:t>- Απώλεια δεδομένων</a:t>
                      </a:r>
                      <a:br>
                        <a:rPr lang="el-GR" sz="1100"/>
                      </a:br>
                      <a:r>
                        <a:rPr lang="el-GR" sz="1100"/>
                        <a:t>- Παραβίαση ιδιωτικότητας</a:t>
                      </a:r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100"/>
                        <a:t>Κρυπτογράφηση, </a:t>
                      </a:r>
                      <a:r>
                        <a:rPr lang="en-US" sz="1100"/>
                        <a:t>web proxies</a:t>
                      </a:r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04082"/>
                  </a:ext>
                </a:extLst>
              </a:tr>
              <a:tr h="1122409">
                <a:tc>
                  <a:txBody>
                    <a:bodyPr/>
                    <a:lstStyle/>
                    <a:p>
                      <a:r>
                        <a:rPr lang="el-GR" sz="1100" b="1"/>
                        <a:t>Άρνηση υπηρεσίας (</a:t>
                      </a:r>
                      <a:r>
                        <a:rPr lang="en-US" sz="1100" b="1"/>
                        <a:t>DoS)</a:t>
                      </a:r>
                      <a:endParaRPr lang="en-US" sz="1100"/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100"/>
                        <a:t>- Σκοτώνει νήματα χρήστη</a:t>
                      </a:r>
                      <a:br>
                        <a:rPr lang="el-GR" sz="1100"/>
                      </a:br>
                      <a:r>
                        <a:rPr lang="el-GR" sz="1100"/>
                        <a:t>- Πλημμύρα με ψευδή αιτήματα</a:t>
                      </a:r>
                      <a:br>
                        <a:rPr lang="el-GR" sz="1100"/>
                      </a:br>
                      <a:r>
                        <a:rPr lang="el-GR" sz="1100"/>
                        <a:t>- Γέμισμα δίσκου/μνήμης</a:t>
                      </a:r>
                      <a:br>
                        <a:rPr lang="el-GR" sz="1100"/>
                      </a:br>
                      <a:r>
                        <a:rPr lang="el-GR" sz="1100"/>
                        <a:t>- Απομόνωση μέσω DNS επιθέσεων</a:t>
                      </a:r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100"/>
                        <a:t>- Διακοπή λειτουργίας</a:t>
                      </a:r>
                      <a:br>
                        <a:rPr lang="el-GR" sz="1100"/>
                      </a:br>
                      <a:r>
                        <a:rPr lang="el-GR" sz="1100"/>
                        <a:t>- Ενόχληση</a:t>
                      </a:r>
                      <a:br>
                        <a:rPr lang="el-GR" sz="1100"/>
                      </a:br>
                      <a:r>
                        <a:rPr lang="el-GR" sz="1100"/>
                        <a:t>- Παρεμπόδιση εργασίας</a:t>
                      </a:r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100"/>
                        <a:t>Δύσκολο να προληφθεί</a:t>
                      </a:r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241218"/>
                  </a:ext>
                </a:extLst>
              </a:tr>
              <a:tr h="590066">
                <a:tc>
                  <a:txBody>
                    <a:bodyPr/>
                    <a:lstStyle/>
                    <a:p>
                      <a:r>
                        <a:rPr lang="el-GR" sz="1100" b="1"/>
                        <a:t>Αυθεντικοποίηση</a:t>
                      </a:r>
                      <a:endParaRPr lang="el-GR" sz="1100"/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100"/>
                        <a:t>- Υποκλοπή ταυτότητας</a:t>
                      </a:r>
                      <a:br>
                        <a:rPr lang="el-GR" sz="1100"/>
                      </a:br>
                      <a:r>
                        <a:rPr lang="el-GR" sz="1100"/>
                        <a:t>- Παραποίηση δεδομένων</a:t>
                      </a:r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100"/>
                        <a:t>- Παραπλάνηση χρήστη</a:t>
                      </a:r>
                      <a:br>
                        <a:rPr lang="el-GR" sz="1100"/>
                      </a:br>
                      <a:r>
                        <a:rPr lang="el-GR" sz="1100"/>
                        <a:t>- Αποδοχή ψευδών δεδομένων</a:t>
                      </a:r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dirty="0"/>
                        <a:t>Κρυπτογραφικές τεχνικές</a:t>
                      </a:r>
                    </a:p>
                  </a:txBody>
                  <a:tcPr marL="34701" marR="34701" marT="17351" marB="173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95180"/>
                  </a:ext>
                </a:extLst>
              </a:tr>
            </a:tbl>
          </a:graphicData>
        </a:graphic>
      </p:graphicFrame>
      <p:sp>
        <p:nvSpPr>
          <p:cNvPr id="49" name="Rectangle 1">
            <a:extLst>
              <a:ext uri="{FF2B5EF4-FFF2-40B4-BE49-F238E27FC236}">
                <a16:creationId xmlns:a16="http://schemas.microsoft.com/office/drawing/2014/main" id="{6149BAC0-423B-198D-BCCF-9A2A044C7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94" y="889083"/>
            <a:ext cx="90773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Ο Παγκόσμιος Ιστός (WWW) χρησιμοποιείται ευρέως από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επιχειρήσεις, κρατικούς φορείς και ιδιώτες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αλλά παραμένει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εξαιρετικά ευάλωτος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σε ποικίλες απειλές.</a:t>
            </a:r>
          </a:p>
        </p:txBody>
      </p:sp>
      <p:sp>
        <p:nvSpPr>
          <p:cNvPr id="50" name="Rectangle 2">
            <a:extLst>
              <a:ext uri="{FF2B5EF4-FFF2-40B4-BE49-F238E27FC236}">
                <a16:creationId xmlns:a16="http://schemas.microsoft.com/office/drawing/2014/main" id="{7FA3461A-F5F5-91A3-7E3A-E1F4B00F0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1952625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827" y="6151562"/>
              <a:ext cx="2649537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60370">
              <a:lnSpc>
                <a:spcPct val="100000"/>
              </a:lnSpc>
              <a:spcBef>
                <a:spcPts val="100"/>
              </a:spcBef>
            </a:pPr>
            <a:r>
              <a:rPr spc="95" dirty="0"/>
              <a:t>Γ</a:t>
            </a:r>
            <a:r>
              <a:rPr spc="100" dirty="0"/>
              <a:t>ν</a:t>
            </a:r>
            <a:r>
              <a:rPr spc="160" dirty="0"/>
              <a:t>ω</a:t>
            </a:r>
            <a:r>
              <a:rPr spc="114" dirty="0"/>
              <a:t>σ</a:t>
            </a:r>
            <a:r>
              <a:rPr spc="85" dirty="0"/>
              <a:t>τ</a:t>
            </a:r>
            <a:r>
              <a:rPr spc="120" dirty="0"/>
              <a:t>ο</a:t>
            </a:r>
            <a:r>
              <a:rPr spc="125" dirty="0"/>
              <a:t>π</a:t>
            </a:r>
            <a:r>
              <a:rPr spc="120" dirty="0"/>
              <a:t>ο</a:t>
            </a:r>
            <a:r>
              <a:rPr spc="50" dirty="0"/>
              <a:t>ί</a:t>
            </a:r>
            <a:r>
              <a:rPr spc="120" dirty="0"/>
              <a:t>ησ</a:t>
            </a:r>
            <a:r>
              <a:rPr spc="135" dirty="0"/>
              <a:t>η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501765" y="1963102"/>
            <a:ext cx="5327650" cy="829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SzPct val="188235"/>
              <a:buFont typeface="Arial"/>
              <a:buChar char="•"/>
              <a:tabLst>
                <a:tab pos="355600" algn="l"/>
              </a:tabLst>
            </a:pPr>
            <a:r>
              <a:rPr sz="850" i="1" spc="55" dirty="0">
                <a:latin typeface="Calibri"/>
                <a:cs typeface="Calibri"/>
              </a:rPr>
              <a:t>Συγχρηματοδοτείται</a:t>
            </a:r>
            <a:r>
              <a:rPr sz="850" i="1" spc="60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από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την</a:t>
            </a:r>
            <a:r>
              <a:rPr sz="850" i="1" spc="60" dirty="0">
                <a:latin typeface="Calibri"/>
                <a:cs typeface="Calibri"/>
              </a:rPr>
              <a:t> Ευρωπαϊκή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Ένωση.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Ωστόσο,</a:t>
            </a:r>
            <a:r>
              <a:rPr sz="850" i="1" spc="60" dirty="0">
                <a:latin typeface="Calibri"/>
                <a:cs typeface="Calibri"/>
              </a:rPr>
              <a:t> </a:t>
            </a:r>
            <a:r>
              <a:rPr sz="850" i="1" spc="45" dirty="0">
                <a:latin typeface="Calibri"/>
                <a:cs typeface="Calibri"/>
              </a:rPr>
              <a:t>οι</a:t>
            </a:r>
            <a:r>
              <a:rPr sz="850" i="1" spc="5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απόψεις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και</a:t>
            </a:r>
            <a:r>
              <a:rPr sz="850" i="1" spc="55" dirty="0">
                <a:latin typeface="Calibri"/>
                <a:cs typeface="Calibri"/>
              </a:rPr>
              <a:t> </a:t>
            </a:r>
            <a:r>
              <a:rPr sz="850" i="1" spc="45" dirty="0">
                <a:latin typeface="Calibri"/>
                <a:cs typeface="Calibri"/>
              </a:rPr>
              <a:t>οι</a:t>
            </a:r>
            <a:r>
              <a:rPr sz="850" i="1" spc="5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γνώμες</a:t>
            </a:r>
            <a:r>
              <a:rPr sz="850" i="1" spc="65" dirty="0">
                <a:latin typeface="Calibri"/>
                <a:cs typeface="Calibri"/>
              </a:rPr>
              <a:t> που 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εκφράζονται </a:t>
            </a:r>
            <a:r>
              <a:rPr sz="850" i="1" spc="45" dirty="0">
                <a:latin typeface="Calibri"/>
                <a:cs typeface="Calibri"/>
              </a:rPr>
              <a:t>είναι </a:t>
            </a:r>
            <a:r>
              <a:rPr sz="850" i="1" spc="55" dirty="0">
                <a:latin typeface="Calibri"/>
                <a:cs typeface="Calibri"/>
              </a:rPr>
              <a:t>αποκλειστικά του/των </a:t>
            </a:r>
            <a:r>
              <a:rPr sz="850" i="1" spc="60" dirty="0">
                <a:latin typeface="Calibri"/>
                <a:cs typeface="Calibri"/>
              </a:rPr>
              <a:t>συγγραφέα/ων </a:t>
            </a:r>
            <a:r>
              <a:rPr sz="850" i="1" spc="50" dirty="0">
                <a:latin typeface="Calibri"/>
                <a:cs typeface="Calibri"/>
              </a:rPr>
              <a:t>και </a:t>
            </a:r>
            <a:r>
              <a:rPr sz="850" i="1" spc="60" dirty="0">
                <a:latin typeface="Calibri"/>
                <a:cs typeface="Calibri"/>
              </a:rPr>
              <a:t>δεν αντανακλούν </a:t>
            </a:r>
            <a:r>
              <a:rPr sz="850" i="1" spc="50" dirty="0">
                <a:latin typeface="Calibri"/>
                <a:cs typeface="Calibri"/>
              </a:rPr>
              <a:t>κατ' </a:t>
            </a:r>
            <a:r>
              <a:rPr sz="850" i="1" spc="60" dirty="0">
                <a:latin typeface="Calibri"/>
                <a:cs typeface="Calibri"/>
              </a:rPr>
              <a:t>ανάγκη </a:t>
            </a:r>
            <a:r>
              <a:rPr sz="850" i="1" spc="40" dirty="0">
                <a:latin typeface="Calibri"/>
                <a:cs typeface="Calibri"/>
              </a:rPr>
              <a:t>τις </a:t>
            </a:r>
            <a:r>
              <a:rPr sz="850" i="1" spc="4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απόψεις </a:t>
            </a:r>
            <a:r>
              <a:rPr sz="850" i="1" spc="50" dirty="0">
                <a:latin typeface="Calibri"/>
                <a:cs typeface="Calibri"/>
              </a:rPr>
              <a:t>και </a:t>
            </a:r>
            <a:r>
              <a:rPr sz="850" i="1" spc="40" dirty="0">
                <a:latin typeface="Calibri"/>
                <a:cs typeface="Calibri"/>
              </a:rPr>
              <a:t>τις </a:t>
            </a:r>
            <a:r>
              <a:rPr sz="850" i="1" spc="60" dirty="0">
                <a:latin typeface="Calibri"/>
                <a:cs typeface="Calibri"/>
              </a:rPr>
              <a:t>γνώμες </a:t>
            </a:r>
            <a:r>
              <a:rPr sz="850" i="1" spc="55" dirty="0">
                <a:latin typeface="Calibri"/>
                <a:cs typeface="Calibri"/>
              </a:rPr>
              <a:t>της </a:t>
            </a:r>
            <a:r>
              <a:rPr sz="850" i="1" spc="60" dirty="0">
                <a:latin typeface="Calibri"/>
                <a:cs typeface="Calibri"/>
              </a:rPr>
              <a:t>Ευρωπαϊκής Ένωσης </a:t>
            </a:r>
            <a:r>
              <a:rPr sz="850" i="1" spc="65" dirty="0">
                <a:latin typeface="Calibri"/>
                <a:cs typeface="Calibri"/>
              </a:rPr>
              <a:t>ή </a:t>
            </a:r>
            <a:r>
              <a:rPr sz="850" i="1" spc="55" dirty="0">
                <a:latin typeface="Calibri"/>
                <a:cs typeface="Calibri"/>
              </a:rPr>
              <a:t>της </a:t>
            </a:r>
            <a:r>
              <a:rPr sz="850" i="1" spc="60" dirty="0">
                <a:latin typeface="Calibri"/>
                <a:cs typeface="Calibri"/>
              </a:rPr>
              <a:t>HADEA. Ούτε </a:t>
            </a:r>
            <a:r>
              <a:rPr sz="850" i="1" spc="65" dirty="0">
                <a:latin typeface="Calibri"/>
                <a:cs typeface="Calibri"/>
              </a:rPr>
              <a:t>η </a:t>
            </a:r>
            <a:r>
              <a:rPr sz="850" i="1" spc="60" dirty="0">
                <a:latin typeface="Calibri"/>
                <a:cs typeface="Calibri"/>
              </a:rPr>
              <a:t>Ευρωπαϊκή </a:t>
            </a:r>
            <a:r>
              <a:rPr sz="850" i="1" spc="65" dirty="0">
                <a:latin typeface="Calibri"/>
                <a:cs typeface="Calibri"/>
              </a:rPr>
              <a:t>Ένωση </a:t>
            </a:r>
            <a:r>
              <a:rPr sz="850" i="1" spc="55" dirty="0">
                <a:latin typeface="Calibri"/>
                <a:cs typeface="Calibri"/>
              </a:rPr>
              <a:t>ούτε </a:t>
            </a:r>
            <a:r>
              <a:rPr sz="850" i="1" spc="65" dirty="0">
                <a:latin typeface="Calibri"/>
                <a:cs typeface="Calibri"/>
              </a:rPr>
              <a:t>η 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χορηγούσα</a:t>
            </a:r>
            <a:r>
              <a:rPr sz="850" i="1" spc="2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αρχή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μπορούν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να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θεωρηθούν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υπεύθυνοι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35" dirty="0">
                <a:latin typeface="Calibri"/>
                <a:cs typeface="Calibri"/>
              </a:rPr>
              <a:t>γι'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αυτές.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85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SzPct val="188235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850" i="1" spc="65" dirty="0">
                <a:latin typeface="Calibri"/>
                <a:cs typeface="Calibri"/>
              </a:rPr>
              <a:t>Συμφωνία</a:t>
            </a:r>
            <a:r>
              <a:rPr sz="850" i="1" spc="1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έργου</a:t>
            </a:r>
            <a:r>
              <a:rPr sz="850" i="1" spc="1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αριθ.</a:t>
            </a:r>
            <a:r>
              <a:rPr sz="850" i="1" spc="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101083594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5" y="0"/>
              <a:ext cx="5012055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618277" y="70167"/>
            <a:ext cx="336550" cy="166878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30977" y="1802036"/>
            <a:ext cx="311150" cy="376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450" spc="145" dirty="0">
                <a:solidFill>
                  <a:srgbClr val="D8D8D8"/>
                </a:solidFill>
                <a:latin typeface="Calibri"/>
                <a:cs typeface="Calibri"/>
              </a:rPr>
              <a:t>Α</a:t>
            </a:r>
            <a:endParaRPr sz="2450">
              <a:latin typeface="Calibri"/>
              <a:cs typeface="Calibri"/>
            </a:endParaRPr>
          </a:p>
          <a:p>
            <a:pPr>
              <a:lnSpc>
                <a:spcPts val="2050"/>
              </a:lnSpc>
            </a:pP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Κ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630977" y="2177501"/>
            <a:ext cx="311150" cy="2074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90"/>
              </a:lnSpc>
            </a:pPr>
            <a:r>
              <a:rPr sz="2450" spc="105" dirty="0">
                <a:solidFill>
                  <a:srgbClr val="D8D8D8"/>
                </a:solidFill>
                <a:latin typeface="Calibri"/>
                <a:cs typeface="Calibri"/>
              </a:rPr>
              <a:t>ΡΑΙ</a:t>
            </a:r>
            <a:endParaRPr sz="2450">
              <a:latin typeface="Calibri"/>
              <a:cs typeface="Calibri"/>
            </a:endParaRPr>
          </a:p>
          <a:p>
            <a:pPr algn="just">
              <a:lnSpc>
                <a:spcPct val="63100"/>
              </a:lnSpc>
              <a:spcBef>
                <a:spcPts val="1775"/>
              </a:spcBef>
            </a:pPr>
            <a:r>
              <a:rPr sz="2450" spc="95" dirty="0">
                <a:solidFill>
                  <a:srgbClr val="D8D8D8"/>
                </a:solidFill>
                <a:latin typeface="Calibri"/>
                <a:cs typeface="Calibri"/>
              </a:rPr>
              <a:t>Ο Υ </a:t>
            </a:r>
            <a:r>
              <a:rPr sz="2450" spc="125" dirty="0">
                <a:solidFill>
                  <a:srgbClr val="D8D8D8"/>
                </a:solidFill>
                <a:latin typeface="Calibri"/>
                <a:cs typeface="Calibri"/>
              </a:rPr>
              <a:t>ΣΗ</a:t>
            </a:r>
            <a:endParaRPr sz="2450">
              <a:latin typeface="Calibri"/>
              <a:cs typeface="Calibri"/>
            </a:endParaRPr>
          </a:p>
          <a:p>
            <a:pPr>
              <a:lnSpc>
                <a:spcPts val="2915"/>
              </a:lnSpc>
            </a:pPr>
            <a:r>
              <a:rPr sz="2450" spc="160" dirty="0">
                <a:solidFill>
                  <a:srgbClr val="D8D8D8"/>
                </a:solidFill>
                <a:latin typeface="Calibri"/>
                <a:cs typeface="Calibri"/>
              </a:rPr>
              <a:t>ΜΕ</a:t>
            </a:r>
            <a:endParaRPr sz="2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75"/>
              </a:spcBef>
            </a:pPr>
            <a:r>
              <a:rPr sz="2450" spc="105" dirty="0">
                <a:solidFill>
                  <a:srgbClr val="D8D8D8"/>
                </a:solidFill>
                <a:latin typeface="Calibri"/>
                <a:cs typeface="Calibri"/>
              </a:rPr>
              <a:t>ΙΟ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618277" y="4239611"/>
            <a:ext cx="336550" cy="19304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dirty="0">
                <a:solidFill>
                  <a:srgbClr val="D8D8D8"/>
                </a:solidFill>
                <a:latin typeface="Calibri"/>
                <a:cs typeface="Calibri"/>
              </a:rPr>
              <a:t>Υ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5344" y="409575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515" y="1261642"/>
            <a:ext cx="3276600" cy="48768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43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45" dirty="0">
                <a:latin typeface="Calibri"/>
                <a:cs typeface="Calibri"/>
              </a:rPr>
              <a:t>Οι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κανόνες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IPTables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ακολουθούν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την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ακόλουθη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30" dirty="0">
                <a:latin typeface="Calibri"/>
                <a:cs typeface="Calibri"/>
              </a:rPr>
              <a:t>δομή:</a:t>
            </a:r>
            <a:endParaRPr sz="950">
              <a:latin typeface="Calibri"/>
              <a:cs typeface="Calibri"/>
            </a:endParaRPr>
          </a:p>
          <a:p>
            <a:pPr marL="335280" lvl="1" indent="-140335">
              <a:lnSpc>
                <a:spcPct val="100000"/>
              </a:lnSpc>
              <a:spcBef>
                <a:spcPts val="1035"/>
              </a:spcBef>
              <a:buClr>
                <a:srgbClr val="FFBA00"/>
              </a:buClr>
              <a:buSzPct val="164705"/>
              <a:buFont typeface="Arial"/>
              <a:buChar char="•"/>
              <a:tabLst>
                <a:tab pos="335280" algn="l"/>
              </a:tabLst>
            </a:pPr>
            <a:r>
              <a:rPr sz="850" b="1" i="1" dirty="0">
                <a:latin typeface="Arial"/>
                <a:cs typeface="Arial"/>
              </a:rPr>
              <a:t>$ </a:t>
            </a:r>
            <a:r>
              <a:rPr sz="850" b="1" i="1" spc="-5" dirty="0">
                <a:latin typeface="Arial"/>
                <a:cs typeface="Arial"/>
              </a:rPr>
              <a:t>iptable operations&gt;</a:t>
            </a:r>
            <a:r>
              <a:rPr sz="850" b="1" i="1" spc="5" dirty="0">
                <a:latin typeface="Arial"/>
                <a:cs typeface="Arial"/>
              </a:rPr>
              <a:t> </a:t>
            </a:r>
            <a:r>
              <a:rPr sz="850" b="1" i="1" spc="-5" dirty="0">
                <a:latin typeface="Arial"/>
                <a:cs typeface="Arial"/>
              </a:rPr>
              <a:t>string&gt;</a:t>
            </a:r>
            <a:r>
              <a:rPr sz="850" b="1" i="1" dirty="0">
                <a:latin typeface="Arial"/>
                <a:cs typeface="Arial"/>
              </a:rPr>
              <a:t> </a:t>
            </a:r>
            <a:r>
              <a:rPr sz="850" b="1" i="1" spc="-5" dirty="0">
                <a:latin typeface="Arial"/>
                <a:cs typeface="Arial"/>
              </a:rPr>
              <a:t>conditions&gt;</a:t>
            </a:r>
            <a:r>
              <a:rPr sz="850" b="1" i="1" spc="5" dirty="0">
                <a:latin typeface="Arial"/>
                <a:cs typeface="Arial"/>
              </a:rPr>
              <a:t> </a:t>
            </a:r>
            <a:r>
              <a:rPr sz="850" b="1" i="1" spc="-5" dirty="0">
                <a:latin typeface="Arial"/>
                <a:cs typeface="Arial"/>
              </a:rPr>
              <a:t>action&gt;</a:t>
            </a:r>
            <a:r>
              <a:rPr sz="850" b="1" i="1" spc="5" dirty="0">
                <a:latin typeface="Arial"/>
                <a:cs typeface="Arial"/>
              </a:rPr>
              <a:t> </a:t>
            </a:r>
            <a:r>
              <a:rPr sz="850" b="1" i="1" spc="-15" dirty="0">
                <a:latin typeface="Arial"/>
                <a:cs typeface="Arial"/>
              </a:rPr>
              <a:t>action&gt;</a:t>
            </a:r>
            <a:endParaRPr sz="850">
              <a:latin typeface="Arial"/>
              <a:cs typeface="Arial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527050" y="1897697"/>
          <a:ext cx="11511279" cy="2376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89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6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9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19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6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Κύριες</a:t>
                      </a:r>
                      <a:r>
                        <a:rPr sz="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λειτουργίες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6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Αλυσίδα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6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Συνθήκες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6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Δράσεις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248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600" spc="45" dirty="0">
                          <a:latin typeface="Calibri"/>
                          <a:cs typeface="Calibri"/>
                        </a:rPr>
                        <a:t>-A,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0" dirty="0">
                          <a:latin typeface="Calibri"/>
                          <a:cs typeface="Calibri"/>
                        </a:rPr>
                        <a:t>--append: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0" dirty="0">
                          <a:latin typeface="Calibri"/>
                          <a:cs typeface="Calibri"/>
                        </a:rPr>
                        <a:t>προσθέτει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5" dirty="0">
                          <a:latin typeface="Calibri"/>
                          <a:cs typeface="Calibri"/>
                        </a:rPr>
                        <a:t>τον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5" dirty="0">
                          <a:latin typeface="Calibri"/>
                          <a:cs typeface="Calibri"/>
                        </a:rPr>
                        <a:t>κανόνα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600" spc="20" dirty="0">
                          <a:latin typeface="Calibri"/>
                          <a:cs typeface="Calibri"/>
                        </a:rPr>
                        <a:t>-I,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--insert: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εισαγωγή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5" dirty="0">
                          <a:latin typeface="Calibri"/>
                          <a:cs typeface="Calibri"/>
                        </a:rPr>
                        <a:t>συγκεκριμένη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5" dirty="0">
                          <a:latin typeface="Calibri"/>
                          <a:cs typeface="Calibri"/>
                        </a:rPr>
                        <a:t>θέση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600" spc="35" dirty="0">
                          <a:latin typeface="Calibri"/>
                          <a:cs typeface="Calibri"/>
                        </a:rPr>
                        <a:t>-D,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--delete: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διαγραφή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του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κανόνα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600" spc="-15" dirty="0">
                          <a:latin typeface="Calibri"/>
                          <a:cs typeface="Calibri"/>
                        </a:rPr>
                        <a:t>ΕΙΣΟΔΟ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Σ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Δ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ΕΔΟΜ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Ε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Ν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Ω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Ν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sz="600" spc="40" dirty="0">
                          <a:latin typeface="Calibri"/>
                          <a:cs typeface="Calibri"/>
                        </a:rPr>
                        <a:t>ΈΞΟΔΟΣ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ΠΡΟΣ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ΤΑ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5" dirty="0">
                          <a:latin typeface="Calibri"/>
                          <a:cs typeface="Calibri"/>
                        </a:rPr>
                        <a:t>ΕΜΠΡΌΣ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600" spc="25" dirty="0">
                          <a:latin typeface="Calibri"/>
                          <a:cs typeface="Calibri"/>
                        </a:rPr>
                        <a:t>-s,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--source: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5" dirty="0">
                          <a:latin typeface="Calibri"/>
                          <a:cs typeface="Calibri"/>
                        </a:rPr>
                        <a:t>η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διεύθυνση</a:t>
                      </a:r>
                      <a:r>
                        <a:rPr sz="6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πηγής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sz="600" spc="20" dirty="0">
                          <a:latin typeface="Calibri"/>
                          <a:cs typeface="Calibri"/>
                        </a:rPr>
                        <a:t>-d,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--destination: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η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διεύθυνση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IP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προορισμού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sz="600" spc="30" dirty="0">
                          <a:latin typeface="Calibri"/>
                          <a:cs typeface="Calibri"/>
                        </a:rPr>
                        <a:t>-p,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--protocol: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5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πρωτόκολλο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5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σαρώσεις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 , , </a:t>
                      </a:r>
                      <a:r>
                        <a:rPr sz="600" spc="45" dirty="0">
                          <a:latin typeface="Calibri"/>
                          <a:cs typeface="Calibri"/>
                        </a:rPr>
                        <a:t>ICMP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κ.λπ.)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sz="600" spc="30" dirty="0">
                          <a:latin typeface="Calibri"/>
                          <a:cs typeface="Calibri"/>
                        </a:rPr>
                        <a:t>-sport,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5" dirty="0">
                          <a:latin typeface="Calibri"/>
                          <a:cs typeface="Calibri"/>
                        </a:rPr>
                        <a:t>-dport: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5" dirty="0">
                          <a:latin typeface="Calibri"/>
                          <a:cs typeface="Calibri"/>
                        </a:rPr>
                        <a:t>οι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θύρες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προέλευσης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προορισμού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600" spc="15" dirty="0">
                          <a:latin typeface="Calibri"/>
                          <a:cs typeface="Calibri"/>
                        </a:rPr>
                        <a:t>-i,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--in-interface: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η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εισερχόμενη</a:t>
                      </a:r>
                      <a:r>
                        <a:rPr sz="60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δικτύου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(eth0,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eth1,...)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sz="600" spc="30" dirty="0">
                          <a:latin typeface="Calibri"/>
                          <a:cs typeface="Calibri"/>
                        </a:rPr>
                        <a:t>-o,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--out-interface: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5" dirty="0">
                          <a:latin typeface="Calibri"/>
                          <a:cs typeface="Calibri"/>
                        </a:rPr>
                        <a:t>η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εξερχόμενη</a:t>
                      </a:r>
                      <a:r>
                        <a:rPr sz="60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δικτύου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(eth0,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eth1,...)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</a:pPr>
                      <a:r>
                        <a:rPr sz="600" spc="55" dirty="0">
                          <a:latin typeface="Calibri"/>
                          <a:cs typeface="Calibri"/>
                        </a:rPr>
                        <a:t>ACCEPT: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60" dirty="0">
                          <a:latin typeface="Calibri"/>
                          <a:cs typeface="Calibri"/>
                        </a:rPr>
                        <a:t>αποδοχή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0" dirty="0">
                          <a:latin typeface="Calibri"/>
                          <a:cs typeface="Calibri"/>
                        </a:rPr>
                        <a:t>της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5" dirty="0">
                          <a:latin typeface="Calibri"/>
                          <a:cs typeface="Calibri"/>
                        </a:rPr>
                        <a:t>κίνησης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0" dirty="0">
                          <a:latin typeface="Calibri"/>
                          <a:cs typeface="Calibri"/>
                        </a:rPr>
                        <a:t>δικτύου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98425" marR="219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600" spc="45" dirty="0">
                          <a:latin typeface="Calibri"/>
                          <a:cs typeface="Calibri"/>
                        </a:rPr>
                        <a:t>DROP: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5" dirty="0">
                          <a:latin typeface="Calibri"/>
                          <a:cs typeface="Calibri"/>
                        </a:rPr>
                        <a:t>απόρριψη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5" dirty="0">
                          <a:latin typeface="Calibri"/>
                          <a:cs typeface="Calibri"/>
                        </a:rPr>
                        <a:t>της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δικτυακής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5" dirty="0">
                          <a:latin typeface="Calibri"/>
                          <a:cs typeface="Calibri"/>
                        </a:rPr>
                        <a:t>κίνησης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5" dirty="0">
                          <a:latin typeface="Calibri"/>
                          <a:cs typeface="Calibri"/>
                        </a:rPr>
                        <a:t>χωρίς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ειδοποίηση </a:t>
                      </a:r>
                      <a:r>
                        <a:rPr sz="6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του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αποστολέα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5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τη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διαγραφή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98425" marR="155575">
                        <a:lnSpc>
                          <a:spcPts val="700"/>
                        </a:lnSpc>
                      </a:pPr>
                      <a:r>
                        <a:rPr sz="600" spc="20" dirty="0">
                          <a:latin typeface="Calibri"/>
                          <a:cs typeface="Calibri"/>
                        </a:rPr>
                        <a:t>REJECT: 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απόρριψη της κίνησης 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δικτύου, 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ειδοποιώντας με 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ICMP </a:t>
                      </a:r>
                      <a:r>
                        <a:rPr sz="6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(Internet Control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Message 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Protocol  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-  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Πρωτόκολλο 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επικοινωνίας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δικτύων)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το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600" spc="40" dirty="0">
                          <a:latin typeface="Calibri"/>
                          <a:cs typeface="Calibri"/>
                        </a:rPr>
                        <a:t>αποστολέας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5" dirty="0">
                          <a:latin typeface="Calibri"/>
                          <a:cs typeface="Calibri"/>
                        </a:rPr>
                        <a:t>διαγραφής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691515" y="4465528"/>
            <a:ext cx="8153400" cy="131318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395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55" dirty="0">
                <a:latin typeface="Calibri"/>
                <a:cs typeface="Calibri"/>
              </a:rPr>
              <a:t>Παραδείγματα:</a:t>
            </a:r>
            <a:endParaRPr sz="950">
              <a:latin typeface="Calibri"/>
              <a:cs typeface="Calibri"/>
            </a:endParaRPr>
          </a:p>
          <a:p>
            <a:pPr marL="341630" lvl="1" indent="-146685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341630" algn="l"/>
              </a:tabLst>
            </a:pPr>
            <a:r>
              <a:rPr sz="850" spc="85" dirty="0">
                <a:latin typeface="Calibri"/>
                <a:cs typeface="Calibri"/>
              </a:rPr>
              <a:t>Άρνηση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εισερχόμενης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κίνησης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και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για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εύρος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θυρών:</a:t>
            </a:r>
            <a:endParaRPr sz="850">
              <a:latin typeface="Calibri"/>
              <a:cs typeface="Calibri"/>
            </a:endParaRPr>
          </a:p>
          <a:p>
            <a:pPr marL="286385">
              <a:lnSpc>
                <a:spcPct val="100000"/>
              </a:lnSpc>
              <a:spcBef>
                <a:spcPts val="915"/>
              </a:spcBef>
            </a:pPr>
            <a:r>
              <a:rPr sz="850" spc="30" dirty="0">
                <a:latin typeface="Calibri"/>
                <a:cs typeface="Calibri"/>
              </a:rPr>
              <a:t>$iptables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-A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Είσοδος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δεδομένων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0" dirty="0">
                <a:latin typeface="Calibri"/>
                <a:cs typeface="Calibri"/>
              </a:rPr>
              <a:t>-p </a:t>
            </a:r>
            <a:r>
              <a:rPr sz="850" spc="40" dirty="0">
                <a:latin typeface="Calibri"/>
                <a:cs typeface="Calibri"/>
              </a:rPr>
              <a:t>TCP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(Transmission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0" dirty="0">
                <a:latin typeface="Calibri"/>
                <a:cs typeface="Calibri"/>
              </a:rPr>
              <a:t>Control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0" dirty="0">
                <a:latin typeface="Calibri"/>
                <a:cs typeface="Calibri"/>
              </a:rPr>
              <a:t>Protocol</a:t>
            </a:r>
            <a:r>
              <a:rPr sz="850" spc="25" dirty="0">
                <a:latin typeface="Calibri"/>
                <a:cs typeface="Calibri"/>
              </a:rPr>
              <a:t> -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πρωτόκολλο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επικοινωνίας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δικτύου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που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χρησιμοποιείται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στο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διαδίκτυο)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0" dirty="0">
                <a:latin typeface="Calibri"/>
                <a:cs typeface="Calibri"/>
              </a:rPr>
              <a:t>-dport: </a:t>
            </a:r>
            <a:r>
              <a:rPr sz="850" spc="40" dirty="0">
                <a:latin typeface="Calibri"/>
                <a:cs typeface="Calibri"/>
              </a:rPr>
              <a:t>689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DROP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 marL="341630" lvl="1" indent="-146685">
              <a:lnSpc>
                <a:spcPct val="100000"/>
              </a:lnSpc>
              <a:spcBef>
                <a:spcPts val="57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341630" algn="l"/>
              </a:tabLst>
            </a:pPr>
            <a:r>
              <a:rPr sz="850" spc="85" dirty="0">
                <a:latin typeface="Calibri"/>
                <a:cs typeface="Calibri"/>
              </a:rPr>
              <a:t>Αποδοχή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κίνησης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από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συγκεκριμένη</a:t>
            </a:r>
            <a:r>
              <a:rPr sz="850" spc="40" dirty="0">
                <a:latin typeface="Calibri"/>
                <a:cs typeface="Calibri"/>
              </a:rPr>
              <a:t> IP:</a:t>
            </a:r>
            <a:endParaRPr sz="850">
              <a:latin typeface="Calibri"/>
              <a:cs typeface="Calibri"/>
            </a:endParaRPr>
          </a:p>
          <a:p>
            <a:pPr marL="286385">
              <a:lnSpc>
                <a:spcPct val="100000"/>
              </a:lnSpc>
              <a:spcBef>
                <a:spcPts val="905"/>
              </a:spcBef>
            </a:pPr>
            <a:r>
              <a:rPr sz="850" spc="30" dirty="0">
                <a:latin typeface="Calibri"/>
                <a:cs typeface="Calibri"/>
              </a:rPr>
              <a:t>$iptables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-A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Είσοδος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δεδομένων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25" dirty="0">
                <a:latin typeface="Calibri"/>
                <a:cs typeface="Calibri"/>
              </a:rPr>
              <a:t>-s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12.11.112.11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20" dirty="0">
                <a:latin typeface="Calibri"/>
                <a:cs typeface="Calibri"/>
              </a:rPr>
              <a:t>-j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ACCEPT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212830" y="5851207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6364" y="5982334"/>
            <a:ext cx="2823845" cy="18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  <a:p>
            <a:pPr marL="668655" indent="-90805">
              <a:lnSpc>
                <a:spcPct val="100000"/>
              </a:lnSpc>
              <a:spcBef>
                <a:spcPts val="36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668655" algn="l"/>
              </a:tabLst>
            </a:pPr>
            <a:r>
              <a:rPr sz="100" dirty="0">
                <a:latin typeface="Calibri"/>
                <a:cs typeface="Calibri"/>
              </a:rPr>
              <a:t>Γ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ι α     ν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α     ε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μ</a:t>
            </a:r>
            <a:r>
              <a:rPr sz="100" spc="20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φ  </a:t>
            </a:r>
            <a:r>
              <a:rPr sz="100" spc="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α</a:t>
            </a:r>
            <a:r>
              <a:rPr sz="100" spc="20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ν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ί σ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ε</a:t>
            </a:r>
            <a:r>
              <a:rPr sz="100" spc="10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τ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ε   </a:t>
            </a:r>
            <a:r>
              <a:rPr sz="100" spc="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τ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ο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υ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ς   </a:t>
            </a:r>
            <a:r>
              <a:rPr sz="100" spc="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κ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α</a:t>
            </a:r>
            <a:r>
              <a:rPr sz="100" spc="20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ν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ό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ν</a:t>
            </a:r>
            <a:r>
              <a:rPr sz="100" spc="10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ε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ς   </a:t>
            </a:r>
            <a:r>
              <a:rPr sz="100" spc="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π</a:t>
            </a:r>
            <a:r>
              <a:rPr sz="100" spc="20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ο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υ   </a:t>
            </a:r>
            <a:r>
              <a:rPr sz="100" spc="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σ</a:t>
            </a:r>
            <a:r>
              <a:rPr sz="100" spc="20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χ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ε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τ  ί</a:t>
            </a:r>
            <a:r>
              <a:rPr sz="100" spc="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ζ  ο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ν</a:t>
            </a:r>
            <a:r>
              <a:rPr sz="100" spc="20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τ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α   ι   </a:t>
            </a:r>
            <a:r>
              <a:rPr sz="100" spc="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μ   ε     το</a:t>
            </a:r>
            <a:r>
              <a:rPr sz="100" spc="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N</a:t>
            </a:r>
            <a:r>
              <a:rPr sz="100" spc="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A</a:t>
            </a:r>
            <a:r>
              <a:rPr sz="100" spc="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T </a:t>
            </a:r>
            <a:r>
              <a:rPr sz="100" spc="-5" dirty="0">
                <a:latin typeface="Calibri"/>
                <a:cs typeface="Calibri"/>
              </a:rPr>
              <a:t>(N</a:t>
            </a:r>
            <a:r>
              <a:rPr sz="100" spc="10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e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tw  o rk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A</a:t>
            </a:r>
            <a:r>
              <a:rPr sz="100" spc="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d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d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re ss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Tra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 sla  tio </a:t>
            </a:r>
            <a:r>
              <a:rPr sz="100" dirty="0">
                <a:latin typeface="Calibri"/>
                <a:cs typeface="Calibri"/>
              </a:rPr>
              <a:t>n -Τε χνική μ ετά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φ  ρ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α</a:t>
            </a:r>
            <a:r>
              <a:rPr sz="100" spc="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σ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η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ς</a:t>
            </a:r>
            <a:r>
              <a:rPr sz="100" spc="-5" dirty="0">
                <a:latin typeface="Calibri"/>
                <a:cs typeface="Calibri"/>
              </a:rPr>
              <a:t> IP</a:t>
            </a:r>
            <a:r>
              <a:rPr sz="100" spc="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δ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ιευ</a:t>
            </a:r>
            <a:r>
              <a:rPr sz="100" spc="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θ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ύ</a:t>
            </a:r>
            <a:r>
              <a:rPr sz="100" spc="5" dirty="0">
                <a:latin typeface="Calibri"/>
                <a:cs typeface="Calibri"/>
              </a:rPr>
              <a:t> νσ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spc="5" dirty="0">
                <a:latin typeface="Calibri"/>
                <a:cs typeface="Calibri"/>
              </a:rPr>
              <a:t>εω</a:t>
            </a:r>
            <a:r>
              <a:rPr sz="100" spc="10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ν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για  </a:t>
            </a:r>
            <a:r>
              <a:rPr sz="100" spc="5" dirty="0">
                <a:latin typeface="Calibri"/>
                <a:cs typeface="Calibri"/>
              </a:rPr>
              <a:t>επ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5" dirty="0">
                <a:latin typeface="Calibri"/>
                <a:cs typeface="Calibri"/>
              </a:rPr>
              <a:t>ικ </a:t>
            </a:r>
            <a:r>
              <a:rPr sz="100" dirty="0">
                <a:latin typeface="Calibri"/>
                <a:cs typeface="Calibri"/>
              </a:rPr>
              <a:t>ο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ινω  νία  μ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ετα ξύ</a:t>
            </a:r>
            <a:r>
              <a:rPr sz="100" spc="5" dirty="0">
                <a:latin typeface="Calibri"/>
                <a:cs typeface="Calibri"/>
              </a:rPr>
              <a:t> </a:t>
            </a:r>
            <a:r>
              <a:rPr sz="100" spc="-5" dirty="0">
                <a:latin typeface="Calibri"/>
                <a:cs typeface="Calibri"/>
              </a:rPr>
              <a:t>ιδ</a:t>
            </a:r>
            <a:r>
              <a:rPr sz="100" dirty="0">
                <a:latin typeface="Calibri"/>
                <a:cs typeface="Calibri"/>
              </a:rPr>
              <a:t> ιω</a:t>
            </a:r>
            <a:r>
              <a:rPr sz="100" spc="10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τικώ  ν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spc="5" dirty="0">
                <a:latin typeface="Calibri"/>
                <a:cs typeface="Calibri"/>
              </a:rPr>
              <a:t>κα</a:t>
            </a:r>
            <a:r>
              <a:rPr sz="100" dirty="0">
                <a:latin typeface="Calibri"/>
                <a:cs typeface="Calibri"/>
              </a:rPr>
              <a:t> ιδ η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μ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ό</a:t>
            </a:r>
            <a:r>
              <a:rPr sz="100" spc="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σ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ιω  ν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δ ικτύ</a:t>
            </a:r>
            <a:r>
              <a:rPr sz="100" spc="-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ω  ν)</a:t>
            </a:r>
            <a:endParaRPr sz="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956752" y="0"/>
            <a:ext cx="3444240" cy="6880225"/>
            <a:chOff x="1956752" y="0"/>
            <a:chExt cx="344424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42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40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6752" y="1947545"/>
              <a:ext cx="1011872" cy="10118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5167" y="1969135"/>
              <a:ext cx="935672" cy="9356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9119" y="1947545"/>
              <a:ext cx="1011872" cy="10118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10392" y="1969135"/>
              <a:ext cx="935672" cy="93567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27355" y="591502"/>
            <a:ext cx="164465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Ασφάλεια</a:t>
            </a:r>
            <a:r>
              <a:rPr sz="17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Ιστού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06434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824344" y="1751964"/>
            <a:ext cx="1012190" cy="1012190"/>
            <a:chOff x="6824344" y="1751964"/>
            <a:chExt cx="1012190" cy="101219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24344" y="1751964"/>
              <a:ext cx="1011872" cy="10118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45617" y="1773237"/>
              <a:ext cx="935672" cy="935672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9259569" y="1751964"/>
            <a:ext cx="1012190" cy="1012190"/>
            <a:chOff x="9259569" y="1751964"/>
            <a:chExt cx="1012190" cy="1012190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59569" y="1751964"/>
              <a:ext cx="1011872" cy="10118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80842" y="1773237"/>
              <a:ext cx="935672" cy="935672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461452" y="3154997"/>
            <a:ext cx="1964055" cy="512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800" spc="60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8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BA00"/>
                </a:solidFill>
                <a:latin typeface="Calibri"/>
                <a:cs typeface="Calibri"/>
              </a:rPr>
              <a:t>Ίντερνετ</a:t>
            </a:r>
            <a:r>
              <a:rPr sz="80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80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BA00"/>
                </a:solidFill>
                <a:latin typeface="Calibri"/>
                <a:cs typeface="Calibri"/>
              </a:rPr>
              <a:t>ο</a:t>
            </a:r>
            <a:r>
              <a:rPr sz="80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BA00"/>
                </a:solidFill>
                <a:latin typeface="Calibri"/>
                <a:cs typeface="Calibri"/>
              </a:rPr>
              <a:t>Παγκόσμιος</a:t>
            </a:r>
            <a:r>
              <a:rPr sz="80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BA00"/>
                </a:solidFill>
                <a:latin typeface="Calibri"/>
                <a:cs typeface="Calibri"/>
              </a:rPr>
              <a:t>Ιστός</a:t>
            </a:r>
            <a:r>
              <a:rPr sz="8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BA00"/>
                </a:solidFill>
                <a:latin typeface="Calibri"/>
                <a:cs typeface="Calibri"/>
              </a:rPr>
              <a:t>είναι </a:t>
            </a:r>
            <a:r>
              <a:rPr sz="800" spc="-16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BA00"/>
                </a:solidFill>
                <a:latin typeface="Calibri"/>
                <a:cs typeface="Calibri"/>
              </a:rPr>
              <a:t>ευάλωτα </a:t>
            </a:r>
            <a:r>
              <a:rPr sz="800" spc="55" dirty="0">
                <a:solidFill>
                  <a:srgbClr val="FFBA00"/>
                </a:solidFill>
                <a:latin typeface="Calibri"/>
                <a:cs typeface="Calibri"/>
              </a:rPr>
              <a:t>σε διάφορες </a:t>
            </a:r>
            <a:r>
              <a:rPr sz="800" spc="45" dirty="0">
                <a:solidFill>
                  <a:srgbClr val="FFBA00"/>
                </a:solidFill>
                <a:latin typeface="Calibri"/>
                <a:cs typeface="Calibri"/>
              </a:rPr>
              <a:t>παραβιάσεις, </a:t>
            </a:r>
            <a:r>
              <a:rPr sz="80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BA00"/>
                </a:solidFill>
                <a:latin typeface="Calibri"/>
                <a:cs typeface="Calibri"/>
              </a:rPr>
              <a:t>συμπεριλαμβανομένων παθητικών </a:t>
            </a:r>
            <a:r>
              <a:rPr sz="800" spc="50" dirty="0">
                <a:solidFill>
                  <a:srgbClr val="FFBA00"/>
                </a:solidFill>
                <a:latin typeface="Calibri"/>
                <a:cs typeface="Calibri"/>
              </a:rPr>
              <a:t>και </a:t>
            </a:r>
            <a:r>
              <a:rPr sz="800" spc="5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BA00"/>
                </a:solidFill>
                <a:latin typeface="Calibri"/>
                <a:cs typeface="Calibri"/>
              </a:rPr>
              <a:t>ενεργητικών</a:t>
            </a:r>
            <a:r>
              <a:rPr sz="80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BA00"/>
                </a:solidFill>
                <a:latin typeface="Calibri"/>
                <a:cs typeface="Calibri"/>
              </a:rPr>
              <a:t>επιθέσεων.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88434" y="3154997"/>
            <a:ext cx="1780539" cy="633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800" b="1" spc="75" dirty="0">
                <a:solidFill>
                  <a:srgbClr val="FFBA00"/>
                </a:solidFill>
                <a:latin typeface="Calibri"/>
                <a:cs typeface="Calibri"/>
              </a:rPr>
              <a:t>Οι </a:t>
            </a:r>
            <a:r>
              <a:rPr sz="800" b="1" spc="70" dirty="0">
                <a:solidFill>
                  <a:srgbClr val="FFBA00"/>
                </a:solidFill>
                <a:latin typeface="Calibri"/>
                <a:cs typeface="Calibri"/>
              </a:rPr>
              <a:t>παθητικές </a:t>
            </a:r>
            <a:r>
              <a:rPr sz="800" b="1" spc="65" dirty="0">
                <a:solidFill>
                  <a:srgbClr val="FFBA00"/>
                </a:solidFill>
                <a:latin typeface="Calibri"/>
                <a:cs typeface="Calibri"/>
              </a:rPr>
              <a:t>επιθέσεις </a:t>
            </a:r>
            <a:r>
              <a:rPr sz="800" b="1" spc="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BA00"/>
                </a:solidFill>
                <a:latin typeface="Calibri"/>
                <a:cs typeface="Calibri"/>
              </a:rPr>
              <a:t>περιλαμβάνουν </a:t>
            </a:r>
            <a:r>
              <a:rPr sz="800" spc="80" dirty="0">
                <a:solidFill>
                  <a:srgbClr val="FFBA00"/>
                </a:solidFill>
                <a:latin typeface="Calibri"/>
                <a:cs typeface="Calibri"/>
              </a:rPr>
              <a:t>υποκλοπή </a:t>
            </a:r>
            <a:r>
              <a:rPr sz="800" spc="65" dirty="0">
                <a:solidFill>
                  <a:srgbClr val="FFBA00"/>
                </a:solidFill>
                <a:latin typeface="Calibri"/>
                <a:cs typeface="Calibri"/>
              </a:rPr>
              <a:t>της </a:t>
            </a:r>
            <a:r>
              <a:rPr sz="800" spc="70" dirty="0">
                <a:solidFill>
                  <a:srgbClr val="FFBA00"/>
                </a:solidFill>
                <a:latin typeface="Calibri"/>
                <a:cs typeface="Calibri"/>
              </a:rPr>
              <a:t> κίνησης</a:t>
            </a:r>
            <a:r>
              <a:rPr sz="80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FFBA00"/>
                </a:solidFill>
                <a:latin typeface="Calibri"/>
                <a:cs typeface="Calibri"/>
              </a:rPr>
              <a:t>του</a:t>
            </a:r>
            <a:r>
              <a:rPr sz="80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BA00"/>
                </a:solidFill>
                <a:latin typeface="Calibri"/>
                <a:cs typeface="Calibri"/>
              </a:rPr>
              <a:t>δικτύου</a:t>
            </a:r>
            <a:r>
              <a:rPr sz="80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80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80" dirty="0">
                <a:solidFill>
                  <a:srgbClr val="FFBA00"/>
                </a:solidFill>
                <a:latin typeface="Calibri"/>
                <a:cs typeface="Calibri"/>
              </a:rPr>
              <a:t>πρόσβαση </a:t>
            </a:r>
            <a:r>
              <a:rPr sz="800" spc="-1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FFBA00"/>
                </a:solidFill>
                <a:latin typeface="Calibri"/>
                <a:cs typeface="Calibri"/>
              </a:rPr>
              <a:t>σε </a:t>
            </a:r>
            <a:r>
              <a:rPr sz="800" spc="70" dirty="0">
                <a:solidFill>
                  <a:srgbClr val="FFBA00"/>
                </a:solidFill>
                <a:latin typeface="Calibri"/>
                <a:cs typeface="Calibri"/>
              </a:rPr>
              <a:t>περιορισμένες </a:t>
            </a:r>
            <a:r>
              <a:rPr sz="800" spc="75" dirty="0">
                <a:solidFill>
                  <a:srgbClr val="FFBA00"/>
                </a:solidFill>
                <a:latin typeface="Calibri"/>
                <a:cs typeface="Calibri"/>
              </a:rPr>
              <a:t>πληροφορίες σε </a:t>
            </a:r>
            <a:r>
              <a:rPr sz="800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BA00"/>
                </a:solidFill>
                <a:latin typeface="Calibri"/>
                <a:cs typeface="Calibri"/>
              </a:rPr>
              <a:t>μια</a:t>
            </a:r>
            <a:r>
              <a:rPr sz="80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BA00"/>
                </a:solidFill>
                <a:latin typeface="Calibri"/>
                <a:cs typeface="Calibri"/>
              </a:rPr>
              <a:t>ιστοσελίδα.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69990" y="3154997"/>
            <a:ext cx="2089150" cy="633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800" b="1" spc="75" dirty="0">
                <a:solidFill>
                  <a:srgbClr val="FFBA00"/>
                </a:solidFill>
                <a:latin typeface="Calibri"/>
                <a:cs typeface="Calibri"/>
              </a:rPr>
              <a:t>Οι</a:t>
            </a:r>
            <a:r>
              <a:rPr sz="80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b="1" spc="70" dirty="0">
                <a:solidFill>
                  <a:srgbClr val="FFBA00"/>
                </a:solidFill>
                <a:latin typeface="Calibri"/>
                <a:cs typeface="Calibri"/>
              </a:rPr>
              <a:t>ενεργές</a:t>
            </a:r>
            <a:r>
              <a:rPr sz="80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b="1" spc="65" dirty="0">
                <a:solidFill>
                  <a:srgbClr val="FFBA00"/>
                </a:solidFill>
                <a:latin typeface="Calibri"/>
                <a:cs typeface="Calibri"/>
              </a:rPr>
              <a:t>επιθέσεις</a:t>
            </a:r>
            <a:r>
              <a:rPr sz="80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FFBA00"/>
                </a:solidFill>
                <a:latin typeface="Calibri"/>
                <a:cs typeface="Calibri"/>
              </a:rPr>
              <a:t>περιλαμβάνουν</a:t>
            </a:r>
            <a:r>
              <a:rPr sz="80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BA00"/>
                </a:solidFill>
                <a:latin typeface="Calibri"/>
                <a:cs typeface="Calibri"/>
              </a:rPr>
              <a:t>την </a:t>
            </a:r>
            <a:r>
              <a:rPr sz="800" spc="-16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BA00"/>
                </a:solidFill>
                <a:latin typeface="Calibri"/>
                <a:cs typeface="Calibri"/>
              </a:rPr>
              <a:t>πλαστοπροσωπία, </a:t>
            </a:r>
            <a:r>
              <a:rPr sz="800" spc="70" dirty="0">
                <a:solidFill>
                  <a:srgbClr val="FFBA00"/>
                </a:solidFill>
                <a:latin typeface="Calibri"/>
                <a:cs typeface="Calibri"/>
              </a:rPr>
              <a:t>την </a:t>
            </a:r>
            <a:r>
              <a:rPr sz="800" spc="75" dirty="0">
                <a:solidFill>
                  <a:srgbClr val="FFBA00"/>
                </a:solidFill>
                <a:latin typeface="Calibri"/>
                <a:cs typeface="Calibri"/>
              </a:rPr>
              <a:t>τροποποίηση </a:t>
            </a:r>
            <a:r>
              <a:rPr sz="800" spc="80" dirty="0">
                <a:solidFill>
                  <a:srgbClr val="FFBA00"/>
                </a:solidFill>
                <a:latin typeface="Calibri"/>
                <a:cs typeface="Calibri"/>
              </a:rPr>
              <a:t> μηνυμάτων </a:t>
            </a:r>
            <a:r>
              <a:rPr sz="800" spc="75" dirty="0">
                <a:solidFill>
                  <a:srgbClr val="FFBA00"/>
                </a:solidFill>
                <a:latin typeface="Calibri"/>
                <a:cs typeface="Calibri"/>
              </a:rPr>
              <a:t>κατά </a:t>
            </a:r>
            <a:r>
              <a:rPr sz="800" spc="70" dirty="0">
                <a:solidFill>
                  <a:srgbClr val="FFBA00"/>
                </a:solidFill>
                <a:latin typeface="Calibri"/>
                <a:cs typeface="Calibri"/>
              </a:rPr>
              <a:t>τη </a:t>
            </a:r>
            <a:r>
              <a:rPr sz="800" spc="80" dirty="0">
                <a:solidFill>
                  <a:srgbClr val="FFBA00"/>
                </a:solidFill>
                <a:latin typeface="Calibri"/>
                <a:cs typeface="Calibri"/>
              </a:rPr>
              <a:t>μεταφορά </a:t>
            </a:r>
            <a:r>
              <a:rPr sz="800" spc="65" dirty="0">
                <a:solidFill>
                  <a:srgbClr val="FFBA00"/>
                </a:solidFill>
                <a:latin typeface="Calibri"/>
                <a:cs typeface="Calibri"/>
              </a:rPr>
              <a:t>και </a:t>
            </a:r>
            <a:r>
              <a:rPr sz="800" spc="70" dirty="0">
                <a:solidFill>
                  <a:srgbClr val="FFBA00"/>
                </a:solidFill>
                <a:latin typeface="Calibri"/>
                <a:cs typeface="Calibri"/>
              </a:rPr>
              <a:t>την </a:t>
            </a:r>
            <a:r>
              <a:rPr sz="800" spc="75" dirty="0">
                <a:solidFill>
                  <a:srgbClr val="FFBA00"/>
                </a:solidFill>
                <a:latin typeface="Calibri"/>
                <a:cs typeface="Calibri"/>
              </a:rPr>
              <a:t> τροποποίηση </a:t>
            </a:r>
            <a:r>
              <a:rPr sz="800" spc="80" dirty="0">
                <a:solidFill>
                  <a:srgbClr val="FFBA00"/>
                </a:solidFill>
                <a:latin typeface="Calibri"/>
                <a:cs typeface="Calibri"/>
              </a:rPr>
              <a:t>πληροφοριών </a:t>
            </a:r>
            <a:r>
              <a:rPr sz="800" spc="75" dirty="0">
                <a:solidFill>
                  <a:srgbClr val="FFBA00"/>
                </a:solidFill>
                <a:latin typeface="Calibri"/>
                <a:cs typeface="Calibri"/>
              </a:rPr>
              <a:t>σε </a:t>
            </a:r>
            <a:r>
              <a:rPr sz="800" spc="70" dirty="0">
                <a:solidFill>
                  <a:srgbClr val="FFBA00"/>
                </a:solidFill>
                <a:latin typeface="Calibri"/>
                <a:cs typeface="Calibri"/>
              </a:rPr>
              <a:t>μια </a:t>
            </a:r>
            <a:r>
              <a:rPr sz="800" spc="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BA00"/>
                </a:solidFill>
                <a:latin typeface="Calibri"/>
                <a:cs typeface="Calibri"/>
              </a:rPr>
              <a:t>ιστοσελίδα.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816657" y="3154997"/>
            <a:ext cx="1864995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800" spc="45" dirty="0">
                <a:solidFill>
                  <a:srgbClr val="FFBA00"/>
                </a:solidFill>
                <a:latin typeface="Calibri"/>
                <a:cs typeface="Calibri"/>
              </a:rPr>
              <a:t>Για</a:t>
            </a:r>
            <a:r>
              <a:rPr sz="8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BA00"/>
                </a:solidFill>
                <a:latin typeface="Calibri"/>
                <a:cs typeface="Calibri"/>
              </a:rPr>
              <a:t>τον</a:t>
            </a:r>
            <a:r>
              <a:rPr sz="8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BA00"/>
                </a:solidFill>
                <a:latin typeface="Calibri"/>
                <a:cs typeface="Calibri"/>
              </a:rPr>
              <a:t>μετριασμό</a:t>
            </a:r>
            <a:r>
              <a:rPr sz="8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BA00"/>
                </a:solidFill>
                <a:latin typeface="Calibri"/>
                <a:cs typeface="Calibri"/>
              </a:rPr>
              <a:t>αυτών</a:t>
            </a:r>
            <a:r>
              <a:rPr sz="8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BA00"/>
                </a:solidFill>
                <a:latin typeface="Calibri"/>
                <a:cs typeface="Calibri"/>
              </a:rPr>
              <a:t>των</a:t>
            </a:r>
            <a:r>
              <a:rPr sz="8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BA00"/>
                </a:solidFill>
                <a:latin typeface="Calibri"/>
                <a:cs typeface="Calibri"/>
              </a:rPr>
              <a:t>απειλών </a:t>
            </a:r>
            <a:r>
              <a:rPr sz="800" spc="-16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BA00"/>
                </a:solidFill>
                <a:latin typeface="Calibri"/>
                <a:cs typeface="Calibri"/>
              </a:rPr>
              <a:t>στο </a:t>
            </a:r>
            <a:r>
              <a:rPr sz="800" spc="30" dirty="0">
                <a:solidFill>
                  <a:srgbClr val="FFBA00"/>
                </a:solidFill>
                <a:latin typeface="Calibri"/>
                <a:cs typeface="Calibri"/>
              </a:rPr>
              <a:t>διαδίκτυο </a:t>
            </a:r>
            <a:r>
              <a:rPr sz="800" spc="50" dirty="0">
                <a:solidFill>
                  <a:srgbClr val="FFBA00"/>
                </a:solidFill>
                <a:latin typeface="Calibri"/>
                <a:cs typeface="Calibri"/>
              </a:rPr>
              <a:t>απαιτούνται </a:t>
            </a:r>
            <a:r>
              <a:rPr sz="800" spc="55" dirty="0">
                <a:solidFill>
                  <a:srgbClr val="FFBA00"/>
                </a:solidFill>
                <a:latin typeface="Calibri"/>
                <a:cs typeface="Calibri"/>
              </a:rPr>
              <a:t>πρόσθετοι </a:t>
            </a:r>
            <a:r>
              <a:rPr sz="800" spc="6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BA00"/>
                </a:solidFill>
                <a:latin typeface="Calibri"/>
                <a:cs typeface="Calibri"/>
              </a:rPr>
              <a:t>μηχανισμοί</a:t>
            </a:r>
            <a:r>
              <a:rPr sz="8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BA00"/>
                </a:solidFill>
                <a:latin typeface="Calibri"/>
                <a:cs typeface="Calibri"/>
              </a:rPr>
              <a:t>ασφαλείας.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105" y="5477827"/>
            <a:ext cx="194627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30" dirty="0">
                <a:solidFill>
                  <a:srgbClr val="FFBA00"/>
                </a:solidFill>
                <a:latin typeface="Calibri"/>
                <a:cs typeface="Calibri"/>
              </a:rPr>
              <a:t>William</a:t>
            </a:r>
            <a:r>
              <a:rPr sz="500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FFBA00"/>
                </a:solidFill>
                <a:latin typeface="Calibri"/>
                <a:cs typeface="Calibri"/>
              </a:rPr>
              <a:t>Stallings,</a:t>
            </a:r>
            <a:r>
              <a:rPr sz="500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FFBA00"/>
                </a:solidFill>
                <a:latin typeface="Calibri"/>
                <a:cs typeface="Calibri"/>
              </a:rPr>
              <a:t>Κρυπτογραφία</a:t>
            </a:r>
            <a:r>
              <a:rPr sz="5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5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FFBA00"/>
                </a:solidFill>
                <a:latin typeface="Calibri"/>
                <a:cs typeface="Calibri"/>
              </a:rPr>
              <a:t>ασφάλεια</a:t>
            </a:r>
            <a:r>
              <a:rPr sz="5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30" dirty="0">
                <a:solidFill>
                  <a:srgbClr val="FFBA00"/>
                </a:solidFill>
                <a:latin typeface="Calibri"/>
                <a:cs typeface="Calibri"/>
              </a:rPr>
              <a:t>δικτύων:</a:t>
            </a:r>
            <a:r>
              <a:rPr sz="500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FFBA00"/>
                </a:solidFill>
                <a:latin typeface="Calibri"/>
                <a:cs typeface="Calibri"/>
              </a:rPr>
              <a:t>Έκδοση.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546975" y="5060315"/>
            <a:ext cx="3297872" cy="615632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921635" y="0"/>
            <a:ext cx="2433955" cy="6880225"/>
            <a:chOff x="2921635" y="0"/>
            <a:chExt cx="243395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950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7355" y="595312"/>
            <a:ext cx="5492750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Ίντερνετ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imes New Roman"/>
                <a:cs typeface="Times New Roman"/>
              </a:rPr>
              <a:t>πρα</a:t>
            </a:r>
            <a:r>
              <a:rPr sz="1700" spc="80" dirty="0" err="1">
                <a:solidFill>
                  <a:srgbClr val="FFFFFF"/>
                </a:solidFill>
                <a:latin typeface="Times New Roman"/>
                <a:cs typeface="Times New Roman"/>
              </a:rPr>
              <a:t>γμάτων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l-GR"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700" spc="65" dirty="0">
                <a:solidFill>
                  <a:srgbClr val="FFFFFF"/>
                </a:solidFill>
              </a:rPr>
              <a:t>IoT)</a:t>
            </a:r>
            <a:r>
              <a:rPr sz="1700" spc="35" dirty="0">
                <a:solidFill>
                  <a:srgbClr val="FFFFFF"/>
                </a:solidFill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τον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τομέα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07069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5025" y="1706245"/>
            <a:ext cx="6007735" cy="45529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98450" marR="5080" indent="-285750" algn="just">
              <a:lnSpc>
                <a:spcPts val="1120"/>
              </a:lnSpc>
              <a:spcBef>
                <a:spcPts val="155"/>
              </a:spcBef>
              <a:buSzPct val="189473"/>
              <a:buFont typeface="Arial"/>
              <a:buChar char="•"/>
              <a:tabLst>
                <a:tab pos="298450" algn="l"/>
              </a:tabLst>
            </a:pP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Οι προηγμένες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τεχνολογίες </a:t>
            </a:r>
            <a:r>
              <a:rPr sz="950" spc="75" dirty="0">
                <a:solidFill>
                  <a:srgbClr val="FFBA00"/>
                </a:solidFill>
                <a:latin typeface="Calibri"/>
                <a:cs typeface="Calibri"/>
              </a:rPr>
              <a:t>όπως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το </a:t>
            </a:r>
            <a:r>
              <a:rPr sz="950" b="1" spc="55" dirty="0">
                <a:solidFill>
                  <a:srgbClr val="FFBA00"/>
                </a:solidFill>
                <a:latin typeface="Calibri"/>
                <a:cs typeface="Calibri"/>
              </a:rPr>
              <a:t>Ίντερνετ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των </a:t>
            </a:r>
            <a:r>
              <a:rPr sz="950" b="1" spc="75" dirty="0">
                <a:solidFill>
                  <a:srgbClr val="FFBA00"/>
                </a:solidFill>
                <a:latin typeface="Calibri"/>
                <a:cs typeface="Calibri"/>
              </a:rPr>
              <a:t>Πραγμάτων </a:t>
            </a:r>
            <a:r>
              <a:rPr sz="950" b="1" spc="50" dirty="0">
                <a:solidFill>
                  <a:srgbClr val="FFBA00"/>
                </a:solidFill>
                <a:latin typeface="Calibri"/>
                <a:cs typeface="Calibri"/>
              </a:rPr>
              <a:t>(</a:t>
            </a:r>
            <a:r>
              <a:rPr sz="950" spc="50" dirty="0">
                <a:solidFill>
                  <a:srgbClr val="FFBA00"/>
                </a:solidFill>
                <a:latin typeface="Calibri"/>
                <a:cs typeface="Calibri"/>
              </a:rPr>
              <a:t>IoT)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έχουν πολυάριθμες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εφαρμογές </a:t>
            </a:r>
            <a:r>
              <a:rPr sz="950" spc="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στον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τομέα</a:t>
            </a:r>
            <a:r>
              <a:rPr sz="950" b="1" spc="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της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BA00"/>
                </a:solidFill>
                <a:latin typeface="Calibri"/>
                <a:cs typeface="Calibri"/>
              </a:rPr>
              <a:t>ενέργειας</a:t>
            </a:r>
            <a:r>
              <a:rPr sz="950" b="1" spc="55" dirty="0">
                <a:solidFill>
                  <a:srgbClr val="FFBA00"/>
                </a:solidFill>
                <a:latin typeface="Calibri"/>
                <a:cs typeface="Calibri"/>
              </a:rPr>
              <a:t>,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συμπεριλαμβανομένης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35" dirty="0">
                <a:solidFill>
                  <a:srgbClr val="FFBA00"/>
                </a:solidFill>
                <a:latin typeface="Calibri"/>
                <a:cs typeface="Calibri"/>
              </a:rPr>
              <a:t>,</a:t>
            </a:r>
            <a:r>
              <a:rPr sz="9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της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 μεταφοράς,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της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 διανομής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BA00"/>
                </a:solidFill>
                <a:latin typeface="Calibri"/>
                <a:cs typeface="Calibri"/>
              </a:rPr>
              <a:t>της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BA00"/>
                </a:solidFill>
                <a:latin typeface="Calibri"/>
                <a:cs typeface="Calibri"/>
              </a:rPr>
              <a:t>διαχείρισης</a:t>
            </a:r>
            <a:r>
              <a:rPr sz="95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της</a:t>
            </a:r>
            <a:r>
              <a:rPr sz="95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ζήτησης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5025" y="2518409"/>
            <a:ext cx="6008370" cy="45529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98450" marR="5080" indent="-285750" algn="just">
              <a:lnSpc>
                <a:spcPts val="1120"/>
              </a:lnSpc>
              <a:spcBef>
                <a:spcPts val="155"/>
              </a:spcBef>
              <a:buSzPct val="189473"/>
              <a:buFont typeface="Arial"/>
              <a:buChar char="•"/>
              <a:tabLst>
                <a:tab pos="298450" algn="l"/>
              </a:tabLst>
            </a:pP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Το </a:t>
            </a:r>
            <a:r>
              <a:rPr sz="950" spc="55" dirty="0">
                <a:solidFill>
                  <a:srgbClr val="FFBA00"/>
                </a:solidFill>
                <a:latin typeface="Calibri"/>
                <a:cs typeface="Calibri"/>
              </a:rPr>
              <a:t>IoT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μπορεί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να 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χρησιμοποιηθεί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για την ενίσχυση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της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ενεργειακής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απόδοσης,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την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αύξηση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του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μεριδίου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των</a:t>
            </a:r>
            <a:r>
              <a:rPr sz="950" spc="7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ανανεώσιμων</a:t>
            </a:r>
            <a:r>
              <a:rPr sz="950" b="1" spc="75" dirty="0">
                <a:solidFill>
                  <a:srgbClr val="FFBA00"/>
                </a:solidFill>
                <a:latin typeface="Calibri"/>
                <a:cs typeface="Calibri"/>
              </a:rPr>
              <a:t> πηγών</a:t>
            </a:r>
            <a:r>
              <a:rPr sz="950" b="1" spc="8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ενέργειας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950" b="1" spc="6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την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ελαχιστοποίηση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 του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περιβαλλοντικού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αποτυπώματος</a:t>
            </a:r>
            <a:r>
              <a:rPr sz="9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που</a:t>
            </a:r>
            <a:r>
              <a:rPr sz="95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συνδέεται</a:t>
            </a:r>
            <a:r>
              <a:rPr sz="9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με</a:t>
            </a:r>
            <a:r>
              <a:rPr sz="9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BA00"/>
                </a:solidFill>
                <a:latin typeface="Calibri"/>
                <a:cs typeface="Calibri"/>
              </a:rPr>
              <a:t>την</a:t>
            </a:r>
            <a:r>
              <a:rPr sz="950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κατανάλωση</a:t>
            </a:r>
            <a:r>
              <a:rPr sz="95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BA00"/>
                </a:solidFill>
                <a:latin typeface="Calibri"/>
                <a:cs typeface="Calibri"/>
              </a:rPr>
              <a:t>ενέργειας.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5025" y="3331527"/>
            <a:ext cx="575437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55" dirty="0">
                <a:solidFill>
                  <a:srgbClr val="FFBA00"/>
                </a:solidFill>
                <a:latin typeface="Calibri"/>
                <a:cs typeface="Calibri"/>
              </a:rPr>
              <a:t>Απεικονίζονται</a:t>
            </a:r>
            <a:r>
              <a:rPr sz="9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διάφορα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BA00"/>
                </a:solidFill>
                <a:latin typeface="Calibri"/>
                <a:cs typeface="Calibri"/>
              </a:rPr>
              <a:t>μέρη</a:t>
            </a:r>
            <a:r>
              <a:rPr sz="9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ενός</a:t>
            </a:r>
            <a:r>
              <a:rPr sz="9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τέτοιου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BA00"/>
                </a:solidFill>
                <a:latin typeface="Calibri"/>
                <a:cs typeface="Calibri"/>
              </a:rPr>
              <a:t>ολοκληρωμένου</a:t>
            </a:r>
            <a:r>
              <a:rPr sz="950" b="1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έξυπνου</a:t>
            </a:r>
            <a:r>
              <a:rPr sz="9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BA00"/>
                </a:solidFill>
                <a:latin typeface="Calibri"/>
                <a:cs typeface="Calibri"/>
              </a:rPr>
              <a:t>ενεργειακού</a:t>
            </a:r>
            <a:r>
              <a:rPr sz="9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BA00"/>
                </a:solidFill>
                <a:latin typeface="Calibri"/>
                <a:cs typeface="Calibri"/>
              </a:rPr>
              <a:t>συστήματος.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985" y="4965065"/>
            <a:ext cx="337502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|IoT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and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the Energy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Sector</a:t>
            </a:r>
            <a:r>
              <a:rPr sz="500" u="sng" spc="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XML-ph-0000@DeepL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spc="20" dirty="0">
                <a:solidFill>
                  <a:srgbClr val="FFBA00"/>
                </a:solidFill>
                <a:latin typeface="Calibri"/>
                <a:cs typeface="Calibri"/>
              </a:rPr>
              <a:t>(εκδοτικός</a:t>
            </a:r>
            <a:r>
              <a:rPr sz="500" spc="-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FFBA00"/>
                </a:solidFill>
                <a:latin typeface="Calibri"/>
                <a:cs typeface="Calibri"/>
              </a:rPr>
              <a:t>οίκος</a:t>
            </a:r>
            <a:r>
              <a:rPr sz="500" spc="-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20" dirty="0">
                <a:solidFill>
                  <a:srgbClr val="FFBA00"/>
                </a:solidFill>
                <a:latin typeface="Calibri"/>
                <a:cs typeface="Calibri"/>
              </a:rPr>
              <a:t>ανοιχτής</a:t>
            </a:r>
            <a:r>
              <a:rPr sz="500" spc="-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30" dirty="0">
                <a:solidFill>
                  <a:srgbClr val="FFBA00"/>
                </a:solidFill>
                <a:latin typeface="Calibri"/>
                <a:cs typeface="Calibri"/>
              </a:rPr>
              <a:t>πρόσβασης</a:t>
            </a:r>
            <a:r>
              <a:rPr sz="500" spc="-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FFBA00"/>
                </a:solidFill>
                <a:latin typeface="Calibri"/>
                <a:cs typeface="Calibri"/>
              </a:rPr>
              <a:t>σε</a:t>
            </a:r>
            <a:r>
              <a:rPr sz="500" spc="-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20" dirty="0">
                <a:solidFill>
                  <a:srgbClr val="FFBA00"/>
                </a:solidFill>
                <a:latin typeface="Calibri"/>
                <a:cs typeface="Calibri"/>
              </a:rPr>
              <a:t>επιστημονικά</a:t>
            </a:r>
            <a:r>
              <a:rPr sz="500" spc="-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spc="30" dirty="0">
                <a:solidFill>
                  <a:srgbClr val="FFBA00"/>
                </a:solidFill>
                <a:latin typeface="Calibri"/>
                <a:cs typeface="Calibri"/>
              </a:rPr>
              <a:t>άρθρα)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73132" y="5053965"/>
            <a:ext cx="23495" cy="0"/>
          </a:xfrm>
          <a:custGeom>
            <a:avLst/>
            <a:gdLst/>
            <a:ahLst/>
            <a:cxnLst/>
            <a:rect l="l" t="t" r="r" b="b"/>
            <a:pathLst>
              <a:path w="23495">
                <a:moveTo>
                  <a:pt x="0" y="0"/>
                </a:moveTo>
                <a:lnTo>
                  <a:pt x="23177" y="0"/>
                </a:lnTo>
              </a:path>
            </a:pathLst>
          </a:custGeom>
          <a:ln w="3810">
            <a:solidFill>
              <a:srgbClr val="FFB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7431087" y="1307464"/>
            <a:ext cx="4758055" cy="3877310"/>
            <a:chOff x="7431087" y="1307464"/>
            <a:chExt cx="4758055" cy="387731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6975" y="4568824"/>
              <a:ext cx="3297872" cy="6156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31087" y="1307464"/>
              <a:ext cx="4758055" cy="375221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3175" y="1499552"/>
              <a:ext cx="4316095" cy="316991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8620759" y="4854257"/>
            <a:ext cx="274637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35" dirty="0">
                <a:solidFill>
                  <a:srgbClr val="FFBA00"/>
                </a:solidFill>
                <a:latin typeface="Calibri"/>
                <a:cs typeface="Calibri"/>
              </a:rPr>
              <a:t>Πηγή:</a:t>
            </a:r>
            <a:r>
              <a:rPr sz="4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400" spc="35" dirty="0">
                <a:solidFill>
                  <a:srgbClr val="FFBA00"/>
                </a:solidFill>
                <a:latin typeface="Calibri"/>
                <a:cs typeface="Calibri"/>
              </a:rPr>
              <a:t>|Εγκυκλοπαίδεια</a:t>
            </a:r>
            <a:r>
              <a:rPr sz="4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400" spc="35" dirty="0">
                <a:solidFill>
                  <a:srgbClr val="FFBA00"/>
                </a:solidFill>
                <a:latin typeface="Calibri"/>
                <a:cs typeface="Calibri"/>
              </a:rPr>
              <a:t>MDPI:</a:t>
            </a:r>
            <a:r>
              <a:rPr sz="4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400" spc="30" dirty="0">
                <a:solidFill>
                  <a:srgbClr val="FFBA00"/>
                </a:solidFill>
                <a:latin typeface="Calibri"/>
                <a:cs typeface="Calibri"/>
              </a:rPr>
              <a:t>IoT</a:t>
            </a:r>
            <a:r>
              <a:rPr sz="400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400" spc="35" dirty="0">
                <a:solidFill>
                  <a:srgbClr val="FFBA00"/>
                </a:solidFill>
                <a:latin typeface="Calibri"/>
                <a:cs typeface="Calibri"/>
              </a:rPr>
              <a:t>and</a:t>
            </a:r>
            <a:r>
              <a:rPr sz="4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400" spc="35" dirty="0">
                <a:solidFill>
                  <a:srgbClr val="FFBA00"/>
                </a:solidFill>
                <a:latin typeface="Calibri"/>
                <a:cs typeface="Calibri"/>
              </a:rPr>
              <a:t>the</a:t>
            </a:r>
            <a:r>
              <a:rPr sz="4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400" spc="35" dirty="0">
                <a:solidFill>
                  <a:srgbClr val="FFBA00"/>
                </a:solidFill>
                <a:latin typeface="Calibri"/>
                <a:cs typeface="Calibri"/>
              </a:rPr>
              <a:t>Energy</a:t>
            </a:r>
            <a:r>
              <a:rPr sz="4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400" spc="30" dirty="0">
                <a:solidFill>
                  <a:srgbClr val="FFBA00"/>
                </a:solidFill>
                <a:latin typeface="Calibri"/>
                <a:cs typeface="Calibri"/>
              </a:rPr>
              <a:t>Sector</a:t>
            </a:r>
            <a:r>
              <a:rPr sz="40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400" spc="45" dirty="0">
                <a:solidFill>
                  <a:srgbClr val="FFBA00"/>
                </a:solidFill>
                <a:latin typeface="Calibri"/>
                <a:cs typeface="Calibri"/>
              </a:rPr>
              <a:t>XML</a:t>
            </a:r>
            <a:r>
              <a:rPr sz="4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400" spc="30" dirty="0">
                <a:solidFill>
                  <a:srgbClr val="FFBA00"/>
                </a:solidFill>
                <a:latin typeface="Calibri"/>
                <a:cs typeface="Calibri"/>
              </a:rPr>
              <a:t>(Extensible</a:t>
            </a:r>
            <a:r>
              <a:rPr sz="4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400" spc="40" dirty="0">
                <a:solidFill>
                  <a:srgbClr val="FFBA00"/>
                </a:solidFill>
                <a:latin typeface="Calibri"/>
                <a:cs typeface="Calibri"/>
              </a:rPr>
              <a:t>Markup</a:t>
            </a:r>
            <a:r>
              <a:rPr sz="40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400" spc="35" dirty="0">
                <a:solidFill>
                  <a:srgbClr val="FFBA00"/>
                </a:solidFill>
                <a:latin typeface="Calibri"/>
                <a:cs typeface="Calibri"/>
              </a:rPr>
              <a:t>Language</a:t>
            </a:r>
            <a:r>
              <a:rPr sz="400" spc="20" dirty="0">
                <a:solidFill>
                  <a:srgbClr val="FFBA00"/>
                </a:solidFill>
                <a:latin typeface="Calibri"/>
                <a:cs typeface="Calibri"/>
              </a:rPr>
              <a:t> -</a:t>
            </a:r>
            <a:r>
              <a:rPr sz="40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400" spc="15" dirty="0">
                <a:solidFill>
                  <a:srgbClr val="FFBA00"/>
                </a:solidFill>
                <a:latin typeface="Calibri"/>
                <a:cs typeface="Calibri"/>
              </a:rPr>
              <a:t>δομημένη</a:t>
            </a:r>
            <a:r>
              <a:rPr sz="400" spc="-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400" spc="25" dirty="0">
                <a:solidFill>
                  <a:srgbClr val="FFBA00"/>
                </a:solidFill>
                <a:latin typeface="Calibri"/>
                <a:cs typeface="Calibri"/>
              </a:rPr>
              <a:t>μορφή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794115" y="4927917"/>
            <a:ext cx="2570480" cy="0"/>
          </a:xfrm>
          <a:custGeom>
            <a:avLst/>
            <a:gdLst/>
            <a:ahLst/>
            <a:cxnLst/>
            <a:rect l="l" t="t" r="r" b="b"/>
            <a:pathLst>
              <a:path w="2570479">
                <a:moveTo>
                  <a:pt x="0" y="0"/>
                </a:moveTo>
                <a:lnTo>
                  <a:pt x="2570162" y="0"/>
                </a:lnTo>
              </a:path>
            </a:pathLst>
          </a:custGeom>
          <a:ln w="3175">
            <a:solidFill>
              <a:srgbClr val="FFB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921635" y="0"/>
            <a:ext cx="2433955" cy="6880225"/>
            <a:chOff x="2921635" y="0"/>
            <a:chExt cx="243395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950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7355" y="595312"/>
            <a:ext cx="164528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35" dirty="0">
                <a:solidFill>
                  <a:srgbClr val="FFFFFF"/>
                </a:solidFill>
              </a:rPr>
              <a:t>SSL/TLS</a:t>
            </a:r>
            <a:r>
              <a:rPr sz="1700" spc="-10" dirty="0">
                <a:solidFill>
                  <a:srgbClr val="FFFFFF"/>
                </a:solidFill>
              </a:rPr>
              <a:t> 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7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7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5" dirty="0">
                <a:solidFill>
                  <a:srgbClr val="FFFFFF"/>
                </a:solidFill>
              </a:rPr>
              <a:t>IoT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06434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7355" y="1129982"/>
            <a:ext cx="11158855" cy="33718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98450" marR="5080" indent="-285750">
              <a:lnSpc>
                <a:spcPts val="1190"/>
              </a:lnSpc>
              <a:spcBef>
                <a:spcPts val="195"/>
              </a:spcBef>
              <a:buSzPct val="190476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050" spc="70" dirty="0">
                <a:solidFill>
                  <a:srgbClr val="FFBA00"/>
                </a:solidFill>
                <a:latin typeface="Calibri"/>
                <a:cs typeface="Calibri"/>
              </a:rPr>
              <a:t>Οι</a:t>
            </a:r>
            <a:r>
              <a:rPr sz="10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BA00"/>
                </a:solidFill>
                <a:latin typeface="Calibri"/>
                <a:cs typeface="Calibri"/>
              </a:rPr>
              <a:t>κατασκευαστές</a:t>
            </a:r>
            <a:r>
              <a:rPr sz="10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60" dirty="0">
                <a:solidFill>
                  <a:srgbClr val="FFBA00"/>
                </a:solidFill>
                <a:latin typeface="Calibri"/>
                <a:cs typeface="Calibri"/>
              </a:rPr>
              <a:t>οι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BA00"/>
                </a:solidFill>
                <a:latin typeface="Calibri"/>
                <a:cs typeface="Calibri"/>
              </a:rPr>
              <a:t>πωλητές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80" dirty="0">
                <a:solidFill>
                  <a:srgbClr val="FFBA00"/>
                </a:solidFill>
                <a:latin typeface="Calibri"/>
                <a:cs typeface="Calibri"/>
              </a:rPr>
              <a:t>έξυπνων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80" dirty="0">
                <a:solidFill>
                  <a:srgbClr val="FFBA00"/>
                </a:solidFill>
                <a:latin typeface="Calibri"/>
                <a:cs typeface="Calibri"/>
              </a:rPr>
              <a:t>συσκευών</a:t>
            </a:r>
            <a:r>
              <a:rPr sz="1050" b="1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85" dirty="0">
                <a:solidFill>
                  <a:srgbClr val="FFBA00"/>
                </a:solidFill>
                <a:latin typeface="Calibri"/>
                <a:cs typeface="Calibri"/>
              </a:rPr>
              <a:t>που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FFBA00"/>
                </a:solidFill>
                <a:latin typeface="Calibri"/>
                <a:cs typeface="Calibri"/>
              </a:rPr>
              <a:t>συνδέονται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75" dirty="0">
                <a:solidFill>
                  <a:srgbClr val="FFBA00"/>
                </a:solidFill>
                <a:latin typeface="Calibri"/>
                <a:cs typeface="Calibri"/>
              </a:rPr>
              <a:t>στο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65" dirty="0">
                <a:solidFill>
                  <a:srgbClr val="FFBA00"/>
                </a:solidFill>
                <a:latin typeface="Calibri"/>
                <a:cs typeface="Calibri"/>
              </a:rPr>
              <a:t>Ίντερνετ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BA00"/>
                </a:solidFill>
                <a:latin typeface="Calibri"/>
                <a:cs typeface="Calibri"/>
              </a:rPr>
              <a:t>πρέπει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BA00"/>
                </a:solidFill>
                <a:latin typeface="Calibri"/>
                <a:cs typeface="Calibri"/>
              </a:rPr>
              <a:t>να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85" dirty="0">
                <a:solidFill>
                  <a:srgbClr val="FFBA00"/>
                </a:solidFill>
                <a:latin typeface="Calibri"/>
                <a:cs typeface="Calibri"/>
              </a:rPr>
              <a:t>δώσουν</a:t>
            </a:r>
            <a:r>
              <a:rPr sz="10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BA00"/>
                </a:solidFill>
                <a:latin typeface="Calibri"/>
                <a:cs typeface="Calibri"/>
              </a:rPr>
              <a:t>προτεραιότητα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BA00"/>
                </a:solidFill>
                <a:latin typeface="Calibri"/>
                <a:cs typeface="Calibri"/>
              </a:rPr>
              <a:t>στην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BA00"/>
                </a:solidFill>
                <a:latin typeface="Calibri"/>
                <a:cs typeface="Calibri"/>
              </a:rPr>
              <a:t>ασφάλεια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BA00"/>
                </a:solidFill>
                <a:latin typeface="Calibri"/>
                <a:cs typeface="Calibri"/>
              </a:rPr>
              <a:t>λόγω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BA00"/>
                </a:solidFill>
                <a:latin typeface="Calibri"/>
                <a:cs typeface="Calibri"/>
              </a:rPr>
              <a:t>της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BA00"/>
                </a:solidFill>
                <a:latin typeface="Calibri"/>
                <a:cs typeface="Calibri"/>
              </a:rPr>
              <a:t>αυξανόμενης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BA00"/>
                </a:solidFill>
                <a:latin typeface="Calibri"/>
                <a:cs typeface="Calibri"/>
              </a:rPr>
              <a:t>εξάρτησης</a:t>
            </a:r>
            <a:r>
              <a:rPr sz="10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BA00"/>
                </a:solidFill>
                <a:latin typeface="Calibri"/>
                <a:cs typeface="Calibri"/>
              </a:rPr>
              <a:t>της </a:t>
            </a:r>
            <a:r>
              <a:rPr sz="1050" spc="-2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BA00"/>
                </a:solidFill>
                <a:latin typeface="Calibri"/>
                <a:cs typeface="Calibri"/>
              </a:rPr>
              <a:t>κοινωνίας</a:t>
            </a:r>
            <a:r>
              <a:rPr sz="105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85" dirty="0">
                <a:solidFill>
                  <a:srgbClr val="FFBA00"/>
                </a:solidFill>
                <a:latin typeface="Calibri"/>
                <a:cs typeface="Calibri"/>
              </a:rPr>
              <a:t>από</a:t>
            </a:r>
            <a:r>
              <a:rPr sz="105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BA00"/>
                </a:solidFill>
                <a:latin typeface="Calibri"/>
                <a:cs typeface="Calibri"/>
              </a:rPr>
              <a:t>τα</a:t>
            </a:r>
            <a:r>
              <a:rPr sz="10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BA00"/>
                </a:solidFill>
                <a:latin typeface="Calibri"/>
                <a:cs typeface="Calibri"/>
              </a:rPr>
              <a:t>προϊόντα</a:t>
            </a:r>
            <a:r>
              <a:rPr sz="10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FFBA00"/>
                </a:solidFill>
                <a:latin typeface="Calibri"/>
                <a:cs typeface="Calibri"/>
              </a:rPr>
              <a:t>τους</a:t>
            </a:r>
            <a:r>
              <a:rPr sz="105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10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BA00"/>
                </a:solidFill>
                <a:latin typeface="Calibri"/>
                <a:cs typeface="Calibri"/>
              </a:rPr>
              <a:t>για</a:t>
            </a:r>
            <a:r>
              <a:rPr sz="1050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55" dirty="0">
                <a:solidFill>
                  <a:srgbClr val="FFBA00"/>
                </a:solidFill>
                <a:latin typeface="Calibri"/>
                <a:cs typeface="Calibri"/>
              </a:rPr>
              <a:t>τις</a:t>
            </a:r>
            <a:r>
              <a:rPr sz="10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BA00"/>
                </a:solidFill>
                <a:latin typeface="Calibri"/>
                <a:cs typeface="Calibri"/>
              </a:rPr>
              <a:t>Ευπάθειες.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7355" y="1874202"/>
            <a:ext cx="8663304" cy="332783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98450" marR="5080" indent="-285750">
              <a:lnSpc>
                <a:spcPts val="1190"/>
              </a:lnSpc>
              <a:spcBef>
                <a:spcPts val="195"/>
              </a:spcBef>
              <a:buSzPct val="190476"/>
              <a:buFont typeface="Arial"/>
              <a:buChar char="•"/>
              <a:tabLst>
                <a:tab pos="297815" algn="l"/>
                <a:tab pos="298450" algn="l"/>
                <a:tab pos="638175" algn="l"/>
              </a:tabLst>
            </a:pPr>
            <a:r>
              <a:rPr lang="el-GR" sz="1050" dirty="0">
                <a:solidFill>
                  <a:srgbClr val="FFC000"/>
                </a:solidFill>
              </a:rPr>
              <a:t>Ένα </a:t>
            </a:r>
            <a:r>
              <a:rPr lang="el-GR" sz="1050" b="1" dirty="0">
                <a:solidFill>
                  <a:srgbClr val="FFC000"/>
                </a:solidFill>
              </a:rPr>
              <a:t>καθοριστικό μέτρο για τις επιχειρήσεις </a:t>
            </a:r>
            <a:r>
              <a:rPr lang="el-GR" sz="1050" b="1" dirty="0" err="1">
                <a:solidFill>
                  <a:srgbClr val="FFC000"/>
                </a:solidFill>
              </a:rPr>
              <a:t>IoT</a:t>
            </a:r>
            <a:r>
              <a:rPr lang="el-GR" sz="1050" dirty="0">
                <a:solidFill>
                  <a:srgbClr val="FFC000"/>
                </a:solidFill>
              </a:rPr>
              <a:t> είναι η </a:t>
            </a:r>
            <a:r>
              <a:rPr lang="el-GR" sz="1050" b="1" dirty="0">
                <a:solidFill>
                  <a:srgbClr val="FFC000"/>
                </a:solidFill>
              </a:rPr>
              <a:t>εγκατάσταση αξιόπιστων πιστοποιητικών SSL/TLS</a:t>
            </a:r>
            <a:r>
              <a:rPr lang="el-GR" sz="1050" dirty="0">
                <a:solidFill>
                  <a:srgbClr val="FFC000"/>
                </a:solidFill>
              </a:rPr>
              <a:t> στις συσκευές τους, για την </a:t>
            </a:r>
            <a:r>
              <a:rPr lang="el-GR" sz="1050" b="1" dirty="0" err="1">
                <a:solidFill>
                  <a:srgbClr val="FFC000"/>
                </a:solidFill>
              </a:rPr>
              <a:t>αυθεντικοποίηση</a:t>
            </a:r>
            <a:r>
              <a:rPr lang="el-GR" sz="1050" dirty="0">
                <a:solidFill>
                  <a:srgbClr val="FFC000"/>
                </a:solidFill>
              </a:rPr>
              <a:t> και την </a:t>
            </a:r>
            <a:r>
              <a:rPr lang="el-GR" sz="1050" b="1" dirty="0">
                <a:solidFill>
                  <a:srgbClr val="FFC000"/>
                </a:solidFill>
              </a:rPr>
              <a:t>κρυπτογράφηση των επικοινωνιών</a:t>
            </a:r>
            <a:r>
              <a:rPr lang="el-GR" sz="1050" dirty="0">
                <a:solidFill>
                  <a:srgbClr val="FFC000"/>
                </a:solidFill>
              </a:rPr>
              <a:t>.</a:t>
            </a:r>
            <a:endParaRPr sz="1050" dirty="0">
              <a:solidFill>
                <a:srgbClr val="FFC000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7355" y="2617787"/>
            <a:ext cx="7909559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90476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050" spc="80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60" dirty="0">
                <a:solidFill>
                  <a:srgbClr val="FFBA00"/>
                </a:solidFill>
                <a:latin typeface="Calibri"/>
                <a:cs typeface="Calibri"/>
              </a:rPr>
              <a:t>IoT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85" dirty="0">
                <a:solidFill>
                  <a:srgbClr val="FFBA00"/>
                </a:solidFill>
                <a:latin typeface="Calibri"/>
                <a:cs typeface="Calibri"/>
              </a:rPr>
              <a:t>Hub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BA00"/>
                </a:solidFill>
                <a:latin typeface="Calibri"/>
                <a:cs typeface="Calibri"/>
              </a:rPr>
              <a:t>χρησιμοποιεί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FFBA00"/>
                </a:solidFill>
                <a:latin typeface="Calibri"/>
                <a:cs typeface="Calibri"/>
              </a:rPr>
              <a:t>την</a:t>
            </a:r>
            <a:r>
              <a:rPr sz="105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80" dirty="0">
                <a:solidFill>
                  <a:srgbClr val="FFBA00"/>
                </a:solidFill>
                <a:latin typeface="Calibri"/>
                <a:cs typeface="Calibri"/>
              </a:rPr>
              <a:t>ασφάλεια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75" dirty="0">
                <a:solidFill>
                  <a:srgbClr val="FFBA00"/>
                </a:solidFill>
                <a:latin typeface="Calibri"/>
                <a:cs typeface="Calibri"/>
              </a:rPr>
              <a:t>επιπέδου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80" dirty="0">
                <a:solidFill>
                  <a:srgbClr val="FFBA00"/>
                </a:solidFill>
                <a:latin typeface="Calibri"/>
                <a:cs typeface="Calibri"/>
              </a:rPr>
              <a:t>μεταφοράς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65" dirty="0">
                <a:solidFill>
                  <a:srgbClr val="FFBA00"/>
                </a:solidFill>
                <a:latin typeface="Calibri"/>
                <a:cs typeface="Calibri"/>
              </a:rPr>
              <a:t>TLS)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65" dirty="0">
                <a:solidFill>
                  <a:srgbClr val="FFBA00"/>
                </a:solidFill>
                <a:latin typeface="Calibri"/>
                <a:cs typeface="Calibri"/>
              </a:rPr>
              <a:t>για</a:t>
            </a:r>
            <a:r>
              <a:rPr sz="105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FFBA00"/>
                </a:solidFill>
                <a:latin typeface="Calibri"/>
                <a:cs typeface="Calibri"/>
              </a:rPr>
              <a:t>τηνεπικοινωνία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85" dirty="0">
                <a:solidFill>
                  <a:srgbClr val="FFBA00"/>
                </a:solidFill>
                <a:latin typeface="Calibri"/>
                <a:cs typeface="Calibri"/>
              </a:rPr>
              <a:t>από</a:t>
            </a:r>
            <a:r>
              <a:rPr sz="1050" b="1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BA00"/>
                </a:solidFill>
                <a:latin typeface="Calibri"/>
                <a:cs typeface="Calibri"/>
              </a:rPr>
              <a:t>συσκευές</a:t>
            </a:r>
            <a:r>
              <a:rPr sz="10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BA00"/>
                </a:solidFill>
                <a:latin typeface="Calibri"/>
                <a:cs typeface="Calibri"/>
              </a:rPr>
              <a:t>και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BA00"/>
                </a:solidFill>
                <a:latin typeface="Calibri"/>
                <a:cs typeface="Calibri"/>
              </a:rPr>
              <a:t>υπηρεσίες</a:t>
            </a:r>
            <a:r>
              <a:rPr sz="10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55" dirty="0">
                <a:solidFill>
                  <a:srgbClr val="FFBA00"/>
                </a:solidFill>
                <a:latin typeface="Calibri"/>
                <a:cs typeface="Calibri"/>
              </a:rPr>
              <a:t>IoT</a:t>
            </a:r>
            <a:r>
              <a:rPr sz="1050" spc="55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7355" y="3210559"/>
            <a:ext cx="866330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90476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050" b="1" spc="80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FFBA00"/>
                </a:solidFill>
                <a:latin typeface="Calibri"/>
                <a:cs typeface="Calibri"/>
              </a:rPr>
              <a:t>SSL/TLS</a:t>
            </a:r>
            <a:r>
              <a:rPr sz="105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FFBA00"/>
                </a:solidFill>
                <a:latin typeface="Calibri"/>
                <a:cs typeface="Calibri"/>
              </a:rPr>
              <a:t>χρησιμοποιεί</a:t>
            </a:r>
            <a:r>
              <a:rPr sz="1050" b="1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BA00"/>
                </a:solidFill>
                <a:latin typeface="Calibri"/>
                <a:cs typeface="Calibri"/>
              </a:rPr>
              <a:t>ασύμμετρη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BA00"/>
                </a:solidFill>
                <a:latin typeface="Calibri"/>
                <a:cs typeface="Calibri"/>
              </a:rPr>
              <a:t>κρυπτογράφηση</a:t>
            </a:r>
            <a:r>
              <a:rPr sz="10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BA00"/>
                </a:solidFill>
                <a:latin typeface="Calibri"/>
                <a:cs typeface="Calibri"/>
              </a:rPr>
              <a:t>για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BA00"/>
                </a:solidFill>
                <a:latin typeface="Calibri"/>
                <a:cs typeface="Calibri"/>
              </a:rPr>
              <a:t>την</a:t>
            </a:r>
            <a:r>
              <a:rPr sz="1050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85" dirty="0">
                <a:solidFill>
                  <a:srgbClr val="FFBA00"/>
                </a:solidFill>
                <a:latin typeface="Calibri"/>
                <a:cs typeface="Calibri"/>
              </a:rPr>
              <a:t>ασφαλή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BA00"/>
                </a:solidFill>
                <a:latin typeface="Calibri"/>
                <a:cs typeface="Calibri"/>
              </a:rPr>
              <a:t>ανταλλαγή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BA00"/>
                </a:solidFill>
                <a:latin typeface="Calibri"/>
                <a:cs typeface="Calibri"/>
              </a:rPr>
              <a:t>δεδομένων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BA00"/>
                </a:solidFill>
                <a:latin typeface="Calibri"/>
                <a:cs typeface="Calibri"/>
              </a:rPr>
              <a:t>στο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60" dirty="0">
                <a:solidFill>
                  <a:srgbClr val="FFBA00"/>
                </a:solidFill>
                <a:latin typeface="Calibri"/>
                <a:cs typeface="Calibri"/>
              </a:rPr>
              <a:t>Ίντερνετ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BA00"/>
                </a:solidFill>
                <a:latin typeface="Calibri"/>
                <a:cs typeface="Calibri"/>
              </a:rPr>
              <a:t>μεταξύ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80" dirty="0">
                <a:solidFill>
                  <a:srgbClr val="FFBA00"/>
                </a:solidFill>
                <a:latin typeface="Calibri"/>
                <a:cs typeface="Calibri"/>
              </a:rPr>
              <a:t>δύο</a:t>
            </a:r>
            <a:r>
              <a:rPr sz="1050" b="1" spc="5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65" dirty="0">
                <a:solidFill>
                  <a:srgbClr val="FFBA00"/>
                </a:solidFill>
                <a:latin typeface="Calibri"/>
                <a:cs typeface="Calibri"/>
              </a:rPr>
              <a:t>υπολογιστών.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7355" y="3787457"/>
            <a:ext cx="887984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90476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Επαληθεύει</a:t>
            </a:r>
            <a:r>
              <a:rPr sz="1050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35" dirty="0">
                <a:solidFill>
                  <a:srgbClr val="FFBA00"/>
                </a:solidFill>
                <a:latin typeface="Calibri"/>
                <a:cs typeface="Calibri"/>
              </a:rPr>
              <a:t>τις </a:t>
            </a:r>
            <a:r>
              <a:rPr sz="1050" b="1" spc="45" dirty="0">
                <a:solidFill>
                  <a:srgbClr val="FFBA00"/>
                </a:solidFill>
                <a:latin typeface="Calibri"/>
                <a:cs typeface="Calibri"/>
              </a:rPr>
              <a:t>ταυτότητες</a:t>
            </a:r>
            <a:r>
              <a:rPr sz="105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50" dirty="0">
                <a:solidFill>
                  <a:srgbClr val="FFBA00"/>
                </a:solidFill>
                <a:latin typeface="Calibri"/>
                <a:cs typeface="Calibri"/>
              </a:rPr>
              <a:t>του</a:t>
            </a:r>
            <a:r>
              <a:rPr sz="10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5" dirty="0">
                <a:solidFill>
                  <a:srgbClr val="FFBA00"/>
                </a:solidFill>
                <a:latin typeface="Calibri"/>
                <a:cs typeface="Calibri"/>
              </a:rPr>
              <a:t>εξυπηρετητή/εξυπηρετητή</a:t>
            </a:r>
            <a:r>
              <a:rPr sz="1050" b="1" spc="1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(</a:t>
            </a:r>
            <a:r>
              <a:rPr sz="1050" spc="40" dirty="0">
                <a:solidFill>
                  <a:srgbClr val="FFBA00"/>
                </a:solidFill>
                <a:latin typeface="Calibri"/>
                <a:cs typeface="Calibri"/>
              </a:rPr>
              <a:t>ή/και</a:t>
            </a:r>
            <a:r>
              <a:rPr sz="1050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του</a:t>
            </a:r>
            <a:r>
              <a:rPr sz="1050" b="1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συστήματος</a:t>
            </a:r>
            <a:r>
              <a:rPr sz="1050" b="1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55" dirty="0">
                <a:solidFill>
                  <a:srgbClr val="FFBA00"/>
                </a:solidFill>
                <a:latin typeface="Calibri"/>
                <a:cs typeface="Calibri"/>
              </a:rPr>
              <a:t>ή</a:t>
            </a:r>
            <a:r>
              <a:rPr sz="1050" b="1" spc="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του</a:t>
            </a:r>
            <a:r>
              <a:rPr sz="1050" b="1" spc="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προγράμματος</a:t>
            </a:r>
            <a:r>
              <a:rPr sz="1050" b="1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5" dirty="0">
                <a:solidFill>
                  <a:srgbClr val="FFBA00"/>
                </a:solidFill>
                <a:latin typeface="Calibri"/>
                <a:cs typeface="Calibri"/>
              </a:rPr>
              <a:t>που</a:t>
            </a:r>
            <a:r>
              <a:rPr sz="1050" b="1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35" dirty="0">
                <a:solidFill>
                  <a:srgbClr val="FFBA00"/>
                </a:solidFill>
                <a:latin typeface="Calibri"/>
                <a:cs typeface="Calibri"/>
              </a:rPr>
              <a:t>επικοινωνεί</a:t>
            </a:r>
            <a:r>
              <a:rPr sz="1050" b="1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5" dirty="0">
                <a:solidFill>
                  <a:srgbClr val="FFBA00"/>
                </a:solidFill>
                <a:latin typeface="Calibri"/>
                <a:cs typeface="Calibri"/>
              </a:rPr>
              <a:t>με</a:t>
            </a:r>
            <a:r>
              <a:rPr sz="1050" b="1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τον</a:t>
            </a:r>
            <a:r>
              <a:rPr sz="1050" b="1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35" dirty="0">
                <a:solidFill>
                  <a:srgbClr val="FFBA00"/>
                </a:solidFill>
                <a:latin typeface="Calibri"/>
                <a:cs typeface="Calibri"/>
              </a:rPr>
              <a:t>εξυπηρετητή).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7355" y="4377690"/>
            <a:ext cx="7711440" cy="485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90476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050" spc="75" dirty="0">
                <a:solidFill>
                  <a:srgbClr val="FFBA00"/>
                </a:solidFill>
                <a:latin typeface="Calibri"/>
                <a:cs typeface="Calibri"/>
              </a:rPr>
              <a:t>Συνήθως,</a:t>
            </a:r>
            <a:r>
              <a:rPr sz="10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BA00"/>
                </a:solidFill>
                <a:latin typeface="Calibri"/>
                <a:cs typeface="Calibri"/>
              </a:rPr>
              <a:t>ένας</a:t>
            </a:r>
            <a:r>
              <a:rPr sz="10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BA00"/>
                </a:solidFill>
                <a:latin typeface="Calibri"/>
                <a:cs typeface="Calibri"/>
              </a:rPr>
              <a:t>εξυπηρετητής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BA00"/>
                </a:solidFill>
                <a:latin typeface="Calibri"/>
                <a:cs typeface="Calibri"/>
              </a:rPr>
              <a:t>προσφέρει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5" dirty="0">
                <a:solidFill>
                  <a:srgbClr val="FFBA00"/>
                </a:solidFill>
                <a:latin typeface="Calibri"/>
                <a:cs typeface="Calibri"/>
              </a:rPr>
              <a:t>στο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75" dirty="0">
                <a:solidFill>
                  <a:srgbClr val="FFBA00"/>
                </a:solidFill>
                <a:latin typeface="Calibri"/>
                <a:cs typeface="Calibri"/>
              </a:rPr>
              <a:t>φυλλομετρητή</a:t>
            </a:r>
            <a:r>
              <a:rPr sz="105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75" dirty="0">
                <a:solidFill>
                  <a:srgbClr val="FFBA00"/>
                </a:solidFill>
                <a:latin typeface="Calibri"/>
                <a:cs typeface="Calibri"/>
              </a:rPr>
              <a:t>του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70" dirty="0">
                <a:solidFill>
                  <a:srgbClr val="FFBA00"/>
                </a:solidFill>
                <a:latin typeface="Calibri"/>
                <a:cs typeface="Calibri"/>
              </a:rPr>
              <a:t>επισκέπτη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75" dirty="0">
                <a:solidFill>
                  <a:srgbClr val="FFBA00"/>
                </a:solidFill>
                <a:latin typeface="Calibri"/>
                <a:cs typeface="Calibri"/>
              </a:rPr>
              <a:t>ένα</a:t>
            </a:r>
            <a:r>
              <a:rPr sz="1050" b="1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BA00"/>
                </a:solidFill>
                <a:latin typeface="Calibri"/>
                <a:cs typeface="Calibri"/>
              </a:rPr>
              <a:t>προσημασμένο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BA00"/>
                </a:solidFill>
                <a:latin typeface="Calibri"/>
                <a:cs typeface="Calibri"/>
              </a:rPr>
              <a:t>από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70" dirty="0">
                <a:solidFill>
                  <a:srgbClr val="FFBA00"/>
                </a:solidFill>
                <a:latin typeface="Calibri"/>
                <a:cs typeface="Calibri"/>
              </a:rPr>
              <a:t>μια</a:t>
            </a:r>
            <a:r>
              <a:rPr sz="1050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65" dirty="0">
                <a:solidFill>
                  <a:srgbClr val="FFBA00"/>
                </a:solidFill>
                <a:latin typeface="Calibri"/>
                <a:cs typeface="Calibri"/>
              </a:rPr>
              <a:t>αξιόπιστη</a:t>
            </a:r>
            <a:r>
              <a:rPr sz="1050" spc="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spc="80" dirty="0">
                <a:solidFill>
                  <a:srgbClr val="FFBA00"/>
                </a:solidFill>
                <a:latin typeface="Calibri"/>
                <a:cs typeface="Calibri"/>
              </a:rPr>
              <a:t>CA</a:t>
            </a:r>
            <a:endParaRPr sz="105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1100"/>
              </a:spcBef>
            </a:pPr>
            <a:r>
              <a:rPr sz="1050" spc="55" dirty="0">
                <a:solidFill>
                  <a:srgbClr val="FFBA00"/>
                </a:solidFill>
                <a:latin typeface="Calibri"/>
                <a:cs typeface="Calibri"/>
              </a:rPr>
              <a:t>όπως</a:t>
            </a:r>
            <a:r>
              <a:rPr sz="1050" spc="-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40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050" b="1" spc="-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050" b="1" spc="35" dirty="0">
                <a:solidFill>
                  <a:srgbClr val="FFBA00"/>
                </a:solidFill>
                <a:latin typeface="Calibri"/>
                <a:cs typeface="Calibri"/>
              </a:rPr>
              <a:t>SSL.com.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3510" y="5152072"/>
            <a:ext cx="3910329" cy="21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699"/>
              </a:lnSpc>
              <a:spcBef>
                <a:spcPts val="100"/>
              </a:spcBef>
            </a:pP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|Υποστήριξη TLS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του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Azure 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(Microsoft 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Cloud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Platform) </a:t>
            </a:r>
            <a:r>
              <a:rPr sz="500" u="sng" spc="4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XML </a:t>
            </a:r>
            <a:r>
              <a:rPr sz="500" u="sng" spc="2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(Extensible </a:t>
            </a:r>
            <a:r>
              <a:rPr sz="500" u="sng" spc="3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Markup </a:t>
            </a:r>
            <a:r>
              <a:rPr sz="500" u="sng" spc="3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Language 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- 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δομημένη 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μορφή 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ανταλλαγής δεδομένωνn</a:t>
            </a:r>
            <a:r>
              <a:rPr sz="500" spc="15" dirty="0">
                <a:solidFill>
                  <a:srgbClr val="FFBA00"/>
                </a:solidFill>
                <a:latin typeface="Calibri"/>
                <a:cs typeface="Calibri"/>
              </a:rPr>
              <a:t>) </a:t>
            </a:r>
            <a:r>
              <a:rPr sz="500" spc="-10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Ασφάλεια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του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Ίντερνετ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των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Πραγμάτων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IoT)</a:t>
            </a:r>
            <a:r>
              <a:rPr sz="500" u="sng" spc="1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με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SSL/TLS</a:t>
            </a:r>
            <a:r>
              <a:rPr sz="500" u="sng" spc="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1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Calibri"/>
                <a:cs typeface="Calibri"/>
              </a:rPr>
              <a:t>SSL</a:t>
            </a:r>
            <a:r>
              <a:rPr sz="500" spc="15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6975" y="4965065"/>
            <a:ext cx="3297872" cy="615632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6290" y="0"/>
            <a:ext cx="11392535" cy="6883400"/>
            <a:chOff x="796290" y="0"/>
            <a:chExt cx="1139253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9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E6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3977" y="60960"/>
              <a:ext cx="7034847" cy="6797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7652" y="255587"/>
              <a:ext cx="6557644" cy="6346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290" y="4458970"/>
              <a:ext cx="4201477" cy="214344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75030" y="330517"/>
            <a:ext cx="4215765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-5" dirty="0">
                <a:solidFill>
                  <a:srgbClr val="FFBA00"/>
                </a:solidFill>
                <a:latin typeface="Times New Roman"/>
                <a:cs typeface="Times New Roman"/>
              </a:rPr>
              <a:t>Συνδεθείτε με το CyberSecPro: Πώς </a:t>
            </a:r>
            <a:r>
              <a:rPr sz="1450" spc="65" dirty="0">
                <a:latin typeface="Times New Roman"/>
                <a:cs typeface="Times New Roman"/>
              </a:rPr>
              <a:t>να </a:t>
            </a:r>
            <a:r>
              <a:rPr sz="1450" spc="60" dirty="0">
                <a:latin typeface="Times New Roman"/>
                <a:cs typeface="Times New Roman"/>
              </a:rPr>
              <a:t>εγγραφείτε </a:t>
            </a:r>
            <a:r>
              <a:rPr sz="1450" spc="55" dirty="0">
                <a:latin typeface="Times New Roman"/>
                <a:cs typeface="Times New Roman"/>
              </a:rPr>
              <a:t>και </a:t>
            </a:r>
            <a:r>
              <a:rPr sz="1450" spc="-350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άλλες</a:t>
            </a:r>
            <a:r>
              <a:rPr sz="1450" spc="25" dirty="0">
                <a:latin typeface="Times New Roman"/>
                <a:cs typeface="Times New Roman"/>
              </a:rPr>
              <a:t> </a:t>
            </a:r>
            <a:r>
              <a:rPr sz="1450" spc="60" dirty="0">
                <a:latin typeface="Times New Roman"/>
                <a:cs typeface="Times New Roman"/>
              </a:rPr>
              <a:t>πρακτικές</a:t>
            </a:r>
            <a:r>
              <a:rPr sz="1450" spc="35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πληροφορίες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5030" y="1482052"/>
            <a:ext cx="4124960" cy="124650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33375" marR="2453005" indent="-321310">
              <a:lnSpc>
                <a:spcPct val="106500"/>
              </a:lnSpc>
              <a:spcBef>
                <a:spcPts val="210"/>
              </a:spcBef>
              <a:buClr>
                <a:srgbClr val="FFBA00"/>
              </a:buClr>
              <a:buSzPct val="188235"/>
              <a:buFont typeface="Arial"/>
              <a:buAutoNum type="arabicPeriod"/>
              <a:tabLst>
                <a:tab pos="354330" algn="l"/>
                <a:tab pos="354965" algn="l"/>
              </a:tabLst>
            </a:pPr>
            <a:r>
              <a:rPr sz="850" spc="-15" dirty="0">
                <a:latin typeface="Calibri"/>
                <a:cs typeface="Calibri"/>
              </a:rPr>
              <a:t>Ιστοσελίδα</a:t>
            </a:r>
            <a:r>
              <a:rPr sz="850" spc="-15" dirty="0">
                <a:latin typeface="Arial"/>
                <a:cs typeface="Arial"/>
              </a:rPr>
              <a:t>: </a:t>
            </a:r>
            <a:r>
              <a:rPr sz="850" spc="-10" dirty="0">
                <a:solidFill>
                  <a:srgbClr val="87872D"/>
                </a:solidFill>
                <a:latin typeface="Arial"/>
                <a:cs typeface="Arial"/>
              </a:rPr>
              <a:t> </a:t>
            </a:r>
            <a:r>
              <a:rPr sz="850" u="sng" spc="-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Arial"/>
                <a:cs typeface="Arial"/>
                <a:hlinkClick r:id="rId6"/>
              </a:rPr>
              <a:t>www.cybersecpro-project.eu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A00"/>
              </a:buClr>
              <a:buFont typeface="Arial"/>
              <a:buAutoNum type="arabicPeriod"/>
            </a:pPr>
            <a:endParaRPr sz="11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FFBA00"/>
              </a:buClr>
              <a:buSzPct val="188235"/>
              <a:buAutoNum type="arabicPeriod"/>
              <a:tabLst>
                <a:tab pos="354965" algn="l"/>
                <a:tab pos="355600" algn="l"/>
              </a:tabLst>
            </a:pPr>
            <a:r>
              <a:rPr sz="850" dirty="0">
                <a:latin typeface="Arial"/>
                <a:cs typeface="Arial"/>
              </a:rPr>
              <a:t>X</a:t>
            </a:r>
            <a:r>
              <a:rPr sz="850" spc="15" dirty="0">
                <a:latin typeface="Arial"/>
                <a:cs typeface="Arial"/>
              </a:rPr>
              <a:t> </a:t>
            </a:r>
            <a:r>
              <a:rPr sz="850" spc="-5" dirty="0">
                <a:latin typeface="Arial"/>
                <a:cs typeface="Arial"/>
              </a:rPr>
              <a:t>(Twitter):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spc="-15" dirty="0">
                <a:latin typeface="Arial"/>
                <a:cs typeface="Arial"/>
              </a:rPr>
              <a:t>https://</a:t>
            </a:r>
            <a:r>
              <a:rPr sz="850" spc="-15" dirty="0">
                <a:solidFill>
                  <a:srgbClr val="87872D"/>
                </a:solidFill>
                <a:latin typeface="Arial"/>
                <a:cs typeface="Arial"/>
              </a:rPr>
              <a:t>t</a:t>
            </a:r>
            <a:r>
              <a:rPr sz="850" u="sng" spc="-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Arial"/>
                <a:cs typeface="Arial"/>
              </a:rPr>
              <a:t>witter.com/CyberSecPro_eu</a:t>
            </a:r>
            <a:endParaRPr sz="8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115"/>
              </a:spcBef>
              <a:buClr>
                <a:srgbClr val="FFBA00"/>
              </a:buClr>
              <a:buSzPct val="188235"/>
              <a:buAutoNum type="arabicPeriod"/>
              <a:tabLst>
                <a:tab pos="354965" algn="l"/>
                <a:tab pos="355600" algn="l"/>
              </a:tabLst>
            </a:pPr>
            <a:r>
              <a:rPr sz="850" spc="-15" dirty="0">
                <a:latin typeface="Arial"/>
                <a:cs typeface="Arial"/>
              </a:rPr>
              <a:t>LinkedIn (</a:t>
            </a:r>
            <a:r>
              <a:rPr sz="850" spc="-15" dirty="0">
                <a:latin typeface="Calibri"/>
                <a:cs typeface="Calibri"/>
              </a:rPr>
              <a:t>επαγγελματικό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-15" dirty="0">
                <a:latin typeface="Calibri"/>
                <a:cs typeface="Calibri"/>
              </a:rPr>
              <a:t>κοινωνικό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-15" dirty="0">
                <a:latin typeface="Calibri"/>
                <a:cs typeface="Calibri"/>
              </a:rPr>
              <a:t>δίκτυο</a:t>
            </a:r>
            <a:r>
              <a:rPr sz="850" spc="-15" dirty="0">
                <a:latin typeface="Arial"/>
                <a:cs typeface="Arial"/>
              </a:rPr>
              <a:t>) </a:t>
            </a:r>
            <a:r>
              <a:rPr sz="850" dirty="0">
                <a:latin typeface="Arial"/>
                <a:cs typeface="Arial"/>
              </a:rPr>
              <a:t>:</a:t>
            </a:r>
            <a:r>
              <a:rPr sz="850" spc="-10" dirty="0">
                <a:solidFill>
                  <a:srgbClr val="87872D"/>
                </a:solidFill>
                <a:latin typeface="Arial"/>
                <a:cs typeface="Arial"/>
              </a:rPr>
              <a:t> </a:t>
            </a:r>
            <a:r>
              <a:rPr sz="850" u="sng" spc="-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Arial"/>
                <a:cs typeface="Arial"/>
                <a:hlinkClick r:id="rId7"/>
              </a:rPr>
              <a:t>www.linkedin.com/company/cybersec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2252" y="0"/>
            <a:ext cx="8136890" cy="6880225"/>
            <a:chOff x="4052252" y="0"/>
            <a:chExt cx="813689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8862" y="0"/>
              <a:ext cx="605028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720" y="5059679"/>
              <a:ext cx="932814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43730" y="5079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0897"/>
                  </a:lnTo>
                  <a:lnTo>
                    <a:pt x="1547495" y="3546157"/>
                  </a:lnTo>
                  <a:lnTo>
                    <a:pt x="1526540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90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63365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6975" y="6166167"/>
              <a:ext cx="3297872" cy="61563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244455" y="36512"/>
            <a:ext cx="18415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48500" y="2114550"/>
            <a:ext cx="26993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40" dirty="0">
                <a:solidFill>
                  <a:srgbClr val="FFBA00"/>
                </a:solidFill>
                <a:latin typeface="Times New Roman"/>
                <a:cs typeface="Times New Roman"/>
              </a:rPr>
              <a:t>Σας</a:t>
            </a:r>
            <a:r>
              <a:rPr sz="3200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3200" spc="145" dirty="0">
                <a:solidFill>
                  <a:srgbClr val="FFBA00"/>
                </a:solidFill>
                <a:latin typeface="Times New Roman"/>
                <a:cs typeface="Times New Roman"/>
              </a:rPr>
              <a:t>ευχαριστώ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48500" y="3250565"/>
            <a:ext cx="2935605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Stefan Schauer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88892D"/>
                </a:solidFill>
                <a:latin typeface="CenturyGothic"/>
              </a:rPr>
              <a:t>Stefan.Schauer@ait.ac.at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Abdelkader Shaaban,</a:t>
            </a:r>
          </a:p>
          <a:p>
            <a:pPr algn="l"/>
            <a:r>
              <a:rPr lang="en-US" sz="1800" b="0" i="0" u="none" strike="noStrike" baseline="0" dirty="0">
                <a:solidFill>
                  <a:srgbClr val="88892D"/>
                </a:solidFill>
                <a:latin typeface="CenturyGothic"/>
              </a:rPr>
              <a:t>abdelkader.Shaaban@ait.ac.at</a:t>
            </a:r>
            <a:endParaRPr sz="8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5634990" marR="5080">
              <a:lnSpc>
                <a:spcPts val="2920"/>
              </a:lnSpc>
              <a:spcBef>
                <a:spcPts val="310"/>
              </a:spcBef>
            </a:pPr>
            <a:r>
              <a:rPr spc="125" dirty="0"/>
              <a:t>Προστασία</a:t>
            </a:r>
            <a:r>
              <a:rPr spc="85" dirty="0"/>
              <a:t> </a:t>
            </a:r>
            <a:r>
              <a:rPr spc="105" dirty="0"/>
              <a:t>δικτύου</a:t>
            </a:r>
            <a:r>
              <a:rPr spc="75" dirty="0"/>
              <a:t> </a:t>
            </a:r>
            <a:r>
              <a:rPr spc="105" dirty="0"/>
              <a:t>για </a:t>
            </a:r>
            <a:r>
              <a:rPr spc="-560" dirty="0"/>
              <a:t> </a:t>
            </a:r>
            <a:r>
              <a:rPr spc="114" dirty="0"/>
              <a:t>συστήματα </a:t>
            </a:r>
            <a:r>
              <a:rPr spc="90" dirty="0"/>
              <a:t>ελέγχου </a:t>
            </a:r>
            <a:r>
              <a:rPr spc="95" dirty="0"/>
              <a:t> </a:t>
            </a:r>
            <a:r>
              <a:rPr spc="80" dirty="0"/>
              <a:t>ενέργειας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97725" y="2355215"/>
            <a:ext cx="2125345" cy="1057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1" spc="204" dirty="0">
                <a:solidFill>
                  <a:srgbClr val="D8791A"/>
                </a:solidFill>
                <a:latin typeface="Calibri"/>
                <a:cs typeface="Calibri"/>
              </a:rPr>
              <a:t>CSP004_C_E</a:t>
            </a:r>
            <a:endParaRPr sz="2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35"/>
              </a:spcBef>
            </a:pPr>
            <a:r>
              <a:rPr sz="850" spc="120" dirty="0">
                <a:latin typeface="Calibri"/>
                <a:cs typeface="Calibri"/>
              </a:rPr>
              <a:t>ΠΑΡΟΥΣΊΑΣΗ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95" dirty="0">
                <a:latin typeface="Calibri"/>
                <a:cs typeface="Calibri"/>
              </a:rPr>
              <a:t>ΑΠΌ: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7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b="1" spc="135" dirty="0">
                <a:latin typeface="Calibri"/>
                <a:cs typeface="Calibri"/>
              </a:rPr>
              <a:t>CRISTINA</a:t>
            </a:r>
            <a:r>
              <a:rPr sz="850" b="1" spc="155" dirty="0">
                <a:latin typeface="Calibri"/>
                <a:cs typeface="Calibri"/>
              </a:rPr>
              <a:t> </a:t>
            </a:r>
            <a:r>
              <a:rPr sz="850" b="1" spc="140" dirty="0">
                <a:latin typeface="Calibri"/>
                <a:cs typeface="Calibri"/>
              </a:rPr>
              <a:t>ALCARAZ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83475" y="3476942"/>
            <a:ext cx="15233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130" dirty="0">
                <a:latin typeface="Calibri"/>
                <a:cs typeface="Calibri"/>
              </a:rPr>
              <a:t>ΠΑΝΕΠΙΣΤΉΜΙΟ</a:t>
            </a:r>
            <a:r>
              <a:rPr sz="700" spc="175" dirty="0">
                <a:latin typeface="Calibri"/>
                <a:cs typeface="Calibri"/>
              </a:rPr>
              <a:t> </a:t>
            </a:r>
            <a:r>
              <a:rPr sz="700" spc="80" dirty="0">
                <a:latin typeface="Calibri"/>
                <a:cs typeface="Calibri"/>
              </a:rPr>
              <a:t>ΤΗΣ</a:t>
            </a:r>
            <a:r>
              <a:rPr sz="700" spc="100" dirty="0">
                <a:latin typeface="Calibri"/>
                <a:cs typeface="Calibri"/>
              </a:rPr>
              <a:t> </a:t>
            </a:r>
            <a:r>
              <a:rPr sz="700" spc="125" dirty="0">
                <a:latin typeface="Calibri"/>
                <a:cs typeface="Calibri"/>
              </a:rPr>
              <a:t>ΜΆΛΑΓΑ,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827" y="6151562"/>
              <a:ext cx="2649537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60370">
              <a:lnSpc>
                <a:spcPct val="100000"/>
              </a:lnSpc>
              <a:spcBef>
                <a:spcPts val="100"/>
              </a:spcBef>
            </a:pPr>
            <a:r>
              <a:rPr spc="95" dirty="0"/>
              <a:t>Γ</a:t>
            </a:r>
            <a:r>
              <a:rPr spc="100" dirty="0"/>
              <a:t>ν</a:t>
            </a:r>
            <a:r>
              <a:rPr spc="160" dirty="0"/>
              <a:t>ω</a:t>
            </a:r>
            <a:r>
              <a:rPr spc="114" dirty="0"/>
              <a:t>σ</a:t>
            </a:r>
            <a:r>
              <a:rPr spc="85" dirty="0"/>
              <a:t>τ</a:t>
            </a:r>
            <a:r>
              <a:rPr spc="120" dirty="0"/>
              <a:t>ο</a:t>
            </a:r>
            <a:r>
              <a:rPr spc="125" dirty="0"/>
              <a:t>π</a:t>
            </a:r>
            <a:r>
              <a:rPr spc="120" dirty="0"/>
              <a:t>ο</a:t>
            </a:r>
            <a:r>
              <a:rPr spc="50" dirty="0"/>
              <a:t>ί</a:t>
            </a:r>
            <a:r>
              <a:rPr spc="120" dirty="0"/>
              <a:t>ησ</a:t>
            </a:r>
            <a:r>
              <a:rPr spc="135" dirty="0"/>
              <a:t>η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501765" y="1963102"/>
            <a:ext cx="5327650" cy="829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SzPct val="188235"/>
              <a:buFont typeface="Arial"/>
              <a:buChar char="•"/>
              <a:tabLst>
                <a:tab pos="355600" algn="l"/>
              </a:tabLst>
            </a:pPr>
            <a:r>
              <a:rPr sz="850" i="1" spc="55" dirty="0">
                <a:latin typeface="Calibri"/>
                <a:cs typeface="Calibri"/>
              </a:rPr>
              <a:t>Συγχρηματοδοτείται</a:t>
            </a:r>
            <a:r>
              <a:rPr sz="850" i="1" spc="60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από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την</a:t>
            </a:r>
            <a:r>
              <a:rPr sz="850" i="1" spc="60" dirty="0">
                <a:latin typeface="Calibri"/>
                <a:cs typeface="Calibri"/>
              </a:rPr>
              <a:t> Ευρωπαϊκή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Ένωση.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Ωστόσο,</a:t>
            </a:r>
            <a:r>
              <a:rPr sz="850" i="1" spc="60" dirty="0">
                <a:latin typeface="Calibri"/>
                <a:cs typeface="Calibri"/>
              </a:rPr>
              <a:t> </a:t>
            </a:r>
            <a:r>
              <a:rPr sz="850" i="1" spc="45" dirty="0">
                <a:latin typeface="Calibri"/>
                <a:cs typeface="Calibri"/>
              </a:rPr>
              <a:t>οι</a:t>
            </a:r>
            <a:r>
              <a:rPr sz="850" i="1" spc="5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απόψεις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και</a:t>
            </a:r>
            <a:r>
              <a:rPr sz="850" i="1" spc="55" dirty="0">
                <a:latin typeface="Calibri"/>
                <a:cs typeface="Calibri"/>
              </a:rPr>
              <a:t> </a:t>
            </a:r>
            <a:r>
              <a:rPr sz="850" i="1" spc="45" dirty="0">
                <a:latin typeface="Calibri"/>
                <a:cs typeface="Calibri"/>
              </a:rPr>
              <a:t>οι</a:t>
            </a:r>
            <a:r>
              <a:rPr sz="850" i="1" spc="5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γνώμες</a:t>
            </a:r>
            <a:r>
              <a:rPr sz="850" i="1" spc="65" dirty="0">
                <a:latin typeface="Calibri"/>
                <a:cs typeface="Calibri"/>
              </a:rPr>
              <a:t> που 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εκφράζονται </a:t>
            </a:r>
            <a:r>
              <a:rPr sz="850" i="1" spc="45" dirty="0">
                <a:latin typeface="Calibri"/>
                <a:cs typeface="Calibri"/>
              </a:rPr>
              <a:t>είναι </a:t>
            </a:r>
            <a:r>
              <a:rPr sz="850" i="1" spc="55" dirty="0">
                <a:latin typeface="Calibri"/>
                <a:cs typeface="Calibri"/>
              </a:rPr>
              <a:t>αποκλειστικά του/των </a:t>
            </a:r>
            <a:r>
              <a:rPr sz="850" i="1" spc="60" dirty="0">
                <a:latin typeface="Calibri"/>
                <a:cs typeface="Calibri"/>
              </a:rPr>
              <a:t>συγγραφέα/ων </a:t>
            </a:r>
            <a:r>
              <a:rPr sz="850" i="1" spc="50" dirty="0">
                <a:latin typeface="Calibri"/>
                <a:cs typeface="Calibri"/>
              </a:rPr>
              <a:t>και </a:t>
            </a:r>
            <a:r>
              <a:rPr sz="850" i="1" spc="60" dirty="0">
                <a:latin typeface="Calibri"/>
                <a:cs typeface="Calibri"/>
              </a:rPr>
              <a:t>δεν αντανακλούν </a:t>
            </a:r>
            <a:r>
              <a:rPr sz="850" i="1" spc="50" dirty="0">
                <a:latin typeface="Calibri"/>
                <a:cs typeface="Calibri"/>
              </a:rPr>
              <a:t>κατ' </a:t>
            </a:r>
            <a:r>
              <a:rPr sz="850" i="1" spc="60" dirty="0">
                <a:latin typeface="Calibri"/>
                <a:cs typeface="Calibri"/>
              </a:rPr>
              <a:t>ανάγκη </a:t>
            </a:r>
            <a:r>
              <a:rPr sz="850" i="1" spc="40" dirty="0">
                <a:latin typeface="Calibri"/>
                <a:cs typeface="Calibri"/>
              </a:rPr>
              <a:t>τις </a:t>
            </a:r>
            <a:r>
              <a:rPr sz="850" i="1" spc="4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απόψεις </a:t>
            </a:r>
            <a:r>
              <a:rPr sz="850" i="1" spc="50" dirty="0">
                <a:latin typeface="Calibri"/>
                <a:cs typeface="Calibri"/>
              </a:rPr>
              <a:t>και </a:t>
            </a:r>
            <a:r>
              <a:rPr sz="850" i="1" spc="40" dirty="0">
                <a:latin typeface="Calibri"/>
                <a:cs typeface="Calibri"/>
              </a:rPr>
              <a:t>τις </a:t>
            </a:r>
            <a:r>
              <a:rPr sz="850" i="1" spc="60" dirty="0">
                <a:latin typeface="Calibri"/>
                <a:cs typeface="Calibri"/>
              </a:rPr>
              <a:t>γνώμες </a:t>
            </a:r>
            <a:r>
              <a:rPr sz="850" i="1" spc="55" dirty="0">
                <a:latin typeface="Calibri"/>
                <a:cs typeface="Calibri"/>
              </a:rPr>
              <a:t>της </a:t>
            </a:r>
            <a:r>
              <a:rPr sz="850" i="1" spc="60" dirty="0">
                <a:latin typeface="Calibri"/>
                <a:cs typeface="Calibri"/>
              </a:rPr>
              <a:t>Ευρωπαϊκής Ένωσης </a:t>
            </a:r>
            <a:r>
              <a:rPr sz="850" i="1" spc="65" dirty="0">
                <a:latin typeface="Calibri"/>
                <a:cs typeface="Calibri"/>
              </a:rPr>
              <a:t>ή </a:t>
            </a:r>
            <a:r>
              <a:rPr sz="850" i="1" spc="55" dirty="0">
                <a:latin typeface="Calibri"/>
                <a:cs typeface="Calibri"/>
              </a:rPr>
              <a:t>της </a:t>
            </a:r>
            <a:r>
              <a:rPr sz="850" i="1" spc="60" dirty="0">
                <a:latin typeface="Calibri"/>
                <a:cs typeface="Calibri"/>
              </a:rPr>
              <a:t>HADEA. Ούτε </a:t>
            </a:r>
            <a:r>
              <a:rPr sz="850" i="1" spc="65" dirty="0">
                <a:latin typeface="Calibri"/>
                <a:cs typeface="Calibri"/>
              </a:rPr>
              <a:t>η </a:t>
            </a:r>
            <a:r>
              <a:rPr sz="850" i="1" spc="60" dirty="0">
                <a:latin typeface="Calibri"/>
                <a:cs typeface="Calibri"/>
              </a:rPr>
              <a:t>Ευρωπαϊκή </a:t>
            </a:r>
            <a:r>
              <a:rPr sz="850" i="1" spc="65" dirty="0">
                <a:latin typeface="Calibri"/>
                <a:cs typeface="Calibri"/>
              </a:rPr>
              <a:t>Ένωση </a:t>
            </a:r>
            <a:r>
              <a:rPr sz="850" i="1" spc="55" dirty="0">
                <a:latin typeface="Calibri"/>
                <a:cs typeface="Calibri"/>
              </a:rPr>
              <a:t>ούτε </a:t>
            </a:r>
            <a:r>
              <a:rPr sz="850" i="1" spc="65" dirty="0">
                <a:latin typeface="Calibri"/>
                <a:cs typeface="Calibri"/>
              </a:rPr>
              <a:t>η 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χορηγούσα</a:t>
            </a:r>
            <a:r>
              <a:rPr sz="850" i="1" spc="2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αρχή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μπορούν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να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θεωρηθούν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υπεύθυνοι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35" dirty="0">
                <a:latin typeface="Calibri"/>
                <a:cs typeface="Calibri"/>
              </a:rPr>
              <a:t>γι'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αυτές.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85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SzPct val="188235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850" i="1" spc="65" dirty="0">
                <a:latin typeface="Calibri"/>
                <a:cs typeface="Calibri"/>
              </a:rPr>
              <a:t>Συμφωνία</a:t>
            </a:r>
            <a:r>
              <a:rPr sz="850" i="1" spc="1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έργου</a:t>
            </a:r>
            <a:r>
              <a:rPr sz="850" i="1" spc="1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αριθ.</a:t>
            </a:r>
            <a:r>
              <a:rPr sz="850" i="1" spc="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101083594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80225"/>
            <a:chOff x="0" y="0"/>
            <a:chExt cx="584073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54775" y="1545907"/>
            <a:ext cx="4430395" cy="6000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Θέμα-3: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ουσιώδες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700" spc="160" dirty="0">
                <a:solidFill>
                  <a:srgbClr val="FFFFFF"/>
                </a:solidFill>
              </a:rPr>
              <a:t>Προστασία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14" dirty="0">
                <a:solidFill>
                  <a:srgbClr val="FFFFFF"/>
                </a:solidFill>
              </a:rPr>
              <a:t>για</a:t>
            </a:r>
            <a:r>
              <a:rPr sz="1700" spc="204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δίκτυα</a:t>
            </a:r>
            <a:r>
              <a:rPr sz="1700" spc="240" dirty="0">
                <a:solidFill>
                  <a:srgbClr val="FFFFFF"/>
                </a:solidFill>
              </a:rPr>
              <a:t> </a:t>
            </a:r>
            <a:r>
              <a:rPr sz="1700" spc="150" dirty="0">
                <a:solidFill>
                  <a:srgbClr val="FFFFFF"/>
                </a:solidFill>
              </a:rPr>
              <a:t>ελέγχου</a:t>
            </a:r>
            <a:r>
              <a:rPr sz="1700" spc="229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ενέργειας</a:t>
            </a:r>
            <a:endParaRPr sz="1700"/>
          </a:p>
        </p:txBody>
      </p:sp>
      <p:sp>
        <p:nvSpPr>
          <p:cNvPr id="8" name="object 8"/>
          <p:cNvSpPr txBox="1"/>
          <p:nvPr/>
        </p:nvSpPr>
        <p:spPr>
          <a:xfrm>
            <a:off x="6488429" y="2657792"/>
            <a:ext cx="3992879" cy="1640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Επισκόπηση</a:t>
            </a:r>
            <a:r>
              <a:rPr sz="8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κύριων</a:t>
            </a:r>
            <a:r>
              <a:rPr sz="8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πρωτοκόλλων</a:t>
            </a:r>
            <a:r>
              <a:rPr sz="8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ασφαλείας</a:t>
            </a:r>
            <a:r>
              <a:rPr sz="8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TCP/IP</a:t>
            </a:r>
            <a:endParaRPr sz="8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35"/>
              </a:spcBef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Προστασία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ακραίων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σημείων,</a:t>
            </a:r>
            <a:r>
              <a:rPr sz="8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FFFFFF"/>
                </a:solidFill>
                <a:latin typeface="Calibri"/>
                <a:cs typeface="Calibri"/>
              </a:rPr>
              <a:t>HMI</a:t>
            </a:r>
            <a:r>
              <a:rPr sz="8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850" spc="45" dirty="0">
                <a:solidFill>
                  <a:srgbClr val="FFFFFF"/>
                </a:solidFill>
                <a:latin typeface="Calibri"/>
                <a:cs typeface="Calibri"/>
              </a:rPr>
              <a:t> εξυπηρετητές/εξυπηρετητές</a:t>
            </a:r>
            <a:endParaRPr sz="8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30"/>
              </a:spcBef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Τελικές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παρατηρήσεις</a:t>
            </a:r>
            <a:endParaRPr sz="8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30"/>
              </a:spcBef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spc="85" dirty="0">
                <a:solidFill>
                  <a:srgbClr val="FFFFFF"/>
                </a:solidFill>
                <a:latin typeface="Calibri"/>
                <a:cs typeface="Calibri"/>
              </a:rPr>
              <a:t>Αναφορές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FFFFFF"/>
                </a:solidFill>
                <a:latin typeface="Calibri"/>
                <a:cs typeface="Calibri"/>
              </a:rPr>
              <a:t>πηγές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455" y="5388609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3: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5126354"/>
            <a:ext cx="3294062" cy="61214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3498215" y="17779"/>
            <a:ext cx="2545080" cy="6837045"/>
          </a:xfrm>
          <a:custGeom>
            <a:avLst/>
            <a:gdLst/>
            <a:ahLst/>
            <a:cxnLst/>
            <a:rect l="l" t="t" r="r" b="b"/>
            <a:pathLst>
              <a:path w="2545079" h="6837045">
                <a:moveTo>
                  <a:pt x="1321435" y="2283142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192" y="2388870"/>
                </a:lnTo>
                <a:lnTo>
                  <a:pt x="1159192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70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5" y="2307590"/>
                </a:lnTo>
                <a:lnTo>
                  <a:pt x="1417637" y="2307590"/>
                </a:lnTo>
                <a:lnTo>
                  <a:pt x="1372870" y="2289175"/>
                </a:lnTo>
                <a:lnTo>
                  <a:pt x="1321435" y="2283142"/>
                </a:lnTo>
                <a:close/>
              </a:path>
              <a:path w="2545079" h="6837045">
                <a:moveTo>
                  <a:pt x="1418272" y="2307590"/>
                </a:moveTo>
                <a:lnTo>
                  <a:pt x="1322705" y="2307590"/>
                </a:lnTo>
                <a:lnTo>
                  <a:pt x="1366837" y="2313305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4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20152" y="3457892"/>
                </a:lnTo>
                <a:lnTo>
                  <a:pt x="1214120" y="3493135"/>
                </a:lnTo>
                <a:lnTo>
                  <a:pt x="1223010" y="3563302"/>
                </a:lnTo>
                <a:lnTo>
                  <a:pt x="1258570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625" y="3682682"/>
                </a:lnTo>
                <a:lnTo>
                  <a:pt x="1487805" y="3664585"/>
                </a:lnTo>
                <a:lnTo>
                  <a:pt x="1490662" y="3662680"/>
                </a:lnTo>
                <a:lnTo>
                  <a:pt x="1403985" y="3662680"/>
                </a:lnTo>
                <a:lnTo>
                  <a:pt x="1354137" y="3657282"/>
                </a:lnTo>
                <a:lnTo>
                  <a:pt x="1298892" y="3630295"/>
                </a:lnTo>
                <a:lnTo>
                  <a:pt x="1259205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4" y="3463925"/>
                </a:lnTo>
                <a:lnTo>
                  <a:pt x="1502092" y="2512695"/>
                </a:lnTo>
                <a:lnTo>
                  <a:pt x="1508442" y="2464117"/>
                </a:lnTo>
                <a:lnTo>
                  <a:pt x="1502092" y="2417127"/>
                </a:lnTo>
                <a:lnTo>
                  <a:pt x="1483995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>
                <a:moveTo>
                  <a:pt x="2545080" y="0"/>
                </a:moveTo>
                <a:lnTo>
                  <a:pt x="2518410" y="0"/>
                </a:lnTo>
                <a:lnTo>
                  <a:pt x="1939289" y="2100897"/>
                </a:lnTo>
                <a:lnTo>
                  <a:pt x="1547495" y="3546157"/>
                </a:lnTo>
                <a:lnTo>
                  <a:pt x="1526539" y="3591877"/>
                </a:lnTo>
                <a:lnTo>
                  <a:pt x="1493520" y="3627755"/>
                </a:lnTo>
                <a:lnTo>
                  <a:pt x="1451610" y="3652202"/>
                </a:lnTo>
                <a:lnTo>
                  <a:pt x="1403985" y="3662680"/>
                </a:lnTo>
                <a:lnTo>
                  <a:pt x="1490662" y="3662680"/>
                </a:lnTo>
                <a:lnTo>
                  <a:pt x="1525270" y="3636327"/>
                </a:lnTo>
                <a:lnTo>
                  <a:pt x="1554162" y="3598862"/>
                </a:lnTo>
                <a:lnTo>
                  <a:pt x="1572895" y="3553777"/>
                </a:lnTo>
                <a:lnTo>
                  <a:pt x="1964689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8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80225"/>
            <a:chOff x="0" y="0"/>
            <a:chExt cx="584073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54775" y="1545907"/>
            <a:ext cx="4430395" cy="6000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Θέμα-3: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ουσιώδες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700" spc="160" dirty="0">
                <a:solidFill>
                  <a:srgbClr val="FFFFFF"/>
                </a:solidFill>
              </a:rPr>
              <a:t>Προστασία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14" dirty="0">
                <a:solidFill>
                  <a:srgbClr val="FFFFFF"/>
                </a:solidFill>
              </a:rPr>
              <a:t>για</a:t>
            </a:r>
            <a:r>
              <a:rPr sz="1700" spc="204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δίκτυα</a:t>
            </a:r>
            <a:r>
              <a:rPr sz="1700" spc="240" dirty="0">
                <a:solidFill>
                  <a:srgbClr val="FFFFFF"/>
                </a:solidFill>
              </a:rPr>
              <a:t> </a:t>
            </a:r>
            <a:r>
              <a:rPr sz="1700" spc="150" dirty="0">
                <a:solidFill>
                  <a:srgbClr val="FFFFFF"/>
                </a:solidFill>
              </a:rPr>
              <a:t>ελέγχου</a:t>
            </a:r>
            <a:r>
              <a:rPr sz="1700" spc="229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ενέργειας</a:t>
            </a:r>
            <a:endParaRPr sz="1700"/>
          </a:p>
        </p:txBody>
      </p:sp>
      <p:sp>
        <p:nvSpPr>
          <p:cNvPr id="8" name="object 8"/>
          <p:cNvSpPr txBox="1"/>
          <p:nvPr/>
        </p:nvSpPr>
        <p:spPr>
          <a:xfrm>
            <a:off x="6488429" y="2657792"/>
            <a:ext cx="3917315" cy="1640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spc="60" dirty="0">
                <a:solidFill>
                  <a:srgbClr val="7E7E7E"/>
                </a:solidFill>
                <a:latin typeface="Calibri"/>
                <a:cs typeface="Calibri"/>
              </a:rPr>
              <a:t>Επισκόπηση</a:t>
            </a:r>
            <a:r>
              <a:rPr sz="8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8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7E7E7E"/>
                </a:solidFill>
                <a:latin typeface="Calibri"/>
                <a:cs typeface="Calibri"/>
              </a:rPr>
              <a:t>κύριων</a:t>
            </a:r>
            <a:r>
              <a:rPr sz="8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7E7E7E"/>
                </a:solidFill>
                <a:latin typeface="Calibri"/>
                <a:cs typeface="Calibri"/>
              </a:rPr>
              <a:t>πρωτοκόλλων</a:t>
            </a:r>
            <a:r>
              <a:rPr sz="8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7E7E7E"/>
                </a:solidFill>
                <a:latin typeface="Calibri"/>
                <a:cs typeface="Calibri"/>
              </a:rPr>
              <a:t>ασφαλείας</a:t>
            </a:r>
            <a:r>
              <a:rPr sz="8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7E7E7E"/>
                </a:solidFill>
                <a:latin typeface="Calibri"/>
                <a:cs typeface="Calibri"/>
              </a:rPr>
              <a:t>TCP/IP</a:t>
            </a:r>
            <a:endParaRPr sz="8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35"/>
              </a:spcBef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spc="60" dirty="0">
                <a:solidFill>
                  <a:srgbClr val="7E7E7E"/>
                </a:solidFill>
                <a:latin typeface="Calibri"/>
                <a:cs typeface="Calibri"/>
              </a:rPr>
              <a:t>Προστασία</a:t>
            </a:r>
            <a:r>
              <a:rPr sz="8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7E7E7E"/>
                </a:solidFill>
                <a:latin typeface="Calibri"/>
                <a:cs typeface="Calibri"/>
              </a:rPr>
              <a:t>ακραίων</a:t>
            </a:r>
            <a:r>
              <a:rPr sz="8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7E7E7E"/>
                </a:solidFill>
                <a:latin typeface="Calibri"/>
                <a:cs typeface="Calibri"/>
              </a:rPr>
              <a:t>σημείων,</a:t>
            </a:r>
            <a:r>
              <a:rPr sz="8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7E7E7E"/>
                </a:solidFill>
                <a:latin typeface="Calibri"/>
                <a:cs typeface="Calibri"/>
              </a:rPr>
              <a:t>όπως</a:t>
            </a:r>
            <a:r>
              <a:rPr sz="8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7E7E7E"/>
                </a:solidFill>
                <a:latin typeface="Calibri"/>
                <a:cs typeface="Calibri"/>
              </a:rPr>
              <a:t>HMI</a:t>
            </a:r>
            <a:r>
              <a:rPr sz="8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8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45" dirty="0">
                <a:solidFill>
                  <a:srgbClr val="7E7E7E"/>
                </a:solidFill>
                <a:latin typeface="Calibri"/>
                <a:cs typeface="Calibri"/>
              </a:rPr>
              <a:t>διακομιστές/Εξυπηρετητές</a:t>
            </a:r>
            <a:endParaRPr sz="8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30"/>
              </a:spcBef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κές</a:t>
            </a:r>
            <a:r>
              <a:rPr sz="8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πα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850" b="1" spc="1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50" b="1" spc="30" dirty="0">
                <a:solidFill>
                  <a:srgbClr val="FFFFFF"/>
                </a:solidFill>
                <a:latin typeface="Calibri"/>
                <a:cs typeface="Calibri"/>
              </a:rPr>
              <a:t>ηρήσ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850" b="1" spc="1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8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30"/>
              </a:spcBef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spc="85" dirty="0">
                <a:solidFill>
                  <a:srgbClr val="7E7E7E"/>
                </a:solidFill>
                <a:latin typeface="Calibri"/>
                <a:cs typeface="Calibri"/>
              </a:rPr>
              <a:t>Αναφορές</a:t>
            </a:r>
            <a:r>
              <a:rPr sz="8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8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7E7E7E"/>
                </a:solidFill>
                <a:latin typeface="Calibri"/>
                <a:cs typeface="Calibri"/>
              </a:rPr>
              <a:t>πηγές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455" y="5388609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3: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5126354"/>
            <a:ext cx="3294062" cy="61214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3498215" y="17779"/>
            <a:ext cx="2545080" cy="6837045"/>
          </a:xfrm>
          <a:custGeom>
            <a:avLst/>
            <a:gdLst/>
            <a:ahLst/>
            <a:cxnLst/>
            <a:rect l="l" t="t" r="r" b="b"/>
            <a:pathLst>
              <a:path w="2545079" h="6837045">
                <a:moveTo>
                  <a:pt x="1321435" y="2283142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192" y="2388870"/>
                </a:lnTo>
                <a:lnTo>
                  <a:pt x="1159192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70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5" y="2307590"/>
                </a:lnTo>
                <a:lnTo>
                  <a:pt x="1417637" y="2307590"/>
                </a:lnTo>
                <a:lnTo>
                  <a:pt x="1372870" y="2289175"/>
                </a:lnTo>
                <a:lnTo>
                  <a:pt x="1321435" y="2283142"/>
                </a:lnTo>
                <a:close/>
              </a:path>
              <a:path w="2545079" h="6837045">
                <a:moveTo>
                  <a:pt x="1418272" y="2307590"/>
                </a:moveTo>
                <a:lnTo>
                  <a:pt x="1322705" y="2307590"/>
                </a:lnTo>
                <a:lnTo>
                  <a:pt x="1366837" y="2313305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4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20152" y="3457892"/>
                </a:lnTo>
                <a:lnTo>
                  <a:pt x="1214120" y="3493135"/>
                </a:lnTo>
                <a:lnTo>
                  <a:pt x="1223010" y="3563302"/>
                </a:lnTo>
                <a:lnTo>
                  <a:pt x="1258570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625" y="3682682"/>
                </a:lnTo>
                <a:lnTo>
                  <a:pt x="1487805" y="3664585"/>
                </a:lnTo>
                <a:lnTo>
                  <a:pt x="1490662" y="3662680"/>
                </a:lnTo>
                <a:lnTo>
                  <a:pt x="1403985" y="3662680"/>
                </a:lnTo>
                <a:lnTo>
                  <a:pt x="1354137" y="3657282"/>
                </a:lnTo>
                <a:lnTo>
                  <a:pt x="1298892" y="3630295"/>
                </a:lnTo>
                <a:lnTo>
                  <a:pt x="1259205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4" y="3463925"/>
                </a:lnTo>
                <a:lnTo>
                  <a:pt x="1502092" y="2512695"/>
                </a:lnTo>
                <a:lnTo>
                  <a:pt x="1508442" y="2464117"/>
                </a:lnTo>
                <a:lnTo>
                  <a:pt x="1502092" y="2417127"/>
                </a:lnTo>
                <a:lnTo>
                  <a:pt x="1483995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>
                <a:moveTo>
                  <a:pt x="2545080" y="0"/>
                </a:moveTo>
                <a:lnTo>
                  <a:pt x="2518410" y="0"/>
                </a:lnTo>
                <a:lnTo>
                  <a:pt x="1939289" y="2100897"/>
                </a:lnTo>
                <a:lnTo>
                  <a:pt x="1547495" y="3546157"/>
                </a:lnTo>
                <a:lnTo>
                  <a:pt x="1526539" y="3591877"/>
                </a:lnTo>
                <a:lnTo>
                  <a:pt x="1493520" y="3627755"/>
                </a:lnTo>
                <a:lnTo>
                  <a:pt x="1451610" y="3652202"/>
                </a:lnTo>
                <a:lnTo>
                  <a:pt x="1403985" y="3662680"/>
                </a:lnTo>
                <a:lnTo>
                  <a:pt x="1490662" y="3662680"/>
                </a:lnTo>
                <a:lnTo>
                  <a:pt x="1525270" y="3636327"/>
                </a:lnTo>
                <a:lnTo>
                  <a:pt x="1554162" y="3598862"/>
                </a:lnTo>
                <a:lnTo>
                  <a:pt x="1572895" y="3553777"/>
                </a:lnTo>
                <a:lnTo>
                  <a:pt x="1964689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8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5344" y="782320"/>
            <a:ext cx="203898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25" dirty="0">
                <a:latin typeface="Times New Roman"/>
                <a:cs typeface="Times New Roman"/>
              </a:rPr>
              <a:t>Τελικές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παρατηρήσεις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1515" y="1482407"/>
            <a:ext cx="6802755" cy="385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27305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67005" algn="l"/>
              </a:tabLst>
            </a:pPr>
            <a:r>
              <a:rPr sz="1200" spc="60" dirty="0">
                <a:latin typeface="Calibri"/>
                <a:cs typeface="Calibri"/>
              </a:rPr>
              <a:t>Σε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αυτό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το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θέμα,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είδαμε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πώς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τα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υπάρχοντα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b="1" spc="70" dirty="0">
                <a:latin typeface="Calibri"/>
                <a:cs typeface="Calibri"/>
              </a:rPr>
              <a:t>πρωτόκολλα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ασφάλειας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TCP/IP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70" dirty="0">
                <a:latin typeface="Calibri"/>
                <a:cs typeface="Calibri"/>
              </a:rPr>
              <a:t>μπορούν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70" dirty="0">
                <a:latin typeface="Calibri"/>
                <a:cs typeface="Calibri"/>
              </a:rPr>
              <a:t>να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προστατεύσουν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τα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κανάλια </a:t>
            </a:r>
            <a:r>
              <a:rPr sz="1200" b="1" spc="-190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επικοινωνίας</a:t>
            </a:r>
            <a:r>
              <a:rPr sz="1200" b="1" spc="2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μεταξύ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δύο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κόμβων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στο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δίκτυο.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A00"/>
              </a:buClr>
              <a:buFont typeface="Arial"/>
              <a:buChar char="•"/>
            </a:pPr>
            <a:endParaRPr sz="1200" dirty="0">
              <a:latin typeface="Calibri"/>
              <a:cs typeface="Calibri"/>
            </a:endParaRPr>
          </a:p>
          <a:p>
            <a:pPr marL="396875" marR="401955" lvl="1" indent="-182880">
              <a:lnSpc>
                <a:spcPct val="100000"/>
              </a:lnSpc>
              <a:buSzPct val="187500"/>
              <a:buFont typeface="Arial"/>
              <a:buChar char="•"/>
              <a:tabLst>
                <a:tab pos="396875" algn="l"/>
              </a:tabLst>
            </a:pPr>
            <a:r>
              <a:rPr sz="1100" spc="45" dirty="0">
                <a:latin typeface="Calibri"/>
                <a:cs typeface="Calibri"/>
              </a:rPr>
              <a:t>Είναι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ουσιώδη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για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διασφάλιση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ενός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ελάχιστου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επιπέδου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προστασίας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κατά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διάρκεια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των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επικοινωνιών,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όσον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αφορά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την </a:t>
            </a:r>
            <a:r>
              <a:rPr sz="1100" spc="-16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εμπιστευτικότητα,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την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ακεραιότητα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και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την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ταυτοποίηση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χρήστη,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όπως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το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TLS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ή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το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IPSec.</a:t>
            </a:r>
            <a:endParaRPr sz="11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dirty="0">
              <a:latin typeface="Calibri"/>
              <a:cs typeface="Calibri"/>
            </a:endParaRPr>
          </a:p>
          <a:p>
            <a:pPr marL="103505" marR="382905" indent="-91440">
              <a:lnSpc>
                <a:spcPct val="102499"/>
              </a:lnSpc>
              <a:spcBef>
                <a:spcPts val="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67005" algn="l"/>
              </a:tabLst>
            </a:pPr>
            <a:r>
              <a:rPr sz="1200" b="1" spc="70" dirty="0">
                <a:latin typeface="Calibri"/>
                <a:cs typeface="Calibri"/>
              </a:rPr>
              <a:t>Τα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προληπτικά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μέτρα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στα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ακραία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σημεία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(</a:t>
            </a:r>
            <a:r>
              <a:rPr sz="1200" spc="50" dirty="0">
                <a:latin typeface="Calibri"/>
                <a:cs typeface="Calibri"/>
              </a:rPr>
              <a:t>τα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"κόμβοι"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)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πρέπει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επίσης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να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προστατεύονται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από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δοκιμές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διείσδυσης </a:t>
            </a:r>
            <a:r>
              <a:rPr sz="1200" spc="-18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ή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μη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εξουσιοδοτημένες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προσβάσεις.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A00"/>
              </a:buClr>
              <a:buFont typeface="Arial"/>
              <a:buChar char="•"/>
            </a:pPr>
            <a:endParaRPr sz="1200" dirty="0">
              <a:latin typeface="Calibri"/>
              <a:cs typeface="Calibri"/>
            </a:endParaRPr>
          </a:p>
          <a:p>
            <a:pPr marL="396875" marR="594360" lvl="1" indent="-182880">
              <a:lnSpc>
                <a:spcPct val="100000"/>
              </a:lnSpc>
              <a:buSzPct val="187500"/>
              <a:buFont typeface="Arial"/>
              <a:buChar char="•"/>
              <a:tabLst>
                <a:tab pos="396875" algn="l"/>
              </a:tabLst>
            </a:pPr>
            <a:r>
              <a:rPr sz="1100" spc="45" dirty="0">
                <a:latin typeface="Calibri"/>
                <a:cs typeface="Calibri"/>
              </a:rPr>
              <a:t>Για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σκοπό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αυτό,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εξεταστεί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πιο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επαναλαμβανόμενα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μέτρα,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όπως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απομόνωση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ή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διαχωρισμός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των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και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των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τομέων </a:t>
            </a:r>
            <a:r>
              <a:rPr sz="1100" spc="-16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δικτύου,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αλλά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και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τεχνικές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επιθεώρησης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σε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επίπεδο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θυρών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υπηρεσιών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δικτύου.</a:t>
            </a:r>
            <a:endParaRPr sz="11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400" dirty="0">
              <a:latin typeface="Calibri"/>
              <a:cs typeface="Calibri"/>
            </a:endParaRPr>
          </a:p>
          <a:p>
            <a:pPr marL="396875" marR="543560" lvl="1" indent="-182880">
              <a:lnSpc>
                <a:spcPct val="100000"/>
              </a:lnSpc>
              <a:buSzPct val="187500"/>
              <a:buFont typeface="Arial"/>
              <a:buChar char="•"/>
              <a:tabLst>
                <a:tab pos="396875" algn="l"/>
              </a:tabLst>
            </a:pPr>
            <a:r>
              <a:rPr sz="1100" spc="75" dirty="0">
                <a:latin typeface="Calibri"/>
                <a:cs typeface="Calibri"/>
              </a:rPr>
              <a:t>Σημειώστε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ότι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παρόλο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εξετάσαμε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λεπτομερώς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δύο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τεχνικές,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υπάρχουν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πολλά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μέτρα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ασφαλείας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σε</a:t>
            </a:r>
            <a:r>
              <a:rPr sz="1100" spc="254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λειτουργικού </a:t>
            </a:r>
            <a:r>
              <a:rPr sz="1100" spc="-17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συστήματος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δικτύου.</a:t>
            </a:r>
            <a:endParaRPr sz="1100" dirty="0">
              <a:latin typeface="Calibri"/>
              <a:cs typeface="Calibri"/>
            </a:endParaRPr>
          </a:p>
          <a:p>
            <a:pPr marL="396875" marR="5080">
              <a:lnSpc>
                <a:spcPct val="100000"/>
              </a:lnSpc>
              <a:spcBef>
                <a:spcPts val="10"/>
              </a:spcBef>
            </a:pPr>
            <a:r>
              <a:rPr sz="1100" spc="40" dirty="0">
                <a:latin typeface="Calibri"/>
                <a:cs typeface="Calibri"/>
              </a:rPr>
              <a:t>(π.χ. </a:t>
            </a:r>
            <a:r>
              <a:rPr sz="1100" spc="60" dirty="0">
                <a:latin typeface="Calibri"/>
                <a:cs typeface="Calibri"/>
              </a:rPr>
              <a:t>συστήματα </a:t>
            </a:r>
            <a:r>
              <a:rPr sz="1100" spc="55" dirty="0">
                <a:latin typeface="Calibri"/>
                <a:cs typeface="Calibri"/>
              </a:rPr>
              <a:t>ανίχνευσης/πρόληψης </a:t>
            </a:r>
            <a:r>
              <a:rPr sz="1100" spc="50" dirty="0">
                <a:latin typeface="Calibri"/>
                <a:cs typeface="Calibri"/>
              </a:rPr>
              <a:t>εισβολών) </a:t>
            </a:r>
            <a:r>
              <a:rPr sz="1100" spc="60" dirty="0">
                <a:latin typeface="Calibri"/>
                <a:cs typeface="Calibri"/>
              </a:rPr>
              <a:t>που θα </a:t>
            </a:r>
            <a:r>
              <a:rPr sz="1100" spc="50" dirty="0">
                <a:latin typeface="Calibri"/>
                <a:cs typeface="Calibri"/>
              </a:rPr>
              <a:t>πρέπει </a:t>
            </a:r>
            <a:r>
              <a:rPr sz="1100" spc="60" dirty="0">
                <a:latin typeface="Calibri"/>
                <a:cs typeface="Calibri"/>
              </a:rPr>
              <a:t>να </a:t>
            </a:r>
            <a:r>
              <a:rPr sz="1100" spc="55" dirty="0">
                <a:latin typeface="Calibri"/>
                <a:cs typeface="Calibri"/>
              </a:rPr>
              <a:t>έχουν προτεραιότητα </a:t>
            </a:r>
            <a:r>
              <a:rPr sz="1100" spc="50" dirty="0">
                <a:latin typeface="Calibri"/>
                <a:cs typeface="Calibri"/>
              </a:rPr>
              <a:t>και </a:t>
            </a:r>
            <a:r>
              <a:rPr sz="1100" spc="60" dirty="0">
                <a:latin typeface="Calibri"/>
                <a:cs typeface="Calibri"/>
              </a:rPr>
              <a:t>να </a:t>
            </a:r>
            <a:r>
              <a:rPr sz="1100" spc="50" dirty="0">
                <a:latin typeface="Calibri"/>
                <a:cs typeface="Calibri"/>
              </a:rPr>
              <a:t>αντικατοπτρίζονται </a:t>
            </a:r>
            <a:r>
              <a:rPr sz="1100" spc="55" dirty="0">
                <a:latin typeface="Calibri"/>
                <a:cs typeface="Calibri"/>
              </a:rPr>
              <a:t>στα </a:t>
            </a:r>
            <a:r>
              <a:rPr sz="1100" spc="50" dirty="0">
                <a:latin typeface="Calibri"/>
                <a:cs typeface="Calibri"/>
              </a:rPr>
              <a:t>λογισμικού </a:t>
            </a:r>
            <a:r>
              <a:rPr sz="1100" spc="-17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(π.χ.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πολιτικές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ασφάλειας).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 dirty="0">
              <a:latin typeface="Calibri"/>
              <a:cs typeface="Calibri"/>
            </a:endParaRPr>
          </a:p>
          <a:p>
            <a:pPr marL="396875" marR="824230" lvl="1" indent="-182880">
              <a:lnSpc>
                <a:spcPct val="100000"/>
              </a:lnSpc>
              <a:buSzPct val="187500"/>
              <a:buFont typeface="Arial"/>
              <a:buChar char="•"/>
              <a:tabLst>
                <a:tab pos="396875" algn="l"/>
              </a:tabLst>
            </a:pPr>
            <a:r>
              <a:rPr sz="1100" spc="55" dirty="0">
                <a:latin typeface="Calibri"/>
                <a:cs typeface="Calibri"/>
              </a:rPr>
              <a:t>Πραγματικά, </a:t>
            </a:r>
            <a:r>
              <a:rPr sz="1100" spc="45" dirty="0">
                <a:latin typeface="Calibri"/>
                <a:cs typeface="Calibri"/>
              </a:rPr>
              <a:t>οι τεχνικές </a:t>
            </a:r>
            <a:r>
              <a:rPr sz="1100" spc="50" dirty="0">
                <a:latin typeface="Calibri"/>
                <a:cs typeface="Calibri"/>
              </a:rPr>
              <a:t>ανίχνευσης και </a:t>
            </a:r>
            <a:r>
              <a:rPr sz="1100" spc="60" dirty="0">
                <a:latin typeface="Calibri"/>
                <a:cs typeface="Calibri"/>
              </a:rPr>
              <a:t>παρακολούθησης </a:t>
            </a:r>
            <a:r>
              <a:rPr sz="1100" spc="55" dirty="0">
                <a:latin typeface="Calibri"/>
                <a:cs typeface="Calibri"/>
              </a:rPr>
              <a:t>προγραμματιστές </a:t>
            </a:r>
            <a:r>
              <a:rPr sz="1100" spc="50" dirty="0">
                <a:latin typeface="Calibri"/>
                <a:cs typeface="Calibri"/>
              </a:rPr>
              <a:t>λογισμικού </a:t>
            </a:r>
            <a:r>
              <a:rPr sz="1100" spc="55" dirty="0">
                <a:latin typeface="Calibri"/>
                <a:cs typeface="Calibri"/>
              </a:rPr>
              <a:t>αναπτύσσονται εκτενώς </a:t>
            </a:r>
            <a:r>
              <a:rPr sz="1100" spc="50" dirty="0">
                <a:latin typeface="Calibri"/>
                <a:cs typeface="Calibri"/>
              </a:rPr>
              <a:t>στο </a:t>
            </a:r>
            <a:r>
              <a:rPr sz="1100" spc="-17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ακόλουθο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4800" y="634142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72850" y="4276407"/>
            <a:ext cx="6667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6290" y="4040187"/>
            <a:ext cx="205740" cy="6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"/>
              </a:lnSpc>
            </a:pPr>
            <a:r>
              <a:rPr sz="100" dirty="0">
                <a:latin typeface="Calibri"/>
                <a:cs typeface="Calibri"/>
              </a:rPr>
              <a:t>Γ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ι α     ν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α     ε  μ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φ</a:t>
            </a:r>
            <a:r>
              <a:rPr sz="100" spc="20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α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ν  ί σ  ε  τ</a:t>
            </a:r>
            <a:r>
              <a:rPr sz="100" spc="10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ε  </a:t>
            </a:r>
            <a:r>
              <a:rPr sz="100" spc="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τ  ο  υ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ς  </a:t>
            </a:r>
            <a:r>
              <a:rPr sz="100" spc="10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κ</a:t>
            </a:r>
            <a:r>
              <a:rPr sz="100" spc="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α</a:t>
            </a:r>
            <a:r>
              <a:rPr sz="100" spc="20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ν</a:t>
            </a:r>
            <a:r>
              <a:rPr sz="100" spc="10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ό  ν</a:t>
            </a:r>
            <a:r>
              <a:rPr sz="100" spc="10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ε</a:t>
            </a:r>
            <a:r>
              <a:rPr sz="100" spc="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ς    π</a:t>
            </a:r>
            <a:r>
              <a:rPr sz="100" spc="15" dirty="0">
                <a:latin typeface="Calibri"/>
                <a:cs typeface="Calibri"/>
              </a:rPr>
              <a:t> </a:t>
            </a:r>
            <a:r>
              <a:rPr sz="100" dirty="0">
                <a:latin typeface="Calibri"/>
                <a:cs typeface="Calibri"/>
              </a:rPr>
              <a:t>ο  υ</a:t>
            </a:r>
            <a:endParaRPr sz="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04977" y="0"/>
            <a:ext cx="5387023" cy="6858000"/>
            <a:chOff x="6804977" y="0"/>
            <a:chExt cx="5387023" cy="6858000"/>
          </a:xfrm>
        </p:grpSpPr>
        <p:sp>
          <p:nvSpPr>
            <p:cNvPr id="4" name="object 4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5" y="0"/>
              <a:ext cx="5012055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44680" y="2780665"/>
              <a:ext cx="2352992" cy="129444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08982" y="2690177"/>
              <a:ext cx="1174432" cy="114522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296082" y="3582987"/>
              <a:ext cx="212725" cy="758190"/>
            </a:xfrm>
            <a:custGeom>
              <a:avLst/>
              <a:gdLst/>
              <a:ahLst/>
              <a:cxnLst/>
              <a:rect l="l" t="t" r="r" b="b"/>
              <a:pathLst>
                <a:path w="212725" h="758189">
                  <a:moveTo>
                    <a:pt x="212407" y="0"/>
                  </a:moveTo>
                  <a:lnTo>
                    <a:pt x="0" y="0"/>
                  </a:lnTo>
                  <a:lnTo>
                    <a:pt x="0" y="757872"/>
                  </a:lnTo>
                  <a:lnTo>
                    <a:pt x="212407" y="757872"/>
                  </a:lnTo>
                  <a:lnTo>
                    <a:pt x="21240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296082" y="3582987"/>
              <a:ext cx="212725" cy="758190"/>
            </a:xfrm>
            <a:custGeom>
              <a:avLst/>
              <a:gdLst/>
              <a:ahLst/>
              <a:cxnLst/>
              <a:rect l="l" t="t" r="r" b="b"/>
              <a:pathLst>
                <a:path w="212725" h="758189">
                  <a:moveTo>
                    <a:pt x="0" y="0"/>
                  </a:moveTo>
                  <a:lnTo>
                    <a:pt x="212407" y="0"/>
                  </a:lnTo>
                  <a:lnTo>
                    <a:pt x="212407" y="757872"/>
                  </a:lnTo>
                  <a:lnTo>
                    <a:pt x="0" y="757872"/>
                  </a:lnTo>
                  <a:lnTo>
                    <a:pt x="0" y="0"/>
                  </a:lnTo>
                </a:path>
              </a:pathLst>
            </a:custGeom>
            <a:ln w="15874">
              <a:solidFill>
                <a:srgbClr val="6B4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910637" y="3976370"/>
              <a:ext cx="375920" cy="352425"/>
            </a:xfrm>
            <a:custGeom>
              <a:avLst/>
              <a:gdLst/>
              <a:ahLst/>
              <a:cxnLst/>
              <a:rect l="l" t="t" r="r" b="b"/>
              <a:pathLst>
                <a:path w="375920" h="352425">
                  <a:moveTo>
                    <a:pt x="199707" y="0"/>
                  </a:moveTo>
                  <a:lnTo>
                    <a:pt x="199707" y="87947"/>
                  </a:lnTo>
                  <a:lnTo>
                    <a:pt x="0" y="87947"/>
                  </a:lnTo>
                  <a:lnTo>
                    <a:pt x="0" y="263842"/>
                  </a:lnTo>
                  <a:lnTo>
                    <a:pt x="199707" y="263842"/>
                  </a:lnTo>
                  <a:lnTo>
                    <a:pt x="199707" y="352107"/>
                  </a:lnTo>
                  <a:lnTo>
                    <a:pt x="375920" y="175894"/>
                  </a:lnTo>
                  <a:lnTo>
                    <a:pt x="19970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910637" y="3976370"/>
              <a:ext cx="375920" cy="352425"/>
            </a:xfrm>
            <a:custGeom>
              <a:avLst/>
              <a:gdLst/>
              <a:ahLst/>
              <a:cxnLst/>
              <a:rect l="l" t="t" r="r" b="b"/>
              <a:pathLst>
                <a:path w="375920" h="352425">
                  <a:moveTo>
                    <a:pt x="0" y="87947"/>
                  </a:moveTo>
                  <a:lnTo>
                    <a:pt x="199707" y="87947"/>
                  </a:lnTo>
                  <a:lnTo>
                    <a:pt x="199707" y="0"/>
                  </a:lnTo>
                  <a:lnTo>
                    <a:pt x="375920" y="175894"/>
                  </a:lnTo>
                  <a:lnTo>
                    <a:pt x="199707" y="352107"/>
                  </a:lnTo>
                  <a:lnTo>
                    <a:pt x="199707" y="263842"/>
                  </a:lnTo>
                  <a:lnTo>
                    <a:pt x="0" y="263842"/>
                  </a:lnTo>
                  <a:lnTo>
                    <a:pt x="0" y="87947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38982" y="3988752"/>
              <a:ext cx="375920" cy="352425"/>
            </a:xfrm>
            <a:custGeom>
              <a:avLst/>
              <a:gdLst/>
              <a:ahLst/>
              <a:cxnLst/>
              <a:rect l="l" t="t" r="r" b="b"/>
              <a:pathLst>
                <a:path w="375920" h="352425">
                  <a:moveTo>
                    <a:pt x="199707" y="0"/>
                  </a:moveTo>
                  <a:lnTo>
                    <a:pt x="199707" y="87947"/>
                  </a:lnTo>
                  <a:lnTo>
                    <a:pt x="0" y="87947"/>
                  </a:lnTo>
                  <a:lnTo>
                    <a:pt x="0" y="263842"/>
                  </a:lnTo>
                  <a:lnTo>
                    <a:pt x="199707" y="263842"/>
                  </a:lnTo>
                  <a:lnTo>
                    <a:pt x="199707" y="352107"/>
                  </a:lnTo>
                  <a:lnTo>
                    <a:pt x="375920" y="175895"/>
                  </a:lnTo>
                  <a:lnTo>
                    <a:pt x="19970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638982" y="3988752"/>
              <a:ext cx="375920" cy="352425"/>
            </a:xfrm>
            <a:custGeom>
              <a:avLst/>
              <a:gdLst/>
              <a:ahLst/>
              <a:cxnLst/>
              <a:rect l="l" t="t" r="r" b="b"/>
              <a:pathLst>
                <a:path w="375920" h="352425">
                  <a:moveTo>
                    <a:pt x="0" y="87947"/>
                  </a:moveTo>
                  <a:lnTo>
                    <a:pt x="199707" y="87947"/>
                  </a:lnTo>
                  <a:lnTo>
                    <a:pt x="199707" y="0"/>
                  </a:lnTo>
                  <a:lnTo>
                    <a:pt x="375920" y="175895"/>
                  </a:lnTo>
                  <a:lnTo>
                    <a:pt x="199707" y="352107"/>
                  </a:lnTo>
                  <a:lnTo>
                    <a:pt x="199707" y="263842"/>
                  </a:lnTo>
                  <a:lnTo>
                    <a:pt x="0" y="263842"/>
                  </a:lnTo>
                  <a:lnTo>
                    <a:pt x="0" y="87947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36255" y="3153410"/>
              <a:ext cx="525780" cy="334645"/>
            </a:xfrm>
            <a:custGeom>
              <a:avLst/>
              <a:gdLst/>
              <a:ahLst/>
              <a:cxnLst/>
              <a:rect l="l" t="t" r="r" b="b"/>
              <a:pathLst>
                <a:path w="525779" h="334645">
                  <a:moveTo>
                    <a:pt x="358457" y="0"/>
                  </a:moveTo>
                  <a:lnTo>
                    <a:pt x="358457" y="83819"/>
                  </a:lnTo>
                  <a:lnTo>
                    <a:pt x="0" y="83819"/>
                  </a:lnTo>
                  <a:lnTo>
                    <a:pt x="0" y="251142"/>
                  </a:lnTo>
                  <a:lnTo>
                    <a:pt x="358457" y="251142"/>
                  </a:lnTo>
                  <a:lnTo>
                    <a:pt x="358457" y="334644"/>
                  </a:lnTo>
                  <a:lnTo>
                    <a:pt x="525779" y="167322"/>
                  </a:lnTo>
                  <a:lnTo>
                    <a:pt x="3584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36255" y="3153410"/>
              <a:ext cx="525780" cy="334645"/>
            </a:xfrm>
            <a:custGeom>
              <a:avLst/>
              <a:gdLst/>
              <a:ahLst/>
              <a:cxnLst/>
              <a:rect l="l" t="t" r="r" b="b"/>
              <a:pathLst>
                <a:path w="525779" h="334645">
                  <a:moveTo>
                    <a:pt x="358457" y="334644"/>
                  </a:moveTo>
                  <a:lnTo>
                    <a:pt x="358457" y="251142"/>
                  </a:lnTo>
                  <a:lnTo>
                    <a:pt x="0" y="251142"/>
                  </a:lnTo>
                  <a:lnTo>
                    <a:pt x="0" y="83819"/>
                  </a:lnTo>
                  <a:lnTo>
                    <a:pt x="358457" y="83819"/>
                  </a:lnTo>
                  <a:lnTo>
                    <a:pt x="358457" y="0"/>
                  </a:lnTo>
                  <a:lnTo>
                    <a:pt x="525779" y="167322"/>
                  </a:lnTo>
                  <a:lnTo>
                    <a:pt x="358457" y="334644"/>
                  </a:lnTo>
                </a:path>
              </a:pathLst>
            </a:custGeom>
            <a:ln w="158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301605" y="3162935"/>
              <a:ext cx="650875" cy="334645"/>
            </a:xfrm>
            <a:custGeom>
              <a:avLst/>
              <a:gdLst/>
              <a:ahLst/>
              <a:cxnLst/>
              <a:rect l="l" t="t" r="r" b="b"/>
              <a:pathLst>
                <a:path w="650875" h="334645">
                  <a:moveTo>
                    <a:pt x="483552" y="0"/>
                  </a:moveTo>
                  <a:lnTo>
                    <a:pt x="483552" y="83819"/>
                  </a:lnTo>
                  <a:lnTo>
                    <a:pt x="0" y="83819"/>
                  </a:lnTo>
                  <a:lnTo>
                    <a:pt x="0" y="251142"/>
                  </a:lnTo>
                  <a:lnTo>
                    <a:pt x="483552" y="251142"/>
                  </a:lnTo>
                  <a:lnTo>
                    <a:pt x="483552" y="334644"/>
                  </a:lnTo>
                  <a:lnTo>
                    <a:pt x="650875" y="167322"/>
                  </a:lnTo>
                  <a:lnTo>
                    <a:pt x="4835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301605" y="3162935"/>
              <a:ext cx="650875" cy="334645"/>
            </a:xfrm>
            <a:custGeom>
              <a:avLst/>
              <a:gdLst/>
              <a:ahLst/>
              <a:cxnLst/>
              <a:rect l="l" t="t" r="r" b="b"/>
              <a:pathLst>
                <a:path w="650875" h="334645">
                  <a:moveTo>
                    <a:pt x="483552" y="334644"/>
                  </a:moveTo>
                  <a:lnTo>
                    <a:pt x="483552" y="251142"/>
                  </a:lnTo>
                  <a:lnTo>
                    <a:pt x="0" y="251142"/>
                  </a:lnTo>
                  <a:lnTo>
                    <a:pt x="0" y="83819"/>
                  </a:lnTo>
                  <a:lnTo>
                    <a:pt x="483552" y="83819"/>
                  </a:lnTo>
                  <a:lnTo>
                    <a:pt x="483552" y="0"/>
                  </a:lnTo>
                  <a:lnTo>
                    <a:pt x="650875" y="167322"/>
                  </a:lnTo>
                  <a:lnTo>
                    <a:pt x="483552" y="334644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65857" y="4098290"/>
              <a:ext cx="1272857" cy="64960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804977" y="4420234"/>
              <a:ext cx="5243195" cy="1667510"/>
            </a:xfrm>
            <a:custGeom>
              <a:avLst/>
              <a:gdLst/>
              <a:ahLst/>
              <a:cxnLst/>
              <a:rect l="l" t="t" r="r" b="b"/>
              <a:pathLst>
                <a:path w="5243195" h="1667510">
                  <a:moveTo>
                    <a:pt x="4767262" y="715962"/>
                  </a:moveTo>
                  <a:lnTo>
                    <a:pt x="4767262" y="953769"/>
                  </a:lnTo>
                  <a:lnTo>
                    <a:pt x="40639" y="953769"/>
                  </a:lnTo>
                  <a:lnTo>
                    <a:pt x="40639" y="1429384"/>
                  </a:lnTo>
                  <a:lnTo>
                    <a:pt x="4767262" y="1429384"/>
                  </a:lnTo>
                  <a:lnTo>
                    <a:pt x="4767262" y="1667509"/>
                  </a:lnTo>
                  <a:lnTo>
                    <a:pt x="5243194" y="1191577"/>
                  </a:lnTo>
                  <a:lnTo>
                    <a:pt x="4767262" y="715962"/>
                  </a:lnTo>
                  <a:close/>
                </a:path>
                <a:path w="5243195" h="1667510">
                  <a:moveTo>
                    <a:pt x="475932" y="0"/>
                  </a:moveTo>
                  <a:lnTo>
                    <a:pt x="0" y="475932"/>
                  </a:lnTo>
                  <a:lnTo>
                    <a:pt x="475932" y="951547"/>
                  </a:lnTo>
                  <a:lnTo>
                    <a:pt x="475932" y="713739"/>
                  </a:lnTo>
                  <a:lnTo>
                    <a:pt x="5077142" y="713739"/>
                  </a:lnTo>
                  <a:lnTo>
                    <a:pt x="5077142" y="237807"/>
                  </a:lnTo>
                  <a:lnTo>
                    <a:pt x="475932" y="237807"/>
                  </a:lnTo>
                  <a:lnTo>
                    <a:pt x="47593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89457" y="2822575"/>
              <a:ext cx="1009015" cy="99663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ΑΚΡΑΪΟΥ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91515" y="1302702"/>
            <a:ext cx="7371715" cy="45529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03505" marR="5080" indent="-91440">
              <a:lnSpc>
                <a:spcPts val="1120"/>
              </a:lnSpc>
              <a:spcBef>
                <a:spcPts val="155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70" dirty="0">
                <a:latin typeface="Calibri"/>
                <a:cs typeface="Calibri"/>
              </a:rPr>
              <a:t>Όταν </a:t>
            </a:r>
            <a:r>
              <a:rPr sz="950" spc="60" dirty="0">
                <a:latin typeface="Calibri"/>
                <a:cs typeface="Calibri"/>
              </a:rPr>
              <a:t>το </a:t>
            </a:r>
            <a:r>
              <a:rPr sz="950" spc="65" dirty="0">
                <a:latin typeface="Calibri"/>
                <a:cs typeface="Calibri"/>
              </a:rPr>
              <a:t>πακέτο </a:t>
            </a:r>
            <a:r>
              <a:rPr sz="950" spc="70" dirty="0">
                <a:latin typeface="Calibri"/>
                <a:cs typeface="Calibri"/>
              </a:rPr>
              <a:t>δεδομένων </a:t>
            </a:r>
            <a:r>
              <a:rPr sz="950" spc="60" dirty="0">
                <a:latin typeface="Calibri"/>
                <a:cs typeface="Calibri"/>
              </a:rPr>
              <a:t>προέρχεται </a:t>
            </a:r>
            <a:r>
              <a:rPr sz="950" spc="75" dirty="0">
                <a:latin typeface="Calibri"/>
                <a:cs typeface="Calibri"/>
              </a:rPr>
              <a:t>ή </a:t>
            </a:r>
            <a:r>
              <a:rPr sz="950" spc="60" dirty="0">
                <a:latin typeface="Calibri"/>
                <a:cs typeface="Calibri"/>
              </a:rPr>
              <a:t>πηγαίνει </a:t>
            </a:r>
            <a:r>
              <a:rPr sz="950" spc="65" dirty="0">
                <a:latin typeface="Calibri"/>
                <a:cs typeface="Calibri"/>
              </a:rPr>
              <a:t>στο </a:t>
            </a:r>
            <a:r>
              <a:rPr sz="950" spc="55" dirty="0">
                <a:latin typeface="Calibri"/>
                <a:cs typeface="Calibri"/>
              </a:rPr>
              <a:t>Ίντερνετ, απαιτείται </a:t>
            </a:r>
            <a:r>
              <a:rPr sz="950" spc="60" dirty="0">
                <a:latin typeface="Calibri"/>
                <a:cs typeface="Calibri"/>
              </a:rPr>
              <a:t>μια διαδικασία </a:t>
            </a:r>
            <a:r>
              <a:rPr sz="950" spc="70" dirty="0">
                <a:latin typeface="Calibri"/>
                <a:cs typeface="Calibri"/>
              </a:rPr>
              <a:t>ενθυλάκωσης </a:t>
            </a:r>
            <a:r>
              <a:rPr sz="950" spc="60" dirty="0">
                <a:latin typeface="Calibri"/>
                <a:cs typeface="Calibri"/>
              </a:rPr>
              <a:t>για </a:t>
            </a:r>
            <a:r>
              <a:rPr sz="950" spc="70" dirty="0">
                <a:latin typeface="Calibri"/>
                <a:cs typeface="Calibri"/>
              </a:rPr>
              <a:t>να </a:t>
            </a:r>
            <a:r>
              <a:rPr sz="950" spc="60" dirty="0">
                <a:latin typeface="Calibri"/>
                <a:cs typeface="Calibri"/>
              </a:rPr>
              <a:t>επιτρέπεται </a:t>
            </a:r>
            <a:r>
              <a:rPr sz="950" spc="75" dirty="0">
                <a:latin typeface="Calibri"/>
                <a:cs typeface="Calibri"/>
              </a:rPr>
              <a:t>η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επίδοση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μεταφράσεων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δικτύου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με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πρωτόκολλο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NAT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(Network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Address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Translation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-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Τεχνική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μετάφρασης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IP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διευθύνσεων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για </a:t>
            </a:r>
            <a:r>
              <a:rPr sz="950" spc="60" dirty="0">
                <a:latin typeface="Calibri"/>
                <a:cs typeface="Calibri"/>
              </a:rPr>
              <a:t> επικοινωνία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μεταξύ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ιδιωτικών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δημόσιων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δικτύων)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του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τείχους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(ηλεκτρονικής)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προστασίας,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έτσι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ώστε: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1515" y="4019550"/>
            <a:ext cx="29845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" spc="-5" dirty="0">
                <a:solidFill>
                  <a:srgbClr val="FFBA00"/>
                </a:solidFill>
                <a:latin typeface="Arial"/>
                <a:cs typeface="Arial"/>
              </a:rPr>
              <a:t>•</a:t>
            </a:r>
            <a:endParaRPr sz="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6364" y="561752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648457" y="3834129"/>
            <a:ext cx="6667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55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987160" y="3834129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601625" y="4001770"/>
            <a:ext cx="6667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55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107712" y="5555298"/>
            <a:ext cx="169243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35" dirty="0">
                <a:solidFill>
                  <a:srgbClr val="BF0000"/>
                </a:solidFill>
                <a:latin typeface="Calibri"/>
                <a:cs typeface="Calibri"/>
              </a:rPr>
              <a:t>-j</a:t>
            </a:r>
            <a:r>
              <a:rPr sz="1000" b="1" spc="2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BF0000"/>
                </a:solidFill>
                <a:latin typeface="Calibri"/>
                <a:cs typeface="Calibri"/>
              </a:rPr>
              <a:t>SNAT</a:t>
            </a:r>
            <a:r>
              <a:rPr sz="1000" b="1" spc="2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BF0000"/>
                </a:solidFill>
                <a:latin typeface="Calibri"/>
                <a:cs typeface="Calibri"/>
              </a:rPr>
              <a:t>--to</a:t>
            </a:r>
            <a:r>
              <a:rPr sz="1000" b="1" spc="1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BF0000"/>
                </a:solidFill>
                <a:latin typeface="Calibri"/>
                <a:cs typeface="Calibri"/>
              </a:rPr>
              <a:t>MASQUERADE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269746" y="5375373"/>
            <a:ext cx="1766093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IPorigen: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80..1.30</a:t>
            </a:r>
            <a:endParaRPr sz="1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IPdestino: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192.168.120.12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168697" y="5400675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550">
              <a:latin typeface="Calibri"/>
              <a:cs typeface="Calibri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/>
        </p:nvGraphicFramePr>
        <p:xfrm>
          <a:off x="764540" y="1887854"/>
          <a:ext cx="5966460" cy="32518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6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9135">
                <a:tc>
                  <a:txBody>
                    <a:bodyPr/>
                    <a:lstStyle/>
                    <a:p>
                      <a:pPr marL="97790" marR="67945" indent="194945">
                        <a:lnSpc>
                          <a:spcPct val="237800"/>
                        </a:lnSpc>
                        <a:spcBef>
                          <a:spcPts val="85"/>
                        </a:spcBef>
                      </a:pPr>
                      <a:r>
                        <a:rPr sz="65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Ίντερνετ </a:t>
                      </a:r>
                      <a:r>
                        <a:rPr sz="65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XML </a:t>
                      </a:r>
                      <a:r>
                        <a:rPr sz="6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(-</a:t>
                      </a:r>
                      <a:r>
                        <a:rPr sz="65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δεδομένωνn) </a:t>
                      </a:r>
                      <a:r>
                        <a:rPr sz="6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PREROUTING </a:t>
                      </a:r>
                      <a:r>
                        <a:rPr sz="65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XML </a:t>
                      </a:r>
                      <a:r>
                        <a:rPr sz="6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(Extensible </a:t>
                      </a:r>
                      <a:r>
                        <a:rPr sz="6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Markup </a:t>
                      </a:r>
                      <a:r>
                        <a:rPr sz="650" b="1" spc="-1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Language</a:t>
                      </a:r>
                      <a:r>
                        <a:rPr sz="65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sz="6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δομημένη</a:t>
                      </a:r>
                      <a:r>
                        <a:rPr sz="6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μορφή</a:t>
                      </a:r>
                      <a:r>
                        <a:rPr sz="6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ανταλλαγής</a:t>
                      </a:r>
                      <a:r>
                        <a:rPr sz="65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δεδομένωνn)</a:t>
                      </a:r>
                      <a:r>
                        <a:rPr sz="6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Είσοδος</a:t>
                      </a:r>
                      <a:r>
                        <a:rPr sz="6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δεδομένων</a:t>
                      </a:r>
                      <a:endParaRPr sz="6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65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65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ΕΜΠΡΌΣ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6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ΈΞΟΔΟΣ/ΠΡΟΏΘΗΣΗ</a:t>
                      </a:r>
                      <a:endParaRPr sz="6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94945">
                        <a:lnSpc>
                          <a:spcPct val="100000"/>
                        </a:lnSpc>
                      </a:pPr>
                      <a:r>
                        <a:rPr sz="65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POSTROUTING</a:t>
                      </a:r>
                      <a:r>
                        <a:rPr sz="6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XMLExtensible</a:t>
                      </a:r>
                      <a:r>
                        <a:rPr sz="6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Markup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2005">
                <a:tc>
                  <a:txBody>
                    <a:bodyPr/>
                    <a:lstStyle/>
                    <a:p>
                      <a:pPr marL="97790" marR="210185">
                        <a:lnSpc>
                          <a:spcPts val="1350"/>
                        </a:lnSpc>
                      </a:pPr>
                      <a:r>
                        <a:rPr sz="650" spc="25" dirty="0">
                          <a:latin typeface="Calibri"/>
                          <a:cs typeface="Calibri"/>
                        </a:rPr>
                        <a:t>$iptables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 -t</a:t>
                      </a:r>
                      <a:r>
                        <a:rPr sz="6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nat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-A</a:t>
                      </a:r>
                      <a:r>
                        <a:rPr sz="6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PREROUTING</a:t>
                      </a:r>
                      <a:r>
                        <a:rPr sz="6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-p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TCP</a:t>
                      </a:r>
                      <a:r>
                        <a:rPr sz="6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--dport</a:t>
                      </a:r>
                      <a:r>
                        <a:rPr sz="6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PORT</a:t>
                      </a:r>
                      <a:r>
                        <a:rPr sz="650" spc="15" dirty="0">
                          <a:latin typeface="Calibri"/>
                          <a:cs typeface="Calibri"/>
                        </a:rPr>
                        <a:t> -i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eth0</a:t>
                      </a:r>
                      <a:r>
                        <a:rPr sz="6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15" dirty="0">
                          <a:latin typeface="Calibri"/>
                          <a:cs typeface="Calibri"/>
                        </a:rPr>
                        <a:t>-j </a:t>
                      </a:r>
                      <a:r>
                        <a:rPr sz="650" spc="35" dirty="0">
                          <a:latin typeface="Calibri"/>
                          <a:cs typeface="Calibri"/>
                        </a:rPr>
                        <a:t>DNAT</a:t>
                      </a:r>
                      <a:r>
                        <a:rPr sz="6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-- </a:t>
                      </a:r>
                      <a:r>
                        <a:rPr sz="650" spc="-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σε</a:t>
                      </a:r>
                      <a:r>
                        <a:rPr sz="6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10" dirty="0">
                          <a:latin typeface="Calibri"/>
                          <a:cs typeface="Calibri"/>
                        </a:rPr>
                        <a:t>IP-local</a:t>
                      </a:r>
                      <a:endParaRPr sz="6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383540" marR="328295" indent="-2857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650" spc="15" dirty="0">
                          <a:latin typeface="Calibri"/>
                          <a:cs typeface="Calibri"/>
                        </a:rPr>
                        <a:t>-j </a:t>
                      </a:r>
                      <a:r>
                        <a:rPr sz="650" spc="35" dirty="0">
                          <a:latin typeface="Calibri"/>
                          <a:cs typeface="Calibri"/>
                        </a:rPr>
                        <a:t>DNAT 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--to IP"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αλλαγή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της διεύθυνσης IP προορισμού (με </a:t>
                      </a:r>
                      <a:r>
                        <a:rPr sz="650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καθολική</a:t>
                      </a:r>
                      <a:r>
                        <a:rPr sz="6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IP)</a:t>
                      </a:r>
                      <a:r>
                        <a:rPr sz="6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σε</a:t>
                      </a:r>
                      <a:r>
                        <a:rPr sz="6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IP</a:t>
                      </a:r>
                      <a:r>
                        <a:rPr sz="6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(τοπική</a:t>
                      </a:r>
                      <a:r>
                        <a:rPr sz="6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διεύθυνση</a:t>
                      </a:r>
                      <a:r>
                        <a:rPr sz="6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IP)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10795">
                        <a:lnSpc>
                          <a:spcPts val="740"/>
                        </a:lnSpc>
                        <a:spcBef>
                          <a:spcPts val="484"/>
                        </a:spcBef>
                      </a:pPr>
                      <a:r>
                        <a:rPr sz="650" spc="25" dirty="0">
                          <a:latin typeface="Calibri"/>
                          <a:cs typeface="Calibri"/>
                        </a:rPr>
                        <a:t>Επιλογή 1: $iptables 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-t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NAT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(Network Address Translation 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Τεχνική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μετάφρασης </a:t>
                      </a:r>
                      <a:r>
                        <a:rPr sz="650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IP</a:t>
                      </a:r>
                      <a:r>
                        <a:rPr sz="6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διευθύνσεων</a:t>
                      </a:r>
                      <a:r>
                        <a:rPr sz="6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επικοινωνία</a:t>
                      </a:r>
                      <a:r>
                        <a:rPr sz="6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μεταξύ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ιδιωτικών</a:t>
                      </a:r>
                      <a:r>
                        <a:rPr sz="6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6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δημόσιων</a:t>
                      </a:r>
                      <a:r>
                        <a:rPr sz="6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δικτύων)</a:t>
                      </a:r>
                      <a:endParaRPr sz="6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97155" marR="44450">
                        <a:lnSpc>
                          <a:spcPts val="740"/>
                        </a:lnSpc>
                        <a:spcBef>
                          <a:spcPts val="459"/>
                        </a:spcBef>
                      </a:pPr>
                      <a:r>
                        <a:rPr sz="650" spc="25" dirty="0">
                          <a:latin typeface="Calibri"/>
                          <a:cs typeface="Calibri"/>
                        </a:rPr>
                        <a:t>Επιλογή 2: $iptables 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-t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nat (Network Address Translation 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Τεχνική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μετάφρασης </a:t>
                      </a:r>
                      <a:r>
                        <a:rPr sz="650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IP διευθύνσεων για επικοινωνία μεταξύ ιδιωτικών και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δημόσιων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δικτύων) -A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 POSTROUTING</a:t>
                      </a:r>
                      <a:r>
                        <a:rPr sz="6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15" dirty="0">
                          <a:latin typeface="Calibri"/>
                          <a:cs typeface="Calibri"/>
                        </a:rPr>
                        <a:t>-j</a:t>
                      </a:r>
                      <a:r>
                        <a:rPr sz="6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SNAT</a:t>
                      </a:r>
                      <a:r>
                        <a:rPr sz="6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--to</a:t>
                      </a:r>
                      <a:r>
                        <a:rPr sz="6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IP-καθολικός</a:t>
                      </a:r>
                      <a:endParaRPr sz="6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382905" marR="245110" indent="-2857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650" spc="35" dirty="0">
                          <a:latin typeface="Calibri"/>
                          <a:cs typeface="Calibri"/>
                        </a:rPr>
                        <a:t>-j </a:t>
                      </a:r>
                      <a:r>
                        <a:rPr sz="650" spc="65" dirty="0">
                          <a:latin typeface="Calibri"/>
                          <a:cs typeface="Calibri"/>
                        </a:rPr>
                        <a:t>SNAT </a:t>
                      </a:r>
                      <a:r>
                        <a:rPr sz="650" spc="45" dirty="0">
                          <a:latin typeface="Calibri"/>
                          <a:cs typeface="Calibri"/>
                        </a:rPr>
                        <a:t>-to" </a:t>
                      </a:r>
                      <a:r>
                        <a:rPr sz="650" spc="55" dirty="0">
                          <a:latin typeface="Calibri"/>
                          <a:cs typeface="Calibri"/>
                        </a:rPr>
                        <a:t>επιτρέπει την </a:t>
                      </a:r>
                      <a:r>
                        <a:rPr sz="650" spc="60" dirty="0">
                          <a:latin typeface="Calibri"/>
                          <a:cs typeface="Calibri"/>
                        </a:rPr>
                        <a:t>αλλαγή </a:t>
                      </a:r>
                      <a:r>
                        <a:rPr sz="650" spc="55" dirty="0">
                          <a:latin typeface="Calibri"/>
                          <a:cs typeface="Calibri"/>
                        </a:rPr>
                        <a:t>της διεύθυνσης </a:t>
                      </a:r>
                      <a:r>
                        <a:rPr sz="650" spc="60" dirty="0">
                          <a:latin typeface="Calibri"/>
                          <a:cs typeface="Calibri"/>
                        </a:rPr>
                        <a:t>πηγής </a:t>
                      </a:r>
                      <a:r>
                        <a:rPr sz="6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55" dirty="0">
                          <a:latin typeface="Calibri"/>
                          <a:cs typeface="Calibri"/>
                        </a:rPr>
                        <a:t>(τοπική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45" dirty="0">
                          <a:latin typeface="Calibri"/>
                          <a:cs typeface="Calibri"/>
                        </a:rPr>
                        <a:t>IP)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60" dirty="0">
                          <a:latin typeface="Calibri"/>
                          <a:cs typeface="Calibri"/>
                        </a:rPr>
                        <a:t>σε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55" dirty="0">
                          <a:latin typeface="Calibri"/>
                          <a:cs typeface="Calibri"/>
                        </a:rPr>
                        <a:t>μια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55" dirty="0">
                          <a:latin typeface="Calibri"/>
                          <a:cs typeface="Calibri"/>
                        </a:rPr>
                        <a:t>καθολική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60" dirty="0">
                          <a:latin typeface="Calibri"/>
                          <a:cs typeface="Calibri"/>
                        </a:rPr>
                        <a:t>διεύθυνση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50" dirty="0">
                          <a:latin typeface="Calibri"/>
                          <a:cs typeface="Calibri"/>
                        </a:rPr>
                        <a:t>IP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60" dirty="0">
                          <a:latin typeface="Calibri"/>
                          <a:cs typeface="Calibri"/>
                        </a:rPr>
                        <a:t>(ισοδύναμο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60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55" dirty="0">
                          <a:latin typeface="Calibri"/>
                          <a:cs typeface="Calibri"/>
                        </a:rPr>
                        <a:t>την </a:t>
                      </a:r>
                      <a:r>
                        <a:rPr sz="650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55" dirty="0">
                          <a:latin typeface="Calibri"/>
                          <a:cs typeface="Calibri"/>
                        </a:rPr>
                        <a:t>εκτέλεση</a:t>
                      </a:r>
                      <a:r>
                        <a:rPr sz="6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70" dirty="0">
                          <a:latin typeface="Calibri"/>
                          <a:cs typeface="Calibri"/>
                        </a:rPr>
                        <a:t>MASQUERADE)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94">
                <a:tc>
                  <a:txBody>
                    <a:bodyPr/>
                    <a:lstStyle/>
                    <a:p>
                      <a:pPr marL="97790">
                        <a:lnSpc>
                          <a:spcPts val="780"/>
                        </a:lnSpc>
                        <a:spcBef>
                          <a:spcPts val="405"/>
                        </a:spcBef>
                      </a:pPr>
                      <a:r>
                        <a:rPr sz="650" spc="20" dirty="0">
                          <a:latin typeface="Calibri"/>
                          <a:cs typeface="Calibri"/>
                        </a:rPr>
                        <a:t>Π.χ. $iptables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-t</a:t>
                      </a:r>
                      <a:r>
                        <a:rPr sz="6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NAT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-A</a:t>
                      </a:r>
                      <a:r>
                        <a:rPr sz="6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PREROUTING</a:t>
                      </a:r>
                      <a:r>
                        <a:rPr sz="6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-p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TCP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--dport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80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15" dirty="0">
                          <a:latin typeface="Calibri"/>
                          <a:cs typeface="Calibri"/>
                        </a:rPr>
                        <a:t>-i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eth0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15" dirty="0">
                          <a:latin typeface="Calibri"/>
                          <a:cs typeface="Calibri"/>
                        </a:rPr>
                        <a:t>-j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DNAT</a:t>
                      </a:r>
                      <a:endParaRPr sz="650">
                        <a:latin typeface="Calibri"/>
                        <a:cs typeface="Calibri"/>
                      </a:endParaRPr>
                    </a:p>
                    <a:p>
                      <a:pPr marL="97790">
                        <a:lnSpc>
                          <a:spcPts val="780"/>
                        </a:lnSpc>
                      </a:pPr>
                      <a:r>
                        <a:rPr sz="650" spc="25" dirty="0">
                          <a:latin typeface="Calibri"/>
                          <a:cs typeface="Calibri"/>
                        </a:rPr>
                        <a:t>--to.168120.12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90805">
                        <a:lnSpc>
                          <a:spcPts val="740"/>
                        </a:lnSpc>
                        <a:spcBef>
                          <a:spcPts val="484"/>
                        </a:spcBef>
                      </a:pPr>
                      <a:r>
                        <a:rPr sz="650" spc="20" dirty="0">
                          <a:latin typeface="Calibri"/>
                          <a:cs typeface="Calibri"/>
                        </a:rPr>
                        <a:t>Π.χ.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Επιλογή 1: $iptables 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-t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NAT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(Network Address Translation </a:t>
                      </a:r>
                      <a:r>
                        <a:rPr sz="650" spc="20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Τεχνική </a:t>
                      </a:r>
                      <a:r>
                        <a:rPr sz="650" spc="30" dirty="0">
                          <a:latin typeface="Calibri"/>
                          <a:cs typeface="Calibri"/>
                        </a:rPr>
                        <a:t> μετάφρασης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IP διευθύνσεων για επικοινωνία μεταξύ ιδιωτικών και δημόσιων </a:t>
                      </a:r>
                      <a:r>
                        <a:rPr sz="650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latin typeface="Calibri"/>
                          <a:cs typeface="Calibri"/>
                        </a:rPr>
                        <a:t>δικτύων)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5" name="object 3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94767" y="2629217"/>
            <a:ext cx="984567" cy="91122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1DFBE7C-BB89-EB7C-C629-4E4885A7F2CF}"/>
              </a:ext>
            </a:extLst>
          </p:cNvPr>
          <p:cNvSpPr txBox="1"/>
          <p:nvPr/>
        </p:nvSpPr>
        <p:spPr>
          <a:xfrm>
            <a:off x="7156613" y="4574638"/>
            <a:ext cx="33092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 err="1">
                <a:solidFill>
                  <a:srgbClr val="FFFFFF"/>
                </a:solidFill>
                <a:latin typeface="Montserrat-Regular"/>
              </a:rPr>
              <a:t>IPorigen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Montserrat-Regular"/>
              </a:rPr>
              <a:t>: 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192.168.120.12</a:t>
            </a:r>
          </a:p>
          <a:p>
            <a:pPr algn="l"/>
            <a:r>
              <a:rPr lang="en-US" sz="1800" b="0" i="0" u="none" strike="noStrike" baseline="0" dirty="0" err="1">
                <a:solidFill>
                  <a:srgbClr val="FFFFFF"/>
                </a:solidFill>
                <a:latin typeface="Montserrat-Regular"/>
              </a:rPr>
              <a:t>IPdestino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Montserrat-Regular"/>
              </a:rPr>
              <a:t>: 80.58.1.30</a:t>
            </a:r>
            <a:endParaRPr lang="el-GR" dirty="0"/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80225"/>
            <a:chOff x="0" y="0"/>
            <a:chExt cx="584073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54775" y="1545907"/>
            <a:ext cx="4430395" cy="6000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Θέμα-3: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ουσιώδες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700" spc="160" dirty="0">
                <a:solidFill>
                  <a:srgbClr val="FFFFFF"/>
                </a:solidFill>
              </a:rPr>
              <a:t>Προστασία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14" dirty="0">
                <a:solidFill>
                  <a:srgbClr val="FFFFFF"/>
                </a:solidFill>
              </a:rPr>
              <a:t>για</a:t>
            </a:r>
            <a:r>
              <a:rPr sz="1700" spc="204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δίκτυα</a:t>
            </a:r>
            <a:r>
              <a:rPr sz="1700" spc="240" dirty="0">
                <a:solidFill>
                  <a:srgbClr val="FFFFFF"/>
                </a:solidFill>
              </a:rPr>
              <a:t> </a:t>
            </a:r>
            <a:r>
              <a:rPr sz="1700" spc="150" dirty="0">
                <a:solidFill>
                  <a:srgbClr val="FFFFFF"/>
                </a:solidFill>
              </a:rPr>
              <a:t>ελέγχου</a:t>
            </a:r>
            <a:r>
              <a:rPr sz="1700" spc="229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ενέργειας</a:t>
            </a:r>
            <a:endParaRPr sz="1700"/>
          </a:p>
        </p:txBody>
      </p:sp>
      <p:sp>
        <p:nvSpPr>
          <p:cNvPr id="8" name="object 8"/>
          <p:cNvSpPr txBox="1"/>
          <p:nvPr/>
        </p:nvSpPr>
        <p:spPr>
          <a:xfrm>
            <a:off x="6488429" y="2657792"/>
            <a:ext cx="3992879" cy="1640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spc="60" dirty="0">
                <a:solidFill>
                  <a:srgbClr val="7E7E7E"/>
                </a:solidFill>
                <a:latin typeface="Calibri"/>
                <a:cs typeface="Calibri"/>
              </a:rPr>
              <a:t>Επισκόπηση</a:t>
            </a:r>
            <a:r>
              <a:rPr sz="8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8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7E7E7E"/>
                </a:solidFill>
                <a:latin typeface="Calibri"/>
                <a:cs typeface="Calibri"/>
              </a:rPr>
              <a:t>κύριων</a:t>
            </a:r>
            <a:r>
              <a:rPr sz="8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7E7E7E"/>
                </a:solidFill>
                <a:latin typeface="Calibri"/>
                <a:cs typeface="Calibri"/>
              </a:rPr>
              <a:t>πρωτοκόλλων</a:t>
            </a:r>
            <a:r>
              <a:rPr sz="8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7E7E7E"/>
                </a:solidFill>
                <a:latin typeface="Calibri"/>
                <a:cs typeface="Calibri"/>
              </a:rPr>
              <a:t>ασφαλείας</a:t>
            </a:r>
            <a:r>
              <a:rPr sz="8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7E7E7E"/>
                </a:solidFill>
                <a:latin typeface="Calibri"/>
                <a:cs typeface="Calibri"/>
              </a:rPr>
              <a:t>TCP/IP</a:t>
            </a:r>
            <a:endParaRPr sz="8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35"/>
              </a:spcBef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spc="60" dirty="0">
                <a:solidFill>
                  <a:srgbClr val="7E7E7E"/>
                </a:solidFill>
                <a:latin typeface="Calibri"/>
                <a:cs typeface="Calibri"/>
              </a:rPr>
              <a:t>Προστασία</a:t>
            </a:r>
            <a:r>
              <a:rPr sz="8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7E7E7E"/>
                </a:solidFill>
                <a:latin typeface="Calibri"/>
                <a:cs typeface="Calibri"/>
              </a:rPr>
              <a:t>ακραίων</a:t>
            </a:r>
            <a:r>
              <a:rPr sz="8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7E7E7E"/>
                </a:solidFill>
                <a:latin typeface="Calibri"/>
                <a:cs typeface="Calibri"/>
              </a:rPr>
              <a:t>σημείων,</a:t>
            </a:r>
            <a:r>
              <a:rPr sz="8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7E7E7E"/>
                </a:solidFill>
                <a:latin typeface="Calibri"/>
                <a:cs typeface="Calibri"/>
              </a:rPr>
              <a:t>όπως</a:t>
            </a:r>
            <a:r>
              <a:rPr sz="8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7E7E7E"/>
                </a:solidFill>
                <a:latin typeface="Calibri"/>
                <a:cs typeface="Calibri"/>
              </a:rPr>
              <a:t>HMI</a:t>
            </a:r>
            <a:r>
              <a:rPr sz="8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850" spc="45" dirty="0">
                <a:solidFill>
                  <a:srgbClr val="7E7E7E"/>
                </a:solidFill>
                <a:latin typeface="Calibri"/>
                <a:cs typeface="Calibri"/>
              </a:rPr>
              <a:t> εξυπηρετητές/εξυπηρετητές</a:t>
            </a:r>
            <a:endParaRPr sz="8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30"/>
              </a:spcBef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spc="30" dirty="0">
                <a:solidFill>
                  <a:srgbClr val="7E7E7E"/>
                </a:solidFill>
                <a:latin typeface="Calibri"/>
                <a:cs typeface="Calibri"/>
              </a:rPr>
              <a:t>Τελικές</a:t>
            </a:r>
            <a:r>
              <a:rPr sz="85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25" dirty="0">
                <a:solidFill>
                  <a:srgbClr val="7E7E7E"/>
                </a:solidFill>
                <a:latin typeface="Calibri"/>
                <a:cs typeface="Calibri"/>
              </a:rPr>
              <a:t>παρατηρήσεις</a:t>
            </a:r>
            <a:endParaRPr sz="8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30"/>
              </a:spcBef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b="1" spc="90" dirty="0">
                <a:solidFill>
                  <a:srgbClr val="FFFFFF"/>
                </a:solidFill>
                <a:latin typeface="Calibri"/>
                <a:cs typeface="Calibri"/>
              </a:rPr>
              <a:t>Αναφορές</a:t>
            </a:r>
            <a:r>
              <a:rPr sz="8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8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πηγές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455" y="5388609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3: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5126354"/>
            <a:ext cx="3294062" cy="61214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3498215" y="17779"/>
            <a:ext cx="2545080" cy="6837045"/>
          </a:xfrm>
          <a:custGeom>
            <a:avLst/>
            <a:gdLst/>
            <a:ahLst/>
            <a:cxnLst/>
            <a:rect l="l" t="t" r="r" b="b"/>
            <a:pathLst>
              <a:path w="2545079" h="6837045">
                <a:moveTo>
                  <a:pt x="1321435" y="2283142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192" y="2388870"/>
                </a:lnTo>
                <a:lnTo>
                  <a:pt x="1159192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70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5" y="2307590"/>
                </a:lnTo>
                <a:lnTo>
                  <a:pt x="1417637" y="2307590"/>
                </a:lnTo>
                <a:lnTo>
                  <a:pt x="1372870" y="2289175"/>
                </a:lnTo>
                <a:lnTo>
                  <a:pt x="1321435" y="2283142"/>
                </a:lnTo>
                <a:close/>
              </a:path>
              <a:path w="2545079" h="6837045">
                <a:moveTo>
                  <a:pt x="1418272" y="2307590"/>
                </a:moveTo>
                <a:lnTo>
                  <a:pt x="1322705" y="2307590"/>
                </a:lnTo>
                <a:lnTo>
                  <a:pt x="1366837" y="2313305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4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20152" y="3457892"/>
                </a:lnTo>
                <a:lnTo>
                  <a:pt x="1214120" y="3493135"/>
                </a:lnTo>
                <a:lnTo>
                  <a:pt x="1223010" y="3563302"/>
                </a:lnTo>
                <a:lnTo>
                  <a:pt x="1258570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625" y="3682682"/>
                </a:lnTo>
                <a:lnTo>
                  <a:pt x="1487805" y="3664585"/>
                </a:lnTo>
                <a:lnTo>
                  <a:pt x="1490662" y="3662680"/>
                </a:lnTo>
                <a:lnTo>
                  <a:pt x="1403985" y="3662680"/>
                </a:lnTo>
                <a:lnTo>
                  <a:pt x="1354137" y="3657282"/>
                </a:lnTo>
                <a:lnTo>
                  <a:pt x="1298892" y="3630295"/>
                </a:lnTo>
                <a:lnTo>
                  <a:pt x="1259205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4" y="3463925"/>
                </a:lnTo>
                <a:lnTo>
                  <a:pt x="1502092" y="2512695"/>
                </a:lnTo>
                <a:lnTo>
                  <a:pt x="1508442" y="2464117"/>
                </a:lnTo>
                <a:lnTo>
                  <a:pt x="1502092" y="2417127"/>
                </a:lnTo>
                <a:lnTo>
                  <a:pt x="1483995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>
                <a:moveTo>
                  <a:pt x="2545080" y="0"/>
                </a:moveTo>
                <a:lnTo>
                  <a:pt x="2518410" y="0"/>
                </a:lnTo>
                <a:lnTo>
                  <a:pt x="1939289" y="2100897"/>
                </a:lnTo>
                <a:lnTo>
                  <a:pt x="1547495" y="3546157"/>
                </a:lnTo>
                <a:lnTo>
                  <a:pt x="1526539" y="3591877"/>
                </a:lnTo>
                <a:lnTo>
                  <a:pt x="1493520" y="3627755"/>
                </a:lnTo>
                <a:lnTo>
                  <a:pt x="1451610" y="3652202"/>
                </a:lnTo>
                <a:lnTo>
                  <a:pt x="1403985" y="3662680"/>
                </a:lnTo>
                <a:lnTo>
                  <a:pt x="1490662" y="3662680"/>
                </a:lnTo>
                <a:lnTo>
                  <a:pt x="1525270" y="3636327"/>
                </a:lnTo>
                <a:lnTo>
                  <a:pt x="1554162" y="3598862"/>
                </a:lnTo>
                <a:lnTo>
                  <a:pt x="1572895" y="3553777"/>
                </a:lnTo>
                <a:lnTo>
                  <a:pt x="1964689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8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1080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7812" y="1516697"/>
                  </a:moveTo>
                  <a:lnTo>
                    <a:pt x="1500504" y="1523364"/>
                  </a:lnTo>
                  <a:lnTo>
                    <a:pt x="1456690" y="1541462"/>
                  </a:lnTo>
                  <a:lnTo>
                    <a:pt x="1419225" y="1570037"/>
                  </a:lnTo>
                  <a:lnTo>
                    <a:pt x="1390015" y="1607502"/>
                  </a:lnTo>
                  <a:lnTo>
                    <a:pt x="1371282" y="1652904"/>
                  </a:lnTo>
                  <a:lnTo>
                    <a:pt x="976629" y="3108325"/>
                  </a:lnTo>
                  <a:lnTo>
                    <a:pt x="4127" y="6844347"/>
                  </a:lnTo>
                  <a:lnTo>
                    <a:pt x="317" y="6857047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5945"/>
                  </a:lnTo>
                  <a:lnTo>
                    <a:pt x="1396682" y="1660525"/>
                  </a:lnTo>
                  <a:lnTo>
                    <a:pt x="1417954" y="1614487"/>
                  </a:lnTo>
                  <a:lnTo>
                    <a:pt x="1450975" y="1578292"/>
                  </a:lnTo>
                  <a:lnTo>
                    <a:pt x="1493202" y="1554162"/>
                  </a:lnTo>
                  <a:lnTo>
                    <a:pt x="1541145" y="1543367"/>
                  </a:lnTo>
                  <a:lnTo>
                    <a:pt x="1643062" y="1543367"/>
                  </a:lnTo>
                  <a:lnTo>
                    <a:pt x="1631315" y="1536064"/>
                  </a:lnTo>
                  <a:lnTo>
                    <a:pt x="1596707" y="1523364"/>
                  </a:lnTo>
                  <a:lnTo>
                    <a:pt x="1547812" y="1516697"/>
                  </a:lnTo>
                  <a:close/>
                </a:path>
                <a:path w="2555875" h="6858000">
                  <a:moveTo>
                    <a:pt x="1643062" y="1543367"/>
                  </a:moveTo>
                  <a:lnTo>
                    <a:pt x="1541145" y="1543367"/>
                  </a:lnTo>
                  <a:lnTo>
                    <a:pt x="1591627" y="1548764"/>
                  </a:lnTo>
                  <a:lnTo>
                    <a:pt x="1620837" y="1559877"/>
                  </a:lnTo>
                  <a:lnTo>
                    <a:pt x="1669415" y="1597025"/>
                  </a:lnTo>
                  <a:lnTo>
                    <a:pt x="1700212" y="1651000"/>
                  </a:lnTo>
                  <a:lnTo>
                    <a:pt x="1707832" y="1711960"/>
                  </a:lnTo>
                  <a:lnTo>
                    <a:pt x="1702435" y="1743392"/>
                  </a:lnTo>
                  <a:lnTo>
                    <a:pt x="1442720" y="2701290"/>
                  </a:lnTo>
                  <a:lnTo>
                    <a:pt x="1436052" y="2750185"/>
                  </a:lnTo>
                  <a:lnTo>
                    <a:pt x="1442720" y="2797492"/>
                  </a:lnTo>
                  <a:lnTo>
                    <a:pt x="1460817" y="2840990"/>
                  </a:lnTo>
                  <a:lnTo>
                    <a:pt x="1489392" y="2878454"/>
                  </a:lnTo>
                  <a:lnTo>
                    <a:pt x="1526857" y="2907665"/>
                  </a:lnTo>
                  <a:lnTo>
                    <a:pt x="1572577" y="2926397"/>
                  </a:lnTo>
                  <a:lnTo>
                    <a:pt x="1624329" y="2932429"/>
                  </a:lnTo>
                  <a:lnTo>
                    <a:pt x="1674495" y="2924175"/>
                  </a:lnTo>
                  <a:lnTo>
                    <a:pt x="1710054" y="2907982"/>
                  </a:lnTo>
                  <a:lnTo>
                    <a:pt x="1623377" y="2907982"/>
                  </a:lnTo>
                  <a:lnTo>
                    <a:pt x="1578927" y="2902267"/>
                  </a:lnTo>
                  <a:lnTo>
                    <a:pt x="1532890" y="2881312"/>
                  </a:lnTo>
                  <a:lnTo>
                    <a:pt x="1496377" y="2847975"/>
                  </a:lnTo>
                  <a:lnTo>
                    <a:pt x="1472247" y="2805747"/>
                  </a:lnTo>
                  <a:lnTo>
                    <a:pt x="1461770" y="2757804"/>
                  </a:lnTo>
                  <a:lnTo>
                    <a:pt x="1466850" y="2707640"/>
                  </a:lnTo>
                  <a:lnTo>
                    <a:pt x="1726565" y="1749742"/>
                  </a:lnTo>
                  <a:lnTo>
                    <a:pt x="1732597" y="1714182"/>
                  </a:lnTo>
                  <a:lnTo>
                    <a:pt x="1723390" y="1643379"/>
                  </a:lnTo>
                  <a:lnTo>
                    <a:pt x="1687829" y="1579879"/>
                  </a:lnTo>
                  <a:lnTo>
                    <a:pt x="1661795" y="1555114"/>
                  </a:lnTo>
                  <a:lnTo>
                    <a:pt x="1643062" y="1543367"/>
                  </a:lnTo>
                  <a:close/>
                </a:path>
                <a:path w="2555875" h="6858000">
                  <a:moveTo>
                    <a:pt x="2555557" y="0"/>
                  </a:moveTo>
                  <a:lnTo>
                    <a:pt x="2528570" y="0"/>
                  </a:lnTo>
                  <a:lnTo>
                    <a:pt x="2105892" y="1541462"/>
                  </a:lnTo>
                  <a:lnTo>
                    <a:pt x="1763395" y="2816860"/>
                  </a:lnTo>
                  <a:lnTo>
                    <a:pt x="1738629" y="2854642"/>
                  </a:lnTo>
                  <a:lnTo>
                    <a:pt x="1705292" y="2882900"/>
                  </a:lnTo>
                  <a:lnTo>
                    <a:pt x="1666240" y="2900997"/>
                  </a:lnTo>
                  <a:lnTo>
                    <a:pt x="1623377" y="2907982"/>
                  </a:lnTo>
                  <a:lnTo>
                    <a:pt x="1710054" y="2907982"/>
                  </a:lnTo>
                  <a:lnTo>
                    <a:pt x="1720215" y="2902902"/>
                  </a:lnTo>
                  <a:lnTo>
                    <a:pt x="1758950" y="2869882"/>
                  </a:lnTo>
                  <a:lnTo>
                    <a:pt x="1787525" y="2825750"/>
                  </a:lnTo>
                  <a:lnTo>
                    <a:pt x="1787525" y="2824479"/>
                  </a:lnTo>
                  <a:lnTo>
                    <a:pt x="2130107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1214754"/>
            <a:ext cx="23704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170" dirty="0">
                <a:solidFill>
                  <a:srgbClr val="FFBA00"/>
                </a:solidFill>
                <a:latin typeface="Times New Roman"/>
                <a:cs typeface="Times New Roman"/>
              </a:rPr>
              <a:t>Αναφορές</a:t>
            </a:r>
            <a:r>
              <a:rPr sz="1900" spc="195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1900" spc="120" dirty="0">
                <a:solidFill>
                  <a:srgbClr val="FFBA00"/>
                </a:solidFill>
                <a:latin typeface="Times New Roman"/>
                <a:cs typeface="Times New Roman"/>
              </a:rPr>
              <a:t>και</a:t>
            </a:r>
            <a:r>
              <a:rPr sz="1900" spc="150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1900" spc="145" dirty="0">
                <a:solidFill>
                  <a:srgbClr val="FFBA00"/>
                </a:solidFill>
                <a:latin typeface="Times New Roman"/>
                <a:cs typeface="Times New Roman"/>
              </a:rPr>
              <a:t>πηγές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5030" y="1737042"/>
            <a:ext cx="990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1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9350" y="1787842"/>
            <a:ext cx="1750060" cy="144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65"/>
              </a:lnSpc>
              <a:spcBef>
                <a:spcPts val="100"/>
              </a:spcBef>
            </a:pPr>
            <a:r>
              <a:rPr sz="400" spc="15" dirty="0">
                <a:latin typeface="Calibri"/>
                <a:cs typeface="Calibri"/>
              </a:rPr>
              <a:t>Ο</a:t>
            </a:r>
            <a:r>
              <a:rPr sz="400" spc="15" dirty="0">
                <a:latin typeface="Calibri"/>
                <a:cs typeface="Calibri"/>
                <a:hlinkClick r:id="rId5"/>
              </a:rPr>
              <a:t>ρισμένα</a:t>
            </a:r>
            <a:r>
              <a:rPr sz="400" spc="5" dirty="0">
                <a:latin typeface="Calibri"/>
                <a:cs typeface="Calibri"/>
                <a:hlinkClick r:id="rId5"/>
              </a:rPr>
              <a:t> </a:t>
            </a:r>
            <a:r>
              <a:rPr sz="400" spc="15" dirty="0">
                <a:latin typeface="Calibri"/>
                <a:cs typeface="Calibri"/>
                <a:hlinkClick r:id="rId5"/>
              </a:rPr>
              <a:t>στοιχεία</a:t>
            </a:r>
            <a:r>
              <a:rPr sz="400" spc="10" dirty="0">
                <a:latin typeface="Calibri"/>
                <a:cs typeface="Calibri"/>
                <a:hlinkClick r:id="rId5"/>
              </a:rPr>
              <a:t> </a:t>
            </a:r>
            <a:r>
              <a:rPr sz="400" spc="15" dirty="0">
                <a:latin typeface="Calibri"/>
                <a:cs typeface="Calibri"/>
              </a:rPr>
              <a:t>αποδίδονται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από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το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Vecteezy, URL: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 - </a:t>
            </a: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ευχαριστώ</a:t>
            </a:r>
            <a:endParaRPr sz="400">
              <a:latin typeface="Calibri"/>
              <a:cs typeface="Calibri"/>
            </a:endParaRPr>
          </a:p>
          <a:p>
            <a:pPr marL="12700">
              <a:lnSpc>
                <a:spcPts val="465"/>
              </a:lnSpc>
            </a:pP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!</a:t>
            </a: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www.vecteezy.co</a:t>
            </a: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m</a:t>
            </a:r>
            <a:r>
              <a:rPr sz="400" spc="15" dirty="0">
                <a:solidFill>
                  <a:srgbClr val="87872D"/>
                </a:solidFill>
                <a:latin typeface="Calibri"/>
                <a:cs typeface="Calibri"/>
              </a:rPr>
              <a:t>/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5030" y="1971357"/>
            <a:ext cx="990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2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9350" y="2022157"/>
            <a:ext cx="1617980" cy="144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65"/>
              </a:lnSpc>
              <a:spcBef>
                <a:spcPts val="100"/>
              </a:spcBef>
            </a:pPr>
            <a:r>
              <a:rPr sz="400" spc="25" dirty="0">
                <a:solidFill>
                  <a:srgbClr val="151515"/>
                </a:solidFill>
                <a:latin typeface="Calibri"/>
                <a:cs typeface="Calibri"/>
              </a:rPr>
              <a:t>De</a:t>
            </a:r>
            <a:r>
              <a:rPr sz="400" spc="25" dirty="0">
                <a:solidFill>
                  <a:srgbClr val="151515"/>
                </a:solidFill>
                <a:latin typeface="Calibri"/>
                <a:cs typeface="Calibri"/>
                <a:hlinkClick r:id="rId6"/>
              </a:rPr>
              <a:t>epL</a:t>
            </a:r>
            <a:r>
              <a:rPr sz="400" spc="15" dirty="0">
                <a:solidFill>
                  <a:srgbClr val="151515"/>
                </a:solidFill>
                <a:latin typeface="Calibri"/>
                <a:cs typeface="Calibri"/>
                <a:hlinkClick r:id="rId6"/>
              </a:rPr>
              <a:t> </a:t>
            </a:r>
            <a:r>
              <a:rPr sz="400" spc="20" dirty="0">
                <a:solidFill>
                  <a:srgbClr val="151515"/>
                </a:solidFill>
                <a:latin typeface="Calibri"/>
                <a:cs typeface="Calibri"/>
                <a:hlinkClick r:id="rId6"/>
              </a:rPr>
              <a:t>(λογισμικό</a:t>
            </a:r>
            <a:r>
              <a:rPr sz="400" spc="10" dirty="0">
                <a:solidFill>
                  <a:srgbClr val="151515"/>
                </a:solidFill>
                <a:latin typeface="Calibri"/>
                <a:cs typeface="Calibri"/>
                <a:hlinkClick r:id="rId6"/>
              </a:rPr>
              <a:t> </a:t>
            </a:r>
            <a:r>
              <a:rPr sz="400" spc="25" dirty="0">
                <a:solidFill>
                  <a:srgbClr val="151515"/>
                </a:solidFill>
                <a:latin typeface="Calibri"/>
                <a:cs typeface="Calibri"/>
                <a:hlinkClick r:id="rId6"/>
              </a:rPr>
              <a:t>μηχ</a:t>
            </a:r>
            <a:r>
              <a:rPr sz="400" spc="25" dirty="0">
                <a:solidFill>
                  <a:srgbClr val="151515"/>
                </a:solidFill>
                <a:latin typeface="Calibri"/>
                <a:cs typeface="Calibri"/>
              </a:rPr>
              <a:t>ανικής</a:t>
            </a:r>
            <a:r>
              <a:rPr sz="4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400" spc="25" dirty="0">
                <a:solidFill>
                  <a:srgbClr val="151515"/>
                </a:solidFill>
                <a:latin typeface="Calibri"/>
                <a:cs typeface="Calibri"/>
              </a:rPr>
              <a:t>μετάφρασης</a:t>
            </a:r>
            <a:r>
              <a:rPr sz="4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400" spc="25" dirty="0">
                <a:solidFill>
                  <a:srgbClr val="151515"/>
                </a:solidFill>
                <a:latin typeface="Calibri"/>
                <a:cs typeface="Calibri"/>
              </a:rPr>
              <a:t>βασισμένο</a:t>
            </a:r>
            <a:r>
              <a:rPr sz="4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400" spc="25" dirty="0">
                <a:solidFill>
                  <a:srgbClr val="151515"/>
                </a:solidFill>
                <a:latin typeface="Calibri"/>
                <a:cs typeface="Calibri"/>
              </a:rPr>
              <a:t>σtην</a:t>
            </a:r>
            <a:r>
              <a:rPr sz="4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400" spc="25" dirty="0">
                <a:solidFill>
                  <a:srgbClr val="151515"/>
                </a:solidFill>
                <a:latin typeface="Calibri"/>
                <a:cs typeface="Calibri"/>
              </a:rPr>
              <a:t>ΤΝ)</a:t>
            </a:r>
            <a:r>
              <a:rPr sz="4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400" spc="5" dirty="0">
                <a:solidFill>
                  <a:srgbClr val="151515"/>
                </a:solidFill>
                <a:latin typeface="Calibri"/>
                <a:cs typeface="Calibri"/>
              </a:rPr>
              <a:t>URL:</a:t>
            </a:r>
            <a:endParaRPr sz="400">
              <a:latin typeface="Calibri"/>
              <a:cs typeface="Calibri"/>
            </a:endParaRPr>
          </a:p>
          <a:p>
            <a:pPr marL="12700">
              <a:lnSpc>
                <a:spcPts val="465"/>
              </a:lnSpc>
            </a:pPr>
            <a:r>
              <a:rPr sz="400" spc="-5" dirty="0">
                <a:solidFill>
                  <a:srgbClr val="87872D"/>
                </a:solidFill>
                <a:latin typeface="Calibri"/>
                <a:cs typeface="Calibri"/>
              </a:rPr>
              <a:t>: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//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www.deepl.com/transl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ato</a:t>
            </a:r>
            <a:r>
              <a:rPr sz="400" spc="-5" dirty="0">
                <a:solidFill>
                  <a:srgbClr val="87872D"/>
                </a:solidFill>
                <a:latin typeface="Calibri"/>
                <a:cs typeface="Calibri"/>
              </a:rPr>
              <a:t>r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5030" y="2204720"/>
            <a:ext cx="990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3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8714" y="2255520"/>
            <a:ext cx="60134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-5" dirty="0">
                <a:latin typeface="Calibri"/>
                <a:cs typeface="Calibri"/>
              </a:rPr>
              <a:t>NI</a:t>
            </a:r>
            <a:r>
              <a:rPr sz="400" spc="-10" dirty="0">
                <a:latin typeface="Calibri"/>
                <a:cs typeface="Calibri"/>
              </a:rPr>
              <a:t>S</a:t>
            </a:r>
            <a:r>
              <a:rPr sz="400" spc="-5" dirty="0">
                <a:latin typeface="Calibri"/>
                <a:cs typeface="Calibri"/>
              </a:rPr>
              <a:t>T</a:t>
            </a:r>
            <a:r>
              <a:rPr sz="400" spc="5" dirty="0">
                <a:latin typeface="Calibri"/>
                <a:cs typeface="Calibri"/>
              </a:rPr>
              <a:t>,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NI</a:t>
            </a:r>
            <a:r>
              <a:rPr sz="400" spc="-10" dirty="0">
                <a:latin typeface="Calibri"/>
                <a:cs typeface="Calibri"/>
              </a:rPr>
              <a:t>S</a:t>
            </a:r>
            <a:r>
              <a:rPr sz="400" spc="10" dirty="0">
                <a:latin typeface="Calibri"/>
                <a:cs typeface="Calibri"/>
              </a:rPr>
              <a:t>T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S</a:t>
            </a:r>
            <a:r>
              <a:rPr sz="400" spc="10" dirty="0">
                <a:latin typeface="Calibri"/>
                <a:cs typeface="Calibri"/>
              </a:rPr>
              <a:t>P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800</a:t>
            </a:r>
            <a:r>
              <a:rPr sz="400" spc="-10" dirty="0">
                <a:latin typeface="Calibri"/>
                <a:cs typeface="Calibri"/>
              </a:rPr>
              <a:t>-</a:t>
            </a:r>
            <a:r>
              <a:rPr sz="400" spc="-5" dirty="0">
                <a:latin typeface="Calibri"/>
                <a:cs typeface="Calibri"/>
              </a:rPr>
              <a:t>113</a:t>
            </a:r>
            <a:r>
              <a:rPr sz="400" spc="5" dirty="0">
                <a:latin typeface="Calibri"/>
                <a:cs typeface="Calibri"/>
              </a:rPr>
              <a:t>,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200</a:t>
            </a:r>
            <a:r>
              <a:rPr sz="400" spc="10" dirty="0">
                <a:latin typeface="Calibri"/>
                <a:cs typeface="Calibri"/>
              </a:rPr>
              <a:t>8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49350" y="2375534"/>
            <a:ext cx="106680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-5" dirty="0">
                <a:latin typeface="Calibri"/>
                <a:cs typeface="Calibri"/>
              </a:rPr>
              <a:t>URL: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https://csrc.nist.gov/pubs/sp/800/113/final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5030" y="2510154"/>
            <a:ext cx="990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4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48714" y="2560954"/>
            <a:ext cx="227330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5" dirty="0">
                <a:latin typeface="Calibri"/>
                <a:cs typeface="Calibri"/>
              </a:rPr>
              <a:t>IETF</a:t>
            </a:r>
            <a:r>
              <a:rPr sz="400" dirty="0">
                <a:latin typeface="Calibri"/>
                <a:cs typeface="Calibri"/>
              </a:rPr>
              <a:t> (Internet Engineering </a:t>
            </a:r>
            <a:r>
              <a:rPr sz="400" spc="5" dirty="0">
                <a:latin typeface="Calibri"/>
                <a:cs typeface="Calibri"/>
              </a:rPr>
              <a:t>Task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Force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-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Οργανισμός</a:t>
            </a:r>
            <a:r>
              <a:rPr sz="400" spc="-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που</a:t>
            </a:r>
            <a:r>
              <a:rPr sz="400" spc="-5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καθορίζει </a:t>
            </a:r>
            <a:r>
              <a:rPr sz="400" spc="5" dirty="0">
                <a:latin typeface="Calibri"/>
                <a:cs typeface="Calibri"/>
              </a:rPr>
              <a:t>πρότυπα</a:t>
            </a:r>
            <a:r>
              <a:rPr sz="400" spc="-5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για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πρωτόκολλα</a:t>
            </a:r>
            <a:r>
              <a:rPr sz="400" spc="-5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διαδικτύου)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49350" y="2680970"/>
            <a:ext cx="115125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-5" dirty="0">
                <a:latin typeface="Calibri"/>
                <a:cs typeface="Calibri"/>
              </a:rPr>
              <a:t>URL:</a:t>
            </a:r>
            <a:r>
              <a:rPr sz="400" spc="40" dirty="0">
                <a:latin typeface="Calibri"/>
                <a:cs typeface="Calibri"/>
              </a:rPr>
              <a:t> </a:t>
            </a:r>
            <a:r>
              <a:rPr sz="4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https://datatracker.ietf.org/wg/ipsec/about</a:t>
            </a:r>
            <a:r>
              <a:rPr sz="400" spc="10" dirty="0">
                <a:solidFill>
                  <a:srgbClr val="87872D"/>
                </a:solidFill>
                <a:latin typeface="Calibri"/>
                <a:cs typeface="Calibri"/>
              </a:rPr>
              <a:t>/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5030" y="2760662"/>
            <a:ext cx="99060" cy="37846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5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6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49350" y="2866072"/>
            <a:ext cx="269049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10" dirty="0">
                <a:latin typeface="Calibri"/>
                <a:cs typeface="Calibri"/>
              </a:rPr>
              <a:t>IETF,</a:t>
            </a:r>
            <a:r>
              <a:rPr sz="400" spc="-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IP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Security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(IPSec)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και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Internet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Key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Exchange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()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Χάρτης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Οδηγιών,URL: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https://datatracker..</a:t>
            </a: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org/doc/html/rfc6071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48714" y="3042602"/>
            <a:ext cx="61404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25" dirty="0">
                <a:latin typeface="Calibri"/>
                <a:cs typeface="Calibri"/>
              </a:rPr>
              <a:t>Q</a:t>
            </a:r>
            <a:r>
              <a:rPr sz="400" spc="20" dirty="0">
                <a:latin typeface="Calibri"/>
                <a:cs typeface="Calibri"/>
              </a:rPr>
              <a:t>AC</a:t>
            </a:r>
            <a:r>
              <a:rPr sz="400" spc="10" dirty="0">
                <a:latin typeface="Calibri"/>
                <a:cs typeface="Calibri"/>
              </a:rPr>
              <a:t>a</a:t>
            </a:r>
            <a:r>
              <a:rPr sz="400" spc="-5" dirty="0">
                <a:latin typeface="Calibri"/>
                <a:cs typeface="Calibri"/>
              </a:rPr>
              <a:t>f</a:t>
            </a:r>
            <a:r>
              <a:rPr sz="400" spc="15" dirty="0">
                <a:latin typeface="Calibri"/>
                <a:cs typeface="Calibri"/>
              </a:rPr>
              <a:t>e</a:t>
            </a:r>
            <a:r>
              <a:rPr sz="400" spc="20" dirty="0">
                <a:latin typeface="Calibri"/>
                <a:cs typeface="Calibri"/>
              </a:rPr>
              <a:t>,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C</a:t>
            </a:r>
            <a:r>
              <a:rPr sz="400" spc="-10" dirty="0">
                <a:latin typeface="Calibri"/>
                <a:cs typeface="Calibri"/>
              </a:rPr>
              <a:t>l</a:t>
            </a:r>
            <a:r>
              <a:rPr sz="400" spc="15" dirty="0">
                <a:latin typeface="Calibri"/>
                <a:cs typeface="Calibri"/>
              </a:rPr>
              <a:t>ou</a:t>
            </a:r>
            <a:r>
              <a:rPr sz="400" spc="20" dirty="0">
                <a:latin typeface="Calibri"/>
                <a:cs typeface="Calibri"/>
              </a:rPr>
              <a:t>d</a:t>
            </a:r>
            <a:r>
              <a:rPr sz="400" spc="10" dirty="0">
                <a:latin typeface="Calibri"/>
                <a:cs typeface="Calibri"/>
              </a:rPr>
              <a:t>Sha</a:t>
            </a:r>
            <a:r>
              <a:rPr sz="400" dirty="0">
                <a:latin typeface="Calibri"/>
                <a:cs typeface="Calibri"/>
              </a:rPr>
              <a:t>r</a:t>
            </a:r>
            <a:r>
              <a:rPr sz="400" spc="10" dirty="0">
                <a:latin typeface="Calibri"/>
                <a:cs typeface="Calibri"/>
              </a:rPr>
              <a:t>k</a:t>
            </a:r>
            <a:r>
              <a:rPr sz="400" spc="20" dirty="0">
                <a:latin typeface="Calibri"/>
                <a:cs typeface="Calibri"/>
              </a:rPr>
              <a:t>,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202</a:t>
            </a:r>
            <a:r>
              <a:rPr sz="400" spc="40" dirty="0">
                <a:latin typeface="Calibri"/>
                <a:cs typeface="Calibri"/>
              </a:rPr>
              <a:t>4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49350" y="3162617"/>
            <a:ext cx="114998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10" dirty="0">
                <a:latin typeface="Calibri"/>
                <a:cs typeface="Calibri"/>
              </a:rPr>
              <a:t>URL:</a:t>
            </a:r>
            <a:r>
              <a:rPr sz="400" spc="50" dirty="0"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: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//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www.qacafe.com/analysis-tools/cloud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shark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/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75030" y="3296602"/>
            <a:ext cx="990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7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48714" y="3347402"/>
            <a:ext cx="34480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dirty="0">
                <a:latin typeface="Calibri"/>
                <a:cs typeface="Calibri"/>
              </a:rPr>
              <a:t>W</a:t>
            </a:r>
            <a:r>
              <a:rPr sz="400" spc="-25" dirty="0">
                <a:latin typeface="Calibri"/>
                <a:cs typeface="Calibri"/>
              </a:rPr>
              <a:t>i</a:t>
            </a:r>
            <a:r>
              <a:rPr sz="400" spc="-20" dirty="0">
                <a:latin typeface="Calibri"/>
                <a:cs typeface="Calibri"/>
              </a:rPr>
              <a:t>r</a:t>
            </a:r>
            <a:r>
              <a:rPr sz="400" spc="-10" dirty="0">
                <a:latin typeface="Calibri"/>
                <a:cs typeface="Calibri"/>
              </a:rPr>
              <a:t>e</a:t>
            </a:r>
            <a:r>
              <a:rPr sz="400" spc="-20" dirty="0">
                <a:latin typeface="Calibri"/>
                <a:cs typeface="Calibri"/>
              </a:rPr>
              <a:t>s</a:t>
            </a:r>
            <a:r>
              <a:rPr sz="400" spc="-15" dirty="0">
                <a:latin typeface="Calibri"/>
                <a:cs typeface="Calibri"/>
              </a:rPr>
              <a:t>ha</a:t>
            </a:r>
            <a:r>
              <a:rPr sz="400" spc="-20" dirty="0">
                <a:latin typeface="Calibri"/>
                <a:cs typeface="Calibri"/>
              </a:rPr>
              <a:t>rk</a:t>
            </a:r>
            <a:r>
              <a:rPr sz="400" spc="10" dirty="0">
                <a:latin typeface="Calibri"/>
                <a:cs typeface="Calibri"/>
              </a:rPr>
              <a:t>,</a:t>
            </a:r>
            <a:r>
              <a:rPr sz="400" spc="-50" dirty="0">
                <a:latin typeface="Calibri"/>
                <a:cs typeface="Calibri"/>
              </a:rPr>
              <a:t> </a:t>
            </a:r>
            <a:r>
              <a:rPr sz="400" spc="-15" dirty="0">
                <a:latin typeface="Calibri"/>
                <a:cs typeface="Calibri"/>
              </a:rPr>
              <a:t>202</a:t>
            </a:r>
            <a:r>
              <a:rPr sz="400" spc="20" dirty="0">
                <a:latin typeface="Calibri"/>
                <a:cs typeface="Calibri"/>
              </a:rPr>
              <a:t>4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49350" y="3467417"/>
            <a:ext cx="72009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-5" dirty="0">
                <a:latin typeface="Calibri"/>
                <a:cs typeface="Calibri"/>
              </a:rPr>
              <a:t>URL: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https://www.wireshark.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or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g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75030" y="3547427"/>
            <a:ext cx="146050" cy="54673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800" spc="-20" dirty="0">
                <a:solidFill>
                  <a:srgbClr val="FFBA00"/>
                </a:solidFill>
                <a:latin typeface="Calibri"/>
                <a:cs typeface="Calibri"/>
              </a:rPr>
              <a:t>8.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800" spc="-20" dirty="0">
                <a:solidFill>
                  <a:srgbClr val="FFBA00"/>
                </a:solidFill>
                <a:latin typeface="Calibri"/>
                <a:cs typeface="Calibri"/>
              </a:rPr>
              <a:t>9.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10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49350" y="3653154"/>
            <a:ext cx="288798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dirty="0">
                <a:latin typeface="Calibri"/>
                <a:cs typeface="Calibri"/>
              </a:rPr>
              <a:t>IETF,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"Internet</a:t>
            </a:r>
            <a:r>
              <a:rPr sz="400" spc="-1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Security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Association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and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Key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Management</a:t>
            </a:r>
            <a:r>
              <a:rPr sz="400" spc="-1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Protocol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()",</a:t>
            </a:r>
            <a:r>
              <a:rPr sz="400" spc="-1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RFC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2408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URL: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https://datatracker.</a:t>
            </a:r>
            <a:r>
              <a:rPr sz="400" spc="10" dirty="0">
                <a:solidFill>
                  <a:srgbClr val="87872D"/>
                </a:solidFill>
                <a:latin typeface="Calibri"/>
                <a:cs typeface="Calibri"/>
              </a:rPr>
              <a:t>i</a:t>
            </a:r>
            <a:r>
              <a:rPr sz="4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etf.org/doc/html/rfc2408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49350" y="3830002"/>
            <a:ext cx="282765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5" dirty="0">
                <a:latin typeface="Calibri"/>
                <a:cs typeface="Calibri"/>
              </a:rPr>
              <a:t>CloudShark,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"wireshark-capture-ipsec-ah-esp-transport.pcap",</a:t>
            </a:r>
            <a:r>
              <a:rPr sz="400" spc="3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2024.</a:t>
            </a:r>
            <a:r>
              <a:rPr sz="400" spc="25" dirty="0">
                <a:latin typeface="Calibri"/>
                <a:cs typeface="Calibri"/>
              </a:rPr>
              <a:t> </a:t>
            </a: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URL:https://</a:t>
            </a: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9"/>
              </a:rPr>
              <a:t>www.cloudshark.org/captures/b7e2a9a</a:t>
            </a: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d7a06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49350" y="3997325"/>
            <a:ext cx="191262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25" dirty="0">
                <a:latin typeface="Calibri"/>
                <a:cs typeface="Calibri"/>
              </a:rPr>
              <a:t>Ubuntu,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30" dirty="0">
                <a:latin typeface="Calibri"/>
                <a:cs typeface="Calibri"/>
              </a:rPr>
              <a:t>UFW,</a:t>
            </a:r>
            <a:r>
              <a:rPr sz="400" spc="25" dirty="0">
                <a:latin typeface="Calibri"/>
                <a:cs typeface="Calibri"/>
              </a:rPr>
              <a:t> τεκμηρίωση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Ubuntu, 2024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URL: </a:t>
            </a:r>
            <a:r>
              <a:rPr sz="400" dirty="0">
                <a:latin typeface="Calibri"/>
                <a:cs typeface="Calibri"/>
              </a:rPr>
              <a:t>https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.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ubuntu.com/community/UFW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250612" y="5554345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6364" y="5685472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04352" y="4234815"/>
            <a:ext cx="3843654" cy="438785"/>
          </a:xfrm>
          <a:prstGeom prst="rect">
            <a:avLst/>
          </a:prstGeo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824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1080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7812" y="1516697"/>
                  </a:moveTo>
                  <a:lnTo>
                    <a:pt x="1500504" y="1523364"/>
                  </a:lnTo>
                  <a:lnTo>
                    <a:pt x="1456690" y="1541462"/>
                  </a:lnTo>
                  <a:lnTo>
                    <a:pt x="1419225" y="1570037"/>
                  </a:lnTo>
                  <a:lnTo>
                    <a:pt x="1390015" y="1607502"/>
                  </a:lnTo>
                  <a:lnTo>
                    <a:pt x="1371282" y="1652904"/>
                  </a:lnTo>
                  <a:lnTo>
                    <a:pt x="976629" y="3108325"/>
                  </a:lnTo>
                  <a:lnTo>
                    <a:pt x="4127" y="6844347"/>
                  </a:lnTo>
                  <a:lnTo>
                    <a:pt x="317" y="6857047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5945"/>
                  </a:lnTo>
                  <a:lnTo>
                    <a:pt x="1396682" y="1660525"/>
                  </a:lnTo>
                  <a:lnTo>
                    <a:pt x="1417954" y="1614487"/>
                  </a:lnTo>
                  <a:lnTo>
                    <a:pt x="1450975" y="1578292"/>
                  </a:lnTo>
                  <a:lnTo>
                    <a:pt x="1493202" y="1554162"/>
                  </a:lnTo>
                  <a:lnTo>
                    <a:pt x="1541145" y="1543367"/>
                  </a:lnTo>
                  <a:lnTo>
                    <a:pt x="1643062" y="1543367"/>
                  </a:lnTo>
                  <a:lnTo>
                    <a:pt x="1631315" y="1536064"/>
                  </a:lnTo>
                  <a:lnTo>
                    <a:pt x="1596707" y="1523364"/>
                  </a:lnTo>
                  <a:lnTo>
                    <a:pt x="1547812" y="1516697"/>
                  </a:lnTo>
                  <a:close/>
                </a:path>
                <a:path w="2555875" h="6858000">
                  <a:moveTo>
                    <a:pt x="1643062" y="1543367"/>
                  </a:moveTo>
                  <a:lnTo>
                    <a:pt x="1541145" y="1543367"/>
                  </a:lnTo>
                  <a:lnTo>
                    <a:pt x="1591627" y="1548764"/>
                  </a:lnTo>
                  <a:lnTo>
                    <a:pt x="1620837" y="1559877"/>
                  </a:lnTo>
                  <a:lnTo>
                    <a:pt x="1669415" y="1597025"/>
                  </a:lnTo>
                  <a:lnTo>
                    <a:pt x="1700212" y="1651000"/>
                  </a:lnTo>
                  <a:lnTo>
                    <a:pt x="1707832" y="1711960"/>
                  </a:lnTo>
                  <a:lnTo>
                    <a:pt x="1702435" y="1743392"/>
                  </a:lnTo>
                  <a:lnTo>
                    <a:pt x="1442720" y="2701290"/>
                  </a:lnTo>
                  <a:lnTo>
                    <a:pt x="1436052" y="2750185"/>
                  </a:lnTo>
                  <a:lnTo>
                    <a:pt x="1442720" y="2797492"/>
                  </a:lnTo>
                  <a:lnTo>
                    <a:pt x="1460817" y="2840990"/>
                  </a:lnTo>
                  <a:lnTo>
                    <a:pt x="1489392" y="2878454"/>
                  </a:lnTo>
                  <a:lnTo>
                    <a:pt x="1526857" y="2907665"/>
                  </a:lnTo>
                  <a:lnTo>
                    <a:pt x="1572577" y="2926397"/>
                  </a:lnTo>
                  <a:lnTo>
                    <a:pt x="1624329" y="2932429"/>
                  </a:lnTo>
                  <a:lnTo>
                    <a:pt x="1674495" y="2924175"/>
                  </a:lnTo>
                  <a:lnTo>
                    <a:pt x="1710054" y="2907982"/>
                  </a:lnTo>
                  <a:lnTo>
                    <a:pt x="1623377" y="2907982"/>
                  </a:lnTo>
                  <a:lnTo>
                    <a:pt x="1578927" y="2902267"/>
                  </a:lnTo>
                  <a:lnTo>
                    <a:pt x="1532890" y="2881312"/>
                  </a:lnTo>
                  <a:lnTo>
                    <a:pt x="1496377" y="2847975"/>
                  </a:lnTo>
                  <a:lnTo>
                    <a:pt x="1472247" y="2805747"/>
                  </a:lnTo>
                  <a:lnTo>
                    <a:pt x="1461770" y="2757804"/>
                  </a:lnTo>
                  <a:lnTo>
                    <a:pt x="1466850" y="2707640"/>
                  </a:lnTo>
                  <a:lnTo>
                    <a:pt x="1726565" y="1749742"/>
                  </a:lnTo>
                  <a:lnTo>
                    <a:pt x="1732597" y="1714182"/>
                  </a:lnTo>
                  <a:lnTo>
                    <a:pt x="1723390" y="1643379"/>
                  </a:lnTo>
                  <a:lnTo>
                    <a:pt x="1687829" y="1579879"/>
                  </a:lnTo>
                  <a:lnTo>
                    <a:pt x="1661795" y="1555114"/>
                  </a:lnTo>
                  <a:lnTo>
                    <a:pt x="1643062" y="1543367"/>
                  </a:lnTo>
                  <a:close/>
                </a:path>
                <a:path w="2555875" h="6858000">
                  <a:moveTo>
                    <a:pt x="2555557" y="0"/>
                  </a:moveTo>
                  <a:lnTo>
                    <a:pt x="2528570" y="0"/>
                  </a:lnTo>
                  <a:lnTo>
                    <a:pt x="2105892" y="1541462"/>
                  </a:lnTo>
                  <a:lnTo>
                    <a:pt x="1763395" y="2816860"/>
                  </a:lnTo>
                  <a:lnTo>
                    <a:pt x="1738629" y="2854642"/>
                  </a:lnTo>
                  <a:lnTo>
                    <a:pt x="1705292" y="2882900"/>
                  </a:lnTo>
                  <a:lnTo>
                    <a:pt x="1666240" y="2900997"/>
                  </a:lnTo>
                  <a:lnTo>
                    <a:pt x="1623377" y="2907982"/>
                  </a:lnTo>
                  <a:lnTo>
                    <a:pt x="1710054" y="2907982"/>
                  </a:lnTo>
                  <a:lnTo>
                    <a:pt x="1720215" y="2902902"/>
                  </a:lnTo>
                  <a:lnTo>
                    <a:pt x="1758950" y="2869882"/>
                  </a:lnTo>
                  <a:lnTo>
                    <a:pt x="1787525" y="2825750"/>
                  </a:lnTo>
                  <a:lnTo>
                    <a:pt x="1787525" y="2824479"/>
                  </a:lnTo>
                  <a:lnTo>
                    <a:pt x="2130107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1214754"/>
            <a:ext cx="23704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170" dirty="0">
                <a:solidFill>
                  <a:srgbClr val="FFBA00"/>
                </a:solidFill>
                <a:latin typeface="Times New Roman"/>
                <a:cs typeface="Times New Roman"/>
              </a:rPr>
              <a:t>Αναφορές</a:t>
            </a:r>
            <a:r>
              <a:rPr sz="1900" spc="195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1900" spc="120" dirty="0">
                <a:solidFill>
                  <a:srgbClr val="FFBA00"/>
                </a:solidFill>
                <a:latin typeface="Times New Roman"/>
                <a:cs typeface="Times New Roman"/>
              </a:rPr>
              <a:t>και</a:t>
            </a:r>
            <a:r>
              <a:rPr sz="1900" spc="150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1900" spc="145" dirty="0">
                <a:solidFill>
                  <a:srgbClr val="FFBA00"/>
                </a:solidFill>
                <a:latin typeface="Times New Roman"/>
                <a:cs typeface="Times New Roman"/>
              </a:rPr>
              <a:t>πηγές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5030" y="1675765"/>
            <a:ext cx="1460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10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8714" y="1726565"/>
            <a:ext cx="55245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dirty="0">
                <a:latin typeface="Calibri"/>
                <a:cs typeface="Calibri"/>
              </a:rPr>
              <a:t>Archlinux,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iptables,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2024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9350" y="1846579"/>
            <a:ext cx="96774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-5" dirty="0">
                <a:latin typeface="Calibri"/>
                <a:cs typeface="Calibri"/>
              </a:rPr>
              <a:t>UR</a:t>
            </a:r>
            <a:r>
              <a:rPr sz="400" spc="-10" dirty="0">
                <a:latin typeface="Calibri"/>
                <a:cs typeface="Calibri"/>
              </a:rPr>
              <a:t>L</a:t>
            </a:r>
            <a:r>
              <a:rPr sz="400" spc="5" dirty="0">
                <a:latin typeface="Calibri"/>
                <a:cs typeface="Calibri"/>
              </a:rPr>
              <a:t>: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h</a:t>
            </a:r>
            <a:r>
              <a:rPr sz="400" spc="-5" dirty="0">
                <a:latin typeface="Calibri"/>
                <a:cs typeface="Calibri"/>
              </a:rPr>
              <a:t>tt</a:t>
            </a:r>
            <a:r>
              <a:rPr sz="400" spc="5" dirty="0">
                <a:latin typeface="Calibri"/>
                <a:cs typeface="Calibri"/>
              </a:rPr>
              <a:t>p</a:t>
            </a:r>
            <a:r>
              <a:rPr sz="400" dirty="0">
                <a:latin typeface="Calibri"/>
                <a:cs typeface="Calibri"/>
              </a:rPr>
              <a:t>s</a:t>
            </a:r>
            <a:r>
              <a:rPr sz="400" spc="-5" dirty="0">
                <a:latin typeface="Calibri"/>
                <a:cs typeface="Calibri"/>
              </a:rPr>
              <a:t>:</a:t>
            </a:r>
            <a:r>
              <a:rPr sz="400" dirty="0">
                <a:latin typeface="Calibri"/>
                <a:cs typeface="Calibri"/>
              </a:rPr>
              <a:t>//</a:t>
            </a:r>
            <a:r>
              <a:rPr sz="400" spc="15" dirty="0">
                <a:latin typeface="Calibri"/>
                <a:cs typeface="Calibri"/>
              </a:rPr>
              <a:t>w</a:t>
            </a:r>
            <a:r>
              <a:rPr sz="400" spc="-10" dirty="0">
                <a:latin typeface="Calibri"/>
                <a:cs typeface="Calibri"/>
              </a:rPr>
              <a:t>i</a:t>
            </a:r>
            <a:r>
              <a:rPr sz="400" dirty="0">
                <a:latin typeface="Calibri"/>
                <a:cs typeface="Calibri"/>
              </a:rPr>
              <a:t>k</a:t>
            </a:r>
            <a:r>
              <a:rPr sz="400" spc="-10" dirty="0">
                <a:latin typeface="Calibri"/>
                <a:cs typeface="Calibri"/>
              </a:rPr>
              <a:t>i.</a:t>
            </a:r>
            <a:r>
              <a:rPr sz="400" dirty="0">
                <a:latin typeface="Calibri"/>
                <a:cs typeface="Calibri"/>
              </a:rPr>
              <a:t>a</a:t>
            </a:r>
            <a:r>
              <a:rPr sz="400" spc="-5" dirty="0">
                <a:latin typeface="Calibri"/>
                <a:cs typeface="Calibri"/>
              </a:rPr>
              <a:t>r</a:t>
            </a:r>
            <a:r>
              <a:rPr sz="400" dirty="0">
                <a:latin typeface="Calibri"/>
                <a:cs typeface="Calibri"/>
              </a:rPr>
              <a:t>c</a:t>
            </a:r>
            <a:r>
              <a:rPr sz="400" spc="5" dirty="0">
                <a:latin typeface="Calibri"/>
                <a:cs typeface="Calibri"/>
              </a:rPr>
              <a:t>h</a:t>
            </a:r>
            <a:r>
              <a:rPr sz="400" spc="-10" dirty="0">
                <a:latin typeface="Calibri"/>
                <a:cs typeface="Calibri"/>
              </a:rPr>
              <a:t>li</a:t>
            </a:r>
            <a:r>
              <a:rPr sz="400" spc="5" dirty="0">
                <a:latin typeface="Calibri"/>
                <a:cs typeface="Calibri"/>
              </a:rPr>
              <a:t>nu</a:t>
            </a:r>
            <a:r>
              <a:rPr sz="400" dirty="0">
                <a:latin typeface="Calibri"/>
                <a:cs typeface="Calibri"/>
              </a:rPr>
              <a:t>x.</a:t>
            </a:r>
            <a:r>
              <a:rPr sz="400" spc="5" dirty="0">
                <a:latin typeface="Calibri"/>
                <a:cs typeface="Calibri"/>
              </a:rPr>
              <a:t>o</a:t>
            </a:r>
            <a:r>
              <a:rPr sz="400" spc="-5" dirty="0">
                <a:latin typeface="Calibri"/>
                <a:cs typeface="Calibri"/>
              </a:rPr>
              <a:t>r</a:t>
            </a:r>
            <a:r>
              <a:rPr sz="400" dirty="0">
                <a:latin typeface="Calibri"/>
                <a:cs typeface="Calibri"/>
              </a:rPr>
              <a:t>g/</a:t>
            </a:r>
            <a:r>
              <a:rPr sz="400" spc="-5" dirty="0">
                <a:latin typeface="Calibri"/>
                <a:cs typeface="Calibri"/>
              </a:rPr>
              <a:t>t</a:t>
            </a:r>
            <a:r>
              <a:rPr sz="400" spc="-10" dirty="0">
                <a:latin typeface="Calibri"/>
                <a:cs typeface="Calibri"/>
              </a:rPr>
              <a:t>i</a:t>
            </a:r>
            <a:r>
              <a:rPr sz="400" spc="-5" dirty="0">
                <a:latin typeface="Calibri"/>
                <a:cs typeface="Calibri"/>
              </a:rPr>
              <a:t>t</a:t>
            </a:r>
            <a:r>
              <a:rPr sz="400" spc="-10" dirty="0">
                <a:latin typeface="Calibri"/>
                <a:cs typeface="Calibri"/>
              </a:rPr>
              <a:t>l</a:t>
            </a:r>
            <a:r>
              <a:rPr sz="400" spc="5" dirty="0">
                <a:latin typeface="Calibri"/>
                <a:cs typeface="Calibri"/>
              </a:rPr>
              <a:t>e</a:t>
            </a:r>
            <a:r>
              <a:rPr sz="400" dirty="0">
                <a:latin typeface="Calibri"/>
                <a:cs typeface="Calibri"/>
              </a:rPr>
              <a:t>/</a:t>
            </a:r>
            <a:r>
              <a:rPr sz="400" spc="-10" dirty="0">
                <a:latin typeface="Calibri"/>
                <a:cs typeface="Calibri"/>
              </a:rPr>
              <a:t>i</a:t>
            </a:r>
            <a:r>
              <a:rPr sz="400" spc="5" dirty="0">
                <a:latin typeface="Calibri"/>
                <a:cs typeface="Calibri"/>
              </a:rPr>
              <a:t>p</a:t>
            </a:r>
            <a:r>
              <a:rPr sz="400" spc="-5" dirty="0">
                <a:latin typeface="Calibri"/>
                <a:cs typeface="Calibri"/>
              </a:rPr>
              <a:t>t</a:t>
            </a:r>
            <a:r>
              <a:rPr sz="400" dirty="0">
                <a:latin typeface="Calibri"/>
                <a:cs typeface="Calibri"/>
              </a:rPr>
              <a:t>a</a:t>
            </a:r>
            <a:r>
              <a:rPr sz="400" spc="10" dirty="0">
                <a:latin typeface="Calibri"/>
                <a:cs typeface="Calibri"/>
              </a:rPr>
              <a:t>b</a:t>
            </a:r>
            <a:r>
              <a:rPr sz="400" spc="-10" dirty="0">
                <a:latin typeface="Calibri"/>
                <a:cs typeface="Calibri"/>
              </a:rPr>
              <a:t>l</a:t>
            </a:r>
            <a:r>
              <a:rPr sz="400" spc="5" dirty="0">
                <a:latin typeface="Calibri"/>
                <a:cs typeface="Calibri"/>
              </a:rPr>
              <a:t>e</a:t>
            </a:r>
            <a:r>
              <a:rPr sz="400" spc="15" dirty="0">
                <a:latin typeface="Calibri"/>
                <a:cs typeface="Calibri"/>
              </a:rPr>
              <a:t>s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5030" y="1981517"/>
            <a:ext cx="1460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11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49350" y="2032317"/>
            <a:ext cx="2481580" cy="14414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450"/>
              </a:lnSpc>
              <a:spcBef>
                <a:spcPts val="140"/>
              </a:spcBef>
            </a:pPr>
            <a:r>
              <a:rPr sz="400" spc="5" dirty="0">
                <a:latin typeface="Calibri"/>
                <a:cs typeface="Calibri"/>
                <a:hlinkClick r:id="rId5"/>
              </a:rPr>
              <a:t>CloudShark,</a:t>
            </a:r>
            <a:r>
              <a:rPr sz="400" spc="-30" dirty="0">
                <a:latin typeface="Calibri"/>
                <a:cs typeface="Calibri"/>
                <a:hlinkClick r:id="rId5"/>
              </a:rPr>
              <a:t> </a:t>
            </a:r>
            <a:r>
              <a:rPr sz="400" spc="5" dirty="0">
                <a:latin typeface="Calibri"/>
                <a:cs typeface="Calibri"/>
                <a:hlinkClick r:id="rId5"/>
              </a:rPr>
              <a:t>"IKE-1-MainMode-IKE-2-QuickMode</a:t>
            </a:r>
            <a:r>
              <a:rPr sz="400" spc="5" dirty="0">
                <a:latin typeface="Calibri"/>
                <a:cs typeface="Calibri"/>
              </a:rPr>
              <a:t>.pcap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(Packet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Capture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-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αρχείο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καταγραφής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δικτύου)",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2024.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URL: </a:t>
            </a:r>
            <a:r>
              <a:rPr sz="400" spc="25" dirty="0">
                <a:latin typeface="Calibri"/>
                <a:cs typeface="Calibri"/>
              </a:rPr>
              <a:t> </a:t>
            </a:r>
            <a:r>
              <a:rPr sz="400" spc="15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https://www.cloudshark.org/captures/d242b</a:t>
            </a:r>
            <a:r>
              <a:rPr sz="400" spc="15" dirty="0">
                <a:solidFill>
                  <a:srgbClr val="87872D"/>
                </a:solidFill>
                <a:latin typeface="Calibri"/>
                <a:cs typeface="Calibri"/>
              </a:rPr>
              <a:t>4ff850f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5030" y="2161540"/>
            <a:ext cx="146050" cy="37782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12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13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48714" y="2266632"/>
            <a:ext cx="216090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10" dirty="0">
                <a:latin typeface="Calibri"/>
                <a:cs typeface="Calibri"/>
              </a:rPr>
              <a:t>Πηγή: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William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Stallings,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Κρυπτογραφία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και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Ασφάλεια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Δικτύου: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Έκδοση: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Αρχές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και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πρακτική,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έκδοση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48714" y="2442845"/>
            <a:ext cx="592772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15" dirty="0">
                <a:latin typeface="Calibri"/>
                <a:cs typeface="Calibri"/>
              </a:rPr>
              <a:t>||Τι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είναι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το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IPsec; (Extensible</a:t>
            </a:r>
            <a:r>
              <a:rPr sz="400" spc="20" dirty="0">
                <a:latin typeface="Calibri"/>
                <a:cs typeface="Calibri"/>
              </a:rPr>
              <a:t> Markup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Language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-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δομημένη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μορφή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ανταλλαγής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δεδομένωνn)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Πώς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λειτουργούν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XML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(Extensible</a:t>
            </a:r>
            <a:r>
              <a:rPr sz="400" spc="15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Markup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Language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-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δομημένη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μορφή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ανταλλαγής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δεδομένωνn)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Cloudflare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(εταιρεία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ασφαλείας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διαδικτύου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και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DDoS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protection)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49350" y="2560954"/>
            <a:ext cx="154368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5" dirty="0">
                <a:latin typeface="Calibri"/>
                <a:cs typeface="Calibri"/>
              </a:rPr>
              <a:t>U</a:t>
            </a:r>
            <a:r>
              <a:rPr sz="400" dirty="0">
                <a:latin typeface="Calibri"/>
                <a:cs typeface="Calibri"/>
              </a:rPr>
              <a:t>R</a:t>
            </a:r>
            <a:r>
              <a:rPr sz="400" spc="-5" dirty="0">
                <a:latin typeface="Calibri"/>
                <a:cs typeface="Calibri"/>
              </a:rPr>
              <a:t>L</a:t>
            </a:r>
            <a:r>
              <a:rPr sz="400" spc="15" dirty="0">
                <a:latin typeface="Calibri"/>
                <a:cs typeface="Calibri"/>
              </a:rPr>
              <a:t>:</a:t>
            </a:r>
            <a:r>
              <a:rPr sz="400" spc="-45" dirty="0">
                <a:latin typeface="Calibri"/>
                <a:cs typeface="Calibri"/>
              </a:rPr>
              <a:t> </a:t>
            </a:r>
            <a:r>
              <a:rPr sz="400" u="sng" spc="-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: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//</a:t>
            </a:r>
            <a:r>
              <a:rPr sz="4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</a:t>
            </a:r>
            <a:r>
              <a:rPr sz="4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</a:t>
            </a:r>
            <a:r>
              <a:rPr sz="4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</a:t>
            </a:r>
            <a:r>
              <a:rPr sz="400" u="sng" spc="-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.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c</a:t>
            </a:r>
            <a:r>
              <a:rPr sz="400" u="sng" spc="-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l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o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ud</a:t>
            </a:r>
            <a:r>
              <a:rPr sz="400" u="sng" spc="-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f</a:t>
            </a:r>
            <a:r>
              <a:rPr sz="400" u="sng" spc="-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l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a</a:t>
            </a:r>
            <a:r>
              <a:rPr sz="400" u="sng" spc="-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r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e</a:t>
            </a:r>
            <a:r>
              <a:rPr sz="400" u="sng" spc="-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.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co</a:t>
            </a: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m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/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en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-g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b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/</a:t>
            </a:r>
            <a:r>
              <a:rPr sz="400" u="sng" spc="-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l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e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ar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n</a:t>
            </a:r>
            <a:r>
              <a:rPr sz="400" u="sng" spc="-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i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n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g/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ne</a:t>
            </a:r>
            <a:r>
              <a:rPr sz="400" u="sng" spc="-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t</a:t>
            </a:r>
            <a:r>
              <a:rPr sz="4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o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r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k</a:t>
            </a:r>
            <a:r>
              <a:rPr sz="400" u="sng" spc="-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-</a:t>
            </a:r>
            <a:r>
              <a:rPr sz="400" u="sng" spc="-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l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a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ye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r/</a:t>
            </a:r>
            <a:r>
              <a:rPr sz="4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h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at</a:t>
            </a:r>
            <a:r>
              <a:rPr sz="400" u="sng" spc="-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-</a:t>
            </a:r>
            <a:r>
              <a:rPr sz="400" u="sng" spc="-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i</a:t>
            </a:r>
            <a:r>
              <a:rPr sz="400" u="sng" spc="-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s-</a:t>
            </a:r>
            <a:r>
              <a:rPr sz="400" u="sng" spc="-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i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p</a:t>
            </a:r>
            <a:r>
              <a:rPr sz="400" u="sng" spc="-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s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c</a:t>
            </a:r>
            <a:r>
              <a:rPr sz="400" spc="20" dirty="0">
                <a:solidFill>
                  <a:srgbClr val="87872D"/>
                </a:solidFill>
                <a:latin typeface="Calibri"/>
                <a:cs typeface="Calibri"/>
              </a:rPr>
              <a:t>/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5030" y="2641282"/>
            <a:ext cx="146050" cy="38354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14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15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49350" y="2749232"/>
            <a:ext cx="323405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10" dirty="0">
                <a:latin typeface="Calibri"/>
                <a:cs typeface="Calibri"/>
              </a:rPr>
              <a:t>K.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Brown,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How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to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install</a:t>
            </a:r>
            <a:r>
              <a:rPr sz="400" spc="-1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and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use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TELNET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on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Kali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Linux,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Linuxconfig.cong,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2021.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URL:</a:t>
            </a:r>
            <a:r>
              <a:rPr sz="400" spc="-1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https://linuxconfig.org/how-to-install-and-use-TELNET-on-kali-linu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x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49350" y="2928302"/>
            <a:ext cx="3091815" cy="14287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ts val="440"/>
              </a:lnSpc>
              <a:spcBef>
                <a:spcPts val="145"/>
              </a:spcBef>
            </a:pPr>
            <a:r>
              <a:rPr sz="400" spc="5" dirty="0">
                <a:latin typeface="Calibri"/>
                <a:cs typeface="Calibri"/>
              </a:rPr>
              <a:t>PhoenixNAP,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Πώς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να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εγκαταστήσετε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FTP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Server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στο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Ubuntu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με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VSFTPD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(Very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Secure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FTP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Daemon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-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ασφαλής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FTP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server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για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μεταφορά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αρχείων 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με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TLS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encryption),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2024.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URL:</a:t>
            </a:r>
            <a:r>
              <a:rPr sz="400" spc="-45" dirty="0">
                <a:latin typeface="Calibri"/>
                <a:cs typeface="Calibri"/>
              </a:rPr>
              <a:t> 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https://phoenixnap.com/kb/εγκατεστημένο</a:t>
            </a:r>
            <a:r>
              <a:rPr sz="400" u="sng" spc="-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αρχείο</a:t>
            </a:r>
            <a:r>
              <a:rPr sz="400" spc="-4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εγκατάστασης</a:t>
            </a:r>
            <a:r>
              <a:rPr sz="400" u="sng" spc="-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λογισμικού</a:t>
            </a:r>
            <a:r>
              <a:rPr sz="400" spc="-4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FTP</a:t>
            </a:r>
            <a:r>
              <a:rPr sz="400" spc="-4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server</a:t>
            </a:r>
            <a:r>
              <a:rPr sz="400" u="sng" spc="-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για</a:t>
            </a:r>
            <a:r>
              <a:rPr sz="400" spc="-4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Ubuntu</a:t>
            </a:r>
            <a:r>
              <a:rPr sz="400" u="sng" spc="-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VSFTPD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75030" y="3061017"/>
            <a:ext cx="146050" cy="37401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16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17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48714" y="3164204"/>
            <a:ext cx="312102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5" dirty="0">
                <a:latin typeface="Calibri"/>
                <a:cs typeface="Calibri"/>
              </a:rPr>
              <a:t>K.</a:t>
            </a:r>
            <a:r>
              <a:rPr sz="400" spc="-4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Scarfone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and</a:t>
            </a:r>
            <a:r>
              <a:rPr sz="400" spc="-3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.</a:t>
            </a:r>
            <a:r>
              <a:rPr sz="400" spc="-35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Hoffman,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"Guidelines</a:t>
            </a:r>
            <a:r>
              <a:rPr sz="400" spc="-3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on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Tightness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-10" dirty="0">
                <a:latin typeface="Calibri"/>
                <a:cs typeface="Calibri"/>
              </a:rPr>
              <a:t>(Electronic)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Protection</a:t>
            </a:r>
            <a:r>
              <a:rPr sz="400" spc="-3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and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Tightness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-10" dirty="0">
                <a:latin typeface="Calibri"/>
                <a:cs typeface="Calibri"/>
              </a:rPr>
              <a:t>(Electronic)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Protection</a:t>
            </a:r>
            <a:r>
              <a:rPr sz="400" spc="-3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Policy",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NIST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SP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800-41-rev1,</a:t>
            </a:r>
            <a:r>
              <a:rPr sz="400" spc="-3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,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Sept.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2009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48714" y="3338512"/>
            <a:ext cx="55689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dirty="0">
                <a:latin typeface="Calibri"/>
                <a:cs typeface="Calibri"/>
              </a:rPr>
              <a:t>Archlinux,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nftables,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2024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49350" y="3458527"/>
            <a:ext cx="97155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-5" dirty="0">
                <a:latin typeface="Calibri"/>
                <a:cs typeface="Calibri"/>
              </a:rPr>
              <a:t>UR</a:t>
            </a:r>
            <a:r>
              <a:rPr sz="400" spc="-10" dirty="0">
                <a:latin typeface="Calibri"/>
                <a:cs typeface="Calibri"/>
              </a:rPr>
              <a:t>L</a:t>
            </a:r>
            <a:r>
              <a:rPr sz="400" spc="5" dirty="0">
                <a:latin typeface="Calibri"/>
                <a:cs typeface="Calibri"/>
              </a:rPr>
              <a:t>: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tt</a:t>
            </a:r>
            <a:r>
              <a:rPr sz="4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p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s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: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//</a:t>
            </a: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w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i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k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i.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a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r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c</a:t>
            </a:r>
            <a:r>
              <a:rPr sz="4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li</a:t>
            </a:r>
            <a:r>
              <a:rPr sz="4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nu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x.</a:t>
            </a:r>
            <a:r>
              <a:rPr sz="4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o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r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g/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i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l</a:t>
            </a:r>
            <a:r>
              <a:rPr sz="4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/</a:t>
            </a:r>
            <a:r>
              <a:rPr sz="4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n</a:t>
            </a:r>
            <a:r>
              <a:rPr sz="400" u="sng" spc="-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ft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a</a:t>
            </a:r>
            <a:r>
              <a:rPr sz="4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b</a:t>
            </a:r>
            <a:r>
              <a:rPr sz="4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l</a:t>
            </a:r>
            <a:r>
              <a:rPr sz="4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</a:t>
            </a:r>
            <a:r>
              <a:rPr sz="400" spc="15" dirty="0">
                <a:solidFill>
                  <a:srgbClr val="87872D"/>
                </a:solidFill>
                <a:latin typeface="Calibri"/>
                <a:cs typeface="Calibri"/>
              </a:rPr>
              <a:t>s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75030" y="3593147"/>
            <a:ext cx="1460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18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48714" y="3643947"/>
            <a:ext cx="125539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10" dirty="0">
                <a:latin typeface="Calibri"/>
                <a:cs typeface="Calibri"/>
              </a:rPr>
              <a:t>N</a:t>
            </a:r>
            <a:r>
              <a:rPr sz="400" spc="-5" dirty="0">
                <a:latin typeface="Calibri"/>
                <a:cs typeface="Calibri"/>
              </a:rPr>
              <a:t>I</a:t>
            </a:r>
            <a:r>
              <a:rPr sz="400" dirty="0">
                <a:latin typeface="Calibri"/>
                <a:cs typeface="Calibri"/>
              </a:rPr>
              <a:t>ST</a:t>
            </a:r>
            <a:r>
              <a:rPr sz="400" spc="15" dirty="0">
                <a:latin typeface="Calibri"/>
                <a:cs typeface="Calibri"/>
              </a:rPr>
              <a:t>,</a:t>
            </a:r>
            <a:r>
              <a:rPr sz="400" spc="-3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"</a:t>
            </a:r>
            <a:r>
              <a:rPr sz="400" spc="5" dirty="0">
                <a:latin typeface="Calibri"/>
                <a:cs typeface="Calibri"/>
              </a:rPr>
              <a:t>Cyb</a:t>
            </a:r>
            <a:r>
              <a:rPr sz="400" spc="10" dirty="0">
                <a:latin typeface="Calibri"/>
                <a:cs typeface="Calibri"/>
              </a:rPr>
              <a:t>e</a:t>
            </a:r>
            <a:r>
              <a:rPr sz="400" spc="-5" dirty="0">
                <a:latin typeface="Calibri"/>
                <a:cs typeface="Calibri"/>
              </a:rPr>
              <a:t>r</a:t>
            </a:r>
            <a:r>
              <a:rPr sz="400" dirty="0">
                <a:latin typeface="Calibri"/>
                <a:cs typeface="Calibri"/>
              </a:rPr>
              <a:t>s</a:t>
            </a:r>
            <a:r>
              <a:rPr sz="400" spc="10" dirty="0">
                <a:latin typeface="Calibri"/>
                <a:cs typeface="Calibri"/>
              </a:rPr>
              <a:t>e</a:t>
            </a:r>
            <a:r>
              <a:rPr sz="400" dirty="0">
                <a:latin typeface="Calibri"/>
                <a:cs typeface="Calibri"/>
              </a:rPr>
              <a:t>c</a:t>
            </a:r>
            <a:r>
              <a:rPr sz="400" spc="5" dirty="0">
                <a:latin typeface="Calibri"/>
                <a:cs typeface="Calibri"/>
              </a:rPr>
              <a:t>u</a:t>
            </a:r>
            <a:r>
              <a:rPr sz="400" dirty="0">
                <a:latin typeface="Calibri"/>
                <a:cs typeface="Calibri"/>
              </a:rPr>
              <a:t>r</a:t>
            </a:r>
            <a:r>
              <a:rPr sz="400" spc="-10" dirty="0">
                <a:latin typeface="Calibri"/>
                <a:cs typeface="Calibri"/>
              </a:rPr>
              <a:t>i</a:t>
            </a:r>
            <a:r>
              <a:rPr sz="400" spc="-5" dirty="0">
                <a:latin typeface="Calibri"/>
                <a:cs typeface="Calibri"/>
              </a:rPr>
              <a:t>t</a:t>
            </a:r>
            <a:r>
              <a:rPr sz="400" spc="25" dirty="0">
                <a:latin typeface="Calibri"/>
                <a:cs typeface="Calibri"/>
              </a:rPr>
              <a:t>y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F</a:t>
            </a:r>
            <a:r>
              <a:rPr sz="400" spc="-5" dirty="0">
                <a:latin typeface="Calibri"/>
                <a:cs typeface="Calibri"/>
              </a:rPr>
              <a:t>r</a:t>
            </a:r>
            <a:r>
              <a:rPr sz="400" spc="5" dirty="0">
                <a:latin typeface="Calibri"/>
                <a:cs typeface="Calibri"/>
              </a:rPr>
              <a:t>a</a:t>
            </a:r>
            <a:r>
              <a:rPr sz="400" spc="20" dirty="0">
                <a:latin typeface="Calibri"/>
                <a:cs typeface="Calibri"/>
              </a:rPr>
              <a:t>m</a:t>
            </a:r>
            <a:r>
              <a:rPr sz="400" spc="5" dirty="0">
                <a:latin typeface="Calibri"/>
                <a:cs typeface="Calibri"/>
              </a:rPr>
              <a:t>e</a:t>
            </a:r>
            <a:r>
              <a:rPr sz="400" spc="20" dirty="0">
                <a:latin typeface="Calibri"/>
                <a:cs typeface="Calibri"/>
              </a:rPr>
              <a:t>w</a:t>
            </a:r>
            <a:r>
              <a:rPr sz="400" spc="5" dirty="0">
                <a:latin typeface="Calibri"/>
                <a:cs typeface="Calibri"/>
              </a:rPr>
              <a:t>o</a:t>
            </a:r>
            <a:r>
              <a:rPr sz="400" dirty="0">
                <a:latin typeface="Calibri"/>
                <a:cs typeface="Calibri"/>
              </a:rPr>
              <a:t>r</a:t>
            </a:r>
            <a:r>
              <a:rPr sz="400" spc="25" dirty="0">
                <a:latin typeface="Calibri"/>
                <a:cs typeface="Calibri"/>
              </a:rPr>
              <a:t>k</a:t>
            </a:r>
            <a:r>
              <a:rPr sz="400" spc="-3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(</a:t>
            </a:r>
            <a:r>
              <a:rPr sz="400" spc="5" dirty="0">
                <a:latin typeface="Calibri"/>
                <a:cs typeface="Calibri"/>
              </a:rPr>
              <a:t>C</a:t>
            </a:r>
            <a:r>
              <a:rPr sz="400" dirty="0">
                <a:latin typeface="Calibri"/>
                <a:cs typeface="Calibri"/>
              </a:rPr>
              <a:t>S</a:t>
            </a:r>
            <a:r>
              <a:rPr sz="400" spc="5" dirty="0">
                <a:latin typeface="Calibri"/>
                <a:cs typeface="Calibri"/>
              </a:rPr>
              <a:t>F</a:t>
            </a:r>
            <a:r>
              <a:rPr sz="400" spc="-10" dirty="0">
                <a:latin typeface="Calibri"/>
                <a:cs typeface="Calibri"/>
              </a:rPr>
              <a:t>)</a:t>
            </a:r>
            <a:r>
              <a:rPr sz="400" spc="-5" dirty="0">
                <a:latin typeface="Calibri"/>
                <a:cs typeface="Calibri"/>
              </a:rPr>
              <a:t>.</a:t>
            </a:r>
            <a:r>
              <a:rPr sz="400" spc="30" dirty="0">
                <a:latin typeface="Calibri"/>
                <a:cs typeface="Calibri"/>
              </a:rPr>
              <a:t>0</a:t>
            </a:r>
            <a:r>
              <a:rPr sz="400" spc="-35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Re</a:t>
            </a:r>
            <a:r>
              <a:rPr sz="400" spc="-10" dirty="0">
                <a:latin typeface="Calibri"/>
                <a:cs typeface="Calibri"/>
              </a:rPr>
              <a:t>f</a:t>
            </a:r>
            <a:r>
              <a:rPr sz="400" spc="10" dirty="0">
                <a:latin typeface="Calibri"/>
                <a:cs typeface="Calibri"/>
              </a:rPr>
              <a:t>e</a:t>
            </a:r>
            <a:r>
              <a:rPr sz="400" spc="-5" dirty="0">
                <a:latin typeface="Calibri"/>
                <a:cs typeface="Calibri"/>
              </a:rPr>
              <a:t>r</a:t>
            </a:r>
            <a:r>
              <a:rPr sz="400" spc="5" dirty="0">
                <a:latin typeface="Calibri"/>
                <a:cs typeface="Calibri"/>
              </a:rPr>
              <a:t>enc</a:t>
            </a:r>
            <a:r>
              <a:rPr sz="400" spc="30" dirty="0">
                <a:latin typeface="Calibri"/>
                <a:cs typeface="Calibri"/>
              </a:rPr>
              <a:t>e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T</a:t>
            </a:r>
            <a:r>
              <a:rPr sz="400" spc="5" dirty="0">
                <a:latin typeface="Calibri"/>
                <a:cs typeface="Calibri"/>
              </a:rPr>
              <a:t>o</a:t>
            </a:r>
            <a:r>
              <a:rPr sz="400" spc="10" dirty="0">
                <a:latin typeface="Calibri"/>
                <a:cs typeface="Calibri"/>
              </a:rPr>
              <a:t>o</a:t>
            </a:r>
            <a:r>
              <a:rPr sz="400" spc="-10" dirty="0">
                <a:latin typeface="Calibri"/>
                <a:cs typeface="Calibri"/>
              </a:rPr>
              <a:t>l</a:t>
            </a:r>
            <a:r>
              <a:rPr sz="400" spc="-5" dirty="0">
                <a:latin typeface="Calibri"/>
                <a:cs typeface="Calibri"/>
              </a:rPr>
              <a:t>"</a:t>
            </a:r>
            <a:r>
              <a:rPr sz="400" spc="-10" dirty="0">
                <a:latin typeface="Calibri"/>
                <a:cs typeface="Calibri"/>
              </a:rPr>
              <a:t>,</a:t>
            </a:r>
            <a:r>
              <a:rPr sz="400" spc="15" dirty="0">
                <a:latin typeface="Calibri"/>
                <a:cs typeface="Calibri"/>
              </a:rPr>
              <a:t>.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49350" y="3763962"/>
            <a:ext cx="172910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5" dirty="0">
                <a:latin typeface="Calibri"/>
                <a:cs typeface="Calibri"/>
              </a:rPr>
              <a:t>URL:</a:t>
            </a:r>
            <a:r>
              <a:rPr sz="400" spc="40" dirty="0"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https://csrc.nist.gov/Projects/Cybersecurity-Framework/Filters#/csf/filter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s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75030" y="3853497"/>
            <a:ext cx="146050" cy="36004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19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800" spc="-35" dirty="0">
                <a:solidFill>
                  <a:srgbClr val="FFBA00"/>
                </a:solidFill>
                <a:latin typeface="Calibri"/>
                <a:cs typeface="Calibri"/>
              </a:rPr>
              <a:t>20</a:t>
            </a:r>
            <a:r>
              <a:rPr sz="8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49350" y="3949700"/>
            <a:ext cx="268414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5" dirty="0">
                <a:latin typeface="Calibri"/>
                <a:cs typeface="Calibri"/>
              </a:rPr>
              <a:t>NIST,</a:t>
            </a:r>
            <a:r>
              <a:rPr sz="400" dirty="0">
                <a:latin typeface="Calibri"/>
                <a:cs typeface="Calibri"/>
              </a:rPr>
              <a:t> "Guidelines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for Smart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Grid</a:t>
            </a:r>
            <a:r>
              <a:rPr sz="400" dirty="0">
                <a:latin typeface="Calibri"/>
                <a:cs typeface="Calibri"/>
              </a:rPr>
              <a:t> Cybersecurity",</a:t>
            </a:r>
            <a:r>
              <a:rPr sz="400" spc="5" dirty="0">
                <a:latin typeface="Calibri"/>
                <a:cs typeface="Calibri"/>
              </a:rPr>
              <a:t> NIST IR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7628 Rev. 1,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2024URL:</a:t>
            </a:r>
            <a:r>
              <a:rPr sz="400" spc="30" dirty="0">
                <a:latin typeface="Calibri"/>
                <a:cs typeface="Calibri"/>
              </a:rPr>
              <a:t> </a:t>
            </a:r>
            <a:r>
              <a:rPr sz="400" spc="10" dirty="0">
                <a:solidFill>
                  <a:srgbClr val="87872D"/>
                </a:solidFill>
                <a:latin typeface="Calibri"/>
                <a:cs typeface="Calibri"/>
              </a:rPr>
              <a:t>https://csrc.nist.gov/pubs/ir/7628/r1/final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49350" y="4117022"/>
            <a:ext cx="6162675" cy="14414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450"/>
              </a:lnSpc>
              <a:spcBef>
                <a:spcPts val="140"/>
              </a:spcBef>
            </a:pPr>
            <a:r>
              <a:rPr sz="400" spc="10" dirty="0">
                <a:latin typeface="Calibri"/>
                <a:cs typeface="Calibri"/>
                <a:hlinkClick r:id="rId7"/>
              </a:rPr>
              <a:t>ENISA </a:t>
            </a:r>
            <a:r>
              <a:rPr sz="400" spc="5" dirty="0">
                <a:latin typeface="Calibri"/>
                <a:cs typeface="Calibri"/>
                <a:hlinkClick r:id="rId7"/>
              </a:rPr>
              <a:t>(Ευρωπαϊκή Υπ</a:t>
            </a:r>
            <a:r>
              <a:rPr sz="400" spc="5" dirty="0">
                <a:latin typeface="Calibri"/>
                <a:cs typeface="Calibri"/>
              </a:rPr>
              <a:t>ηρεσία Κυβερνοασφάλειας), "Κατάλληλα </a:t>
            </a:r>
            <a:r>
              <a:rPr sz="400" spc="10" dirty="0">
                <a:latin typeface="Calibri"/>
                <a:cs typeface="Calibri"/>
              </a:rPr>
              <a:t>μέτρα ασφαλείας </a:t>
            </a:r>
            <a:r>
              <a:rPr sz="400" spc="5" dirty="0">
                <a:latin typeface="Calibri"/>
                <a:cs typeface="Calibri"/>
              </a:rPr>
              <a:t>για </a:t>
            </a:r>
            <a:r>
              <a:rPr sz="400" spc="10" dirty="0">
                <a:latin typeface="Calibri"/>
                <a:cs typeface="Calibri"/>
              </a:rPr>
              <a:t>έξυπνα </a:t>
            </a:r>
            <a:r>
              <a:rPr sz="400" spc="5" dirty="0">
                <a:latin typeface="Calibri"/>
                <a:cs typeface="Calibri"/>
              </a:rPr>
              <a:t>δίκτυα. Κατευθυντήριες </a:t>
            </a:r>
            <a:r>
              <a:rPr sz="400" spc="10" dirty="0">
                <a:latin typeface="Calibri"/>
                <a:cs typeface="Calibri"/>
              </a:rPr>
              <a:t>γραμμές </a:t>
            </a:r>
            <a:r>
              <a:rPr sz="400" spc="5" dirty="0">
                <a:latin typeface="Calibri"/>
                <a:cs typeface="Calibri"/>
              </a:rPr>
              <a:t>για </a:t>
            </a:r>
            <a:r>
              <a:rPr sz="400" spc="10" dirty="0">
                <a:latin typeface="Calibri"/>
                <a:cs typeface="Calibri"/>
              </a:rPr>
              <a:t>την </a:t>
            </a:r>
            <a:r>
              <a:rPr sz="400" spc="5" dirty="0">
                <a:latin typeface="Calibri"/>
                <a:cs typeface="Calibri"/>
              </a:rPr>
              <a:t>αξιολόγηση </a:t>
            </a:r>
            <a:r>
              <a:rPr sz="400" spc="10" dirty="0">
                <a:latin typeface="Calibri"/>
                <a:cs typeface="Calibri"/>
              </a:rPr>
              <a:t>της </a:t>
            </a:r>
            <a:r>
              <a:rPr sz="400" spc="5" dirty="0">
                <a:latin typeface="Calibri"/>
                <a:cs typeface="Calibri"/>
              </a:rPr>
              <a:t>πολυπλοκότητας </a:t>
            </a:r>
            <a:r>
              <a:rPr sz="400" spc="10" dirty="0">
                <a:latin typeface="Calibri"/>
                <a:cs typeface="Calibri"/>
              </a:rPr>
              <a:t>της </a:t>
            </a:r>
            <a:r>
              <a:rPr sz="400" spc="5" dirty="0">
                <a:latin typeface="Calibri"/>
                <a:cs typeface="Calibri"/>
              </a:rPr>
              <a:t>υλοποίησης </a:t>
            </a:r>
            <a:r>
              <a:rPr sz="400" spc="10" dirty="0">
                <a:latin typeface="Calibri"/>
                <a:cs typeface="Calibri"/>
              </a:rPr>
              <a:t>των μέτρων </a:t>
            </a:r>
            <a:r>
              <a:rPr sz="400" spc="5" dirty="0">
                <a:latin typeface="Calibri"/>
                <a:cs typeface="Calibri"/>
              </a:rPr>
              <a:t>ασφαλείας", </a:t>
            </a:r>
            <a:r>
              <a:rPr sz="400" spc="10" dirty="0">
                <a:latin typeface="Calibri"/>
                <a:cs typeface="Calibri"/>
              </a:rPr>
              <a:t>2012 URL: </a:t>
            </a:r>
            <a:r>
              <a:rPr sz="400" dirty="0">
                <a:latin typeface="Calibri"/>
                <a:cs typeface="Calibri"/>
              </a:rPr>
              <a:t>https://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www.enisa.europa.eu/publications/appropriate-s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ecurity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- 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measures-for-smart-g</a:t>
            </a:r>
            <a:r>
              <a:rPr sz="4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rid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</a:rPr>
              <a:t>s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250612" y="5658802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6364" y="5789929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3" name="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04352" y="4339272"/>
            <a:ext cx="3843654" cy="438784"/>
          </a:xfrm>
          <a:prstGeom prst="rect">
            <a:avLst/>
          </a:prstGeo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6290" y="0"/>
            <a:ext cx="11392535" cy="6883400"/>
            <a:chOff x="796290" y="0"/>
            <a:chExt cx="1139253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9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3977" y="60960"/>
              <a:ext cx="7034847" cy="6797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7652" y="255587"/>
              <a:ext cx="6557644" cy="6346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290" y="4458970"/>
              <a:ext cx="4201477" cy="214344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75030" y="330517"/>
            <a:ext cx="4215765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-5" dirty="0">
                <a:solidFill>
                  <a:srgbClr val="FFBA00"/>
                </a:solidFill>
                <a:latin typeface="Times New Roman"/>
                <a:cs typeface="Times New Roman"/>
              </a:rPr>
              <a:t>Συνδεθείτε με το CyberSecPro: Πώς </a:t>
            </a:r>
            <a:r>
              <a:rPr sz="1450" spc="65" dirty="0">
                <a:latin typeface="Times New Roman"/>
                <a:cs typeface="Times New Roman"/>
              </a:rPr>
              <a:t>να </a:t>
            </a:r>
            <a:r>
              <a:rPr sz="1450" spc="60" dirty="0">
                <a:latin typeface="Times New Roman"/>
                <a:cs typeface="Times New Roman"/>
              </a:rPr>
              <a:t>εγγραφείτε </a:t>
            </a:r>
            <a:r>
              <a:rPr sz="1450" spc="55" dirty="0">
                <a:latin typeface="Times New Roman"/>
                <a:cs typeface="Times New Roman"/>
              </a:rPr>
              <a:t>και </a:t>
            </a:r>
            <a:r>
              <a:rPr sz="1450" spc="-350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άλλες</a:t>
            </a:r>
            <a:r>
              <a:rPr sz="1450" spc="25" dirty="0">
                <a:latin typeface="Times New Roman"/>
                <a:cs typeface="Times New Roman"/>
              </a:rPr>
              <a:t> </a:t>
            </a:r>
            <a:r>
              <a:rPr sz="1450" spc="60" dirty="0">
                <a:latin typeface="Times New Roman"/>
                <a:cs typeface="Times New Roman"/>
              </a:rPr>
              <a:t>πρακτικές</a:t>
            </a:r>
            <a:r>
              <a:rPr sz="1450" spc="35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πληροφορίες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1511617"/>
            <a:ext cx="1851025" cy="4025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32740" marR="5080" indent="-320675">
              <a:lnSpc>
                <a:spcPct val="101400"/>
              </a:lnSpc>
              <a:spcBef>
                <a:spcPts val="70"/>
              </a:spcBef>
              <a:tabLst>
                <a:tab pos="354330" algn="l"/>
              </a:tabLst>
            </a:pPr>
            <a:r>
              <a:rPr sz="1600" spc="-5" dirty="0">
                <a:solidFill>
                  <a:srgbClr val="FFBA00"/>
                </a:solidFill>
              </a:rPr>
              <a:t>1.		</a:t>
            </a:r>
            <a:r>
              <a:rPr sz="850" spc="20" dirty="0"/>
              <a:t>Ιστοσελίδα: </a:t>
            </a:r>
            <a:r>
              <a:rPr sz="850" spc="25" dirty="0">
                <a:solidFill>
                  <a:srgbClr val="87872D"/>
                </a:solidFill>
              </a:rPr>
              <a:t> </a:t>
            </a:r>
            <a:r>
              <a:rPr sz="850" u="sng" spc="10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www</a:t>
            </a:r>
            <a:r>
              <a:rPr sz="8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.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cy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be</a:t>
            </a:r>
            <a:r>
              <a:rPr sz="8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r</a:t>
            </a:r>
            <a:r>
              <a:rPr sz="8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s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e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c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p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r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o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-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p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r</a:t>
            </a:r>
            <a:r>
              <a:rPr sz="85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o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j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e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c</a:t>
            </a:r>
            <a:r>
              <a:rPr sz="8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t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.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e</a:t>
            </a:r>
            <a:r>
              <a:rPr sz="850" u="sng" spc="8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u</a:t>
            </a:r>
            <a:endParaRPr sz="850"/>
          </a:p>
        </p:txBody>
      </p:sp>
      <p:sp>
        <p:nvSpPr>
          <p:cNvPr id="10" name="object 10"/>
          <p:cNvSpPr txBox="1"/>
          <p:nvPr/>
        </p:nvSpPr>
        <p:spPr>
          <a:xfrm>
            <a:off x="875030" y="1929129"/>
            <a:ext cx="3012440" cy="85915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85"/>
              </a:spcBef>
              <a:buClr>
                <a:srgbClr val="FFBA00"/>
              </a:buClr>
              <a:buSzPct val="188235"/>
              <a:buAutoNum type="arabicPeriod" startAt="2"/>
              <a:tabLst>
                <a:tab pos="354965" algn="l"/>
                <a:tab pos="355600" algn="l"/>
              </a:tabLst>
            </a:pPr>
            <a:r>
              <a:rPr sz="850" spc="65" dirty="0">
                <a:latin typeface="Calibri"/>
                <a:cs typeface="Calibri"/>
              </a:rPr>
              <a:t>X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(Twitter):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https://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twitter.com/CyberSecPro_eu</a:t>
            </a:r>
            <a:endParaRPr sz="850">
              <a:latin typeface="Calibri"/>
              <a:cs typeface="Calibri"/>
            </a:endParaRPr>
          </a:p>
          <a:p>
            <a:pPr marL="355600" marR="5080" indent="-342900">
              <a:lnSpc>
                <a:spcPct val="76900"/>
              </a:lnSpc>
              <a:spcBef>
                <a:spcPts val="1430"/>
              </a:spcBef>
              <a:buClr>
                <a:srgbClr val="FFBA00"/>
              </a:buClr>
              <a:buSzPct val="188235"/>
              <a:buAutoNum type="arabicPeriod" startAt="2"/>
              <a:tabLst>
                <a:tab pos="354965" algn="l"/>
                <a:tab pos="355600" algn="l"/>
              </a:tabLst>
            </a:pPr>
            <a:r>
              <a:rPr sz="850" spc="45" dirty="0">
                <a:latin typeface="Calibri"/>
                <a:cs typeface="Calibri"/>
              </a:rPr>
              <a:t>LinkedIn (επαγγελματικό κοινωνικό δίκτυο) </a:t>
            </a:r>
            <a:r>
              <a:rPr sz="850" spc="35" dirty="0">
                <a:latin typeface="Calibri"/>
                <a:cs typeface="Calibri"/>
              </a:rPr>
              <a:t>: </a:t>
            </a:r>
            <a:r>
              <a:rPr sz="850" spc="4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www.linkedin.com/compan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y/cybersecpro-euproject/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88825" cy="6880225"/>
            <a:chOff x="0" y="0"/>
            <a:chExt cx="1218882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8545" y="0"/>
              <a:ext cx="605028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720" y="5059679"/>
              <a:ext cx="932814" cy="1798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784022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443729" y="5079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0897"/>
                  </a:lnTo>
                  <a:lnTo>
                    <a:pt x="1547495" y="3546157"/>
                  </a:lnTo>
                  <a:lnTo>
                    <a:pt x="1526540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90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63365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48500" y="2199322"/>
            <a:ext cx="28206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04" dirty="0">
                <a:solidFill>
                  <a:srgbClr val="FFBA00"/>
                </a:solidFill>
                <a:latin typeface="Times New Roman"/>
                <a:cs typeface="Times New Roman"/>
              </a:rPr>
              <a:t>Σας</a:t>
            </a:r>
            <a:r>
              <a:rPr sz="3200" spc="130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3200" spc="215" dirty="0">
                <a:solidFill>
                  <a:srgbClr val="FFBA00"/>
                </a:solidFill>
                <a:latin typeface="Times New Roman"/>
                <a:cs typeface="Times New Roman"/>
              </a:rPr>
              <a:t>ευχαριστώ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48500" y="3173412"/>
            <a:ext cx="4041775" cy="868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Εάν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έχετε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οποιεσδήποτε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ερωτήσεις,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μη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διστάσετε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επικοινωνήσετε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μαζί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μας: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 marL="298450" marR="1744345" indent="-285750">
              <a:lnSpc>
                <a:spcPct val="100000"/>
              </a:lnSpc>
              <a:spcBef>
                <a:spcPts val="59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spc="45" dirty="0">
                <a:solidFill>
                  <a:srgbClr val="FFFFFF"/>
                </a:solidFill>
                <a:latin typeface="Calibri"/>
                <a:cs typeface="Calibri"/>
              </a:rPr>
              <a:t>Cristina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Alcaraz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Αναπληρώτρια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καθηγήτρια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FFFFFF"/>
                </a:solidFill>
                <a:latin typeface="Calibri"/>
                <a:cs typeface="Calibri"/>
              </a:rPr>
              <a:t>Μάλαγα </a:t>
            </a:r>
            <a:r>
              <a:rPr sz="850" spc="-17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alcaraz@uma.</a:t>
            </a:r>
            <a:r>
              <a:rPr sz="8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455" y="5158422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3: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5" y="0"/>
              <a:ext cx="5012055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5344" y="409575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1515" y="1303654"/>
            <a:ext cx="418528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40" dirty="0">
                <a:latin typeface="Calibri"/>
                <a:cs typeface="Calibri"/>
              </a:rPr>
              <a:t>Στη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συνέχεια,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θα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εξερευνήσουμε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σχετικά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τείχη</a:t>
            </a:r>
            <a:r>
              <a:rPr sz="950" spc="5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(ηλεκτρονικής)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spc="30" dirty="0">
                <a:latin typeface="Calibri"/>
                <a:cs typeface="Calibri"/>
              </a:rPr>
              <a:t>προστασίας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3023870"/>
            <a:ext cx="6160135" cy="1231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b="1" spc="70" dirty="0">
                <a:latin typeface="Calibri"/>
                <a:cs typeface="Calibri"/>
              </a:rPr>
              <a:t>Το</a:t>
            </a:r>
            <a:r>
              <a:rPr sz="950" b="1" spc="30" dirty="0">
                <a:latin typeface="Calibri"/>
                <a:cs typeface="Calibri"/>
              </a:rPr>
              <a:t> </a:t>
            </a:r>
            <a:r>
              <a:rPr sz="950" b="1" spc="60" dirty="0">
                <a:latin typeface="Calibri"/>
                <a:cs typeface="Calibri"/>
              </a:rPr>
              <a:t>Nftables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προγραμματίστηκε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από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Netfilter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για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Debian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(διανομή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λειτουργικού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συστήματος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Linux)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10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(και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τις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επόμενες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εκδόσεις)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για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λύσει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πολλά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από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προβλήματα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του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IPTables</a:t>
            </a:r>
            <a:endParaRPr sz="950">
              <a:latin typeface="Calibri"/>
              <a:cs typeface="Calibri"/>
            </a:endParaRPr>
          </a:p>
          <a:p>
            <a:pPr marL="286385" lvl="1" indent="-91440">
              <a:lnSpc>
                <a:spcPct val="100000"/>
              </a:lnSpc>
              <a:spcBef>
                <a:spcPts val="47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286385" algn="l"/>
              </a:tabLst>
            </a:pPr>
            <a:r>
              <a:rPr sz="850" spc="60" dirty="0">
                <a:latin typeface="Calibri"/>
                <a:cs typeface="Calibri"/>
              </a:rPr>
              <a:t>Μερικά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από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αυτά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προβλήματα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είναι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παράδειγμα:</a:t>
            </a:r>
            <a:endParaRPr sz="850">
              <a:latin typeface="Calibri"/>
              <a:cs typeface="Calibri"/>
            </a:endParaRPr>
          </a:p>
          <a:p>
            <a:pPr marL="469265" lvl="2" indent="-91440">
              <a:lnSpc>
                <a:spcPct val="100000"/>
              </a:lnSpc>
              <a:spcBef>
                <a:spcPts val="11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469265" algn="l"/>
              </a:tabLst>
            </a:pPr>
            <a:r>
              <a:rPr sz="700" spc="50" dirty="0">
                <a:latin typeface="Calibri"/>
                <a:cs typeface="Calibri"/>
              </a:rPr>
              <a:t>Κανόνες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υποστήριξης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για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IPv4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και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IPv6</a:t>
            </a:r>
            <a:endParaRPr sz="700">
              <a:latin typeface="Calibri"/>
              <a:cs typeface="Calibri"/>
            </a:endParaRPr>
          </a:p>
          <a:p>
            <a:pPr marL="469900" marR="387985" lvl="2" indent="-91440">
              <a:lnSpc>
                <a:spcPct val="101800"/>
              </a:lnSpc>
              <a:spcBef>
                <a:spcPts val="112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469900" algn="l"/>
              </a:tabLst>
            </a:pPr>
            <a:r>
              <a:rPr sz="700" spc="25" dirty="0">
                <a:latin typeface="Calibri"/>
                <a:cs typeface="Calibri"/>
              </a:rPr>
              <a:t>Επιτρέπει </a:t>
            </a:r>
            <a:r>
              <a:rPr sz="700" spc="30" dirty="0">
                <a:latin typeface="Calibri"/>
                <a:cs typeface="Calibri"/>
              </a:rPr>
              <a:t>τη δημιουργία </a:t>
            </a:r>
            <a:r>
              <a:rPr sz="700" spc="35" dirty="0">
                <a:latin typeface="Calibri"/>
                <a:cs typeface="Calibri"/>
              </a:rPr>
              <a:t>απλών </a:t>
            </a:r>
            <a:r>
              <a:rPr sz="700" spc="30" dirty="0">
                <a:latin typeface="Calibri"/>
                <a:cs typeface="Calibri"/>
              </a:rPr>
              <a:t>κανόνων, στους </a:t>
            </a:r>
            <a:r>
              <a:rPr sz="700" spc="35" dirty="0">
                <a:latin typeface="Calibri"/>
                <a:cs typeface="Calibri"/>
              </a:rPr>
              <a:t>μπορούν να </a:t>
            </a:r>
            <a:r>
              <a:rPr sz="700" spc="30" dirty="0">
                <a:latin typeface="Calibri"/>
                <a:cs typeface="Calibri"/>
              </a:rPr>
              <a:t>προσαρμοστούν </a:t>
            </a:r>
            <a:r>
              <a:rPr sz="700" spc="25" dirty="0">
                <a:latin typeface="Calibri"/>
                <a:cs typeface="Calibri"/>
              </a:rPr>
              <a:t>οι πίνακες τείχους (ηλεκτρονικής) </a:t>
            </a:r>
            <a:r>
              <a:rPr sz="700" spc="30" dirty="0">
                <a:latin typeface="Calibri"/>
                <a:cs typeface="Calibri"/>
              </a:rPr>
              <a:t>προστασίας </a:t>
            </a:r>
            <a:r>
              <a:rPr sz="700" spc="20" dirty="0">
                <a:latin typeface="Calibri"/>
                <a:cs typeface="Calibri"/>
              </a:rPr>
              <a:t>- </a:t>
            </a:r>
            <a:r>
              <a:rPr sz="700" spc="30" dirty="0">
                <a:latin typeface="Calibri"/>
                <a:cs typeface="Calibri"/>
              </a:rPr>
              <a:t>αν </a:t>
            </a:r>
            <a:r>
              <a:rPr sz="700" spc="25" dirty="0">
                <a:latin typeface="Calibri"/>
                <a:cs typeface="Calibri"/>
              </a:rPr>
              <a:t>και </a:t>
            </a:r>
            <a:r>
              <a:rPr sz="700" spc="30" dirty="0">
                <a:latin typeface="Calibri"/>
                <a:cs typeface="Calibri"/>
              </a:rPr>
              <a:t> συμβατό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με</a:t>
            </a:r>
            <a:r>
              <a:rPr sz="700" spc="190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IPTable.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4394" y="4393882"/>
            <a:ext cx="5495925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19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104139" algn="l"/>
              </a:tabLst>
            </a:pPr>
            <a:r>
              <a:rPr sz="850" spc="50" dirty="0">
                <a:latin typeface="Calibri"/>
                <a:cs typeface="Calibri"/>
              </a:rPr>
              <a:t>Επιπλέον,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nft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είναι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μια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εξέλιξη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του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IPTables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με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υποστήριξη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εκσφαλμάτωση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διαδικασιών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την</a:t>
            </a:r>
            <a:endParaRPr sz="850">
              <a:latin typeface="Calibri"/>
              <a:cs typeface="Calibri"/>
            </a:endParaRPr>
          </a:p>
          <a:p>
            <a:pPr marL="104139">
              <a:lnSpc>
                <a:spcPts val="940"/>
              </a:lnSpc>
            </a:pPr>
            <a:r>
              <a:rPr sz="850" spc="65" dirty="0">
                <a:latin typeface="Calibri"/>
                <a:cs typeface="Calibri"/>
              </a:rPr>
              <a:t>παρακολούθηση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κανόνων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καταστάσεων</a:t>
            </a:r>
            <a:r>
              <a:rPr sz="850" spc="35" dirty="0">
                <a:latin typeface="Calibri"/>
                <a:cs typeface="Calibri"/>
              </a:rPr>
              <a:t> -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επομένως,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είναι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συμβατό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με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τους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κανόνες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του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IPTables.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145" y="4916487"/>
            <a:ext cx="51879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25" dirty="0">
                <a:latin typeface="Calibri"/>
                <a:cs typeface="Calibri"/>
              </a:rPr>
              <a:t>Πηγή:</a:t>
            </a:r>
            <a:r>
              <a:rPr sz="400" spc="-10" dirty="0">
                <a:latin typeface="Calibri"/>
                <a:cs typeface="Calibri"/>
              </a:rPr>
              <a:t> </a:t>
            </a:r>
            <a:r>
              <a:rPr sz="400" spc="20" dirty="0">
                <a:solidFill>
                  <a:srgbClr val="212121"/>
                </a:solidFill>
                <a:latin typeface="Calibri"/>
                <a:cs typeface="Calibri"/>
              </a:rPr>
              <a:t>nftables</a:t>
            </a:r>
            <a:r>
              <a:rPr sz="400" spc="20" dirty="0">
                <a:latin typeface="Calibri"/>
                <a:cs typeface="Calibri"/>
              </a:rPr>
              <a:t>,</a:t>
            </a:r>
            <a:r>
              <a:rPr sz="400" spc="-5" dirty="0">
                <a:latin typeface="Calibri"/>
                <a:cs typeface="Calibri"/>
              </a:rPr>
              <a:t> </a:t>
            </a:r>
            <a:r>
              <a:rPr sz="400" spc="25" dirty="0">
                <a:solidFill>
                  <a:srgbClr val="212121"/>
                </a:solidFill>
                <a:latin typeface="Calibri"/>
                <a:cs typeface="Calibri"/>
              </a:rPr>
              <a:t>2024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4145" y="5034597"/>
            <a:ext cx="98361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15" dirty="0">
                <a:latin typeface="Calibri"/>
                <a:cs typeface="Calibri"/>
              </a:rPr>
              <a:t>URL:</a:t>
            </a:r>
            <a:r>
              <a:rPr sz="400" spc="-5" dirty="0"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https://wiki.archlinux.org/title/nftables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4320" y="5108257"/>
            <a:ext cx="841375" cy="0"/>
          </a:xfrm>
          <a:custGeom>
            <a:avLst/>
            <a:gdLst/>
            <a:ahLst/>
            <a:cxnLst/>
            <a:rect l="l" t="t" r="r" b="b"/>
            <a:pathLst>
              <a:path w="841375">
                <a:moveTo>
                  <a:pt x="0" y="0"/>
                </a:moveTo>
                <a:lnTo>
                  <a:pt x="841057" y="0"/>
                </a:lnTo>
              </a:path>
            </a:pathLst>
          </a:custGeom>
          <a:ln w="3175">
            <a:solidFill>
              <a:srgbClr val="87872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6364" y="5133975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88237" y="4105275"/>
            <a:ext cx="4396105" cy="1045844"/>
          </a:xfrm>
          <a:prstGeom prst="rect">
            <a:avLst/>
          </a:prstGeom>
          <a:solidFill>
            <a:srgbClr val="FFFFFF"/>
          </a:solidFill>
          <a:ln w="41275">
            <a:solidFill>
              <a:srgbClr val="B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550">
              <a:latin typeface="Times New Roman"/>
              <a:cs typeface="Times New Roman"/>
            </a:endParaRPr>
          </a:p>
          <a:p>
            <a:pPr marL="253365" marR="319405">
              <a:lnSpc>
                <a:spcPct val="100000"/>
              </a:lnSpc>
            </a:pPr>
            <a:r>
              <a:rPr sz="700" spc="50" dirty="0">
                <a:latin typeface="Calibri"/>
                <a:cs typeface="Calibri"/>
              </a:rPr>
              <a:t>Το </a:t>
            </a:r>
            <a:r>
              <a:rPr sz="700" spc="35" dirty="0">
                <a:latin typeface="Calibri"/>
                <a:cs typeface="Calibri"/>
              </a:rPr>
              <a:t>nft </a:t>
            </a:r>
            <a:r>
              <a:rPr sz="700" spc="45" dirty="0">
                <a:latin typeface="Calibri"/>
                <a:cs typeface="Calibri"/>
              </a:rPr>
              <a:t>δεν </a:t>
            </a:r>
            <a:r>
              <a:rPr sz="700" spc="40" dirty="0">
                <a:latin typeface="Calibri"/>
                <a:cs typeface="Calibri"/>
              </a:rPr>
              <a:t>είναι </a:t>
            </a:r>
            <a:r>
              <a:rPr sz="700" spc="45" dirty="0">
                <a:latin typeface="Calibri"/>
                <a:cs typeface="Calibri"/>
              </a:rPr>
              <a:t>ενεργοποιημένο </a:t>
            </a:r>
            <a:r>
              <a:rPr sz="700" spc="55" dirty="0">
                <a:latin typeface="Calibri"/>
                <a:cs typeface="Calibri"/>
              </a:rPr>
              <a:t>από </a:t>
            </a:r>
            <a:r>
              <a:rPr sz="700" spc="45" dirty="0">
                <a:latin typeface="Calibri"/>
                <a:cs typeface="Calibri"/>
              </a:rPr>
              <a:t>προεπιλογή </a:t>
            </a:r>
            <a:r>
              <a:rPr sz="700" spc="55" dirty="0">
                <a:latin typeface="Calibri"/>
                <a:cs typeface="Calibri"/>
              </a:rPr>
              <a:t>όπως </a:t>
            </a:r>
            <a:r>
              <a:rPr sz="700" spc="45" dirty="0">
                <a:latin typeface="Calibri"/>
                <a:cs typeface="Calibri"/>
              </a:rPr>
              <a:t>το </a:t>
            </a:r>
            <a:r>
              <a:rPr sz="700" spc="40" dirty="0">
                <a:latin typeface="Calibri"/>
                <a:cs typeface="Calibri"/>
              </a:rPr>
              <a:t>IPTables, και </a:t>
            </a:r>
            <a:r>
              <a:rPr sz="700" spc="55" dirty="0">
                <a:latin typeface="Calibri"/>
                <a:cs typeface="Calibri"/>
              </a:rPr>
              <a:t>θα </a:t>
            </a:r>
            <a:r>
              <a:rPr sz="700" spc="45" dirty="0">
                <a:latin typeface="Calibri"/>
                <a:cs typeface="Calibri"/>
              </a:rPr>
              <a:t>πρέπει </a:t>
            </a:r>
            <a:r>
              <a:rPr sz="700" spc="50" dirty="0">
                <a:latin typeface="Calibri"/>
                <a:cs typeface="Calibri"/>
              </a:rPr>
              <a:t>να 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εγκατασταθεί: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$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sudo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b="1" spc="55" dirty="0">
                <a:latin typeface="Calibri"/>
                <a:cs typeface="Calibri"/>
              </a:rPr>
              <a:t>APT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35" dirty="0">
                <a:latin typeface="Calibri"/>
                <a:cs typeface="Calibri"/>
              </a:rPr>
              <a:t>install</a:t>
            </a:r>
            <a:r>
              <a:rPr sz="700" b="1" spc="25" dirty="0">
                <a:latin typeface="Calibri"/>
                <a:cs typeface="Calibri"/>
              </a:rPr>
              <a:t> </a:t>
            </a:r>
            <a:r>
              <a:rPr sz="700" b="1" spc="40" dirty="0">
                <a:latin typeface="Calibri"/>
                <a:cs typeface="Calibri"/>
              </a:rPr>
              <a:t>nftables,</a:t>
            </a:r>
            <a:r>
              <a:rPr sz="700" b="1" spc="25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και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40" dirty="0">
                <a:latin typeface="Calibri"/>
                <a:cs typeface="Calibri"/>
              </a:rPr>
              <a:t>οι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κανόνες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IPv4/v6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αποθηκεύονται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κανονικά </a:t>
            </a:r>
            <a:r>
              <a:rPr sz="700" spc="-14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στο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αρχείο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/etc/nftables</a:t>
            </a:r>
            <a:r>
              <a:rPr sz="700" spc="40" dirty="0">
                <a:solidFill>
                  <a:srgbClr val="333333"/>
                </a:solidFill>
                <a:latin typeface="Calibri"/>
                <a:cs typeface="Calibri"/>
              </a:rPr>
              <a:t>.conf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ΑΚΡΑΪΟΥ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13839" y="1772920"/>
            <a:ext cx="1418590" cy="672465"/>
          </a:xfrm>
          <a:custGeom>
            <a:avLst/>
            <a:gdLst/>
            <a:ahLst/>
            <a:cxnLst/>
            <a:rect l="l" t="t" r="r" b="b"/>
            <a:pathLst>
              <a:path w="1418589" h="672464">
                <a:moveTo>
                  <a:pt x="1306195" y="0"/>
                </a:moveTo>
                <a:lnTo>
                  <a:pt x="112077" y="0"/>
                </a:lnTo>
                <a:lnTo>
                  <a:pt x="68579" y="8889"/>
                </a:lnTo>
                <a:lnTo>
                  <a:pt x="32702" y="32702"/>
                </a:lnTo>
                <a:lnTo>
                  <a:pt x="8890" y="68579"/>
                </a:lnTo>
                <a:lnTo>
                  <a:pt x="0" y="112077"/>
                </a:lnTo>
                <a:lnTo>
                  <a:pt x="0" y="560387"/>
                </a:lnTo>
                <a:lnTo>
                  <a:pt x="8890" y="603884"/>
                </a:lnTo>
                <a:lnTo>
                  <a:pt x="32702" y="639444"/>
                </a:lnTo>
                <a:lnTo>
                  <a:pt x="68579" y="663575"/>
                </a:lnTo>
                <a:lnTo>
                  <a:pt x="112077" y="672147"/>
                </a:lnTo>
                <a:lnTo>
                  <a:pt x="1306195" y="672147"/>
                </a:lnTo>
                <a:lnTo>
                  <a:pt x="1349692" y="663575"/>
                </a:lnTo>
                <a:lnTo>
                  <a:pt x="1385570" y="639444"/>
                </a:lnTo>
                <a:lnTo>
                  <a:pt x="1409382" y="603884"/>
                </a:lnTo>
                <a:lnTo>
                  <a:pt x="1418272" y="560387"/>
                </a:lnTo>
                <a:lnTo>
                  <a:pt x="1418272" y="112077"/>
                </a:lnTo>
                <a:lnTo>
                  <a:pt x="1409382" y="68579"/>
                </a:lnTo>
                <a:lnTo>
                  <a:pt x="1385570" y="32702"/>
                </a:lnTo>
                <a:lnTo>
                  <a:pt x="1349692" y="8889"/>
                </a:lnTo>
                <a:lnTo>
                  <a:pt x="1306195" y="0"/>
                </a:lnTo>
                <a:close/>
              </a:path>
            </a:pathLst>
          </a:custGeom>
          <a:solidFill>
            <a:srgbClr val="AFA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770379" y="1964690"/>
            <a:ext cx="464184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25" dirty="0">
                <a:solidFill>
                  <a:srgbClr val="7E7E7E"/>
                </a:solidFill>
                <a:latin typeface="Calibri"/>
                <a:cs typeface="Calibri"/>
              </a:rPr>
              <a:t>IPTables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134042" y="1772920"/>
            <a:ext cx="1748155" cy="672465"/>
          </a:xfrm>
          <a:custGeom>
            <a:avLst/>
            <a:gdLst/>
            <a:ahLst/>
            <a:cxnLst/>
            <a:rect l="l" t="t" r="r" b="b"/>
            <a:pathLst>
              <a:path w="1748154" h="672464">
                <a:moveTo>
                  <a:pt x="1636077" y="0"/>
                </a:moveTo>
                <a:lnTo>
                  <a:pt x="112077" y="0"/>
                </a:lnTo>
                <a:lnTo>
                  <a:pt x="68580" y="8889"/>
                </a:lnTo>
                <a:lnTo>
                  <a:pt x="32702" y="32702"/>
                </a:lnTo>
                <a:lnTo>
                  <a:pt x="8889" y="68579"/>
                </a:lnTo>
                <a:lnTo>
                  <a:pt x="0" y="112077"/>
                </a:lnTo>
                <a:lnTo>
                  <a:pt x="0" y="560387"/>
                </a:lnTo>
                <a:lnTo>
                  <a:pt x="8889" y="603884"/>
                </a:lnTo>
                <a:lnTo>
                  <a:pt x="32702" y="639444"/>
                </a:lnTo>
                <a:lnTo>
                  <a:pt x="68580" y="663575"/>
                </a:lnTo>
                <a:lnTo>
                  <a:pt x="112077" y="672147"/>
                </a:lnTo>
                <a:lnTo>
                  <a:pt x="1636077" y="672147"/>
                </a:lnTo>
                <a:lnTo>
                  <a:pt x="1679892" y="663575"/>
                </a:lnTo>
                <a:lnTo>
                  <a:pt x="1715452" y="639444"/>
                </a:lnTo>
                <a:lnTo>
                  <a:pt x="1739582" y="603884"/>
                </a:lnTo>
                <a:lnTo>
                  <a:pt x="1748155" y="560387"/>
                </a:lnTo>
                <a:lnTo>
                  <a:pt x="1748155" y="112077"/>
                </a:lnTo>
                <a:lnTo>
                  <a:pt x="1739582" y="68579"/>
                </a:lnTo>
                <a:lnTo>
                  <a:pt x="1715452" y="32702"/>
                </a:lnTo>
                <a:lnTo>
                  <a:pt x="1679892" y="8889"/>
                </a:lnTo>
                <a:lnTo>
                  <a:pt x="1636077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280092" y="1964690"/>
            <a:ext cx="111633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Πίνακες</a:t>
            </a:r>
            <a:r>
              <a:rPr sz="9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Nftables</a:t>
            </a:r>
            <a:r>
              <a:rPr sz="9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15" dirty="0">
                <a:solidFill>
                  <a:srgbClr val="FFFFFF"/>
                </a:solidFill>
                <a:latin typeface="Calibri"/>
                <a:cs typeface="Calibri"/>
              </a:rPr>
              <a:t>nft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062220" y="1772920"/>
            <a:ext cx="1418590" cy="672465"/>
          </a:xfrm>
          <a:custGeom>
            <a:avLst/>
            <a:gdLst/>
            <a:ahLst/>
            <a:cxnLst/>
            <a:rect l="l" t="t" r="r" b="b"/>
            <a:pathLst>
              <a:path w="1418589" h="672464">
                <a:moveTo>
                  <a:pt x="1306194" y="0"/>
                </a:moveTo>
                <a:lnTo>
                  <a:pt x="112077" y="0"/>
                </a:lnTo>
                <a:lnTo>
                  <a:pt x="68579" y="8889"/>
                </a:lnTo>
                <a:lnTo>
                  <a:pt x="32702" y="32702"/>
                </a:lnTo>
                <a:lnTo>
                  <a:pt x="8889" y="68579"/>
                </a:lnTo>
                <a:lnTo>
                  <a:pt x="0" y="112077"/>
                </a:lnTo>
                <a:lnTo>
                  <a:pt x="0" y="560387"/>
                </a:lnTo>
                <a:lnTo>
                  <a:pt x="8889" y="603884"/>
                </a:lnTo>
                <a:lnTo>
                  <a:pt x="32702" y="639444"/>
                </a:lnTo>
                <a:lnTo>
                  <a:pt x="68579" y="663575"/>
                </a:lnTo>
                <a:lnTo>
                  <a:pt x="112077" y="672147"/>
                </a:lnTo>
                <a:lnTo>
                  <a:pt x="1306194" y="672147"/>
                </a:lnTo>
                <a:lnTo>
                  <a:pt x="1349692" y="663575"/>
                </a:lnTo>
                <a:lnTo>
                  <a:pt x="1385569" y="639444"/>
                </a:lnTo>
                <a:lnTo>
                  <a:pt x="1409382" y="603884"/>
                </a:lnTo>
                <a:lnTo>
                  <a:pt x="1418272" y="560387"/>
                </a:lnTo>
                <a:lnTo>
                  <a:pt x="1418272" y="112077"/>
                </a:lnTo>
                <a:lnTo>
                  <a:pt x="1409382" y="68579"/>
                </a:lnTo>
                <a:lnTo>
                  <a:pt x="1385569" y="32702"/>
                </a:lnTo>
                <a:lnTo>
                  <a:pt x="1349692" y="8889"/>
                </a:lnTo>
                <a:lnTo>
                  <a:pt x="1306194" y="0"/>
                </a:lnTo>
                <a:close/>
              </a:path>
            </a:pathLst>
          </a:custGeom>
          <a:solidFill>
            <a:srgbClr val="AFA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210809" y="1964690"/>
            <a:ext cx="1124585" cy="4648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ctr">
              <a:lnSpc>
                <a:spcPct val="101800"/>
              </a:lnSpc>
              <a:spcBef>
                <a:spcPts val="80"/>
              </a:spcBef>
            </a:pPr>
            <a:r>
              <a:rPr sz="950" spc="30" dirty="0">
                <a:solidFill>
                  <a:srgbClr val="7E7E7E"/>
                </a:solidFill>
                <a:latin typeface="Calibri"/>
                <a:cs typeface="Calibri"/>
              </a:rPr>
              <a:t>U</a:t>
            </a: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F</a:t>
            </a:r>
            <a:r>
              <a:rPr sz="950" spc="85" dirty="0">
                <a:solidFill>
                  <a:srgbClr val="7E7E7E"/>
                </a:solidFill>
                <a:latin typeface="Calibri"/>
                <a:cs typeface="Calibri"/>
              </a:rPr>
              <a:t>W</a:t>
            </a:r>
            <a:r>
              <a:rPr sz="950" spc="-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7E7E7E"/>
                </a:solidFill>
                <a:latin typeface="Calibri"/>
                <a:cs typeface="Calibri"/>
              </a:rPr>
              <a:t>(</a:t>
            </a:r>
            <a:r>
              <a:rPr sz="950" spc="30" dirty="0">
                <a:solidFill>
                  <a:srgbClr val="7E7E7E"/>
                </a:solidFill>
                <a:latin typeface="Calibri"/>
                <a:cs typeface="Calibri"/>
              </a:rPr>
              <a:t>U</a:t>
            </a:r>
            <a:r>
              <a:rPr sz="950" spc="25" dirty="0">
                <a:solidFill>
                  <a:srgbClr val="7E7E7E"/>
                </a:solidFill>
                <a:latin typeface="Calibri"/>
                <a:cs typeface="Calibri"/>
              </a:rPr>
              <a:t>n</a:t>
            </a: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c</a:t>
            </a:r>
            <a:r>
              <a:rPr sz="950" spc="25" dirty="0">
                <a:solidFill>
                  <a:srgbClr val="7E7E7E"/>
                </a:solidFill>
                <a:latin typeface="Calibri"/>
                <a:cs typeface="Calibri"/>
              </a:rPr>
              <a:t>o</a:t>
            </a:r>
            <a:r>
              <a:rPr sz="950" spc="45" dirty="0">
                <a:solidFill>
                  <a:srgbClr val="7E7E7E"/>
                </a:solidFill>
                <a:latin typeface="Calibri"/>
                <a:cs typeface="Calibri"/>
              </a:rPr>
              <a:t>m</a:t>
            </a:r>
            <a:r>
              <a:rPr sz="950" spc="25" dirty="0">
                <a:solidFill>
                  <a:srgbClr val="7E7E7E"/>
                </a:solidFill>
                <a:latin typeface="Calibri"/>
                <a:cs typeface="Calibri"/>
              </a:rPr>
              <a:t>p</a:t>
            </a:r>
            <a:r>
              <a:rPr sz="950" spc="-10" dirty="0">
                <a:solidFill>
                  <a:srgbClr val="7E7E7E"/>
                </a:solidFill>
                <a:latin typeface="Calibri"/>
                <a:cs typeface="Calibri"/>
              </a:rPr>
              <a:t>li</a:t>
            </a: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c</a:t>
            </a:r>
            <a:r>
              <a:rPr sz="950" spc="15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t</a:t>
            </a:r>
            <a:r>
              <a:rPr sz="950" spc="15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sz="950" spc="30" dirty="0">
                <a:solidFill>
                  <a:srgbClr val="7E7E7E"/>
                </a:solidFill>
                <a:latin typeface="Calibri"/>
                <a:cs typeface="Calibri"/>
              </a:rPr>
              <a:t>d  </a:t>
            </a: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Firewall </a:t>
            </a:r>
            <a:r>
              <a:rPr sz="950" spc="30" dirty="0">
                <a:solidFill>
                  <a:srgbClr val="7E7E7E"/>
                </a:solidFill>
                <a:latin typeface="Calibri"/>
                <a:cs typeface="Calibri"/>
              </a:rPr>
              <a:t>- </a:t>
            </a:r>
            <a:r>
              <a:rPr sz="950" spc="20" dirty="0">
                <a:solidFill>
                  <a:srgbClr val="7E7E7E"/>
                </a:solidFill>
                <a:latin typeface="Calibri"/>
                <a:cs typeface="Calibri"/>
              </a:rPr>
              <a:t>εύκολο </a:t>
            </a:r>
            <a:r>
              <a:rPr sz="950" spc="25" dirty="0">
                <a:solidFill>
                  <a:srgbClr val="7E7E7E"/>
                </a:solidFill>
                <a:latin typeface="Calibri"/>
                <a:cs typeface="Calibri"/>
              </a:rPr>
              <a:t>στη </a:t>
            </a:r>
            <a:r>
              <a:rPr sz="950" spc="-2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25" dirty="0">
                <a:solidFill>
                  <a:srgbClr val="7E7E7E"/>
                </a:solidFill>
                <a:latin typeface="Calibri"/>
                <a:cs typeface="Calibri"/>
              </a:rPr>
              <a:t>χρήση</a:t>
            </a:r>
            <a:r>
              <a:rPr sz="950" spc="-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firewall</a:t>
            </a:r>
            <a:r>
              <a:rPr sz="950" spc="-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20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endParaRPr sz="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5" y="0"/>
              <a:ext cx="5012055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0127" y="0"/>
              <a:ext cx="2562225" cy="6858000"/>
            </a:xfrm>
            <a:custGeom>
              <a:avLst/>
              <a:gdLst/>
              <a:ahLst/>
              <a:cxnLst/>
              <a:rect l="l" t="t" r="r" b="b"/>
              <a:pathLst>
                <a:path w="2562225" h="6858000">
                  <a:moveTo>
                    <a:pt x="1548764" y="1537017"/>
                  </a:moveTo>
                  <a:lnTo>
                    <a:pt x="1501457" y="1543685"/>
                  </a:lnTo>
                  <a:lnTo>
                    <a:pt x="1457642" y="1561782"/>
                  </a:lnTo>
                  <a:lnTo>
                    <a:pt x="1420177" y="1590357"/>
                  </a:lnTo>
                  <a:lnTo>
                    <a:pt x="1390967" y="1627822"/>
                  </a:lnTo>
                  <a:lnTo>
                    <a:pt x="1372234" y="1673225"/>
                  </a:lnTo>
                  <a:lnTo>
                    <a:pt x="977582" y="3128645"/>
                  </a:lnTo>
                  <a:lnTo>
                    <a:pt x="6667" y="6858000"/>
                  </a:lnTo>
                  <a:lnTo>
                    <a:pt x="32702" y="6858000"/>
                  </a:lnTo>
                  <a:lnTo>
                    <a:pt x="1002982" y="3136265"/>
                  </a:lnTo>
                  <a:lnTo>
                    <a:pt x="1397634" y="1680845"/>
                  </a:lnTo>
                  <a:lnTo>
                    <a:pt x="1418907" y="1634807"/>
                  </a:lnTo>
                  <a:lnTo>
                    <a:pt x="1451927" y="1598612"/>
                  </a:lnTo>
                  <a:lnTo>
                    <a:pt x="1494154" y="1574482"/>
                  </a:lnTo>
                  <a:lnTo>
                    <a:pt x="1542097" y="1563687"/>
                  </a:lnTo>
                  <a:lnTo>
                    <a:pt x="1644014" y="1563687"/>
                  </a:lnTo>
                  <a:lnTo>
                    <a:pt x="1632267" y="1556385"/>
                  </a:lnTo>
                  <a:lnTo>
                    <a:pt x="1597659" y="1543685"/>
                  </a:lnTo>
                  <a:lnTo>
                    <a:pt x="1548764" y="1537017"/>
                  </a:lnTo>
                  <a:close/>
                </a:path>
                <a:path w="2562225" h="6858000">
                  <a:moveTo>
                    <a:pt x="1644014" y="1563687"/>
                  </a:moveTo>
                  <a:lnTo>
                    <a:pt x="1542097" y="1563687"/>
                  </a:lnTo>
                  <a:lnTo>
                    <a:pt x="1592579" y="1569085"/>
                  </a:lnTo>
                  <a:lnTo>
                    <a:pt x="1647825" y="1596389"/>
                  </a:lnTo>
                  <a:lnTo>
                    <a:pt x="1688147" y="1642745"/>
                  </a:lnTo>
                  <a:lnTo>
                    <a:pt x="1708150" y="1701482"/>
                  </a:lnTo>
                  <a:lnTo>
                    <a:pt x="1708784" y="1732279"/>
                  </a:lnTo>
                  <a:lnTo>
                    <a:pt x="1703387" y="1763712"/>
                  </a:lnTo>
                  <a:lnTo>
                    <a:pt x="1443672" y="2721610"/>
                  </a:lnTo>
                  <a:lnTo>
                    <a:pt x="1437004" y="2770504"/>
                  </a:lnTo>
                  <a:lnTo>
                    <a:pt x="1443672" y="2817812"/>
                  </a:lnTo>
                  <a:lnTo>
                    <a:pt x="1461769" y="2861310"/>
                  </a:lnTo>
                  <a:lnTo>
                    <a:pt x="1490344" y="2898775"/>
                  </a:lnTo>
                  <a:lnTo>
                    <a:pt x="1527809" y="2927985"/>
                  </a:lnTo>
                  <a:lnTo>
                    <a:pt x="1573529" y="2946717"/>
                  </a:lnTo>
                  <a:lnTo>
                    <a:pt x="1625282" y="2952750"/>
                  </a:lnTo>
                  <a:lnTo>
                    <a:pt x="1675447" y="2944495"/>
                  </a:lnTo>
                  <a:lnTo>
                    <a:pt x="1711007" y="2928302"/>
                  </a:lnTo>
                  <a:lnTo>
                    <a:pt x="1624329" y="2928302"/>
                  </a:lnTo>
                  <a:lnTo>
                    <a:pt x="1579879" y="2922587"/>
                  </a:lnTo>
                  <a:lnTo>
                    <a:pt x="1533842" y="2901632"/>
                  </a:lnTo>
                  <a:lnTo>
                    <a:pt x="1497329" y="2868295"/>
                  </a:lnTo>
                  <a:lnTo>
                    <a:pt x="1473200" y="2826067"/>
                  </a:lnTo>
                  <a:lnTo>
                    <a:pt x="1462722" y="2778125"/>
                  </a:lnTo>
                  <a:lnTo>
                    <a:pt x="1467802" y="2727960"/>
                  </a:lnTo>
                  <a:lnTo>
                    <a:pt x="1727517" y="1770062"/>
                  </a:lnTo>
                  <a:lnTo>
                    <a:pt x="1733550" y="1734502"/>
                  </a:lnTo>
                  <a:lnTo>
                    <a:pt x="1724342" y="1663700"/>
                  </a:lnTo>
                  <a:lnTo>
                    <a:pt x="1688782" y="1600200"/>
                  </a:lnTo>
                  <a:lnTo>
                    <a:pt x="1662747" y="1575435"/>
                  </a:lnTo>
                  <a:lnTo>
                    <a:pt x="1644014" y="1563687"/>
                  </a:lnTo>
                  <a:close/>
                </a:path>
                <a:path w="2562225" h="6858000">
                  <a:moveTo>
                    <a:pt x="2561907" y="0"/>
                  </a:moveTo>
                  <a:lnTo>
                    <a:pt x="2534919" y="0"/>
                  </a:lnTo>
                  <a:lnTo>
                    <a:pt x="2106844" y="1561782"/>
                  </a:lnTo>
                  <a:lnTo>
                    <a:pt x="1764347" y="2837179"/>
                  </a:lnTo>
                  <a:lnTo>
                    <a:pt x="1739582" y="2874962"/>
                  </a:lnTo>
                  <a:lnTo>
                    <a:pt x="1706244" y="2903220"/>
                  </a:lnTo>
                  <a:lnTo>
                    <a:pt x="1667192" y="2921317"/>
                  </a:lnTo>
                  <a:lnTo>
                    <a:pt x="1624329" y="2928302"/>
                  </a:lnTo>
                  <a:lnTo>
                    <a:pt x="1711007" y="2928302"/>
                  </a:lnTo>
                  <a:lnTo>
                    <a:pt x="1721167" y="2923222"/>
                  </a:lnTo>
                  <a:lnTo>
                    <a:pt x="1759902" y="2890202"/>
                  </a:lnTo>
                  <a:lnTo>
                    <a:pt x="1788477" y="2846070"/>
                  </a:lnTo>
                  <a:lnTo>
                    <a:pt x="1788477" y="2844800"/>
                  </a:lnTo>
                  <a:lnTo>
                    <a:pt x="2131059" y="1567814"/>
                  </a:lnTo>
                  <a:lnTo>
                    <a:pt x="2561907" y="0"/>
                  </a:lnTo>
                  <a:close/>
                </a:path>
                <a:path w="2562225" h="6858000">
                  <a:moveTo>
                    <a:pt x="448309" y="2052637"/>
                  </a:moveTo>
                  <a:lnTo>
                    <a:pt x="448309" y="2078037"/>
                  </a:lnTo>
                  <a:lnTo>
                    <a:pt x="0" y="2078037"/>
                  </a:lnTo>
                  <a:lnTo>
                    <a:pt x="0" y="2103437"/>
                  </a:lnTo>
                  <a:lnTo>
                    <a:pt x="448309" y="2103437"/>
                  </a:lnTo>
                  <a:lnTo>
                    <a:pt x="448309" y="2128837"/>
                  </a:lnTo>
                  <a:lnTo>
                    <a:pt x="524509" y="2090737"/>
                  </a:lnTo>
                  <a:lnTo>
                    <a:pt x="448309" y="2052637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212830" y="5102225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45755" y="1042669"/>
            <a:ext cx="3323907" cy="1992853"/>
          </a:xfrm>
          <a:prstGeom prst="rect">
            <a:avLst/>
          </a:prstGeom>
          <a:solidFill>
            <a:srgbClr val="FFBA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500" dirty="0">
              <a:latin typeface="Times New Roman"/>
              <a:cs typeface="Times New Roman"/>
            </a:endParaRPr>
          </a:p>
          <a:p>
            <a:pPr marL="262890" marR="313690" indent="-171450">
              <a:lnSpc>
                <a:spcPts val="650"/>
              </a:lnSpc>
              <a:spcBef>
                <a:spcPts val="330"/>
              </a:spcBef>
              <a:buSzPct val="200000"/>
              <a:buFont typeface="Arial"/>
              <a:buChar char="•"/>
              <a:tabLst>
                <a:tab pos="262890" algn="l"/>
              </a:tabLst>
            </a:pP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Ο </a:t>
            </a:r>
            <a:r>
              <a:rPr sz="900" spc="20" dirty="0">
                <a:solidFill>
                  <a:srgbClr val="FFFFFF"/>
                </a:solidFill>
                <a:latin typeface="Calibri"/>
                <a:cs typeface="Calibri"/>
              </a:rPr>
              <a:t>έλεγχος της κίνησης 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(από </a:t>
            </a:r>
            <a:r>
              <a:rPr sz="900" spc="20" dirty="0">
                <a:solidFill>
                  <a:srgbClr val="FFFFFF"/>
                </a:solidFill>
                <a:latin typeface="Calibri"/>
                <a:cs typeface="Calibri"/>
              </a:rPr>
              <a:t>το Ίντερνετ 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έως </a:t>
            </a:r>
            <a:r>
              <a:rPr sz="900" spc="2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προδρομολόγηση </a:t>
            </a:r>
            <a:r>
              <a:rPr sz="900" spc="20" dirty="0">
                <a:solidFill>
                  <a:srgbClr val="FFFFFF"/>
                </a:solidFill>
                <a:latin typeface="Calibri"/>
                <a:cs typeface="Calibri"/>
              </a:rPr>
              <a:t>σε 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20" dirty="0">
                <a:solidFill>
                  <a:srgbClr val="FFFFFF"/>
                </a:solidFill>
                <a:latin typeface="Calibri"/>
                <a:cs typeface="Calibri"/>
              </a:rPr>
              <a:t>είσοδο δεδομένων/προώθηση), ελέγχεται 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από </a:t>
            </a:r>
            <a:r>
              <a:rPr sz="900" spc="20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σύστημα 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HOOK </a:t>
            </a:r>
            <a:r>
              <a:rPr sz="900" spc="20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9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15" dirty="0">
                <a:solidFill>
                  <a:srgbClr val="FFFFFF"/>
                </a:solidFill>
                <a:latin typeface="Calibri"/>
                <a:cs typeface="Calibri"/>
              </a:rPr>
              <a:t>neftfilter.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000" dirty="0">
              <a:latin typeface="Calibri"/>
              <a:cs typeface="Calibri"/>
            </a:endParaRPr>
          </a:p>
          <a:p>
            <a:pPr marL="262890" marR="130810" indent="-171450">
              <a:lnSpc>
                <a:spcPct val="100000"/>
              </a:lnSpc>
              <a:buSzPct val="200000"/>
              <a:buFont typeface="Arial"/>
              <a:buChar char="•"/>
              <a:tabLst>
                <a:tab pos="262890" algn="l"/>
              </a:tabLst>
            </a:pP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Αυτό 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το σύστημα αγκίστρωσης 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αποτελείται 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από 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ένα σύστημα 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εντοπισμού συνδέσεων 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ολοκληρώνεται στο 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Neftfilter, 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ικανό </a:t>
            </a:r>
            <a:r>
              <a:rPr sz="1050" spc="55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0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παρακολουθεί 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συνθήκες 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NAT 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(Network Address 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Translation 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Τεχνική </a:t>
            </a:r>
            <a:r>
              <a:rPr sz="105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μετάφρασης 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IP 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διευθύνσεων 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επικοινωνία μεταξύ 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ιδιωτικών και 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 δημόσιων 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δικτύων) και 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τη 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διαχείριση 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ουρών 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αναμονής, την 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 παρακολούθηση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κίνησης</a:t>
            </a:r>
            <a:r>
              <a:rPr sz="10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35" dirty="0">
                <a:solidFill>
                  <a:srgbClr val="FFFFFF"/>
                </a:solidFill>
                <a:latin typeface="Calibri"/>
                <a:cs typeface="Calibri"/>
              </a:rPr>
              <a:t>(πού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πηγαίνει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0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45" dirty="0">
                <a:solidFill>
                  <a:srgbClr val="FFFFFF"/>
                </a:solidFill>
                <a:latin typeface="Calibri"/>
                <a:cs typeface="Calibri"/>
              </a:rPr>
              <a:t>πού</a:t>
            </a:r>
            <a:r>
              <a:rPr sz="10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έρχεται)</a:t>
            </a:r>
            <a:r>
              <a:rPr sz="10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κ.λπ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55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ΑΚΡΑΪΟΥ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37521D-46B9-A06B-B9CD-27407D93B0E2}"/>
              </a:ext>
            </a:extLst>
          </p:cNvPr>
          <p:cNvSpPr txBox="1"/>
          <p:nvPr/>
        </p:nvSpPr>
        <p:spPr>
          <a:xfrm>
            <a:off x="228600" y="1143000"/>
            <a:ext cx="3733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sz="1200" b="1" dirty="0"/>
              <a:t>Αποθήκευση των κανόνων </a:t>
            </a:r>
            <a:r>
              <a:rPr lang="en-US" sz="1200" b="1" dirty="0"/>
              <a:t>IPv4/IPv6 </a:t>
            </a:r>
            <a:r>
              <a:rPr lang="el-GR" sz="1200" b="1" dirty="0"/>
              <a:t>στη μνήμη:</a:t>
            </a:r>
            <a:br>
              <a:rPr lang="el-GR" sz="1200" dirty="0"/>
            </a:br>
            <a:r>
              <a:rPr lang="en-US" sz="1200" dirty="0" err="1"/>
              <a:t>sudo</a:t>
            </a:r>
            <a:r>
              <a:rPr lang="en-US" sz="1200" dirty="0"/>
              <a:t> </a:t>
            </a:r>
            <a:r>
              <a:rPr lang="en-US" sz="1200" dirty="0" err="1"/>
              <a:t>nft</a:t>
            </a:r>
            <a:r>
              <a:rPr lang="en-US" sz="1200" dirty="0"/>
              <a:t> list ruleset &gt; /</a:t>
            </a:r>
            <a:r>
              <a:rPr lang="en-US" sz="1200" dirty="0" err="1"/>
              <a:t>etc</a:t>
            </a:r>
            <a:r>
              <a:rPr lang="en-US" sz="1200" dirty="0"/>
              <a:t>/</a:t>
            </a:r>
            <a:r>
              <a:rPr lang="en-US" sz="1200" dirty="0" err="1"/>
              <a:t>nftables.conf</a:t>
            </a:r>
            <a:br>
              <a:rPr lang="en-US" sz="1200" dirty="0"/>
            </a:br>
            <a:r>
              <a:rPr lang="en-US" sz="1200" dirty="0" err="1"/>
              <a:t>sudo</a:t>
            </a:r>
            <a:r>
              <a:rPr lang="en-US" sz="1200" dirty="0"/>
              <a:t> </a:t>
            </a:r>
            <a:r>
              <a:rPr lang="en-US" sz="1200" dirty="0" err="1"/>
              <a:t>systemctl</a:t>
            </a:r>
            <a:r>
              <a:rPr lang="en-US" sz="1200" dirty="0"/>
              <a:t> restart </a:t>
            </a:r>
            <a:r>
              <a:rPr lang="en-US" sz="1200" dirty="0" err="1"/>
              <a:t>nftables.service</a:t>
            </a:r>
            <a:endParaRPr lang="en-US" sz="1200" dirty="0"/>
          </a:p>
          <a:p>
            <a:pPr>
              <a:buNone/>
            </a:pPr>
            <a:r>
              <a:rPr lang="el-GR" sz="1200" b="1" dirty="0"/>
              <a:t>Άδειασμα πίνακα:</a:t>
            </a:r>
            <a:br>
              <a:rPr lang="el-GR" sz="1200" dirty="0"/>
            </a:br>
            <a:r>
              <a:rPr lang="en-US" sz="1200" dirty="0" err="1"/>
              <a:t>nft</a:t>
            </a:r>
            <a:r>
              <a:rPr lang="en-US" sz="1200" dirty="0"/>
              <a:t> flush table [</a:t>
            </a:r>
            <a:r>
              <a:rPr lang="el-GR" sz="1200" dirty="0"/>
              <a:t>οικογένεια] [</a:t>
            </a:r>
            <a:r>
              <a:rPr lang="el-GR" sz="1200" dirty="0" err="1"/>
              <a:t>όνομα_πίνακα</a:t>
            </a:r>
            <a:r>
              <a:rPr lang="el-GR" sz="1200" dirty="0"/>
              <a:t>]</a:t>
            </a:r>
          </a:p>
          <a:p>
            <a:pPr>
              <a:buNone/>
            </a:pPr>
            <a:r>
              <a:rPr lang="el-GR" sz="1200" b="1" dirty="0"/>
              <a:t>Δημιουργία πίνακα:</a:t>
            </a:r>
            <a:br>
              <a:rPr lang="el-GR" sz="1200" dirty="0"/>
            </a:br>
            <a:r>
              <a:rPr lang="en-US" sz="1200" dirty="0" err="1"/>
              <a:t>nft</a:t>
            </a:r>
            <a:r>
              <a:rPr lang="en-US" sz="1200" dirty="0"/>
              <a:t> add table [</a:t>
            </a:r>
            <a:r>
              <a:rPr lang="el-GR" sz="1200" dirty="0"/>
              <a:t>οικογένεια] [</a:t>
            </a:r>
            <a:r>
              <a:rPr lang="el-GR" sz="1200" dirty="0" err="1"/>
              <a:t>όνομα_πίνακα</a:t>
            </a:r>
            <a:r>
              <a:rPr lang="el-GR" sz="1200" dirty="0"/>
              <a:t>]</a:t>
            </a:r>
          </a:p>
          <a:p>
            <a:pPr>
              <a:buNone/>
            </a:pPr>
            <a:r>
              <a:rPr lang="el-GR" sz="1200" b="1" dirty="0"/>
              <a:t>Διαγραφή πίνακα:</a:t>
            </a:r>
            <a:br>
              <a:rPr lang="el-GR" sz="1200" dirty="0"/>
            </a:br>
            <a:r>
              <a:rPr lang="en-US" sz="1200" dirty="0" err="1"/>
              <a:t>nft</a:t>
            </a:r>
            <a:r>
              <a:rPr lang="en-US" sz="1200" dirty="0"/>
              <a:t> delete table [</a:t>
            </a:r>
            <a:r>
              <a:rPr lang="el-GR" sz="1200" dirty="0"/>
              <a:t>οικογένεια] [</a:t>
            </a:r>
            <a:r>
              <a:rPr lang="el-GR" sz="1200" dirty="0" err="1"/>
              <a:t>όνομα_πίνακα</a:t>
            </a:r>
            <a:r>
              <a:rPr lang="el-GR" sz="1200" dirty="0"/>
              <a:t>]</a:t>
            </a:r>
          </a:p>
          <a:p>
            <a:pPr>
              <a:buNone/>
            </a:pPr>
            <a:r>
              <a:rPr lang="el-GR" sz="1200" b="1" dirty="0"/>
              <a:t>Διαθέσιμες οικογένειες (</a:t>
            </a:r>
            <a:r>
              <a:rPr lang="en-US" sz="1200" b="1" dirty="0"/>
              <a:t>family):</a:t>
            </a:r>
            <a:br>
              <a:rPr lang="en-US" sz="1200" dirty="0"/>
            </a:br>
            <a:r>
              <a:rPr lang="en-US" sz="1200" dirty="0" err="1"/>
              <a:t>ip</a:t>
            </a:r>
            <a:br>
              <a:rPr lang="en-US" sz="1200" dirty="0"/>
            </a:br>
            <a:r>
              <a:rPr lang="en-US" sz="1200" dirty="0"/>
              <a:t>ip6</a:t>
            </a:r>
            <a:br>
              <a:rPr lang="en-US" sz="1200" dirty="0"/>
            </a:br>
            <a:r>
              <a:rPr lang="en-US" sz="1200" dirty="0" err="1"/>
              <a:t>inet</a:t>
            </a:r>
            <a:br>
              <a:rPr lang="en-US" sz="1200" dirty="0"/>
            </a:br>
            <a:r>
              <a:rPr lang="en-US" sz="1200" dirty="0" err="1"/>
              <a:t>arp</a:t>
            </a:r>
            <a:br>
              <a:rPr lang="en-US" sz="1200" dirty="0"/>
            </a:br>
            <a:r>
              <a:rPr lang="en-US" sz="1200" dirty="0"/>
              <a:t>bridge</a:t>
            </a:r>
          </a:p>
          <a:p>
            <a:pPr>
              <a:buNone/>
            </a:pPr>
            <a:r>
              <a:rPr lang="el-GR" sz="1200" b="1" dirty="0"/>
              <a:t>Προσθήκη αλυσίδας (</a:t>
            </a:r>
            <a:r>
              <a:rPr lang="en-US" sz="1200" b="1" dirty="0"/>
              <a:t>chain):</a:t>
            </a:r>
            <a:br>
              <a:rPr lang="en-US" sz="1200" dirty="0"/>
            </a:br>
            <a:r>
              <a:rPr lang="en-US" sz="1200" dirty="0" err="1"/>
              <a:t>nft</a:t>
            </a:r>
            <a:r>
              <a:rPr lang="en-US" sz="1200" dirty="0"/>
              <a:t> add chain [</a:t>
            </a:r>
            <a:r>
              <a:rPr lang="el-GR" sz="1200" dirty="0"/>
              <a:t>οικογένεια] [πίνακας] [αλυσίδα]</a:t>
            </a:r>
          </a:p>
          <a:p>
            <a:pPr>
              <a:buNone/>
            </a:pPr>
            <a:r>
              <a:rPr lang="el-GR" sz="1200" b="1" dirty="0"/>
              <a:t>Εισαγωγή κανόνα:</a:t>
            </a:r>
            <a:br>
              <a:rPr lang="el-GR" sz="1200" dirty="0"/>
            </a:br>
            <a:r>
              <a:rPr lang="en-US" sz="1200" dirty="0" err="1"/>
              <a:t>nft</a:t>
            </a:r>
            <a:r>
              <a:rPr lang="en-US" sz="1200" dirty="0"/>
              <a:t> insert rule [</a:t>
            </a:r>
            <a:r>
              <a:rPr lang="el-GR" sz="1200" dirty="0"/>
              <a:t>οικογένεια] [πίνακας] [αλυσίδα] </a:t>
            </a:r>
            <a:r>
              <a:rPr lang="en-US" sz="1200" dirty="0"/>
              <a:t>handle [</a:t>
            </a:r>
            <a:r>
              <a:rPr lang="el-GR" sz="1200" dirty="0"/>
              <a:t>αναγνωριστικό] [κανόνας]</a:t>
            </a:r>
          </a:p>
          <a:p>
            <a:pPr>
              <a:buNone/>
            </a:pPr>
            <a:r>
              <a:rPr lang="el-GR" sz="1200" b="1" dirty="0"/>
              <a:t>Καθαρισμός (</a:t>
            </a:r>
            <a:r>
              <a:rPr lang="en-US" sz="1200" b="1" dirty="0"/>
              <a:t>flush) </a:t>
            </a:r>
            <a:r>
              <a:rPr lang="el-GR" sz="1200" b="1" dirty="0"/>
              <a:t>αλυσίδας:</a:t>
            </a:r>
            <a:br>
              <a:rPr lang="el-GR" sz="1200" dirty="0"/>
            </a:br>
            <a:r>
              <a:rPr lang="en-US" sz="1200" dirty="0" err="1"/>
              <a:t>nft</a:t>
            </a:r>
            <a:r>
              <a:rPr lang="en-US" sz="1200" dirty="0"/>
              <a:t> flush chain [</a:t>
            </a:r>
            <a:r>
              <a:rPr lang="el-GR" sz="1200" dirty="0"/>
              <a:t>οικογένεια] [πίνακας] [αλυσίδα]</a:t>
            </a:r>
          </a:p>
          <a:p>
            <a:pPr>
              <a:buNone/>
            </a:pPr>
            <a:r>
              <a:rPr lang="el-GR" sz="1200" b="1" dirty="0"/>
              <a:t>Διαγραφή αλυσίδας:</a:t>
            </a:r>
            <a:br>
              <a:rPr lang="el-GR" sz="1200" dirty="0"/>
            </a:br>
            <a:r>
              <a:rPr lang="en-US" sz="1200" dirty="0" err="1"/>
              <a:t>nft</a:t>
            </a:r>
            <a:r>
              <a:rPr lang="en-US" sz="1200" dirty="0"/>
              <a:t> delete chain [</a:t>
            </a:r>
            <a:r>
              <a:rPr lang="el-GR" sz="1200" dirty="0"/>
              <a:t>οικογένεια] [πίνακας] [αλυσίδα]</a:t>
            </a:r>
          </a:p>
          <a:p>
            <a:pPr>
              <a:buNone/>
            </a:pPr>
            <a:r>
              <a:rPr lang="el-GR" sz="1200" b="1" dirty="0"/>
              <a:t>Προβολή όλων των κανόνων:</a:t>
            </a:r>
            <a:br>
              <a:rPr lang="el-GR" sz="1200" dirty="0"/>
            </a:br>
            <a:r>
              <a:rPr lang="en-US" sz="1200" dirty="0" err="1"/>
              <a:t>nft</a:t>
            </a:r>
            <a:r>
              <a:rPr lang="en-US" sz="1200" dirty="0"/>
              <a:t> list ruleset</a:t>
            </a:r>
          </a:p>
          <a:p>
            <a:r>
              <a:rPr lang="el-GR" sz="1200" b="1" dirty="0"/>
              <a:t>Προβολή συγκεκριμένου πίνακα ή αλυσίδας:</a:t>
            </a:r>
            <a:br>
              <a:rPr lang="el-GR" sz="1200" dirty="0"/>
            </a:br>
            <a:r>
              <a:rPr lang="en-US" sz="1200" dirty="0" err="1"/>
              <a:t>nft</a:t>
            </a:r>
            <a:r>
              <a:rPr lang="en-US" sz="1200" dirty="0"/>
              <a:t> list table [</a:t>
            </a:r>
            <a:r>
              <a:rPr lang="el-GR" sz="1200" dirty="0"/>
              <a:t>οικογένεια] [πίνακας] [αλυσίδα]</a:t>
            </a:r>
          </a:p>
          <a:p>
            <a:endParaRPr lang="el-GR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B59178-3AB4-AEC1-6777-BC8ED9C0402B}"/>
              </a:ext>
            </a:extLst>
          </p:cNvPr>
          <p:cNvSpPr txBox="1"/>
          <p:nvPr/>
        </p:nvSpPr>
        <p:spPr>
          <a:xfrm>
            <a:off x="3924141" y="1317006"/>
            <a:ext cx="3733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sz="1200" b="1" dirty="0"/>
              <a:t>Ρύθμιση πίνακα </a:t>
            </a:r>
            <a:r>
              <a:rPr lang="en-US" sz="1200" b="1" dirty="0" err="1"/>
              <a:t>postrouting</a:t>
            </a:r>
            <a:r>
              <a:rPr lang="en-US" sz="1200" b="1" dirty="0"/>
              <a:t>:</a:t>
            </a:r>
            <a:br>
              <a:rPr lang="en-US" sz="1200" dirty="0"/>
            </a:br>
            <a:r>
              <a:rPr lang="en-US" sz="1200" dirty="0" err="1"/>
              <a:t>nft</a:t>
            </a:r>
            <a:r>
              <a:rPr lang="en-US" sz="1200" dirty="0"/>
              <a:t> add table </a:t>
            </a:r>
            <a:r>
              <a:rPr lang="en-US" sz="1200" dirty="0" err="1"/>
              <a:t>nat</a:t>
            </a:r>
            <a:br>
              <a:rPr lang="en-US" sz="1200" dirty="0"/>
            </a:br>
            <a:r>
              <a:rPr lang="en-US" sz="1200" dirty="0" err="1"/>
              <a:t>nft</a:t>
            </a:r>
            <a:r>
              <a:rPr lang="en-US" sz="1200" dirty="0"/>
              <a:t> add chain </a:t>
            </a:r>
            <a:r>
              <a:rPr lang="en-US" sz="1200" dirty="0" err="1"/>
              <a:t>nat</a:t>
            </a:r>
            <a:r>
              <a:rPr lang="en-US" sz="1200" dirty="0"/>
              <a:t> </a:t>
            </a:r>
            <a:r>
              <a:rPr lang="en-US" sz="1200" dirty="0" err="1"/>
              <a:t>prerouting</a:t>
            </a:r>
            <a:r>
              <a:rPr lang="en-US" sz="1200" dirty="0"/>
              <a:t> { type </a:t>
            </a:r>
            <a:r>
              <a:rPr lang="en-US" sz="1200" dirty="0" err="1"/>
              <a:t>nat</a:t>
            </a:r>
            <a:r>
              <a:rPr lang="en-US" sz="1200" dirty="0"/>
              <a:t> hook </a:t>
            </a:r>
            <a:r>
              <a:rPr lang="en-US" sz="1200" dirty="0" err="1"/>
              <a:t>prerouting</a:t>
            </a:r>
            <a:r>
              <a:rPr lang="en-US" sz="1200" dirty="0"/>
              <a:t> priority 0 ; }</a:t>
            </a:r>
            <a:br>
              <a:rPr lang="en-US" sz="1200" dirty="0"/>
            </a:br>
            <a:r>
              <a:rPr lang="en-US" sz="1200" dirty="0" err="1"/>
              <a:t>nft</a:t>
            </a:r>
            <a:r>
              <a:rPr lang="en-US" sz="1200" dirty="0"/>
              <a:t> add chain </a:t>
            </a:r>
            <a:r>
              <a:rPr lang="en-US" sz="1200" dirty="0" err="1"/>
              <a:t>nat</a:t>
            </a:r>
            <a:r>
              <a:rPr lang="en-US" sz="1200" dirty="0"/>
              <a:t> </a:t>
            </a:r>
            <a:r>
              <a:rPr lang="en-US" sz="1200" dirty="0" err="1"/>
              <a:t>postrouting</a:t>
            </a:r>
            <a:r>
              <a:rPr lang="en-US" sz="1200" dirty="0"/>
              <a:t> { type </a:t>
            </a:r>
            <a:r>
              <a:rPr lang="en-US" sz="1200" dirty="0" err="1"/>
              <a:t>nat</a:t>
            </a:r>
            <a:r>
              <a:rPr lang="en-US" sz="1200" dirty="0"/>
              <a:t> hook </a:t>
            </a:r>
            <a:r>
              <a:rPr lang="en-US" sz="1200" dirty="0" err="1"/>
              <a:t>postrouting</a:t>
            </a:r>
            <a:r>
              <a:rPr lang="en-US" sz="1200" dirty="0"/>
              <a:t> priority 100 ; }</a:t>
            </a:r>
          </a:p>
          <a:p>
            <a:pPr>
              <a:buNone/>
            </a:pPr>
            <a:r>
              <a:rPr lang="el-GR" sz="1200" b="1" dirty="0"/>
              <a:t>Άδειασμα πίνακα:</a:t>
            </a:r>
            <a:br>
              <a:rPr lang="el-GR" sz="1200" dirty="0"/>
            </a:br>
            <a:r>
              <a:rPr lang="en-US" sz="1200" dirty="0" err="1"/>
              <a:t>nft</a:t>
            </a:r>
            <a:r>
              <a:rPr lang="en-US" sz="1200" dirty="0"/>
              <a:t> flush table [</a:t>
            </a:r>
            <a:r>
              <a:rPr lang="el-GR" sz="1200" dirty="0"/>
              <a:t>οικογένεια] [</a:t>
            </a:r>
            <a:r>
              <a:rPr lang="el-GR" sz="1200" dirty="0" err="1"/>
              <a:t>όνομα_πίνακα</a:t>
            </a:r>
            <a:r>
              <a:rPr lang="el-GR" sz="1200" dirty="0"/>
              <a:t>]</a:t>
            </a:r>
          </a:p>
          <a:p>
            <a:r>
              <a:rPr lang="el-GR" sz="1200" b="1" dirty="0"/>
              <a:t>Πλήρης ρύθμιση </a:t>
            </a:r>
            <a:r>
              <a:rPr lang="en-US" sz="1200" b="1" dirty="0" err="1"/>
              <a:t>prerouting</a:t>
            </a:r>
            <a:r>
              <a:rPr lang="en-US" sz="1200" b="1" dirty="0"/>
              <a:t>, </a:t>
            </a:r>
            <a:r>
              <a:rPr lang="en-US" sz="1200" b="1" dirty="0" err="1"/>
              <a:t>postrouting</a:t>
            </a:r>
            <a:r>
              <a:rPr lang="en-US" sz="1200" b="1" dirty="0"/>
              <a:t> </a:t>
            </a:r>
            <a:r>
              <a:rPr lang="el-GR" sz="1200" b="1" dirty="0"/>
              <a:t>και απόκρυψης (</a:t>
            </a:r>
            <a:r>
              <a:rPr lang="en-US" sz="1200" b="1" dirty="0"/>
              <a:t>masquerading):</a:t>
            </a:r>
            <a:br>
              <a:rPr lang="en-US" sz="1200" dirty="0"/>
            </a:br>
            <a:r>
              <a:rPr lang="en-US" sz="1200" dirty="0" err="1"/>
              <a:t>nft</a:t>
            </a:r>
            <a:r>
              <a:rPr lang="en-US" sz="1200" dirty="0"/>
              <a:t> add table </a:t>
            </a:r>
            <a:r>
              <a:rPr lang="en-US" sz="1200" dirty="0" err="1"/>
              <a:t>nat</a:t>
            </a:r>
            <a:br>
              <a:rPr lang="en-US" sz="1200" dirty="0"/>
            </a:br>
            <a:r>
              <a:rPr lang="en-US" sz="1200" dirty="0" err="1"/>
              <a:t>nft</a:t>
            </a:r>
            <a:r>
              <a:rPr lang="en-US" sz="1200" dirty="0"/>
              <a:t> add chain </a:t>
            </a:r>
            <a:r>
              <a:rPr lang="en-US" sz="1200" dirty="0" err="1"/>
              <a:t>nat</a:t>
            </a:r>
            <a:r>
              <a:rPr lang="en-US" sz="1200" dirty="0"/>
              <a:t> </a:t>
            </a:r>
            <a:r>
              <a:rPr lang="en-US" sz="1200" dirty="0" err="1"/>
              <a:t>prerouting</a:t>
            </a:r>
            <a:r>
              <a:rPr lang="en-US" sz="1200" dirty="0"/>
              <a:t> { type </a:t>
            </a:r>
            <a:r>
              <a:rPr lang="en-US" sz="1200" dirty="0" err="1"/>
              <a:t>nat</a:t>
            </a:r>
            <a:r>
              <a:rPr lang="en-US" sz="1200" dirty="0"/>
              <a:t> hook </a:t>
            </a:r>
            <a:r>
              <a:rPr lang="en-US" sz="1200" dirty="0" err="1"/>
              <a:t>prerouting</a:t>
            </a:r>
            <a:r>
              <a:rPr lang="en-US" sz="1200" dirty="0"/>
              <a:t> priority 0 ; }</a:t>
            </a:r>
            <a:br>
              <a:rPr lang="en-US" sz="1200" dirty="0"/>
            </a:br>
            <a:r>
              <a:rPr lang="en-US" sz="1200" dirty="0" err="1"/>
              <a:t>nft</a:t>
            </a:r>
            <a:r>
              <a:rPr lang="en-US" sz="1200" dirty="0"/>
              <a:t> add chain </a:t>
            </a:r>
            <a:r>
              <a:rPr lang="en-US" sz="1200" dirty="0" err="1"/>
              <a:t>nat</a:t>
            </a:r>
            <a:r>
              <a:rPr lang="en-US" sz="1200" dirty="0"/>
              <a:t> </a:t>
            </a:r>
            <a:r>
              <a:rPr lang="en-US" sz="1200" dirty="0" err="1"/>
              <a:t>postrouting</a:t>
            </a:r>
            <a:r>
              <a:rPr lang="en-US" sz="1200" dirty="0"/>
              <a:t> { type </a:t>
            </a:r>
            <a:r>
              <a:rPr lang="en-US" sz="1200" dirty="0" err="1"/>
              <a:t>nat</a:t>
            </a:r>
            <a:r>
              <a:rPr lang="en-US" sz="1200" dirty="0"/>
              <a:t> hook </a:t>
            </a:r>
            <a:r>
              <a:rPr lang="en-US" sz="1200" dirty="0" err="1"/>
              <a:t>postrouting</a:t>
            </a:r>
            <a:r>
              <a:rPr lang="en-US" sz="1200" dirty="0"/>
              <a:t> priority 100 ; }</a:t>
            </a:r>
            <a:br>
              <a:rPr lang="en-US" sz="1200" dirty="0"/>
            </a:br>
            <a:r>
              <a:rPr lang="en-US" sz="1200" dirty="0" err="1"/>
              <a:t>nft</a:t>
            </a:r>
            <a:r>
              <a:rPr lang="en-US" sz="1200" dirty="0"/>
              <a:t> add rule </a:t>
            </a:r>
            <a:r>
              <a:rPr lang="en-US" sz="1200" dirty="0" err="1"/>
              <a:t>nat</a:t>
            </a:r>
            <a:r>
              <a:rPr lang="en-US" sz="1200" dirty="0"/>
              <a:t> </a:t>
            </a:r>
            <a:r>
              <a:rPr lang="en-US" sz="1200" dirty="0" err="1"/>
              <a:t>postrouting</a:t>
            </a:r>
            <a:r>
              <a:rPr lang="en-US" sz="1200" dirty="0"/>
              <a:t> masquerade</a:t>
            </a:r>
            <a:br>
              <a:rPr lang="en-US" sz="1200" dirty="0"/>
            </a:br>
            <a:r>
              <a:rPr lang="en-US" sz="1200" dirty="0" err="1"/>
              <a:t>nft</a:t>
            </a:r>
            <a:r>
              <a:rPr lang="en-US" sz="1200" dirty="0"/>
              <a:t> add rule </a:t>
            </a:r>
            <a:r>
              <a:rPr lang="en-US" sz="1200" dirty="0" err="1"/>
              <a:t>nat</a:t>
            </a:r>
            <a:r>
              <a:rPr lang="en-US" sz="1200" dirty="0"/>
              <a:t> </a:t>
            </a:r>
            <a:r>
              <a:rPr lang="en-US" sz="1200" dirty="0" err="1"/>
              <a:t>prerouting</a:t>
            </a:r>
            <a:r>
              <a:rPr lang="en-US" sz="1200" dirty="0"/>
              <a:t> </a:t>
            </a:r>
            <a:r>
              <a:rPr lang="en-US" sz="1200" dirty="0" err="1"/>
              <a:t>iif</a:t>
            </a:r>
            <a:r>
              <a:rPr lang="en-US" sz="1200" dirty="0"/>
              <a:t> eth0 </a:t>
            </a:r>
            <a:r>
              <a:rPr lang="en-US" sz="1200" dirty="0" err="1"/>
              <a:t>tcp</a:t>
            </a:r>
            <a:r>
              <a:rPr lang="en-US" sz="1200" dirty="0"/>
              <a:t> </a:t>
            </a:r>
            <a:r>
              <a:rPr lang="en-US" sz="1200" dirty="0" err="1"/>
              <a:t>dport</a:t>
            </a:r>
            <a:r>
              <a:rPr lang="en-US" sz="1200" dirty="0"/>
              <a:t> { 80, 443, X, Y } </a:t>
            </a:r>
            <a:r>
              <a:rPr lang="en-US" sz="1200" dirty="0" err="1"/>
              <a:t>dnat</a:t>
            </a:r>
            <a:r>
              <a:rPr lang="en-US" sz="1200" dirty="0"/>
              <a:t> IP-</a:t>
            </a:r>
            <a:r>
              <a:rPr lang="el-GR" sz="1200" dirty="0"/>
              <a:t>τοπικό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38282" y="0"/>
            <a:ext cx="8154034" cy="6880225"/>
            <a:chOff x="4038282" y="0"/>
            <a:chExt cx="8154034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5" y="0"/>
              <a:ext cx="5012055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8282" y="4070350"/>
              <a:ext cx="3915727" cy="97916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0787" y="5286692"/>
              <a:ext cx="1577975" cy="83946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711065" y="5392102"/>
              <a:ext cx="551815" cy="452755"/>
            </a:xfrm>
            <a:custGeom>
              <a:avLst/>
              <a:gdLst/>
              <a:ahLst/>
              <a:cxnLst/>
              <a:rect l="l" t="t" r="r" b="b"/>
              <a:pathLst>
                <a:path w="551814" h="452754">
                  <a:moveTo>
                    <a:pt x="325437" y="0"/>
                  </a:moveTo>
                  <a:lnTo>
                    <a:pt x="325437" y="113030"/>
                  </a:lnTo>
                  <a:lnTo>
                    <a:pt x="0" y="113030"/>
                  </a:lnTo>
                  <a:lnTo>
                    <a:pt x="0" y="339407"/>
                  </a:lnTo>
                  <a:lnTo>
                    <a:pt x="325437" y="339407"/>
                  </a:lnTo>
                  <a:lnTo>
                    <a:pt x="325437" y="452437"/>
                  </a:lnTo>
                  <a:lnTo>
                    <a:pt x="551497" y="226377"/>
                  </a:lnTo>
                  <a:lnTo>
                    <a:pt x="325437" y="0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11065" y="5392102"/>
              <a:ext cx="551815" cy="452755"/>
            </a:xfrm>
            <a:custGeom>
              <a:avLst/>
              <a:gdLst/>
              <a:ahLst/>
              <a:cxnLst/>
              <a:rect l="l" t="t" r="r" b="b"/>
              <a:pathLst>
                <a:path w="551814" h="452754">
                  <a:moveTo>
                    <a:pt x="0" y="113030"/>
                  </a:moveTo>
                  <a:lnTo>
                    <a:pt x="325437" y="113030"/>
                  </a:lnTo>
                  <a:lnTo>
                    <a:pt x="325437" y="0"/>
                  </a:lnTo>
                  <a:lnTo>
                    <a:pt x="551497" y="226377"/>
                  </a:lnTo>
                  <a:lnTo>
                    <a:pt x="325437" y="452437"/>
                  </a:lnTo>
                  <a:lnTo>
                    <a:pt x="325437" y="339407"/>
                  </a:lnTo>
                  <a:lnTo>
                    <a:pt x="0" y="339407"/>
                  </a:lnTo>
                  <a:lnTo>
                    <a:pt x="0" y="113030"/>
                  </a:lnTo>
                </a:path>
              </a:pathLst>
            </a:custGeom>
            <a:ln w="15875">
              <a:solidFill>
                <a:srgbClr val="FF90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503987" y="5392102"/>
              <a:ext cx="675640" cy="452755"/>
            </a:xfrm>
            <a:custGeom>
              <a:avLst/>
              <a:gdLst/>
              <a:ahLst/>
              <a:cxnLst/>
              <a:rect l="l" t="t" r="r" b="b"/>
              <a:pathLst>
                <a:path w="675640" h="452754">
                  <a:moveTo>
                    <a:pt x="449262" y="0"/>
                  </a:moveTo>
                  <a:lnTo>
                    <a:pt x="449262" y="113030"/>
                  </a:lnTo>
                  <a:lnTo>
                    <a:pt x="0" y="113030"/>
                  </a:lnTo>
                  <a:lnTo>
                    <a:pt x="0" y="339407"/>
                  </a:lnTo>
                  <a:lnTo>
                    <a:pt x="449262" y="339407"/>
                  </a:lnTo>
                  <a:lnTo>
                    <a:pt x="449262" y="452437"/>
                  </a:lnTo>
                  <a:lnTo>
                    <a:pt x="675640" y="226377"/>
                  </a:lnTo>
                  <a:lnTo>
                    <a:pt x="449262" y="0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03987" y="5392102"/>
              <a:ext cx="675640" cy="452755"/>
            </a:xfrm>
            <a:custGeom>
              <a:avLst/>
              <a:gdLst/>
              <a:ahLst/>
              <a:cxnLst/>
              <a:rect l="l" t="t" r="r" b="b"/>
              <a:pathLst>
                <a:path w="675640" h="452754">
                  <a:moveTo>
                    <a:pt x="0" y="113030"/>
                  </a:moveTo>
                  <a:lnTo>
                    <a:pt x="449262" y="113030"/>
                  </a:lnTo>
                  <a:lnTo>
                    <a:pt x="449262" y="0"/>
                  </a:lnTo>
                  <a:lnTo>
                    <a:pt x="675640" y="226377"/>
                  </a:lnTo>
                  <a:lnTo>
                    <a:pt x="449262" y="452437"/>
                  </a:lnTo>
                  <a:lnTo>
                    <a:pt x="449262" y="339407"/>
                  </a:lnTo>
                  <a:lnTo>
                    <a:pt x="0" y="339407"/>
                  </a:lnTo>
                  <a:lnTo>
                    <a:pt x="0" y="113030"/>
                  </a:lnTo>
                </a:path>
              </a:pathLst>
            </a:custGeom>
            <a:ln w="15875">
              <a:solidFill>
                <a:srgbClr val="FF90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13705" y="4378642"/>
              <a:ext cx="715010" cy="667385"/>
            </a:xfrm>
            <a:custGeom>
              <a:avLst/>
              <a:gdLst/>
              <a:ahLst/>
              <a:cxnLst/>
              <a:rect l="l" t="t" r="r" b="b"/>
              <a:pathLst>
                <a:path w="715010" h="667385">
                  <a:moveTo>
                    <a:pt x="0" y="0"/>
                  </a:moveTo>
                  <a:lnTo>
                    <a:pt x="715010" y="0"/>
                  </a:lnTo>
                  <a:lnTo>
                    <a:pt x="715010" y="667385"/>
                  </a:lnTo>
                  <a:lnTo>
                    <a:pt x="0" y="667385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91200" y="5045709"/>
              <a:ext cx="157479" cy="2397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39907" y="5045709"/>
              <a:ext cx="157479" cy="2397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642610" y="3595052"/>
              <a:ext cx="6241415" cy="629920"/>
            </a:xfrm>
            <a:custGeom>
              <a:avLst/>
              <a:gdLst/>
              <a:ahLst/>
              <a:cxnLst/>
              <a:rect l="l" t="t" r="r" b="b"/>
              <a:pathLst>
                <a:path w="6241415" h="629920">
                  <a:moveTo>
                    <a:pt x="6241097" y="0"/>
                  </a:moveTo>
                  <a:lnTo>
                    <a:pt x="0" y="0"/>
                  </a:lnTo>
                  <a:lnTo>
                    <a:pt x="0" y="629602"/>
                  </a:lnTo>
                  <a:lnTo>
                    <a:pt x="6241097" y="629602"/>
                  </a:lnTo>
                  <a:lnTo>
                    <a:pt x="62410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1515" y="1303654"/>
            <a:ext cx="418528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40" dirty="0">
                <a:latin typeface="Calibri"/>
                <a:cs typeface="Calibri"/>
              </a:rPr>
              <a:t>Στη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συνέχεια,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θα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εξερευνήσουμε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σχετικά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τείχη</a:t>
            </a:r>
            <a:r>
              <a:rPr sz="950" spc="5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(ηλεκτρονικής)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spc="30" dirty="0">
                <a:latin typeface="Calibri"/>
                <a:cs typeface="Calibri"/>
              </a:rPr>
              <a:t>προστασίας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4145" y="4425995"/>
            <a:ext cx="3338829" cy="19044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33755" indent="-91440">
              <a:lnSpc>
                <a:spcPts val="158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833755" algn="l"/>
              </a:tabLst>
            </a:pPr>
            <a:r>
              <a:rPr sz="1100" spc="40" dirty="0">
                <a:latin typeface="Calibri"/>
                <a:cs typeface="Calibri"/>
              </a:rPr>
              <a:t>Εμφάνιση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της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λίστας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25" dirty="0">
                <a:latin typeface="Calibri"/>
                <a:cs typeface="Calibri"/>
              </a:rPr>
              <a:t>κανόνων:</a:t>
            </a:r>
            <a:endParaRPr sz="1100" dirty="0">
              <a:latin typeface="Calibri"/>
              <a:cs typeface="Calibri"/>
            </a:endParaRPr>
          </a:p>
          <a:p>
            <a:pPr marL="1016635" lvl="1" indent="-90805">
              <a:lnSpc>
                <a:spcPct val="100000"/>
              </a:lnSpc>
              <a:spcBef>
                <a:spcPts val="106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016635" algn="l"/>
              </a:tabLst>
            </a:pPr>
            <a:r>
              <a:rPr sz="1050" b="1" spc="35" dirty="0">
                <a:latin typeface="Calibri"/>
                <a:cs typeface="Calibri"/>
              </a:rPr>
              <a:t>$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30" dirty="0">
                <a:latin typeface="Calibri"/>
                <a:cs typeface="Calibri"/>
              </a:rPr>
              <a:t>sudo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35" dirty="0">
                <a:latin typeface="Calibri"/>
                <a:cs typeface="Calibri"/>
              </a:rPr>
              <a:t>ufw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15" dirty="0">
                <a:latin typeface="Calibri"/>
                <a:cs typeface="Calibri"/>
              </a:rPr>
              <a:t>status</a:t>
            </a:r>
            <a:endParaRPr sz="1050" dirty="0">
              <a:latin typeface="Calibri"/>
              <a:cs typeface="Calibri"/>
            </a:endParaRPr>
          </a:p>
          <a:p>
            <a:pPr marL="833755" marR="5080" indent="-90805">
              <a:lnSpc>
                <a:spcPct val="88700"/>
              </a:lnSpc>
              <a:spcBef>
                <a:spcPts val="76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833755" algn="l"/>
              </a:tabLst>
            </a:pPr>
            <a:r>
              <a:rPr sz="1100" spc="65" dirty="0">
                <a:latin typeface="Calibri"/>
                <a:cs typeface="Calibri"/>
              </a:rPr>
              <a:t>Επαναφόρτωση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και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επαναφορά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κανόνων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τείχους </a:t>
            </a:r>
            <a:r>
              <a:rPr sz="1100" spc="-17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(ηλεκτρονικής)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προστασίας: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BA00"/>
              </a:buClr>
              <a:buFont typeface="Arial"/>
              <a:buChar char="•"/>
            </a:pPr>
            <a:endParaRPr sz="1200" dirty="0">
              <a:latin typeface="Calibri"/>
              <a:cs typeface="Calibri"/>
            </a:endParaRPr>
          </a:p>
          <a:p>
            <a:pPr marL="1016635" lvl="1" indent="-90805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016635" algn="l"/>
              </a:tabLst>
            </a:pPr>
            <a:r>
              <a:rPr sz="1050" b="1" spc="50" dirty="0">
                <a:latin typeface="Calibri"/>
                <a:cs typeface="Calibri"/>
              </a:rPr>
              <a:t>$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sudo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ufw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35" dirty="0">
                <a:latin typeface="Calibri"/>
                <a:cs typeface="Calibri"/>
              </a:rPr>
              <a:t>reload</a:t>
            </a:r>
            <a:endParaRPr sz="1050" dirty="0">
              <a:latin typeface="Calibri"/>
              <a:cs typeface="Calibri"/>
            </a:endParaRPr>
          </a:p>
          <a:p>
            <a:pPr marL="1016635" lvl="1" indent="-90805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016635" algn="l"/>
              </a:tabLst>
            </a:pPr>
            <a:r>
              <a:rPr sz="1050" b="1" spc="35" dirty="0">
                <a:latin typeface="Calibri"/>
                <a:cs typeface="Calibri"/>
              </a:rPr>
              <a:t>$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30" dirty="0">
                <a:latin typeface="Calibri"/>
                <a:cs typeface="Calibri"/>
              </a:rPr>
              <a:t>sudo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35" dirty="0">
                <a:latin typeface="Calibri"/>
                <a:cs typeface="Calibri"/>
              </a:rPr>
              <a:t>ufw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10" dirty="0">
                <a:latin typeface="Calibri"/>
                <a:cs typeface="Calibri"/>
              </a:rPr>
              <a:t>reset</a:t>
            </a:r>
            <a:endParaRPr sz="1050" dirty="0">
              <a:latin typeface="Calibri"/>
              <a:cs typeface="Calibri"/>
            </a:endParaRPr>
          </a:p>
          <a:p>
            <a:pPr marL="12700" marR="816610">
              <a:lnSpc>
                <a:spcPts val="440"/>
              </a:lnSpc>
              <a:spcBef>
                <a:spcPts val="459"/>
              </a:spcBef>
            </a:pPr>
            <a:r>
              <a:rPr sz="400" spc="25" dirty="0">
                <a:latin typeface="Calibri"/>
                <a:cs typeface="Calibri"/>
              </a:rPr>
              <a:t>Πηγή: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2024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URL: </a:t>
            </a:r>
            <a:r>
              <a:rPr sz="400" spc="10" dirty="0">
                <a:latin typeface="Calibri"/>
                <a:cs typeface="Calibri"/>
              </a:rPr>
              <a:t>https://help</a:t>
            </a:r>
            <a:r>
              <a:rPr sz="400" spc="10" dirty="0">
                <a:solidFill>
                  <a:srgbClr val="87872D"/>
                </a:solidFill>
                <a:latin typeface="Calibri"/>
                <a:cs typeface="Calibri"/>
              </a:rPr>
              <a:t>.</a:t>
            </a:r>
            <a:r>
              <a:rPr sz="400" u="dash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400" u="dash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ubuntu.com/community/UFW</a:t>
            </a:r>
            <a:r>
              <a:rPr sz="400" spc="2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(Uncomplicated</a:t>
            </a:r>
            <a:r>
              <a:rPr sz="400" spc="3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Firewall</a:t>
            </a:r>
            <a:r>
              <a:rPr sz="400" spc="2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-</a:t>
            </a:r>
            <a:r>
              <a:rPr sz="400" spc="25" dirty="0">
                <a:latin typeface="Calibri"/>
                <a:cs typeface="Calibri"/>
              </a:rPr>
              <a:t> εύκολο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στη χρήση </a:t>
            </a:r>
            <a:r>
              <a:rPr sz="400" spc="3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firewall</a:t>
            </a:r>
            <a:r>
              <a:rPr sz="400" spc="15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για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διαχείριση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κανόνων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δικτύου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σε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Linux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βασισμένο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στο</a:t>
            </a:r>
            <a:r>
              <a:rPr sz="400" spc="15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iptables)</a:t>
            </a:r>
            <a:endParaRPr sz="4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41140" y="4382134"/>
            <a:ext cx="715010" cy="667385"/>
          </a:xfrm>
          <a:prstGeom prst="rect">
            <a:avLst/>
          </a:prstGeom>
          <a:ln w="38100">
            <a:solidFill>
              <a:srgbClr val="B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00">
              <a:latin typeface="Times New Roman"/>
              <a:cs typeface="Times New Roman"/>
            </a:endParaRPr>
          </a:p>
          <a:p>
            <a:pPr marL="230504">
              <a:lnSpc>
                <a:spcPct val="100000"/>
              </a:lnSpc>
            </a:pPr>
            <a:r>
              <a:rPr sz="500" b="1" spc="-15" dirty="0">
                <a:latin typeface="Calibri"/>
                <a:cs typeface="Calibri"/>
              </a:rPr>
              <a:t>Λιμένες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212830" y="5787072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7586" y="6553200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642609" y="3310890"/>
            <a:ext cx="6241415" cy="629920"/>
          </a:xfrm>
          <a:custGeom>
            <a:avLst/>
            <a:gdLst/>
            <a:ahLst/>
            <a:cxnLst/>
            <a:rect l="l" t="t" r="r" b="b"/>
            <a:pathLst>
              <a:path w="6241415" h="629920">
                <a:moveTo>
                  <a:pt x="0" y="0"/>
                </a:moveTo>
                <a:lnTo>
                  <a:pt x="6241415" y="0"/>
                </a:lnTo>
                <a:lnTo>
                  <a:pt x="6241415" y="629920"/>
                </a:lnTo>
                <a:lnTo>
                  <a:pt x="0" y="629920"/>
                </a:lnTo>
                <a:lnTo>
                  <a:pt x="0" y="0"/>
                </a:lnTo>
              </a:path>
            </a:pathLst>
          </a:custGeom>
          <a:ln w="41275">
            <a:solidFill>
              <a:srgbClr val="B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40715" y="2670492"/>
            <a:ext cx="11167745" cy="147514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17170" marR="55880" indent="-154305">
              <a:lnSpc>
                <a:spcPct val="101800"/>
              </a:lnSpc>
              <a:spcBef>
                <a:spcPts val="8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217804" algn="l"/>
              </a:tabLst>
            </a:pPr>
            <a:r>
              <a:rPr sz="950" b="1" spc="45" dirty="0">
                <a:latin typeface="Calibri"/>
                <a:cs typeface="Calibri"/>
              </a:rPr>
              <a:t>Το </a:t>
            </a:r>
            <a:r>
              <a:rPr sz="950" b="1" spc="60" dirty="0">
                <a:latin typeface="Calibri"/>
                <a:cs typeface="Calibri"/>
              </a:rPr>
              <a:t>UFW </a:t>
            </a:r>
            <a:r>
              <a:rPr sz="950" spc="40" dirty="0">
                <a:latin typeface="Calibri"/>
                <a:cs typeface="Calibri"/>
              </a:rPr>
              <a:t>Uncomplicated </a:t>
            </a:r>
            <a:r>
              <a:rPr sz="950" spc="35" dirty="0">
                <a:latin typeface="Calibri"/>
                <a:cs typeface="Calibri"/>
              </a:rPr>
              <a:t>Firewall </a:t>
            </a:r>
            <a:r>
              <a:rPr sz="950" spc="30" dirty="0">
                <a:latin typeface="Calibri"/>
                <a:cs typeface="Calibri"/>
              </a:rPr>
              <a:t>- </a:t>
            </a:r>
            <a:r>
              <a:rPr sz="950" spc="40" dirty="0">
                <a:latin typeface="Calibri"/>
                <a:cs typeface="Calibri"/>
              </a:rPr>
              <a:t>εύκολο στη </a:t>
            </a:r>
            <a:r>
              <a:rPr sz="950" spc="45" dirty="0">
                <a:latin typeface="Calibri"/>
                <a:cs typeface="Calibri"/>
              </a:rPr>
              <a:t>χρήση </a:t>
            </a:r>
            <a:r>
              <a:rPr sz="950" spc="30" dirty="0">
                <a:latin typeface="Calibri"/>
                <a:cs typeface="Calibri"/>
              </a:rPr>
              <a:t>firewall </a:t>
            </a:r>
            <a:r>
              <a:rPr sz="950" spc="35" dirty="0">
                <a:latin typeface="Calibri"/>
                <a:cs typeface="Calibri"/>
              </a:rPr>
              <a:t>για διαχείριση </a:t>
            </a:r>
            <a:r>
              <a:rPr sz="950" spc="45" dirty="0">
                <a:latin typeface="Calibri"/>
                <a:cs typeface="Calibri"/>
              </a:rPr>
              <a:t>κανόνων </a:t>
            </a:r>
            <a:r>
              <a:rPr sz="950" spc="40" dirty="0">
                <a:latin typeface="Calibri"/>
                <a:cs typeface="Calibri"/>
              </a:rPr>
              <a:t>δικτύου </a:t>
            </a:r>
            <a:r>
              <a:rPr sz="950" spc="45" dirty="0">
                <a:latin typeface="Calibri"/>
                <a:cs typeface="Calibri"/>
              </a:rPr>
              <a:t>σε </a:t>
            </a:r>
            <a:r>
              <a:rPr sz="950" spc="35" dirty="0">
                <a:latin typeface="Calibri"/>
                <a:cs typeface="Calibri"/>
              </a:rPr>
              <a:t>Linux</a:t>
            </a:r>
            <a:endParaRPr sz="950" dirty="0">
              <a:latin typeface="Calibri"/>
              <a:cs typeface="Calibri"/>
            </a:endParaRPr>
          </a:p>
          <a:p>
            <a:pPr marL="337185" lvl="1" indent="-91440">
              <a:lnSpc>
                <a:spcPct val="100000"/>
              </a:lnSpc>
              <a:spcBef>
                <a:spcPts val="55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337185" algn="l"/>
              </a:tabLst>
            </a:pPr>
            <a:r>
              <a:rPr sz="850" spc="75" dirty="0">
                <a:latin typeface="Calibri"/>
                <a:cs typeface="Calibri"/>
              </a:rPr>
              <a:t>Εγκατεστημένο</a:t>
            </a:r>
            <a:r>
              <a:rPr sz="850" spc="5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και</a:t>
            </a:r>
            <a:r>
              <a:rPr sz="850" spc="5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ενεργοποιημένο</a:t>
            </a:r>
            <a:r>
              <a:rPr sz="850" spc="5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το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πακέτο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λογισμικού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UFW:</a:t>
            </a:r>
            <a:endParaRPr sz="850" dirty="0">
              <a:latin typeface="Calibri"/>
              <a:cs typeface="Calibri"/>
            </a:endParaRPr>
          </a:p>
          <a:p>
            <a:pPr algn="l"/>
            <a:r>
              <a:rPr lang="es-ES" sz="1800" b="1" i="0" u="none" strike="noStrike" baseline="0" dirty="0">
                <a:solidFill>
                  <a:srgbClr val="000000"/>
                </a:solidFill>
                <a:latin typeface="CenturyGothic-Bold"/>
              </a:rPr>
              <a:t>$ sudo </a:t>
            </a:r>
            <a:r>
              <a:rPr lang="es-ES" sz="1800" b="1" i="0" u="none" strike="noStrike" baseline="0" dirty="0" err="1">
                <a:solidFill>
                  <a:srgbClr val="000000"/>
                </a:solidFill>
                <a:latin typeface="CenturyGothic-Bold"/>
              </a:rPr>
              <a:t>apt</a:t>
            </a:r>
            <a:r>
              <a:rPr lang="es-ES" sz="1800" b="1" i="0" u="none" strike="noStrike" baseline="0" dirty="0">
                <a:solidFill>
                  <a:srgbClr val="000000"/>
                </a:solidFill>
                <a:latin typeface="CenturyGothic-Bold"/>
              </a:rPr>
              <a:t> </a:t>
            </a:r>
            <a:r>
              <a:rPr lang="es-ES" sz="1800" b="1" i="0" u="none" strike="noStrike" baseline="0" dirty="0" err="1">
                <a:solidFill>
                  <a:srgbClr val="000000"/>
                </a:solidFill>
                <a:latin typeface="CenturyGothic-Bold"/>
              </a:rPr>
              <a:t>install</a:t>
            </a:r>
            <a:r>
              <a:rPr lang="es-ES" sz="1800" b="1" i="0" u="none" strike="noStrike" baseline="0" dirty="0">
                <a:solidFill>
                  <a:srgbClr val="000000"/>
                </a:solidFill>
                <a:latin typeface="CenturyGothic-Bold"/>
              </a:rPr>
              <a:t> -y </a:t>
            </a:r>
            <a:r>
              <a:rPr lang="es-ES" sz="1800" b="1" i="0" u="none" strike="noStrike" baseline="0" dirty="0" err="1">
                <a:solidFill>
                  <a:srgbClr val="000000"/>
                </a:solidFill>
                <a:latin typeface="CenturyGothic-Bold"/>
              </a:rPr>
              <a:t>ufw</a:t>
            </a:r>
            <a:endParaRPr lang="es-ES" sz="1800" b="1" i="0" u="none" strike="noStrike" baseline="0" dirty="0">
              <a:solidFill>
                <a:srgbClr val="000000"/>
              </a:solidFill>
              <a:latin typeface="CenturyGothic-Bold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FFBB00"/>
                </a:solidFill>
                <a:latin typeface="ArialMT"/>
              </a:rPr>
              <a:t>•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enturyGothic-Bold"/>
              </a:rPr>
              <a:t>$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CenturyGothic-Bold"/>
              </a:rPr>
              <a:t>sudo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enturyGothic-Bold"/>
              </a:rPr>
              <a:t>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CenturyGothic-Bold"/>
              </a:rPr>
              <a:t>systemctl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enturyGothic-Bold"/>
              </a:rPr>
              <a:t> enable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CenturyGothic-Bold"/>
              </a:rPr>
              <a:t>ufw</a:t>
            </a:r>
            <a:endParaRPr lang="en-US" sz="1800" b="1" i="0" u="none" strike="noStrike" baseline="0" dirty="0">
              <a:solidFill>
                <a:srgbClr val="000000"/>
              </a:solidFill>
              <a:latin typeface="CenturyGothic-Bold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FFBB00"/>
                </a:solidFill>
                <a:latin typeface="ArialMT"/>
              </a:rPr>
              <a:t>•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enturyGothic-Bold"/>
              </a:rPr>
              <a:t>$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CenturyGothic-Bold"/>
              </a:rPr>
              <a:t>sudo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enturyGothic-Bold"/>
              </a:rPr>
              <a:t>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CenturyGothic-Bold"/>
              </a:rPr>
              <a:t>systemctl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enturyGothic-Bold"/>
              </a:rPr>
              <a:t> restart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CenturyGothic-Bold"/>
              </a:rPr>
              <a:t>ufw</a:t>
            </a:r>
            <a:endParaRPr lang="en-US" sz="1800" b="1" i="0" u="none" strike="noStrike" baseline="0" dirty="0">
              <a:solidFill>
                <a:srgbClr val="000000"/>
              </a:solidFill>
              <a:latin typeface="CenturyGothic-Bold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FFBB00"/>
                </a:solidFill>
                <a:latin typeface="ArialMT"/>
              </a:rPr>
              <a:t>•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enturyGothic-Bold"/>
              </a:rPr>
              <a:t>$ yes |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CenturyGothic-Bold"/>
              </a:rPr>
              <a:t>sudo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enturyGothic-Bold"/>
              </a:rPr>
              <a:t>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CenturyGothic-Bold"/>
              </a:rPr>
              <a:t>ufw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enturyGothic-Bold"/>
              </a:rPr>
              <a:t> enable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ΑΚΡΑΪΟΥ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513839" y="1679575"/>
            <a:ext cx="1418590" cy="672465"/>
          </a:xfrm>
          <a:custGeom>
            <a:avLst/>
            <a:gdLst/>
            <a:ahLst/>
            <a:cxnLst/>
            <a:rect l="l" t="t" r="r" b="b"/>
            <a:pathLst>
              <a:path w="1418589" h="672464">
                <a:moveTo>
                  <a:pt x="1306195" y="0"/>
                </a:moveTo>
                <a:lnTo>
                  <a:pt x="112077" y="0"/>
                </a:lnTo>
                <a:lnTo>
                  <a:pt x="68579" y="8889"/>
                </a:lnTo>
                <a:lnTo>
                  <a:pt x="32702" y="32702"/>
                </a:lnTo>
                <a:lnTo>
                  <a:pt x="8890" y="68579"/>
                </a:lnTo>
                <a:lnTo>
                  <a:pt x="0" y="112077"/>
                </a:lnTo>
                <a:lnTo>
                  <a:pt x="0" y="560387"/>
                </a:lnTo>
                <a:lnTo>
                  <a:pt x="8890" y="603885"/>
                </a:lnTo>
                <a:lnTo>
                  <a:pt x="32702" y="639445"/>
                </a:lnTo>
                <a:lnTo>
                  <a:pt x="68579" y="663575"/>
                </a:lnTo>
                <a:lnTo>
                  <a:pt x="112077" y="672147"/>
                </a:lnTo>
                <a:lnTo>
                  <a:pt x="1306195" y="672147"/>
                </a:lnTo>
                <a:lnTo>
                  <a:pt x="1349692" y="663575"/>
                </a:lnTo>
                <a:lnTo>
                  <a:pt x="1385570" y="639445"/>
                </a:lnTo>
                <a:lnTo>
                  <a:pt x="1409382" y="603885"/>
                </a:lnTo>
                <a:lnTo>
                  <a:pt x="1418272" y="560387"/>
                </a:lnTo>
                <a:lnTo>
                  <a:pt x="1418272" y="112077"/>
                </a:lnTo>
                <a:lnTo>
                  <a:pt x="1409382" y="68579"/>
                </a:lnTo>
                <a:lnTo>
                  <a:pt x="1385570" y="32702"/>
                </a:lnTo>
                <a:lnTo>
                  <a:pt x="1349692" y="8889"/>
                </a:lnTo>
                <a:lnTo>
                  <a:pt x="1306195" y="0"/>
                </a:lnTo>
                <a:close/>
              </a:path>
            </a:pathLst>
          </a:custGeom>
          <a:solidFill>
            <a:srgbClr val="AFA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770379" y="1870075"/>
            <a:ext cx="464184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25" dirty="0">
                <a:solidFill>
                  <a:srgbClr val="7E7E7E"/>
                </a:solidFill>
                <a:latin typeface="Calibri"/>
                <a:cs typeface="Calibri"/>
              </a:rPr>
              <a:t>IPTables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134042" y="1679575"/>
            <a:ext cx="1748155" cy="672465"/>
          </a:xfrm>
          <a:custGeom>
            <a:avLst/>
            <a:gdLst/>
            <a:ahLst/>
            <a:cxnLst/>
            <a:rect l="l" t="t" r="r" b="b"/>
            <a:pathLst>
              <a:path w="1748154" h="672464">
                <a:moveTo>
                  <a:pt x="1636077" y="0"/>
                </a:moveTo>
                <a:lnTo>
                  <a:pt x="112077" y="0"/>
                </a:lnTo>
                <a:lnTo>
                  <a:pt x="68580" y="8889"/>
                </a:lnTo>
                <a:lnTo>
                  <a:pt x="32702" y="32702"/>
                </a:lnTo>
                <a:lnTo>
                  <a:pt x="8889" y="68579"/>
                </a:lnTo>
                <a:lnTo>
                  <a:pt x="0" y="112077"/>
                </a:lnTo>
                <a:lnTo>
                  <a:pt x="0" y="560387"/>
                </a:lnTo>
                <a:lnTo>
                  <a:pt x="8889" y="603885"/>
                </a:lnTo>
                <a:lnTo>
                  <a:pt x="32702" y="639445"/>
                </a:lnTo>
                <a:lnTo>
                  <a:pt x="68580" y="663575"/>
                </a:lnTo>
                <a:lnTo>
                  <a:pt x="112077" y="672147"/>
                </a:lnTo>
                <a:lnTo>
                  <a:pt x="1636077" y="672147"/>
                </a:lnTo>
                <a:lnTo>
                  <a:pt x="1679892" y="663575"/>
                </a:lnTo>
                <a:lnTo>
                  <a:pt x="1715452" y="639445"/>
                </a:lnTo>
                <a:lnTo>
                  <a:pt x="1739582" y="603885"/>
                </a:lnTo>
                <a:lnTo>
                  <a:pt x="1748155" y="560387"/>
                </a:lnTo>
                <a:lnTo>
                  <a:pt x="1748155" y="112077"/>
                </a:lnTo>
                <a:lnTo>
                  <a:pt x="1739582" y="68579"/>
                </a:lnTo>
                <a:lnTo>
                  <a:pt x="1715452" y="32702"/>
                </a:lnTo>
                <a:lnTo>
                  <a:pt x="1679892" y="8889"/>
                </a:lnTo>
                <a:lnTo>
                  <a:pt x="1636077" y="0"/>
                </a:lnTo>
                <a:close/>
              </a:path>
            </a:pathLst>
          </a:custGeom>
          <a:solidFill>
            <a:srgbClr val="AFA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280092" y="1870075"/>
            <a:ext cx="111633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Πίνακες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Nftables</a:t>
            </a:r>
            <a:r>
              <a:rPr sz="95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15" dirty="0">
                <a:solidFill>
                  <a:srgbClr val="7E7E7E"/>
                </a:solidFill>
                <a:latin typeface="Calibri"/>
                <a:cs typeface="Calibri"/>
              </a:rPr>
              <a:t>nft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062220" y="1679575"/>
            <a:ext cx="1418590" cy="672465"/>
          </a:xfrm>
          <a:custGeom>
            <a:avLst/>
            <a:gdLst/>
            <a:ahLst/>
            <a:cxnLst/>
            <a:rect l="l" t="t" r="r" b="b"/>
            <a:pathLst>
              <a:path w="1418589" h="672464">
                <a:moveTo>
                  <a:pt x="1306194" y="0"/>
                </a:moveTo>
                <a:lnTo>
                  <a:pt x="112077" y="0"/>
                </a:lnTo>
                <a:lnTo>
                  <a:pt x="68579" y="8889"/>
                </a:lnTo>
                <a:lnTo>
                  <a:pt x="32702" y="32702"/>
                </a:lnTo>
                <a:lnTo>
                  <a:pt x="8889" y="68579"/>
                </a:lnTo>
                <a:lnTo>
                  <a:pt x="0" y="112077"/>
                </a:lnTo>
                <a:lnTo>
                  <a:pt x="0" y="560387"/>
                </a:lnTo>
                <a:lnTo>
                  <a:pt x="8889" y="603885"/>
                </a:lnTo>
                <a:lnTo>
                  <a:pt x="32702" y="639445"/>
                </a:lnTo>
                <a:lnTo>
                  <a:pt x="68579" y="663575"/>
                </a:lnTo>
                <a:lnTo>
                  <a:pt x="112077" y="672147"/>
                </a:lnTo>
                <a:lnTo>
                  <a:pt x="1306194" y="672147"/>
                </a:lnTo>
                <a:lnTo>
                  <a:pt x="1349692" y="663575"/>
                </a:lnTo>
                <a:lnTo>
                  <a:pt x="1385569" y="639445"/>
                </a:lnTo>
                <a:lnTo>
                  <a:pt x="1409382" y="603885"/>
                </a:lnTo>
                <a:lnTo>
                  <a:pt x="1418272" y="560387"/>
                </a:lnTo>
                <a:lnTo>
                  <a:pt x="1418272" y="112077"/>
                </a:lnTo>
                <a:lnTo>
                  <a:pt x="1409382" y="68579"/>
                </a:lnTo>
                <a:lnTo>
                  <a:pt x="1385569" y="32702"/>
                </a:lnTo>
                <a:lnTo>
                  <a:pt x="1349692" y="8889"/>
                </a:lnTo>
                <a:lnTo>
                  <a:pt x="1306194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210809" y="1870075"/>
            <a:ext cx="1124585" cy="4648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ctr">
              <a:lnSpc>
                <a:spcPct val="101800"/>
              </a:lnSpc>
              <a:spcBef>
                <a:spcPts val="80"/>
              </a:spcBef>
            </a:pP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9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50" spc="-10" dirty="0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95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50" spc="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Firewall 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εύκολο 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στη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95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firewall</a:t>
            </a:r>
            <a:r>
              <a:rPr sz="95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BE28D1-5CD7-92FC-D66E-814D880D015C}"/>
              </a:ext>
            </a:extLst>
          </p:cNvPr>
          <p:cNvSpPr txBox="1"/>
          <p:nvPr/>
        </p:nvSpPr>
        <p:spPr>
          <a:xfrm>
            <a:off x="5659890" y="3384108"/>
            <a:ext cx="83338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u="none" strike="noStrike" baseline="0" dirty="0">
                <a:latin typeface="CenturyGothic-Bold"/>
              </a:rPr>
              <a:t>$ </a:t>
            </a:r>
            <a:r>
              <a:rPr lang="en-US" sz="1400" b="1" i="0" u="none" strike="noStrike" baseline="0" dirty="0" err="1">
                <a:latin typeface="CenturyGothic-Bold"/>
              </a:rPr>
              <a:t>sudo</a:t>
            </a:r>
            <a:r>
              <a:rPr lang="en-US" sz="1400" b="1" i="0" u="none" strike="noStrike" baseline="0" dirty="0">
                <a:latin typeface="CenturyGothic-Bold"/>
              </a:rPr>
              <a:t> </a:t>
            </a:r>
            <a:r>
              <a:rPr lang="en-US" sz="1400" b="1" i="0" u="none" strike="noStrike" baseline="0" dirty="0" err="1">
                <a:latin typeface="CenturyGothic-Bold"/>
              </a:rPr>
              <a:t>ufw</a:t>
            </a:r>
            <a:r>
              <a:rPr lang="en-US" sz="1400" b="1" i="0" u="none" strike="noStrike" baseline="0" dirty="0">
                <a:latin typeface="CenturyGothic-Bold"/>
              </a:rPr>
              <a:t> allow/deny ([&lt;PORT&gt;/&lt;PROTOCOL&gt;][&lt;SERVICES&gt;][app &lt;apps&gt;])</a:t>
            </a:r>
          </a:p>
          <a:p>
            <a:pPr algn="l"/>
            <a:r>
              <a:rPr lang="en-US" sz="1400" b="1" i="0" u="none" strike="noStrike" baseline="0" dirty="0">
                <a:latin typeface="CenturyGothic-Bold"/>
              </a:rPr>
              <a:t>$ </a:t>
            </a:r>
            <a:r>
              <a:rPr lang="en-US" sz="1400" b="1" i="0" u="none" strike="noStrike" baseline="0" dirty="0" err="1">
                <a:latin typeface="CenturyGothic-Bold"/>
              </a:rPr>
              <a:t>sudo</a:t>
            </a:r>
            <a:r>
              <a:rPr lang="en-US" sz="1400" b="1" i="0" u="none" strike="noStrike" baseline="0" dirty="0">
                <a:latin typeface="CenturyGothic-Bold"/>
              </a:rPr>
              <a:t> </a:t>
            </a:r>
            <a:r>
              <a:rPr lang="en-US" sz="1400" b="1" i="0" u="none" strike="noStrike" baseline="0" dirty="0" err="1">
                <a:latin typeface="CenturyGothic-Bold"/>
              </a:rPr>
              <a:t>ufw</a:t>
            </a:r>
            <a:r>
              <a:rPr lang="en-US" sz="1400" b="1" i="0" u="none" strike="noStrike" baseline="0" dirty="0">
                <a:latin typeface="CenturyGothic-Bold"/>
              </a:rPr>
              <a:t> delete allow/deny ([&lt;PORT&gt;/&lt;PROTOCOL&gt;][&lt;SERVICES&gt;][app &lt;apps&gt;])</a:t>
            </a:r>
            <a:endParaRPr lang="el-GR" sz="1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51152" y="2569527"/>
              <a:ext cx="662305" cy="262890"/>
            </a:xfrm>
            <a:custGeom>
              <a:avLst/>
              <a:gdLst/>
              <a:ahLst/>
              <a:cxnLst/>
              <a:rect l="l" t="t" r="r" b="b"/>
              <a:pathLst>
                <a:path w="662304" h="262889">
                  <a:moveTo>
                    <a:pt x="0" y="262572"/>
                  </a:moveTo>
                  <a:lnTo>
                    <a:pt x="66230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3752" y="0"/>
              <a:ext cx="5024755" cy="68579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55344" y="409575"/>
            <a:ext cx="459359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Εργασία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για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05" dirty="0">
                <a:latin typeface="Times New Roman"/>
                <a:cs typeface="Times New Roman"/>
              </a:rPr>
              <a:t>το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σπίτι: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και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ufw</a:t>
            </a:r>
            <a:r>
              <a:rPr sz="1450" spc="155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(για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ακραία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σημεία)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106804"/>
            <a:ext cx="6452235" cy="38825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291465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1600" b="1" spc="65" dirty="0">
                <a:latin typeface="Calibri"/>
                <a:cs typeface="Calibri"/>
              </a:rPr>
              <a:t>Εργασία:</a:t>
            </a:r>
            <a:r>
              <a:rPr sz="1600" b="1" spc="35" dirty="0">
                <a:latin typeface="Calibri"/>
                <a:cs typeface="Calibri"/>
              </a:rPr>
              <a:t> </a:t>
            </a:r>
            <a:r>
              <a:rPr sz="1600" spc="70" dirty="0">
                <a:latin typeface="Calibri"/>
                <a:cs typeface="Calibri"/>
              </a:rPr>
              <a:t>Θεωρώντας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65" dirty="0">
                <a:latin typeface="Calibri"/>
                <a:cs typeface="Calibri"/>
              </a:rPr>
              <a:t>ένα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75" dirty="0">
                <a:latin typeface="Calibri"/>
                <a:cs typeface="Calibri"/>
              </a:rPr>
              <a:t>από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65" dirty="0">
                <a:latin typeface="Calibri"/>
                <a:cs typeface="Calibri"/>
              </a:rPr>
              <a:t>τα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55" dirty="0">
                <a:latin typeface="Calibri"/>
                <a:cs typeface="Calibri"/>
              </a:rPr>
              <a:t>εικονικά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70" dirty="0">
                <a:latin typeface="Calibri"/>
                <a:cs typeface="Calibri"/>
              </a:rPr>
              <a:t>μηχανήματα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55" dirty="0">
                <a:latin typeface="Calibri"/>
                <a:cs typeface="Calibri"/>
              </a:rPr>
              <a:t>(εικονικά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65" dirty="0">
                <a:latin typeface="Calibri"/>
                <a:cs typeface="Calibri"/>
              </a:rPr>
              <a:t>μηχανήματα)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70" dirty="0">
                <a:latin typeface="Calibri"/>
                <a:cs typeface="Calibri"/>
              </a:rPr>
              <a:t>που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60" dirty="0">
                <a:latin typeface="Calibri"/>
                <a:cs typeface="Calibri"/>
              </a:rPr>
              <a:t>εκτελούνται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65" dirty="0">
                <a:latin typeface="Calibri"/>
                <a:cs typeface="Calibri"/>
              </a:rPr>
              <a:t>σε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55" dirty="0">
                <a:latin typeface="Calibri"/>
                <a:cs typeface="Calibri"/>
              </a:rPr>
              <a:t>Linux, </a:t>
            </a:r>
            <a:r>
              <a:rPr sz="1600" spc="-200" dirty="0">
                <a:latin typeface="Calibri"/>
                <a:cs typeface="Calibri"/>
              </a:rPr>
              <a:t> </a:t>
            </a:r>
            <a:r>
              <a:rPr sz="1600" spc="65" dirty="0">
                <a:latin typeface="Calibri"/>
                <a:cs typeface="Calibri"/>
              </a:rPr>
              <a:t>αποδίδετε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45" dirty="0">
                <a:latin typeface="Calibri"/>
                <a:cs typeface="Calibri"/>
              </a:rPr>
              <a:t>τις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65" dirty="0">
                <a:latin typeface="Calibri"/>
                <a:cs typeface="Calibri"/>
              </a:rPr>
              <a:t>ακόλουθες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55" dirty="0">
                <a:latin typeface="Calibri"/>
                <a:cs typeface="Calibri"/>
              </a:rPr>
              <a:t>ενέργειες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65" dirty="0">
                <a:latin typeface="Calibri"/>
                <a:cs typeface="Calibri"/>
              </a:rPr>
              <a:t>στα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55" dirty="0">
                <a:latin typeface="Calibri"/>
                <a:cs typeface="Calibri"/>
              </a:rPr>
              <a:t>IPTable,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b="1" spc="55" dirty="0">
                <a:latin typeface="Calibri"/>
                <a:cs typeface="Calibri"/>
              </a:rPr>
              <a:t>nftable</a:t>
            </a:r>
            <a:r>
              <a:rPr sz="1600" b="1" spc="30" dirty="0">
                <a:latin typeface="Calibri"/>
                <a:cs typeface="Calibri"/>
              </a:rPr>
              <a:t> </a:t>
            </a:r>
            <a:r>
              <a:rPr sz="1600" b="1" spc="60" dirty="0">
                <a:latin typeface="Calibri"/>
                <a:cs typeface="Calibri"/>
              </a:rPr>
              <a:t>και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90" dirty="0">
                <a:latin typeface="Calibri"/>
                <a:cs typeface="Calibri"/>
              </a:rPr>
              <a:t>UFW</a:t>
            </a:r>
            <a:r>
              <a:rPr sz="1600" b="1" spc="35" dirty="0">
                <a:latin typeface="Calibri"/>
                <a:cs typeface="Calibri"/>
              </a:rPr>
              <a:t> </a:t>
            </a:r>
            <a:r>
              <a:rPr sz="1600" b="1" spc="70" dirty="0">
                <a:latin typeface="Calibri"/>
                <a:cs typeface="Calibri"/>
              </a:rPr>
              <a:t>(εφαρμογή</a:t>
            </a:r>
            <a:r>
              <a:rPr sz="1600" b="1" spc="35" dirty="0">
                <a:latin typeface="Calibri"/>
                <a:cs typeface="Calibri"/>
              </a:rPr>
              <a:t> </a:t>
            </a:r>
            <a:r>
              <a:rPr sz="1600" spc="70" dirty="0">
                <a:latin typeface="Calibri"/>
                <a:cs typeface="Calibri"/>
              </a:rPr>
              <a:t>ανά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55" dirty="0">
                <a:latin typeface="Calibri"/>
                <a:cs typeface="Calibri"/>
              </a:rPr>
              <a:t>εργαλείο):</a:t>
            </a:r>
            <a:endParaRPr sz="1600" dirty="0">
              <a:latin typeface="Calibri"/>
              <a:cs typeface="Calibri"/>
            </a:endParaRPr>
          </a:p>
          <a:p>
            <a:pPr marL="537845" marR="189865" lvl="1" indent="-342900">
              <a:lnSpc>
                <a:spcPct val="90200"/>
              </a:lnSpc>
              <a:spcBef>
                <a:spcPts val="675"/>
              </a:spcBef>
              <a:buClr>
                <a:srgbClr val="FFBA00"/>
              </a:buClr>
              <a:buSzPct val="188235"/>
              <a:buAutoNum type="arabicPeriod"/>
              <a:tabLst>
                <a:tab pos="537845" algn="l"/>
                <a:tab pos="538480" algn="l"/>
              </a:tabLst>
            </a:pPr>
            <a:r>
              <a:rPr sz="1400" spc="55" dirty="0">
                <a:latin typeface="Calibri"/>
                <a:cs typeface="Calibri"/>
              </a:rPr>
              <a:t>Απενεργοποιήστε</a:t>
            </a:r>
            <a:r>
              <a:rPr sz="1400" spc="40" dirty="0">
                <a:latin typeface="Calibri"/>
                <a:cs typeface="Calibri"/>
              </a:rPr>
              <a:t> τις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θύρες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80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και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443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και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ελέγξτε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45" dirty="0">
                <a:latin typeface="Calibri"/>
                <a:cs typeface="Calibri"/>
              </a:rPr>
              <a:t>ότι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δεν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είναι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δυνατή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η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παραγωγή/κίνηση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ερωτημάτων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από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το </a:t>
            </a:r>
            <a:r>
              <a:rPr sz="1400" spc="60" dirty="0">
                <a:latin typeface="Calibri"/>
                <a:cs typeface="Calibri"/>
              </a:rPr>
              <a:t> φυλλομετρητή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(browser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35" dirty="0">
                <a:latin typeface="Calibri"/>
                <a:cs typeface="Calibri"/>
              </a:rPr>
              <a:t>-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πρόγραμμα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περιήγησης)</a:t>
            </a:r>
            <a:endParaRPr sz="14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Clr>
                <a:srgbClr val="FFBA00"/>
              </a:buClr>
              <a:buFont typeface="Calibri"/>
              <a:buAutoNum type="arabicPeriod"/>
            </a:pPr>
            <a:endParaRPr sz="1100" dirty="0">
              <a:latin typeface="Calibri"/>
              <a:cs typeface="Calibri"/>
            </a:endParaRPr>
          </a:p>
          <a:p>
            <a:pPr marL="537845" marR="272415" lvl="1" indent="-342900">
              <a:lnSpc>
                <a:spcPct val="85700"/>
              </a:lnSpc>
              <a:buClr>
                <a:srgbClr val="FFBA00"/>
              </a:buClr>
              <a:buSzPct val="188235"/>
              <a:buAutoNum type="arabicPeriod"/>
              <a:tabLst>
                <a:tab pos="537845" algn="l"/>
                <a:tab pos="538480" algn="l"/>
              </a:tabLst>
            </a:pPr>
            <a:r>
              <a:rPr sz="1400" spc="75" dirty="0">
                <a:latin typeface="Calibri"/>
                <a:cs typeface="Calibri"/>
              </a:rPr>
              <a:t>Απενεργοποιήστε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τις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θύρες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23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και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20/21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και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ότι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δεν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δυνατή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η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σύνδεση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σε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διακομιστή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TELNET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και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FTP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(File </a:t>
            </a:r>
            <a:r>
              <a:rPr sz="1400" spc="-18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Transfer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Protocol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-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πρωτόκολλο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μεταφοράς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αρχείων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μεταξύ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εξυπηρετητών)</a:t>
            </a:r>
            <a:endParaRPr sz="14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Clr>
                <a:srgbClr val="FFBA00"/>
              </a:buClr>
              <a:buFont typeface="Calibri"/>
              <a:buAutoNum type="arabicPeriod"/>
            </a:pPr>
            <a:endParaRPr sz="1100" dirty="0">
              <a:latin typeface="Calibri"/>
              <a:cs typeface="Calibri"/>
            </a:endParaRPr>
          </a:p>
          <a:p>
            <a:pPr marL="537845" marR="195580" lvl="1" indent="-342900">
              <a:lnSpc>
                <a:spcPct val="86800"/>
              </a:lnSpc>
              <a:buClr>
                <a:srgbClr val="FFBA00"/>
              </a:buClr>
              <a:buSzPct val="188235"/>
              <a:buAutoNum type="arabicPeriod"/>
              <a:tabLst>
                <a:tab pos="537845" algn="l"/>
                <a:tab pos="538480" algn="l"/>
              </a:tabLst>
            </a:pPr>
            <a:r>
              <a:rPr sz="1400" spc="85" dirty="0">
                <a:latin typeface="Calibri"/>
                <a:cs typeface="Calibri"/>
              </a:rPr>
              <a:t>Απαγόρευση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οποιασδήποτε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πρόσβασης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από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μια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τοπική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IPS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στο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οικιακό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LAN,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καθώς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και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πρόσβασης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σε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έναν </a:t>
            </a:r>
            <a:r>
              <a:rPr sz="1400" spc="-17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συγκεκριμένο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τομέα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ιστού.</a:t>
            </a:r>
            <a:endParaRPr sz="1400" dirty="0">
              <a:latin typeface="Calibri"/>
              <a:cs typeface="Calibri"/>
            </a:endParaRPr>
          </a:p>
          <a:p>
            <a:pPr marL="538480" lvl="1" indent="-343535">
              <a:lnSpc>
                <a:spcPct val="100000"/>
              </a:lnSpc>
              <a:spcBef>
                <a:spcPts val="625"/>
              </a:spcBef>
              <a:buClr>
                <a:srgbClr val="FFBA00"/>
              </a:buClr>
              <a:buSzPct val="188235"/>
              <a:buAutoNum type="arabicPeriod"/>
              <a:tabLst>
                <a:tab pos="537845" algn="l"/>
                <a:tab pos="538480" algn="l"/>
              </a:tabLst>
            </a:pPr>
            <a:r>
              <a:rPr sz="1400" spc="85" dirty="0">
                <a:latin typeface="Calibri"/>
                <a:cs typeface="Calibri"/>
              </a:rPr>
              <a:t>Αποδοχή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αιτήσεων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ping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από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μια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συγκεκριμένη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IP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στο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οικιακό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LAN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και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άρνηση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πρόσβασης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για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όλες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τις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άλλες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IP.</a:t>
            </a:r>
            <a:endParaRPr sz="1400" dirty="0">
              <a:latin typeface="Calibri"/>
              <a:cs typeface="Calibri"/>
            </a:endParaRPr>
          </a:p>
          <a:p>
            <a:pPr marL="538480" lvl="1" indent="-343535">
              <a:lnSpc>
                <a:spcPct val="100000"/>
              </a:lnSpc>
              <a:spcBef>
                <a:spcPts val="375"/>
              </a:spcBef>
              <a:buClr>
                <a:srgbClr val="FFBA00"/>
              </a:buClr>
              <a:buSzPct val="188235"/>
              <a:buAutoNum type="arabicPeriod"/>
              <a:tabLst>
                <a:tab pos="537845" algn="l"/>
                <a:tab pos="538480" algn="l"/>
              </a:tabLst>
            </a:pPr>
            <a:r>
              <a:rPr sz="1400" spc="60" dirty="0">
                <a:latin typeface="Calibri"/>
                <a:cs typeface="Calibri"/>
              </a:rPr>
              <a:t>Επαναφέρετε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τους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κανόνες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στην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πρωτότυπη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κατάσταση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για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να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ανακτήσετε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τη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συνδεσιμότητα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787" y="5751196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35092" y="62864"/>
            <a:ext cx="285750" cy="42786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45"/>
              </a:lnSpc>
            </a:pPr>
            <a:r>
              <a:rPr sz="2050" spc="145" dirty="0">
                <a:solidFill>
                  <a:srgbClr val="D8D8D8"/>
                </a:solidFill>
                <a:latin typeface="Calibri"/>
                <a:cs typeface="Calibri"/>
              </a:rPr>
              <a:t>ΠΡΟΑΙΡΕΤΙΚΈΣ</a:t>
            </a:r>
            <a:r>
              <a:rPr sz="20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150" dirty="0">
                <a:solidFill>
                  <a:srgbClr val="D8D8D8"/>
                </a:solidFill>
                <a:latin typeface="Calibri"/>
                <a:cs typeface="Calibri"/>
              </a:rPr>
              <a:t>ΠΡΑΚΤΙΚΈΣ</a:t>
            </a:r>
            <a:r>
              <a:rPr sz="20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80" dirty="0">
                <a:solidFill>
                  <a:srgbClr val="D8D8D8"/>
                </a:solidFill>
                <a:latin typeface="Calibri"/>
                <a:cs typeface="Calibri"/>
              </a:rPr>
              <a:t>ΕΡΓΑΣΊΕΣ</a:t>
            </a:r>
            <a:endParaRPr sz="20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31350" y="0"/>
            <a:ext cx="2173287" cy="215011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5" y="0"/>
              <a:ext cx="5012055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5344" y="409575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1515" y="1280530"/>
            <a:ext cx="8460740" cy="1935786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395"/>
              </a:spcBef>
              <a:buClr>
                <a:srgbClr val="FFBA00"/>
              </a:buClr>
              <a:buSzPct val="190476"/>
              <a:buFont typeface="Arial"/>
              <a:buChar char="•"/>
              <a:tabLst>
                <a:tab pos="173355" algn="l"/>
              </a:tabLst>
            </a:pPr>
            <a:r>
              <a:rPr sz="1050" spc="95" dirty="0">
                <a:latin typeface="Calibri"/>
                <a:cs typeface="Calibri"/>
              </a:rPr>
              <a:t>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απομόνωση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ή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ο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διαχωρισμός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των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δικτύων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IT-OT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μπορεί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να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επιτευχθεί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εφαρμογή:</a:t>
            </a:r>
            <a:endParaRPr sz="1050" dirty="0">
              <a:latin typeface="Calibri"/>
              <a:cs typeface="Calibri"/>
            </a:endParaRPr>
          </a:p>
          <a:p>
            <a:pPr marL="349885" lvl="1" indent="-154940">
              <a:lnSpc>
                <a:spcPct val="100000"/>
              </a:lnSpc>
              <a:spcBef>
                <a:spcPts val="1355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349885" algn="l"/>
              </a:tabLst>
            </a:pPr>
            <a:r>
              <a:rPr sz="950" spc="80" dirty="0">
                <a:latin typeface="Calibri"/>
                <a:cs typeface="Calibri"/>
              </a:rPr>
              <a:t>Επικοινωνία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διόδων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-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μονοκατευθυντικοί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δίαυλοι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επικοινωνίας</a:t>
            </a:r>
            <a:endParaRPr sz="950" dirty="0">
              <a:latin typeface="Calibri"/>
              <a:cs typeface="Calibri"/>
            </a:endParaRPr>
          </a:p>
          <a:p>
            <a:pPr marL="377825">
              <a:lnSpc>
                <a:spcPct val="100000"/>
              </a:lnSpc>
              <a:spcBef>
                <a:spcPts val="1150"/>
              </a:spcBef>
            </a:pPr>
            <a:r>
              <a:rPr sz="1400" dirty="0">
                <a:solidFill>
                  <a:srgbClr val="FFBA00"/>
                </a:solidFill>
                <a:latin typeface="Arial"/>
                <a:cs typeface="Arial"/>
              </a:rPr>
              <a:t>•</a:t>
            </a:r>
            <a:r>
              <a:rPr sz="1400" spc="380" dirty="0">
                <a:solidFill>
                  <a:srgbClr val="FFBA00"/>
                </a:solidFill>
                <a:latin typeface="Arial"/>
                <a:cs typeface="Arial"/>
              </a:rPr>
              <a:t> </a:t>
            </a:r>
            <a:r>
              <a:rPr sz="850" spc="60" dirty="0">
                <a:latin typeface="Calibri"/>
                <a:cs typeface="Calibri"/>
              </a:rPr>
              <a:t>=</a:t>
            </a:r>
            <a:r>
              <a:rPr sz="850" spc="60" dirty="0" err="1">
                <a:latin typeface="Calibri"/>
                <a:cs typeface="Calibri"/>
              </a:rPr>
              <a:t>Συνώνυμο</a:t>
            </a:r>
            <a:r>
              <a:rPr lang="en-US" sz="1800" b="0" i="0" u="none" strike="noStrike" baseline="0" dirty="0" err="1">
                <a:latin typeface="CenturyGothic"/>
              </a:rPr>
              <a:t>“data</a:t>
            </a:r>
            <a:r>
              <a:rPr lang="en-US" sz="1800" b="0" i="0" u="none" strike="noStrike" baseline="0" dirty="0">
                <a:latin typeface="CenturyGothic"/>
              </a:rPr>
              <a:t> diode” = “unidirectional comm. gateway”</a:t>
            </a:r>
            <a:endParaRPr sz="8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00" dirty="0">
              <a:latin typeface="Calibri"/>
              <a:cs typeface="Calibri"/>
            </a:endParaRPr>
          </a:p>
          <a:p>
            <a:pPr marL="349885" lvl="1" indent="-154940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349885" algn="l"/>
              </a:tabLst>
            </a:pPr>
            <a:r>
              <a:rPr sz="950" spc="10" dirty="0">
                <a:latin typeface="Calibri"/>
                <a:cs typeface="Calibri"/>
              </a:rPr>
              <a:t>Τείχη</a:t>
            </a:r>
            <a:r>
              <a:rPr sz="950" spc="-25" dirty="0">
                <a:latin typeface="Calibri"/>
                <a:cs typeface="Calibri"/>
              </a:rPr>
              <a:t> </a:t>
            </a:r>
            <a:r>
              <a:rPr sz="950" spc="5" dirty="0">
                <a:latin typeface="Calibri"/>
                <a:cs typeface="Calibri"/>
              </a:rPr>
              <a:t>(ηλεκτρονικής)</a:t>
            </a:r>
            <a:r>
              <a:rPr sz="950" spc="-30" dirty="0">
                <a:latin typeface="Calibri"/>
                <a:cs typeface="Calibri"/>
              </a:rPr>
              <a:t> </a:t>
            </a:r>
            <a:r>
              <a:rPr sz="950" spc="10" dirty="0">
                <a:latin typeface="Calibri"/>
                <a:cs typeface="Calibri"/>
              </a:rPr>
              <a:t>προστασίας</a:t>
            </a:r>
            <a:endParaRPr sz="950" dirty="0">
              <a:latin typeface="Calibri"/>
              <a:cs typeface="Calibri"/>
            </a:endParaRPr>
          </a:p>
          <a:p>
            <a:pPr marL="349885" lvl="1" indent="-154940">
              <a:lnSpc>
                <a:spcPct val="100000"/>
              </a:lnSpc>
              <a:spcBef>
                <a:spcPts val="141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349885" algn="l"/>
              </a:tabLst>
            </a:pPr>
            <a:r>
              <a:rPr sz="950" spc="60" dirty="0">
                <a:latin typeface="Calibri"/>
                <a:cs typeface="Calibri"/>
              </a:rPr>
              <a:t>Ιδεατά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τοπικά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δίκτυα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VLAN)</a:t>
            </a:r>
            <a:endParaRPr sz="950" dirty="0">
              <a:latin typeface="Calibri"/>
              <a:cs typeface="Calibri"/>
            </a:endParaRPr>
          </a:p>
          <a:p>
            <a:pPr marL="349885" lvl="1" indent="-154940">
              <a:lnSpc>
                <a:spcPct val="100000"/>
              </a:lnSpc>
              <a:spcBef>
                <a:spcPts val="1395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349885" algn="l"/>
              </a:tabLst>
            </a:pPr>
            <a:r>
              <a:rPr sz="950" spc="55" dirty="0">
                <a:latin typeface="Calibri"/>
                <a:cs typeface="Calibri"/>
              </a:rPr>
              <a:t>VPNs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12830" y="5153659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6364" y="528478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ΑΚΡΑΪΟΥ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06182" y="3312159"/>
            <a:ext cx="1418590" cy="672465"/>
          </a:xfrm>
          <a:custGeom>
            <a:avLst/>
            <a:gdLst/>
            <a:ahLst/>
            <a:cxnLst/>
            <a:rect l="l" t="t" r="r" b="b"/>
            <a:pathLst>
              <a:path w="1418589" h="672464">
                <a:moveTo>
                  <a:pt x="1306195" y="0"/>
                </a:moveTo>
                <a:lnTo>
                  <a:pt x="112077" y="0"/>
                </a:lnTo>
                <a:lnTo>
                  <a:pt x="68580" y="8889"/>
                </a:lnTo>
                <a:lnTo>
                  <a:pt x="32702" y="32702"/>
                </a:lnTo>
                <a:lnTo>
                  <a:pt x="8890" y="68579"/>
                </a:lnTo>
                <a:lnTo>
                  <a:pt x="0" y="112077"/>
                </a:lnTo>
                <a:lnTo>
                  <a:pt x="0" y="560387"/>
                </a:lnTo>
                <a:lnTo>
                  <a:pt x="8890" y="603884"/>
                </a:lnTo>
                <a:lnTo>
                  <a:pt x="32702" y="639444"/>
                </a:lnTo>
                <a:lnTo>
                  <a:pt x="68580" y="663575"/>
                </a:lnTo>
                <a:lnTo>
                  <a:pt x="112077" y="672147"/>
                </a:lnTo>
                <a:lnTo>
                  <a:pt x="1306195" y="672147"/>
                </a:lnTo>
                <a:lnTo>
                  <a:pt x="1349692" y="663575"/>
                </a:lnTo>
                <a:lnTo>
                  <a:pt x="1385570" y="639444"/>
                </a:lnTo>
                <a:lnTo>
                  <a:pt x="1409382" y="603884"/>
                </a:lnTo>
                <a:lnTo>
                  <a:pt x="1418272" y="560387"/>
                </a:lnTo>
                <a:lnTo>
                  <a:pt x="1418272" y="112077"/>
                </a:lnTo>
                <a:lnTo>
                  <a:pt x="1409382" y="68579"/>
                </a:lnTo>
                <a:lnTo>
                  <a:pt x="1385570" y="32702"/>
                </a:lnTo>
                <a:lnTo>
                  <a:pt x="1349692" y="8889"/>
                </a:lnTo>
                <a:lnTo>
                  <a:pt x="1306195" y="0"/>
                </a:lnTo>
                <a:close/>
              </a:path>
            </a:pathLst>
          </a:custGeom>
          <a:solidFill>
            <a:srgbClr val="AFA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66227" y="3503929"/>
            <a:ext cx="42164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Δίοδος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26385" y="3312159"/>
            <a:ext cx="1748155" cy="672465"/>
          </a:xfrm>
          <a:custGeom>
            <a:avLst/>
            <a:gdLst/>
            <a:ahLst/>
            <a:cxnLst/>
            <a:rect l="l" t="t" r="r" b="b"/>
            <a:pathLst>
              <a:path w="1748154" h="672464">
                <a:moveTo>
                  <a:pt x="1636077" y="0"/>
                </a:moveTo>
                <a:lnTo>
                  <a:pt x="112077" y="0"/>
                </a:lnTo>
                <a:lnTo>
                  <a:pt x="68579" y="8889"/>
                </a:lnTo>
                <a:lnTo>
                  <a:pt x="32702" y="32702"/>
                </a:lnTo>
                <a:lnTo>
                  <a:pt x="8889" y="68579"/>
                </a:lnTo>
                <a:lnTo>
                  <a:pt x="0" y="112077"/>
                </a:lnTo>
                <a:lnTo>
                  <a:pt x="0" y="560387"/>
                </a:lnTo>
                <a:lnTo>
                  <a:pt x="8889" y="603884"/>
                </a:lnTo>
                <a:lnTo>
                  <a:pt x="32702" y="639444"/>
                </a:lnTo>
                <a:lnTo>
                  <a:pt x="68579" y="663575"/>
                </a:lnTo>
                <a:lnTo>
                  <a:pt x="112077" y="672147"/>
                </a:lnTo>
                <a:lnTo>
                  <a:pt x="1636077" y="672147"/>
                </a:lnTo>
                <a:lnTo>
                  <a:pt x="1679892" y="663575"/>
                </a:lnTo>
                <a:lnTo>
                  <a:pt x="1715452" y="639444"/>
                </a:lnTo>
                <a:lnTo>
                  <a:pt x="1739582" y="603884"/>
                </a:lnTo>
                <a:lnTo>
                  <a:pt x="1748154" y="560387"/>
                </a:lnTo>
                <a:lnTo>
                  <a:pt x="1748154" y="112077"/>
                </a:lnTo>
                <a:lnTo>
                  <a:pt x="1739582" y="68579"/>
                </a:lnTo>
                <a:lnTo>
                  <a:pt x="1715452" y="32702"/>
                </a:lnTo>
                <a:lnTo>
                  <a:pt x="1679892" y="8889"/>
                </a:lnTo>
                <a:lnTo>
                  <a:pt x="1636077" y="0"/>
                </a:lnTo>
                <a:close/>
              </a:path>
            </a:pathLst>
          </a:custGeom>
          <a:solidFill>
            <a:srgbClr val="AFA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236595" y="3503929"/>
            <a:ext cx="1073785" cy="3175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Τείχη</a:t>
            </a:r>
            <a:r>
              <a:rPr sz="950" spc="-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Calibri"/>
                <a:cs typeface="Calibri"/>
              </a:rPr>
              <a:t>(ηλεκτρονικής) </a:t>
            </a:r>
            <a:r>
              <a:rPr sz="950" spc="-2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προστασίας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76787" y="3310890"/>
            <a:ext cx="1418590" cy="672465"/>
          </a:xfrm>
          <a:custGeom>
            <a:avLst/>
            <a:gdLst/>
            <a:ahLst/>
            <a:cxnLst/>
            <a:rect l="l" t="t" r="r" b="b"/>
            <a:pathLst>
              <a:path w="1418589" h="672464">
                <a:moveTo>
                  <a:pt x="1306195" y="0"/>
                </a:moveTo>
                <a:lnTo>
                  <a:pt x="112077" y="0"/>
                </a:lnTo>
                <a:lnTo>
                  <a:pt x="68579" y="8889"/>
                </a:lnTo>
                <a:lnTo>
                  <a:pt x="32702" y="32702"/>
                </a:lnTo>
                <a:lnTo>
                  <a:pt x="8889" y="68580"/>
                </a:lnTo>
                <a:lnTo>
                  <a:pt x="0" y="112077"/>
                </a:lnTo>
                <a:lnTo>
                  <a:pt x="0" y="560387"/>
                </a:lnTo>
                <a:lnTo>
                  <a:pt x="8889" y="603885"/>
                </a:lnTo>
                <a:lnTo>
                  <a:pt x="32702" y="639445"/>
                </a:lnTo>
                <a:lnTo>
                  <a:pt x="68579" y="663575"/>
                </a:lnTo>
                <a:lnTo>
                  <a:pt x="112077" y="672147"/>
                </a:lnTo>
                <a:lnTo>
                  <a:pt x="1306195" y="672147"/>
                </a:lnTo>
                <a:lnTo>
                  <a:pt x="1349692" y="663575"/>
                </a:lnTo>
                <a:lnTo>
                  <a:pt x="1385570" y="639445"/>
                </a:lnTo>
                <a:lnTo>
                  <a:pt x="1409382" y="603885"/>
                </a:lnTo>
                <a:lnTo>
                  <a:pt x="1418272" y="560387"/>
                </a:lnTo>
                <a:lnTo>
                  <a:pt x="1418272" y="112077"/>
                </a:lnTo>
                <a:lnTo>
                  <a:pt x="1409382" y="68580"/>
                </a:lnTo>
                <a:lnTo>
                  <a:pt x="1385570" y="32702"/>
                </a:lnTo>
                <a:lnTo>
                  <a:pt x="1349692" y="8889"/>
                </a:lnTo>
                <a:lnTo>
                  <a:pt x="1306195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125402" y="3501390"/>
            <a:ext cx="37719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0" y="0"/>
            <a:ext cx="8610600" cy="6880225"/>
            <a:chOff x="3581400" y="0"/>
            <a:chExt cx="861060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5" y="0"/>
              <a:ext cx="5012055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27169" y="3372167"/>
              <a:ext cx="4157662" cy="223329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87750" y="5106670"/>
              <a:ext cx="1689100" cy="1004569"/>
            </a:xfrm>
            <a:custGeom>
              <a:avLst/>
              <a:gdLst/>
              <a:ahLst/>
              <a:cxnLst/>
              <a:rect l="l" t="t" r="r" b="b"/>
              <a:pathLst>
                <a:path w="1689100" h="1004570">
                  <a:moveTo>
                    <a:pt x="1081771" y="909954"/>
                  </a:moveTo>
                  <a:lnTo>
                    <a:pt x="644525" y="909954"/>
                  </a:lnTo>
                  <a:lnTo>
                    <a:pt x="672782" y="938847"/>
                  </a:lnTo>
                  <a:lnTo>
                    <a:pt x="706754" y="963294"/>
                  </a:lnTo>
                  <a:lnTo>
                    <a:pt x="745172" y="982344"/>
                  </a:lnTo>
                  <a:lnTo>
                    <a:pt x="787400" y="996314"/>
                  </a:lnTo>
                  <a:lnTo>
                    <a:pt x="839787" y="1004569"/>
                  </a:lnTo>
                  <a:lnTo>
                    <a:pt x="891539" y="1004252"/>
                  </a:lnTo>
                  <a:lnTo>
                    <a:pt x="941704" y="995997"/>
                  </a:lnTo>
                  <a:lnTo>
                    <a:pt x="988377" y="980122"/>
                  </a:lnTo>
                  <a:lnTo>
                    <a:pt x="1030287" y="957262"/>
                  </a:lnTo>
                  <a:lnTo>
                    <a:pt x="1066800" y="928052"/>
                  </a:lnTo>
                  <a:lnTo>
                    <a:pt x="1081771" y="909954"/>
                  </a:lnTo>
                  <a:close/>
                </a:path>
                <a:path w="1689100" h="1004570">
                  <a:moveTo>
                    <a:pt x="422592" y="87947"/>
                  </a:moveTo>
                  <a:lnTo>
                    <a:pt x="378777" y="89852"/>
                  </a:lnTo>
                  <a:lnTo>
                    <a:pt x="326707" y="99694"/>
                  </a:lnTo>
                  <a:lnTo>
                    <a:pt x="279717" y="117474"/>
                  </a:lnTo>
                  <a:lnTo>
                    <a:pt x="238760" y="141922"/>
                  </a:lnTo>
                  <a:lnTo>
                    <a:pt x="204470" y="172084"/>
                  </a:lnTo>
                  <a:lnTo>
                    <a:pt x="177800" y="207009"/>
                  </a:lnTo>
                  <a:lnTo>
                    <a:pt x="159702" y="245744"/>
                  </a:lnTo>
                  <a:lnTo>
                    <a:pt x="151129" y="287337"/>
                  </a:lnTo>
                  <a:lnTo>
                    <a:pt x="153035" y="330517"/>
                  </a:lnTo>
                  <a:lnTo>
                    <a:pt x="151447" y="333692"/>
                  </a:lnTo>
                  <a:lnTo>
                    <a:pt x="112395" y="340677"/>
                  </a:lnTo>
                  <a:lnTo>
                    <a:pt x="22542" y="401319"/>
                  </a:lnTo>
                  <a:lnTo>
                    <a:pt x="2857" y="442594"/>
                  </a:lnTo>
                  <a:lnTo>
                    <a:pt x="0" y="485457"/>
                  </a:lnTo>
                  <a:lnTo>
                    <a:pt x="13017" y="526414"/>
                  </a:lnTo>
                  <a:lnTo>
                    <a:pt x="41275" y="562609"/>
                  </a:lnTo>
                  <a:lnTo>
                    <a:pt x="83185" y="590867"/>
                  </a:lnTo>
                  <a:lnTo>
                    <a:pt x="60960" y="614679"/>
                  </a:lnTo>
                  <a:lnTo>
                    <a:pt x="45720" y="641984"/>
                  </a:lnTo>
                  <a:lnTo>
                    <a:pt x="38100" y="670877"/>
                  </a:lnTo>
                  <a:lnTo>
                    <a:pt x="38417" y="701039"/>
                  </a:lnTo>
                  <a:lnTo>
                    <a:pt x="53339" y="743267"/>
                  </a:lnTo>
                  <a:lnTo>
                    <a:pt x="82550" y="778827"/>
                  </a:lnTo>
                  <a:lnTo>
                    <a:pt x="123507" y="804862"/>
                  </a:lnTo>
                  <a:lnTo>
                    <a:pt x="172720" y="819784"/>
                  </a:lnTo>
                  <a:lnTo>
                    <a:pt x="227329" y="821689"/>
                  </a:lnTo>
                  <a:lnTo>
                    <a:pt x="230504" y="826134"/>
                  </a:lnTo>
                  <a:lnTo>
                    <a:pt x="259079" y="858519"/>
                  </a:lnTo>
                  <a:lnTo>
                    <a:pt x="292735" y="886142"/>
                  </a:lnTo>
                  <a:lnTo>
                    <a:pt x="330835" y="908684"/>
                  </a:lnTo>
                  <a:lnTo>
                    <a:pt x="372110" y="926147"/>
                  </a:lnTo>
                  <a:lnTo>
                    <a:pt x="416242" y="937894"/>
                  </a:lnTo>
                  <a:lnTo>
                    <a:pt x="461645" y="944244"/>
                  </a:lnTo>
                  <a:lnTo>
                    <a:pt x="508317" y="944879"/>
                  </a:lnTo>
                  <a:lnTo>
                    <a:pt x="554672" y="939482"/>
                  </a:lnTo>
                  <a:lnTo>
                    <a:pt x="600392" y="927734"/>
                  </a:lnTo>
                  <a:lnTo>
                    <a:pt x="644525" y="909954"/>
                  </a:lnTo>
                  <a:lnTo>
                    <a:pt x="1081771" y="909954"/>
                  </a:lnTo>
                  <a:lnTo>
                    <a:pt x="1095692" y="893127"/>
                  </a:lnTo>
                  <a:lnTo>
                    <a:pt x="1116329" y="853122"/>
                  </a:lnTo>
                  <a:lnTo>
                    <a:pt x="1353068" y="853122"/>
                  </a:lnTo>
                  <a:lnTo>
                    <a:pt x="1411287" y="813434"/>
                  </a:lnTo>
                  <a:lnTo>
                    <a:pt x="1438275" y="779462"/>
                  </a:lnTo>
                  <a:lnTo>
                    <a:pt x="1455737" y="741044"/>
                  </a:lnTo>
                  <a:lnTo>
                    <a:pt x="1462087" y="699134"/>
                  </a:lnTo>
                  <a:lnTo>
                    <a:pt x="1495107" y="693419"/>
                  </a:lnTo>
                  <a:lnTo>
                    <a:pt x="1557654" y="672147"/>
                  </a:lnTo>
                  <a:lnTo>
                    <a:pt x="1624647" y="627062"/>
                  </a:lnTo>
                  <a:lnTo>
                    <a:pt x="1654810" y="592772"/>
                  </a:lnTo>
                  <a:lnTo>
                    <a:pt x="1675764" y="554672"/>
                  </a:lnTo>
                  <a:lnTo>
                    <a:pt x="1686877" y="514667"/>
                  </a:lnTo>
                  <a:lnTo>
                    <a:pt x="1688782" y="473392"/>
                  </a:lnTo>
                  <a:lnTo>
                    <a:pt x="1680845" y="432434"/>
                  </a:lnTo>
                  <a:lnTo>
                    <a:pt x="1662747" y="392747"/>
                  </a:lnTo>
                  <a:lnTo>
                    <a:pt x="1634489" y="355917"/>
                  </a:lnTo>
                  <a:lnTo>
                    <a:pt x="1638300" y="348614"/>
                  </a:lnTo>
                  <a:lnTo>
                    <a:pt x="1641475" y="341312"/>
                  </a:lnTo>
                  <a:lnTo>
                    <a:pt x="1644014" y="333692"/>
                  </a:lnTo>
                  <a:lnTo>
                    <a:pt x="1651317" y="288607"/>
                  </a:lnTo>
                  <a:lnTo>
                    <a:pt x="1644332" y="245109"/>
                  </a:lnTo>
                  <a:lnTo>
                    <a:pt x="1623695" y="205104"/>
                  </a:lnTo>
                  <a:lnTo>
                    <a:pt x="1591627" y="170497"/>
                  </a:lnTo>
                  <a:lnTo>
                    <a:pt x="1549082" y="143509"/>
                  </a:lnTo>
                  <a:lnTo>
                    <a:pt x="1497647" y="125729"/>
                  </a:lnTo>
                  <a:lnTo>
                    <a:pt x="1494754" y="117157"/>
                  </a:lnTo>
                  <a:lnTo>
                    <a:pt x="547687" y="117157"/>
                  </a:lnTo>
                  <a:lnTo>
                    <a:pt x="508000" y="101599"/>
                  </a:lnTo>
                  <a:lnTo>
                    <a:pt x="466089" y="91757"/>
                  </a:lnTo>
                  <a:lnTo>
                    <a:pt x="422592" y="87947"/>
                  </a:lnTo>
                  <a:close/>
                </a:path>
                <a:path w="1689100" h="1004570">
                  <a:moveTo>
                    <a:pt x="1353068" y="853122"/>
                  </a:moveTo>
                  <a:lnTo>
                    <a:pt x="1116329" y="853122"/>
                  </a:lnTo>
                  <a:lnTo>
                    <a:pt x="1143635" y="864869"/>
                  </a:lnTo>
                  <a:lnTo>
                    <a:pt x="1172845" y="873442"/>
                  </a:lnTo>
                  <a:lnTo>
                    <a:pt x="1203007" y="878839"/>
                  </a:lnTo>
                  <a:lnTo>
                    <a:pt x="1234122" y="880744"/>
                  </a:lnTo>
                  <a:lnTo>
                    <a:pt x="1285875" y="876299"/>
                  </a:lnTo>
                  <a:lnTo>
                    <a:pt x="1333817" y="862964"/>
                  </a:lnTo>
                  <a:lnTo>
                    <a:pt x="1353068" y="853122"/>
                  </a:lnTo>
                  <a:close/>
                </a:path>
                <a:path w="1689100" h="1004570">
                  <a:moveTo>
                    <a:pt x="738504" y="27304"/>
                  </a:moveTo>
                  <a:lnTo>
                    <a:pt x="692785" y="30162"/>
                  </a:lnTo>
                  <a:lnTo>
                    <a:pt x="649287" y="40957"/>
                  </a:lnTo>
                  <a:lnTo>
                    <a:pt x="609282" y="59372"/>
                  </a:lnTo>
                  <a:lnTo>
                    <a:pt x="574992" y="84772"/>
                  </a:lnTo>
                  <a:lnTo>
                    <a:pt x="547687" y="117157"/>
                  </a:lnTo>
                  <a:lnTo>
                    <a:pt x="1494754" y="117157"/>
                  </a:lnTo>
                  <a:lnTo>
                    <a:pt x="1489075" y="100329"/>
                  </a:lnTo>
                  <a:lnTo>
                    <a:pt x="1471758" y="75882"/>
                  </a:lnTo>
                  <a:lnTo>
                    <a:pt x="877887" y="75882"/>
                  </a:lnTo>
                  <a:lnTo>
                    <a:pt x="866775" y="67627"/>
                  </a:lnTo>
                  <a:lnTo>
                    <a:pt x="829627" y="46989"/>
                  </a:lnTo>
                  <a:lnTo>
                    <a:pt x="784860" y="32702"/>
                  </a:lnTo>
                  <a:lnTo>
                    <a:pt x="738504" y="27304"/>
                  </a:lnTo>
                  <a:close/>
                </a:path>
                <a:path w="1689100" h="1004570">
                  <a:moveTo>
                    <a:pt x="1054417" y="634"/>
                  </a:moveTo>
                  <a:lnTo>
                    <a:pt x="1001712" y="1269"/>
                  </a:lnTo>
                  <a:lnTo>
                    <a:pt x="952182" y="14604"/>
                  </a:lnTo>
                  <a:lnTo>
                    <a:pt x="909637" y="40004"/>
                  </a:lnTo>
                  <a:lnTo>
                    <a:pt x="877887" y="75882"/>
                  </a:lnTo>
                  <a:lnTo>
                    <a:pt x="1471758" y="75882"/>
                  </a:lnTo>
                  <a:lnTo>
                    <a:pt x="1456689" y="54609"/>
                  </a:lnTo>
                  <a:lnTo>
                    <a:pt x="1455154" y="53657"/>
                  </a:lnTo>
                  <a:lnTo>
                    <a:pt x="1166177" y="53657"/>
                  </a:lnTo>
                  <a:lnTo>
                    <a:pt x="1153477" y="41592"/>
                  </a:lnTo>
                  <a:lnTo>
                    <a:pt x="1139189" y="31114"/>
                  </a:lnTo>
                  <a:lnTo>
                    <a:pt x="1123632" y="21589"/>
                  </a:lnTo>
                  <a:lnTo>
                    <a:pt x="1106804" y="13969"/>
                  </a:lnTo>
                  <a:lnTo>
                    <a:pt x="1054417" y="634"/>
                  </a:lnTo>
                  <a:close/>
                </a:path>
                <a:path w="1689100" h="1004570">
                  <a:moveTo>
                    <a:pt x="1295400" y="0"/>
                  </a:moveTo>
                  <a:lnTo>
                    <a:pt x="1247775" y="8254"/>
                  </a:lnTo>
                  <a:lnTo>
                    <a:pt x="1203960" y="26034"/>
                  </a:lnTo>
                  <a:lnTo>
                    <a:pt x="1166177" y="53657"/>
                  </a:lnTo>
                  <a:lnTo>
                    <a:pt x="1455154" y="53657"/>
                  </a:lnTo>
                  <a:lnTo>
                    <a:pt x="1390650" y="13652"/>
                  </a:lnTo>
                  <a:lnTo>
                    <a:pt x="1343660" y="1904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87750" y="5106670"/>
              <a:ext cx="1689100" cy="1004569"/>
            </a:xfrm>
            <a:custGeom>
              <a:avLst/>
              <a:gdLst/>
              <a:ahLst/>
              <a:cxnLst/>
              <a:rect l="l" t="t" r="r" b="b"/>
              <a:pathLst>
                <a:path w="1689100" h="1004570">
                  <a:moveTo>
                    <a:pt x="153035" y="330517"/>
                  </a:moveTo>
                  <a:lnTo>
                    <a:pt x="151129" y="287337"/>
                  </a:lnTo>
                  <a:lnTo>
                    <a:pt x="159702" y="245744"/>
                  </a:lnTo>
                  <a:lnTo>
                    <a:pt x="177800" y="207009"/>
                  </a:lnTo>
                  <a:lnTo>
                    <a:pt x="204470" y="172084"/>
                  </a:lnTo>
                  <a:lnTo>
                    <a:pt x="238760" y="141922"/>
                  </a:lnTo>
                  <a:lnTo>
                    <a:pt x="279717" y="117474"/>
                  </a:lnTo>
                  <a:lnTo>
                    <a:pt x="326707" y="99694"/>
                  </a:lnTo>
                  <a:lnTo>
                    <a:pt x="378777" y="89852"/>
                  </a:lnTo>
                  <a:lnTo>
                    <a:pt x="422592" y="87947"/>
                  </a:lnTo>
                  <a:lnTo>
                    <a:pt x="466089" y="91757"/>
                  </a:lnTo>
                  <a:lnTo>
                    <a:pt x="508000" y="101599"/>
                  </a:lnTo>
                  <a:lnTo>
                    <a:pt x="547687" y="117157"/>
                  </a:lnTo>
                  <a:lnTo>
                    <a:pt x="574992" y="84772"/>
                  </a:lnTo>
                  <a:lnTo>
                    <a:pt x="609282" y="59372"/>
                  </a:lnTo>
                  <a:lnTo>
                    <a:pt x="649287" y="40957"/>
                  </a:lnTo>
                  <a:lnTo>
                    <a:pt x="692785" y="30162"/>
                  </a:lnTo>
                  <a:lnTo>
                    <a:pt x="738504" y="27304"/>
                  </a:lnTo>
                  <a:lnTo>
                    <a:pt x="784860" y="32702"/>
                  </a:lnTo>
                  <a:lnTo>
                    <a:pt x="829627" y="46989"/>
                  </a:lnTo>
                  <a:lnTo>
                    <a:pt x="866775" y="67627"/>
                  </a:lnTo>
                  <a:lnTo>
                    <a:pt x="877887" y="75882"/>
                  </a:lnTo>
                  <a:lnTo>
                    <a:pt x="909637" y="40004"/>
                  </a:lnTo>
                  <a:lnTo>
                    <a:pt x="952182" y="14604"/>
                  </a:lnTo>
                  <a:lnTo>
                    <a:pt x="1001712" y="1269"/>
                  </a:lnTo>
                  <a:lnTo>
                    <a:pt x="1054417" y="634"/>
                  </a:lnTo>
                  <a:lnTo>
                    <a:pt x="1106804" y="13969"/>
                  </a:lnTo>
                  <a:lnTo>
                    <a:pt x="1123632" y="21589"/>
                  </a:lnTo>
                  <a:lnTo>
                    <a:pt x="1139189" y="31114"/>
                  </a:lnTo>
                  <a:lnTo>
                    <a:pt x="1153477" y="41592"/>
                  </a:lnTo>
                  <a:lnTo>
                    <a:pt x="1166177" y="53657"/>
                  </a:lnTo>
                  <a:lnTo>
                    <a:pt x="1203960" y="26034"/>
                  </a:lnTo>
                  <a:lnTo>
                    <a:pt x="1247775" y="8254"/>
                  </a:lnTo>
                  <a:lnTo>
                    <a:pt x="1295400" y="0"/>
                  </a:lnTo>
                  <a:lnTo>
                    <a:pt x="1343660" y="1904"/>
                  </a:lnTo>
                  <a:lnTo>
                    <a:pt x="1390650" y="13652"/>
                  </a:lnTo>
                  <a:lnTo>
                    <a:pt x="1433512" y="35877"/>
                  </a:lnTo>
                  <a:lnTo>
                    <a:pt x="1475422" y="76199"/>
                  </a:lnTo>
                  <a:lnTo>
                    <a:pt x="1497647" y="125729"/>
                  </a:lnTo>
                  <a:lnTo>
                    <a:pt x="1549082" y="143509"/>
                  </a:lnTo>
                  <a:lnTo>
                    <a:pt x="1591627" y="170497"/>
                  </a:lnTo>
                  <a:lnTo>
                    <a:pt x="1623695" y="205104"/>
                  </a:lnTo>
                  <a:lnTo>
                    <a:pt x="1644332" y="245109"/>
                  </a:lnTo>
                  <a:lnTo>
                    <a:pt x="1651317" y="288607"/>
                  </a:lnTo>
                  <a:lnTo>
                    <a:pt x="1644014" y="333692"/>
                  </a:lnTo>
                  <a:lnTo>
                    <a:pt x="1641475" y="341312"/>
                  </a:lnTo>
                  <a:lnTo>
                    <a:pt x="1638300" y="348614"/>
                  </a:lnTo>
                  <a:lnTo>
                    <a:pt x="1634489" y="355917"/>
                  </a:lnTo>
                  <a:lnTo>
                    <a:pt x="1662747" y="392747"/>
                  </a:lnTo>
                  <a:lnTo>
                    <a:pt x="1680845" y="432434"/>
                  </a:lnTo>
                  <a:lnTo>
                    <a:pt x="1688782" y="473392"/>
                  </a:lnTo>
                  <a:lnTo>
                    <a:pt x="1686877" y="514667"/>
                  </a:lnTo>
                  <a:lnTo>
                    <a:pt x="1675764" y="554672"/>
                  </a:lnTo>
                  <a:lnTo>
                    <a:pt x="1654810" y="592772"/>
                  </a:lnTo>
                  <a:lnTo>
                    <a:pt x="1624647" y="627062"/>
                  </a:lnTo>
                  <a:lnTo>
                    <a:pt x="1585912" y="656907"/>
                  </a:lnTo>
                  <a:lnTo>
                    <a:pt x="1527175" y="684529"/>
                  </a:lnTo>
                  <a:lnTo>
                    <a:pt x="1462087" y="699134"/>
                  </a:lnTo>
                  <a:lnTo>
                    <a:pt x="1455737" y="741044"/>
                  </a:lnTo>
                  <a:lnTo>
                    <a:pt x="1438275" y="779462"/>
                  </a:lnTo>
                  <a:lnTo>
                    <a:pt x="1411287" y="813434"/>
                  </a:lnTo>
                  <a:lnTo>
                    <a:pt x="1376045" y="841374"/>
                  </a:lnTo>
                  <a:lnTo>
                    <a:pt x="1333817" y="862964"/>
                  </a:lnTo>
                  <a:lnTo>
                    <a:pt x="1285875" y="876299"/>
                  </a:lnTo>
                  <a:lnTo>
                    <a:pt x="1234122" y="880744"/>
                  </a:lnTo>
                  <a:lnTo>
                    <a:pt x="1203007" y="878839"/>
                  </a:lnTo>
                  <a:lnTo>
                    <a:pt x="1172845" y="873442"/>
                  </a:lnTo>
                  <a:lnTo>
                    <a:pt x="1143635" y="864869"/>
                  </a:lnTo>
                  <a:lnTo>
                    <a:pt x="1116329" y="853122"/>
                  </a:lnTo>
                  <a:lnTo>
                    <a:pt x="1095692" y="893127"/>
                  </a:lnTo>
                  <a:lnTo>
                    <a:pt x="1066800" y="928052"/>
                  </a:lnTo>
                  <a:lnTo>
                    <a:pt x="1030287" y="957262"/>
                  </a:lnTo>
                  <a:lnTo>
                    <a:pt x="988377" y="980122"/>
                  </a:lnTo>
                  <a:lnTo>
                    <a:pt x="941704" y="995997"/>
                  </a:lnTo>
                  <a:lnTo>
                    <a:pt x="891539" y="1004252"/>
                  </a:lnTo>
                  <a:lnTo>
                    <a:pt x="839787" y="1004569"/>
                  </a:lnTo>
                  <a:lnTo>
                    <a:pt x="787400" y="996314"/>
                  </a:lnTo>
                  <a:lnTo>
                    <a:pt x="745172" y="982344"/>
                  </a:lnTo>
                  <a:lnTo>
                    <a:pt x="706754" y="963294"/>
                  </a:lnTo>
                  <a:lnTo>
                    <a:pt x="672782" y="938847"/>
                  </a:lnTo>
                  <a:lnTo>
                    <a:pt x="644525" y="909954"/>
                  </a:lnTo>
                  <a:lnTo>
                    <a:pt x="600392" y="927734"/>
                  </a:lnTo>
                  <a:lnTo>
                    <a:pt x="554672" y="939482"/>
                  </a:lnTo>
                  <a:lnTo>
                    <a:pt x="508317" y="944879"/>
                  </a:lnTo>
                  <a:lnTo>
                    <a:pt x="461645" y="944244"/>
                  </a:lnTo>
                  <a:lnTo>
                    <a:pt x="416242" y="937894"/>
                  </a:lnTo>
                  <a:lnTo>
                    <a:pt x="372110" y="926147"/>
                  </a:lnTo>
                  <a:lnTo>
                    <a:pt x="330835" y="908684"/>
                  </a:lnTo>
                  <a:lnTo>
                    <a:pt x="292735" y="886142"/>
                  </a:lnTo>
                  <a:lnTo>
                    <a:pt x="259079" y="858519"/>
                  </a:lnTo>
                  <a:lnTo>
                    <a:pt x="230504" y="826134"/>
                  </a:lnTo>
                  <a:lnTo>
                    <a:pt x="227329" y="821689"/>
                  </a:lnTo>
                  <a:lnTo>
                    <a:pt x="172720" y="819784"/>
                  </a:lnTo>
                  <a:lnTo>
                    <a:pt x="123507" y="804862"/>
                  </a:lnTo>
                  <a:lnTo>
                    <a:pt x="82550" y="778827"/>
                  </a:lnTo>
                  <a:lnTo>
                    <a:pt x="53339" y="743267"/>
                  </a:lnTo>
                  <a:lnTo>
                    <a:pt x="38417" y="701039"/>
                  </a:lnTo>
                  <a:lnTo>
                    <a:pt x="38100" y="670877"/>
                  </a:lnTo>
                  <a:lnTo>
                    <a:pt x="45720" y="641984"/>
                  </a:lnTo>
                  <a:lnTo>
                    <a:pt x="60960" y="614679"/>
                  </a:lnTo>
                  <a:lnTo>
                    <a:pt x="83185" y="590867"/>
                  </a:lnTo>
                  <a:lnTo>
                    <a:pt x="41275" y="562609"/>
                  </a:lnTo>
                  <a:lnTo>
                    <a:pt x="13017" y="526414"/>
                  </a:lnTo>
                  <a:lnTo>
                    <a:pt x="0" y="485457"/>
                  </a:lnTo>
                  <a:lnTo>
                    <a:pt x="2857" y="442594"/>
                  </a:lnTo>
                  <a:lnTo>
                    <a:pt x="22542" y="401319"/>
                  </a:lnTo>
                  <a:lnTo>
                    <a:pt x="77152" y="354964"/>
                  </a:lnTo>
                  <a:lnTo>
                    <a:pt x="112395" y="340677"/>
                  </a:lnTo>
                  <a:lnTo>
                    <a:pt x="151447" y="333692"/>
                  </a:lnTo>
                  <a:lnTo>
                    <a:pt x="153035" y="330517"/>
                  </a:lnTo>
                </a:path>
                <a:path w="1689100" h="1004570">
                  <a:moveTo>
                    <a:pt x="183832" y="605472"/>
                  </a:moveTo>
                  <a:lnTo>
                    <a:pt x="158114" y="605472"/>
                  </a:lnTo>
                  <a:lnTo>
                    <a:pt x="132714" y="602297"/>
                  </a:lnTo>
                  <a:lnTo>
                    <a:pt x="108267" y="595947"/>
                  </a:lnTo>
                  <a:lnTo>
                    <a:pt x="84772" y="586739"/>
                  </a:lnTo>
                </a:path>
                <a:path w="1689100" h="1004570">
                  <a:moveTo>
                    <a:pt x="271145" y="808354"/>
                  </a:moveTo>
                  <a:lnTo>
                    <a:pt x="260667" y="811529"/>
                  </a:lnTo>
                  <a:lnTo>
                    <a:pt x="249872" y="814069"/>
                  </a:lnTo>
                  <a:lnTo>
                    <a:pt x="239077" y="815974"/>
                  </a:lnTo>
                  <a:lnTo>
                    <a:pt x="227964" y="817244"/>
                  </a:lnTo>
                </a:path>
                <a:path w="1689100" h="1004570">
                  <a:moveTo>
                    <a:pt x="644207" y="906144"/>
                  </a:moveTo>
                  <a:lnTo>
                    <a:pt x="636904" y="896302"/>
                  </a:lnTo>
                  <a:lnTo>
                    <a:pt x="629920" y="886459"/>
                  </a:lnTo>
                  <a:lnTo>
                    <a:pt x="623887" y="875982"/>
                  </a:lnTo>
                  <a:lnTo>
                    <a:pt x="618172" y="865504"/>
                  </a:lnTo>
                </a:path>
                <a:path w="1689100" h="1004570">
                  <a:moveTo>
                    <a:pt x="1126807" y="805179"/>
                  </a:moveTo>
                  <a:lnTo>
                    <a:pt x="1125220" y="816292"/>
                  </a:lnTo>
                  <a:lnTo>
                    <a:pt x="1122997" y="827404"/>
                  </a:lnTo>
                  <a:lnTo>
                    <a:pt x="1120139" y="838517"/>
                  </a:lnTo>
                  <a:lnTo>
                    <a:pt x="1116329" y="849629"/>
                  </a:lnTo>
                </a:path>
                <a:path w="1689100" h="1004570">
                  <a:moveTo>
                    <a:pt x="1334135" y="530224"/>
                  </a:moveTo>
                  <a:lnTo>
                    <a:pt x="1377314" y="552767"/>
                  </a:lnTo>
                  <a:lnTo>
                    <a:pt x="1412875" y="581977"/>
                  </a:lnTo>
                  <a:lnTo>
                    <a:pt x="1439227" y="616584"/>
                  </a:lnTo>
                  <a:lnTo>
                    <a:pt x="1455737" y="655002"/>
                  </a:lnTo>
                  <a:lnTo>
                    <a:pt x="1461135" y="696594"/>
                  </a:lnTo>
                </a:path>
                <a:path w="1689100" h="1004570">
                  <a:moveTo>
                    <a:pt x="1633537" y="353377"/>
                  </a:moveTo>
                  <a:lnTo>
                    <a:pt x="1623060" y="370839"/>
                  </a:lnTo>
                  <a:lnTo>
                    <a:pt x="1609725" y="387349"/>
                  </a:lnTo>
                  <a:lnTo>
                    <a:pt x="1594485" y="402272"/>
                  </a:lnTo>
                  <a:lnTo>
                    <a:pt x="1577022" y="415607"/>
                  </a:lnTo>
                </a:path>
                <a:path w="1689100" h="1004570">
                  <a:moveTo>
                    <a:pt x="1497964" y="122237"/>
                  </a:moveTo>
                  <a:lnTo>
                    <a:pt x="1499235" y="129539"/>
                  </a:lnTo>
                  <a:lnTo>
                    <a:pt x="1500187" y="136842"/>
                  </a:lnTo>
                  <a:lnTo>
                    <a:pt x="1500822" y="144462"/>
                  </a:lnTo>
                  <a:lnTo>
                    <a:pt x="1500822" y="151764"/>
                  </a:lnTo>
                </a:path>
                <a:path w="1689100" h="1004570">
                  <a:moveTo>
                    <a:pt x="1136650" y="87947"/>
                  </a:moveTo>
                  <a:lnTo>
                    <a:pt x="1142682" y="78104"/>
                  </a:lnTo>
                  <a:lnTo>
                    <a:pt x="1149350" y="68262"/>
                  </a:lnTo>
                  <a:lnTo>
                    <a:pt x="1157287" y="59054"/>
                  </a:lnTo>
                  <a:lnTo>
                    <a:pt x="1165542" y="50482"/>
                  </a:lnTo>
                </a:path>
                <a:path w="1689100" h="1004570">
                  <a:moveTo>
                    <a:pt x="865504" y="105727"/>
                  </a:moveTo>
                  <a:lnTo>
                    <a:pt x="868045" y="97472"/>
                  </a:lnTo>
                  <a:lnTo>
                    <a:pt x="871537" y="89217"/>
                  </a:lnTo>
                  <a:lnTo>
                    <a:pt x="875347" y="81279"/>
                  </a:lnTo>
                  <a:lnTo>
                    <a:pt x="879792" y="73659"/>
                  </a:lnTo>
                </a:path>
                <a:path w="1689100" h="1004570">
                  <a:moveTo>
                    <a:pt x="547687" y="116839"/>
                  </a:moveTo>
                  <a:lnTo>
                    <a:pt x="561022" y="123824"/>
                  </a:lnTo>
                  <a:lnTo>
                    <a:pt x="574039" y="131444"/>
                  </a:lnTo>
                  <a:lnTo>
                    <a:pt x="586422" y="139382"/>
                  </a:lnTo>
                  <a:lnTo>
                    <a:pt x="598170" y="148272"/>
                  </a:lnTo>
                </a:path>
                <a:path w="1689100" h="1004570">
                  <a:moveTo>
                    <a:pt x="161925" y="363537"/>
                  </a:moveTo>
                  <a:lnTo>
                    <a:pt x="159067" y="355282"/>
                  </a:lnTo>
                  <a:lnTo>
                    <a:pt x="156527" y="347344"/>
                  </a:lnTo>
                  <a:lnTo>
                    <a:pt x="154622" y="338772"/>
                  </a:lnTo>
                  <a:lnTo>
                    <a:pt x="153035" y="33051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177472" y="5424804"/>
              <a:ext cx="1689100" cy="1004569"/>
            </a:xfrm>
            <a:custGeom>
              <a:avLst/>
              <a:gdLst/>
              <a:ahLst/>
              <a:cxnLst/>
              <a:rect l="l" t="t" r="r" b="b"/>
              <a:pathLst>
                <a:path w="1689100" h="1004570">
                  <a:moveTo>
                    <a:pt x="1081771" y="909955"/>
                  </a:moveTo>
                  <a:lnTo>
                    <a:pt x="644525" y="909955"/>
                  </a:lnTo>
                  <a:lnTo>
                    <a:pt x="672782" y="938847"/>
                  </a:lnTo>
                  <a:lnTo>
                    <a:pt x="706754" y="963295"/>
                  </a:lnTo>
                  <a:lnTo>
                    <a:pt x="745172" y="982345"/>
                  </a:lnTo>
                  <a:lnTo>
                    <a:pt x="787400" y="996315"/>
                  </a:lnTo>
                  <a:lnTo>
                    <a:pt x="839787" y="1004570"/>
                  </a:lnTo>
                  <a:lnTo>
                    <a:pt x="891539" y="1004252"/>
                  </a:lnTo>
                  <a:lnTo>
                    <a:pt x="941704" y="995997"/>
                  </a:lnTo>
                  <a:lnTo>
                    <a:pt x="988377" y="980122"/>
                  </a:lnTo>
                  <a:lnTo>
                    <a:pt x="1030287" y="957262"/>
                  </a:lnTo>
                  <a:lnTo>
                    <a:pt x="1066800" y="928052"/>
                  </a:lnTo>
                  <a:lnTo>
                    <a:pt x="1081771" y="909955"/>
                  </a:lnTo>
                  <a:close/>
                </a:path>
                <a:path w="1689100" h="1004570">
                  <a:moveTo>
                    <a:pt x="422592" y="87947"/>
                  </a:moveTo>
                  <a:lnTo>
                    <a:pt x="378777" y="89852"/>
                  </a:lnTo>
                  <a:lnTo>
                    <a:pt x="326707" y="99695"/>
                  </a:lnTo>
                  <a:lnTo>
                    <a:pt x="279717" y="117475"/>
                  </a:lnTo>
                  <a:lnTo>
                    <a:pt x="238760" y="141922"/>
                  </a:lnTo>
                  <a:lnTo>
                    <a:pt x="204469" y="172085"/>
                  </a:lnTo>
                  <a:lnTo>
                    <a:pt x="177800" y="207010"/>
                  </a:lnTo>
                  <a:lnTo>
                    <a:pt x="159702" y="245745"/>
                  </a:lnTo>
                  <a:lnTo>
                    <a:pt x="151129" y="287337"/>
                  </a:lnTo>
                  <a:lnTo>
                    <a:pt x="153035" y="330517"/>
                  </a:lnTo>
                  <a:lnTo>
                    <a:pt x="151447" y="333692"/>
                  </a:lnTo>
                  <a:lnTo>
                    <a:pt x="112394" y="340677"/>
                  </a:lnTo>
                  <a:lnTo>
                    <a:pt x="22542" y="401320"/>
                  </a:lnTo>
                  <a:lnTo>
                    <a:pt x="2857" y="442595"/>
                  </a:lnTo>
                  <a:lnTo>
                    <a:pt x="0" y="485457"/>
                  </a:lnTo>
                  <a:lnTo>
                    <a:pt x="13017" y="526415"/>
                  </a:lnTo>
                  <a:lnTo>
                    <a:pt x="41275" y="562610"/>
                  </a:lnTo>
                  <a:lnTo>
                    <a:pt x="83185" y="590867"/>
                  </a:lnTo>
                  <a:lnTo>
                    <a:pt x="60960" y="614680"/>
                  </a:lnTo>
                  <a:lnTo>
                    <a:pt x="45719" y="641985"/>
                  </a:lnTo>
                  <a:lnTo>
                    <a:pt x="38100" y="670877"/>
                  </a:lnTo>
                  <a:lnTo>
                    <a:pt x="38417" y="701040"/>
                  </a:lnTo>
                  <a:lnTo>
                    <a:pt x="53339" y="743267"/>
                  </a:lnTo>
                  <a:lnTo>
                    <a:pt x="82550" y="778827"/>
                  </a:lnTo>
                  <a:lnTo>
                    <a:pt x="123507" y="804862"/>
                  </a:lnTo>
                  <a:lnTo>
                    <a:pt x="172719" y="819785"/>
                  </a:lnTo>
                  <a:lnTo>
                    <a:pt x="227329" y="821690"/>
                  </a:lnTo>
                  <a:lnTo>
                    <a:pt x="230504" y="826135"/>
                  </a:lnTo>
                  <a:lnTo>
                    <a:pt x="259079" y="858520"/>
                  </a:lnTo>
                  <a:lnTo>
                    <a:pt x="292735" y="886142"/>
                  </a:lnTo>
                  <a:lnTo>
                    <a:pt x="330835" y="908685"/>
                  </a:lnTo>
                  <a:lnTo>
                    <a:pt x="372110" y="926147"/>
                  </a:lnTo>
                  <a:lnTo>
                    <a:pt x="416242" y="937895"/>
                  </a:lnTo>
                  <a:lnTo>
                    <a:pt x="461644" y="944245"/>
                  </a:lnTo>
                  <a:lnTo>
                    <a:pt x="508317" y="944880"/>
                  </a:lnTo>
                  <a:lnTo>
                    <a:pt x="554672" y="939482"/>
                  </a:lnTo>
                  <a:lnTo>
                    <a:pt x="600392" y="927735"/>
                  </a:lnTo>
                  <a:lnTo>
                    <a:pt x="644525" y="909955"/>
                  </a:lnTo>
                  <a:lnTo>
                    <a:pt x="1081771" y="909955"/>
                  </a:lnTo>
                  <a:lnTo>
                    <a:pt x="1095692" y="893127"/>
                  </a:lnTo>
                  <a:lnTo>
                    <a:pt x="1116329" y="853122"/>
                  </a:lnTo>
                  <a:lnTo>
                    <a:pt x="1353068" y="853122"/>
                  </a:lnTo>
                  <a:lnTo>
                    <a:pt x="1411287" y="813435"/>
                  </a:lnTo>
                  <a:lnTo>
                    <a:pt x="1438274" y="779462"/>
                  </a:lnTo>
                  <a:lnTo>
                    <a:pt x="1455737" y="741045"/>
                  </a:lnTo>
                  <a:lnTo>
                    <a:pt x="1462087" y="699135"/>
                  </a:lnTo>
                  <a:lnTo>
                    <a:pt x="1495107" y="693420"/>
                  </a:lnTo>
                  <a:lnTo>
                    <a:pt x="1557655" y="672147"/>
                  </a:lnTo>
                  <a:lnTo>
                    <a:pt x="1624647" y="627062"/>
                  </a:lnTo>
                  <a:lnTo>
                    <a:pt x="1654810" y="592772"/>
                  </a:lnTo>
                  <a:lnTo>
                    <a:pt x="1675764" y="554672"/>
                  </a:lnTo>
                  <a:lnTo>
                    <a:pt x="1686877" y="514667"/>
                  </a:lnTo>
                  <a:lnTo>
                    <a:pt x="1688782" y="473392"/>
                  </a:lnTo>
                  <a:lnTo>
                    <a:pt x="1680844" y="432435"/>
                  </a:lnTo>
                  <a:lnTo>
                    <a:pt x="1662747" y="392747"/>
                  </a:lnTo>
                  <a:lnTo>
                    <a:pt x="1634489" y="355917"/>
                  </a:lnTo>
                  <a:lnTo>
                    <a:pt x="1638299" y="348615"/>
                  </a:lnTo>
                  <a:lnTo>
                    <a:pt x="1641474" y="341312"/>
                  </a:lnTo>
                  <a:lnTo>
                    <a:pt x="1644014" y="333692"/>
                  </a:lnTo>
                  <a:lnTo>
                    <a:pt x="1651317" y="288607"/>
                  </a:lnTo>
                  <a:lnTo>
                    <a:pt x="1644332" y="245110"/>
                  </a:lnTo>
                  <a:lnTo>
                    <a:pt x="1623694" y="205105"/>
                  </a:lnTo>
                  <a:lnTo>
                    <a:pt x="1591627" y="170497"/>
                  </a:lnTo>
                  <a:lnTo>
                    <a:pt x="1549082" y="143510"/>
                  </a:lnTo>
                  <a:lnTo>
                    <a:pt x="1497647" y="125730"/>
                  </a:lnTo>
                  <a:lnTo>
                    <a:pt x="1494754" y="117157"/>
                  </a:lnTo>
                  <a:lnTo>
                    <a:pt x="547687" y="117157"/>
                  </a:lnTo>
                  <a:lnTo>
                    <a:pt x="508000" y="101600"/>
                  </a:lnTo>
                  <a:lnTo>
                    <a:pt x="466089" y="91757"/>
                  </a:lnTo>
                  <a:lnTo>
                    <a:pt x="422592" y="87947"/>
                  </a:lnTo>
                  <a:close/>
                </a:path>
                <a:path w="1689100" h="1004570">
                  <a:moveTo>
                    <a:pt x="1353068" y="853122"/>
                  </a:moveTo>
                  <a:lnTo>
                    <a:pt x="1116329" y="853122"/>
                  </a:lnTo>
                  <a:lnTo>
                    <a:pt x="1143635" y="864870"/>
                  </a:lnTo>
                  <a:lnTo>
                    <a:pt x="1172844" y="873442"/>
                  </a:lnTo>
                  <a:lnTo>
                    <a:pt x="1203007" y="878840"/>
                  </a:lnTo>
                  <a:lnTo>
                    <a:pt x="1234122" y="880745"/>
                  </a:lnTo>
                  <a:lnTo>
                    <a:pt x="1285875" y="876300"/>
                  </a:lnTo>
                  <a:lnTo>
                    <a:pt x="1333817" y="862965"/>
                  </a:lnTo>
                  <a:lnTo>
                    <a:pt x="1353068" y="853122"/>
                  </a:lnTo>
                  <a:close/>
                </a:path>
                <a:path w="1689100" h="1004570">
                  <a:moveTo>
                    <a:pt x="738504" y="27305"/>
                  </a:moveTo>
                  <a:lnTo>
                    <a:pt x="692785" y="30162"/>
                  </a:lnTo>
                  <a:lnTo>
                    <a:pt x="649287" y="40957"/>
                  </a:lnTo>
                  <a:lnTo>
                    <a:pt x="609282" y="59372"/>
                  </a:lnTo>
                  <a:lnTo>
                    <a:pt x="574992" y="84772"/>
                  </a:lnTo>
                  <a:lnTo>
                    <a:pt x="547687" y="117157"/>
                  </a:lnTo>
                  <a:lnTo>
                    <a:pt x="1494754" y="117157"/>
                  </a:lnTo>
                  <a:lnTo>
                    <a:pt x="1489074" y="100330"/>
                  </a:lnTo>
                  <a:lnTo>
                    <a:pt x="1471758" y="75882"/>
                  </a:lnTo>
                  <a:lnTo>
                    <a:pt x="877887" y="75882"/>
                  </a:lnTo>
                  <a:lnTo>
                    <a:pt x="866775" y="67627"/>
                  </a:lnTo>
                  <a:lnTo>
                    <a:pt x="829627" y="46990"/>
                  </a:lnTo>
                  <a:lnTo>
                    <a:pt x="784860" y="32702"/>
                  </a:lnTo>
                  <a:lnTo>
                    <a:pt x="738504" y="27305"/>
                  </a:lnTo>
                  <a:close/>
                </a:path>
                <a:path w="1689100" h="1004570">
                  <a:moveTo>
                    <a:pt x="1054417" y="635"/>
                  </a:moveTo>
                  <a:lnTo>
                    <a:pt x="1001712" y="1270"/>
                  </a:lnTo>
                  <a:lnTo>
                    <a:pt x="952182" y="14605"/>
                  </a:lnTo>
                  <a:lnTo>
                    <a:pt x="909637" y="40005"/>
                  </a:lnTo>
                  <a:lnTo>
                    <a:pt x="877887" y="75882"/>
                  </a:lnTo>
                  <a:lnTo>
                    <a:pt x="1471758" y="75882"/>
                  </a:lnTo>
                  <a:lnTo>
                    <a:pt x="1456689" y="54610"/>
                  </a:lnTo>
                  <a:lnTo>
                    <a:pt x="1455154" y="53657"/>
                  </a:lnTo>
                  <a:lnTo>
                    <a:pt x="1166177" y="53657"/>
                  </a:lnTo>
                  <a:lnTo>
                    <a:pt x="1153477" y="41592"/>
                  </a:lnTo>
                  <a:lnTo>
                    <a:pt x="1139189" y="31115"/>
                  </a:lnTo>
                  <a:lnTo>
                    <a:pt x="1123632" y="21590"/>
                  </a:lnTo>
                  <a:lnTo>
                    <a:pt x="1106804" y="13970"/>
                  </a:lnTo>
                  <a:lnTo>
                    <a:pt x="1054417" y="635"/>
                  </a:lnTo>
                  <a:close/>
                </a:path>
                <a:path w="1689100" h="1004570">
                  <a:moveTo>
                    <a:pt x="1295400" y="0"/>
                  </a:moveTo>
                  <a:lnTo>
                    <a:pt x="1247775" y="8255"/>
                  </a:lnTo>
                  <a:lnTo>
                    <a:pt x="1203960" y="26035"/>
                  </a:lnTo>
                  <a:lnTo>
                    <a:pt x="1166177" y="53657"/>
                  </a:lnTo>
                  <a:lnTo>
                    <a:pt x="1455154" y="53657"/>
                  </a:lnTo>
                  <a:lnTo>
                    <a:pt x="1390649" y="13652"/>
                  </a:lnTo>
                  <a:lnTo>
                    <a:pt x="1343660" y="1905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77472" y="5424804"/>
              <a:ext cx="1689100" cy="1004569"/>
            </a:xfrm>
            <a:custGeom>
              <a:avLst/>
              <a:gdLst/>
              <a:ahLst/>
              <a:cxnLst/>
              <a:rect l="l" t="t" r="r" b="b"/>
              <a:pathLst>
                <a:path w="1689100" h="1004570">
                  <a:moveTo>
                    <a:pt x="153035" y="330517"/>
                  </a:moveTo>
                  <a:lnTo>
                    <a:pt x="151129" y="287337"/>
                  </a:lnTo>
                  <a:lnTo>
                    <a:pt x="159702" y="245745"/>
                  </a:lnTo>
                  <a:lnTo>
                    <a:pt x="177800" y="207010"/>
                  </a:lnTo>
                  <a:lnTo>
                    <a:pt x="204469" y="172085"/>
                  </a:lnTo>
                  <a:lnTo>
                    <a:pt x="238760" y="141922"/>
                  </a:lnTo>
                  <a:lnTo>
                    <a:pt x="279717" y="117475"/>
                  </a:lnTo>
                  <a:lnTo>
                    <a:pt x="326707" y="99695"/>
                  </a:lnTo>
                  <a:lnTo>
                    <a:pt x="378777" y="89852"/>
                  </a:lnTo>
                  <a:lnTo>
                    <a:pt x="422592" y="87947"/>
                  </a:lnTo>
                  <a:lnTo>
                    <a:pt x="466089" y="91757"/>
                  </a:lnTo>
                  <a:lnTo>
                    <a:pt x="508000" y="101600"/>
                  </a:lnTo>
                  <a:lnTo>
                    <a:pt x="547687" y="117157"/>
                  </a:lnTo>
                  <a:lnTo>
                    <a:pt x="574992" y="84772"/>
                  </a:lnTo>
                  <a:lnTo>
                    <a:pt x="609282" y="59372"/>
                  </a:lnTo>
                  <a:lnTo>
                    <a:pt x="649287" y="40957"/>
                  </a:lnTo>
                  <a:lnTo>
                    <a:pt x="692785" y="30162"/>
                  </a:lnTo>
                  <a:lnTo>
                    <a:pt x="738504" y="27305"/>
                  </a:lnTo>
                  <a:lnTo>
                    <a:pt x="784860" y="32702"/>
                  </a:lnTo>
                  <a:lnTo>
                    <a:pt x="829627" y="46990"/>
                  </a:lnTo>
                  <a:lnTo>
                    <a:pt x="866775" y="67627"/>
                  </a:lnTo>
                  <a:lnTo>
                    <a:pt x="877887" y="75882"/>
                  </a:lnTo>
                  <a:lnTo>
                    <a:pt x="909637" y="40005"/>
                  </a:lnTo>
                  <a:lnTo>
                    <a:pt x="952182" y="14605"/>
                  </a:lnTo>
                  <a:lnTo>
                    <a:pt x="1001712" y="1270"/>
                  </a:lnTo>
                  <a:lnTo>
                    <a:pt x="1054417" y="635"/>
                  </a:lnTo>
                  <a:lnTo>
                    <a:pt x="1106804" y="13970"/>
                  </a:lnTo>
                  <a:lnTo>
                    <a:pt x="1123632" y="21590"/>
                  </a:lnTo>
                  <a:lnTo>
                    <a:pt x="1139189" y="31115"/>
                  </a:lnTo>
                  <a:lnTo>
                    <a:pt x="1153477" y="41592"/>
                  </a:lnTo>
                  <a:lnTo>
                    <a:pt x="1166177" y="53657"/>
                  </a:lnTo>
                  <a:lnTo>
                    <a:pt x="1203960" y="26035"/>
                  </a:lnTo>
                  <a:lnTo>
                    <a:pt x="1247775" y="8255"/>
                  </a:lnTo>
                  <a:lnTo>
                    <a:pt x="1295400" y="0"/>
                  </a:lnTo>
                  <a:lnTo>
                    <a:pt x="1343660" y="1905"/>
                  </a:lnTo>
                  <a:lnTo>
                    <a:pt x="1390649" y="13652"/>
                  </a:lnTo>
                  <a:lnTo>
                    <a:pt x="1433512" y="35877"/>
                  </a:lnTo>
                  <a:lnTo>
                    <a:pt x="1475422" y="76200"/>
                  </a:lnTo>
                  <a:lnTo>
                    <a:pt x="1497647" y="125730"/>
                  </a:lnTo>
                  <a:lnTo>
                    <a:pt x="1549082" y="143510"/>
                  </a:lnTo>
                  <a:lnTo>
                    <a:pt x="1591627" y="170497"/>
                  </a:lnTo>
                  <a:lnTo>
                    <a:pt x="1623694" y="205105"/>
                  </a:lnTo>
                  <a:lnTo>
                    <a:pt x="1644332" y="245110"/>
                  </a:lnTo>
                  <a:lnTo>
                    <a:pt x="1651317" y="288607"/>
                  </a:lnTo>
                  <a:lnTo>
                    <a:pt x="1644014" y="333692"/>
                  </a:lnTo>
                  <a:lnTo>
                    <a:pt x="1641474" y="341312"/>
                  </a:lnTo>
                  <a:lnTo>
                    <a:pt x="1638299" y="348615"/>
                  </a:lnTo>
                  <a:lnTo>
                    <a:pt x="1634489" y="355917"/>
                  </a:lnTo>
                  <a:lnTo>
                    <a:pt x="1662747" y="392747"/>
                  </a:lnTo>
                  <a:lnTo>
                    <a:pt x="1680844" y="432435"/>
                  </a:lnTo>
                  <a:lnTo>
                    <a:pt x="1688782" y="473392"/>
                  </a:lnTo>
                  <a:lnTo>
                    <a:pt x="1686877" y="514667"/>
                  </a:lnTo>
                  <a:lnTo>
                    <a:pt x="1675764" y="554672"/>
                  </a:lnTo>
                  <a:lnTo>
                    <a:pt x="1654810" y="592772"/>
                  </a:lnTo>
                  <a:lnTo>
                    <a:pt x="1624647" y="627062"/>
                  </a:lnTo>
                  <a:lnTo>
                    <a:pt x="1585912" y="656907"/>
                  </a:lnTo>
                  <a:lnTo>
                    <a:pt x="1527174" y="684530"/>
                  </a:lnTo>
                  <a:lnTo>
                    <a:pt x="1462087" y="699135"/>
                  </a:lnTo>
                  <a:lnTo>
                    <a:pt x="1455737" y="741045"/>
                  </a:lnTo>
                  <a:lnTo>
                    <a:pt x="1438274" y="779462"/>
                  </a:lnTo>
                  <a:lnTo>
                    <a:pt x="1411287" y="813435"/>
                  </a:lnTo>
                  <a:lnTo>
                    <a:pt x="1376044" y="841375"/>
                  </a:lnTo>
                  <a:lnTo>
                    <a:pt x="1333817" y="862965"/>
                  </a:lnTo>
                  <a:lnTo>
                    <a:pt x="1285875" y="876300"/>
                  </a:lnTo>
                  <a:lnTo>
                    <a:pt x="1234122" y="880745"/>
                  </a:lnTo>
                  <a:lnTo>
                    <a:pt x="1203007" y="878840"/>
                  </a:lnTo>
                  <a:lnTo>
                    <a:pt x="1172844" y="873442"/>
                  </a:lnTo>
                  <a:lnTo>
                    <a:pt x="1143635" y="864870"/>
                  </a:lnTo>
                  <a:lnTo>
                    <a:pt x="1116329" y="853122"/>
                  </a:lnTo>
                  <a:lnTo>
                    <a:pt x="1095692" y="893127"/>
                  </a:lnTo>
                  <a:lnTo>
                    <a:pt x="1066800" y="928052"/>
                  </a:lnTo>
                  <a:lnTo>
                    <a:pt x="1030287" y="957262"/>
                  </a:lnTo>
                  <a:lnTo>
                    <a:pt x="988377" y="980122"/>
                  </a:lnTo>
                  <a:lnTo>
                    <a:pt x="941704" y="995997"/>
                  </a:lnTo>
                  <a:lnTo>
                    <a:pt x="891539" y="1004252"/>
                  </a:lnTo>
                  <a:lnTo>
                    <a:pt x="839787" y="1004570"/>
                  </a:lnTo>
                  <a:lnTo>
                    <a:pt x="787400" y="996315"/>
                  </a:lnTo>
                  <a:lnTo>
                    <a:pt x="745172" y="982345"/>
                  </a:lnTo>
                  <a:lnTo>
                    <a:pt x="706754" y="963295"/>
                  </a:lnTo>
                  <a:lnTo>
                    <a:pt x="672782" y="938847"/>
                  </a:lnTo>
                  <a:lnTo>
                    <a:pt x="644525" y="909955"/>
                  </a:lnTo>
                  <a:lnTo>
                    <a:pt x="600392" y="927735"/>
                  </a:lnTo>
                  <a:lnTo>
                    <a:pt x="554672" y="939482"/>
                  </a:lnTo>
                  <a:lnTo>
                    <a:pt x="508317" y="944880"/>
                  </a:lnTo>
                  <a:lnTo>
                    <a:pt x="461644" y="944245"/>
                  </a:lnTo>
                  <a:lnTo>
                    <a:pt x="416242" y="937895"/>
                  </a:lnTo>
                  <a:lnTo>
                    <a:pt x="372110" y="926147"/>
                  </a:lnTo>
                  <a:lnTo>
                    <a:pt x="330835" y="908685"/>
                  </a:lnTo>
                  <a:lnTo>
                    <a:pt x="292735" y="886142"/>
                  </a:lnTo>
                  <a:lnTo>
                    <a:pt x="259079" y="858520"/>
                  </a:lnTo>
                  <a:lnTo>
                    <a:pt x="230504" y="826135"/>
                  </a:lnTo>
                  <a:lnTo>
                    <a:pt x="227329" y="821690"/>
                  </a:lnTo>
                  <a:lnTo>
                    <a:pt x="172719" y="819785"/>
                  </a:lnTo>
                  <a:lnTo>
                    <a:pt x="123507" y="804862"/>
                  </a:lnTo>
                  <a:lnTo>
                    <a:pt x="82550" y="778827"/>
                  </a:lnTo>
                  <a:lnTo>
                    <a:pt x="53339" y="743267"/>
                  </a:lnTo>
                  <a:lnTo>
                    <a:pt x="38417" y="701040"/>
                  </a:lnTo>
                  <a:lnTo>
                    <a:pt x="38100" y="670877"/>
                  </a:lnTo>
                  <a:lnTo>
                    <a:pt x="45719" y="641985"/>
                  </a:lnTo>
                  <a:lnTo>
                    <a:pt x="60960" y="614680"/>
                  </a:lnTo>
                  <a:lnTo>
                    <a:pt x="83185" y="590867"/>
                  </a:lnTo>
                  <a:lnTo>
                    <a:pt x="41275" y="562610"/>
                  </a:lnTo>
                  <a:lnTo>
                    <a:pt x="13017" y="526415"/>
                  </a:lnTo>
                  <a:lnTo>
                    <a:pt x="0" y="485457"/>
                  </a:lnTo>
                  <a:lnTo>
                    <a:pt x="2857" y="442595"/>
                  </a:lnTo>
                  <a:lnTo>
                    <a:pt x="22542" y="401320"/>
                  </a:lnTo>
                  <a:lnTo>
                    <a:pt x="77152" y="354965"/>
                  </a:lnTo>
                  <a:lnTo>
                    <a:pt x="112394" y="340677"/>
                  </a:lnTo>
                  <a:lnTo>
                    <a:pt x="151447" y="333692"/>
                  </a:lnTo>
                  <a:lnTo>
                    <a:pt x="153035" y="330517"/>
                  </a:lnTo>
                </a:path>
                <a:path w="1689100" h="1004570">
                  <a:moveTo>
                    <a:pt x="183832" y="605472"/>
                  </a:moveTo>
                  <a:lnTo>
                    <a:pt x="158114" y="605472"/>
                  </a:lnTo>
                  <a:lnTo>
                    <a:pt x="132714" y="602297"/>
                  </a:lnTo>
                  <a:lnTo>
                    <a:pt x="108267" y="595947"/>
                  </a:lnTo>
                  <a:lnTo>
                    <a:pt x="84772" y="586740"/>
                  </a:lnTo>
                </a:path>
                <a:path w="1689100" h="1004570">
                  <a:moveTo>
                    <a:pt x="271144" y="808355"/>
                  </a:moveTo>
                  <a:lnTo>
                    <a:pt x="260667" y="811530"/>
                  </a:lnTo>
                  <a:lnTo>
                    <a:pt x="249872" y="814070"/>
                  </a:lnTo>
                  <a:lnTo>
                    <a:pt x="239077" y="815975"/>
                  </a:lnTo>
                  <a:lnTo>
                    <a:pt x="227964" y="817245"/>
                  </a:lnTo>
                </a:path>
                <a:path w="1689100" h="1004570">
                  <a:moveTo>
                    <a:pt x="644207" y="906145"/>
                  </a:moveTo>
                  <a:lnTo>
                    <a:pt x="636904" y="896302"/>
                  </a:lnTo>
                  <a:lnTo>
                    <a:pt x="629919" y="886460"/>
                  </a:lnTo>
                  <a:lnTo>
                    <a:pt x="623887" y="875982"/>
                  </a:lnTo>
                  <a:lnTo>
                    <a:pt x="618172" y="865505"/>
                  </a:lnTo>
                </a:path>
                <a:path w="1689100" h="1004570">
                  <a:moveTo>
                    <a:pt x="1126807" y="805180"/>
                  </a:moveTo>
                  <a:lnTo>
                    <a:pt x="1125219" y="816292"/>
                  </a:lnTo>
                  <a:lnTo>
                    <a:pt x="1122997" y="827405"/>
                  </a:lnTo>
                  <a:lnTo>
                    <a:pt x="1120139" y="838517"/>
                  </a:lnTo>
                  <a:lnTo>
                    <a:pt x="1116329" y="849630"/>
                  </a:lnTo>
                </a:path>
                <a:path w="1689100" h="1004570">
                  <a:moveTo>
                    <a:pt x="1334135" y="530225"/>
                  </a:moveTo>
                  <a:lnTo>
                    <a:pt x="1377314" y="552767"/>
                  </a:lnTo>
                  <a:lnTo>
                    <a:pt x="1412874" y="581977"/>
                  </a:lnTo>
                  <a:lnTo>
                    <a:pt x="1439227" y="616585"/>
                  </a:lnTo>
                  <a:lnTo>
                    <a:pt x="1455737" y="655002"/>
                  </a:lnTo>
                  <a:lnTo>
                    <a:pt x="1461135" y="696595"/>
                  </a:lnTo>
                </a:path>
                <a:path w="1689100" h="1004570">
                  <a:moveTo>
                    <a:pt x="1633537" y="353377"/>
                  </a:moveTo>
                  <a:lnTo>
                    <a:pt x="1623060" y="370840"/>
                  </a:lnTo>
                  <a:lnTo>
                    <a:pt x="1609724" y="387350"/>
                  </a:lnTo>
                  <a:lnTo>
                    <a:pt x="1594485" y="402272"/>
                  </a:lnTo>
                  <a:lnTo>
                    <a:pt x="1577022" y="415607"/>
                  </a:lnTo>
                </a:path>
                <a:path w="1689100" h="1004570">
                  <a:moveTo>
                    <a:pt x="1497964" y="122237"/>
                  </a:moveTo>
                  <a:lnTo>
                    <a:pt x="1499235" y="129540"/>
                  </a:lnTo>
                  <a:lnTo>
                    <a:pt x="1500187" y="136842"/>
                  </a:lnTo>
                  <a:lnTo>
                    <a:pt x="1500822" y="144462"/>
                  </a:lnTo>
                  <a:lnTo>
                    <a:pt x="1500822" y="151765"/>
                  </a:lnTo>
                </a:path>
                <a:path w="1689100" h="1004570">
                  <a:moveTo>
                    <a:pt x="1136650" y="87947"/>
                  </a:moveTo>
                  <a:lnTo>
                    <a:pt x="1142682" y="78105"/>
                  </a:lnTo>
                  <a:lnTo>
                    <a:pt x="1149350" y="68262"/>
                  </a:lnTo>
                  <a:lnTo>
                    <a:pt x="1157287" y="59055"/>
                  </a:lnTo>
                  <a:lnTo>
                    <a:pt x="1165542" y="50482"/>
                  </a:lnTo>
                </a:path>
                <a:path w="1689100" h="1004570">
                  <a:moveTo>
                    <a:pt x="865504" y="105727"/>
                  </a:moveTo>
                  <a:lnTo>
                    <a:pt x="868044" y="97472"/>
                  </a:lnTo>
                  <a:lnTo>
                    <a:pt x="871537" y="89217"/>
                  </a:lnTo>
                  <a:lnTo>
                    <a:pt x="875347" y="81280"/>
                  </a:lnTo>
                  <a:lnTo>
                    <a:pt x="879792" y="73660"/>
                  </a:lnTo>
                </a:path>
                <a:path w="1689100" h="1004570">
                  <a:moveTo>
                    <a:pt x="547687" y="116840"/>
                  </a:moveTo>
                  <a:lnTo>
                    <a:pt x="561022" y="123825"/>
                  </a:lnTo>
                  <a:lnTo>
                    <a:pt x="574039" y="131445"/>
                  </a:lnTo>
                  <a:lnTo>
                    <a:pt x="586422" y="139382"/>
                  </a:lnTo>
                  <a:lnTo>
                    <a:pt x="598169" y="148272"/>
                  </a:lnTo>
                </a:path>
                <a:path w="1689100" h="1004570">
                  <a:moveTo>
                    <a:pt x="161925" y="363537"/>
                  </a:moveTo>
                  <a:lnTo>
                    <a:pt x="159067" y="355282"/>
                  </a:lnTo>
                  <a:lnTo>
                    <a:pt x="156527" y="347345"/>
                  </a:lnTo>
                  <a:lnTo>
                    <a:pt x="154622" y="338772"/>
                  </a:lnTo>
                  <a:lnTo>
                    <a:pt x="153035" y="330517"/>
                  </a:lnTo>
                </a:path>
              </a:pathLst>
            </a:custGeom>
            <a:ln w="1270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32300" y="4431665"/>
              <a:ext cx="1436370" cy="1032510"/>
            </a:xfrm>
            <a:custGeom>
              <a:avLst/>
              <a:gdLst/>
              <a:ahLst/>
              <a:cxnLst/>
              <a:rect l="l" t="t" r="r" b="b"/>
              <a:pathLst>
                <a:path w="1436370" h="1032510">
                  <a:moveTo>
                    <a:pt x="20637" y="544512"/>
                  </a:moveTo>
                  <a:lnTo>
                    <a:pt x="0" y="728345"/>
                  </a:lnTo>
                  <a:lnTo>
                    <a:pt x="144462" y="648652"/>
                  </a:lnTo>
                  <a:lnTo>
                    <a:pt x="148391" y="645160"/>
                  </a:lnTo>
                  <a:lnTo>
                    <a:pt x="71754" y="645160"/>
                  </a:lnTo>
                  <a:lnTo>
                    <a:pt x="83298" y="625792"/>
                  </a:lnTo>
                  <a:lnTo>
                    <a:pt x="39052" y="625792"/>
                  </a:lnTo>
                  <a:lnTo>
                    <a:pt x="39687" y="563880"/>
                  </a:lnTo>
                  <a:lnTo>
                    <a:pt x="20637" y="544512"/>
                  </a:lnTo>
                  <a:close/>
                </a:path>
                <a:path w="1436370" h="1032510">
                  <a:moveTo>
                    <a:pt x="133032" y="613092"/>
                  </a:moveTo>
                  <a:lnTo>
                    <a:pt x="126047" y="615315"/>
                  </a:lnTo>
                  <a:lnTo>
                    <a:pt x="71754" y="645160"/>
                  </a:lnTo>
                  <a:lnTo>
                    <a:pt x="148391" y="645160"/>
                  </a:lnTo>
                  <a:lnTo>
                    <a:pt x="150177" y="643572"/>
                  </a:lnTo>
                  <a:lnTo>
                    <a:pt x="153352" y="637222"/>
                  </a:lnTo>
                  <a:lnTo>
                    <a:pt x="153987" y="629920"/>
                  </a:lnTo>
                  <a:lnTo>
                    <a:pt x="151764" y="622617"/>
                  </a:lnTo>
                  <a:lnTo>
                    <a:pt x="147002" y="616902"/>
                  </a:lnTo>
                  <a:lnTo>
                    <a:pt x="140335" y="613727"/>
                  </a:lnTo>
                  <a:lnTo>
                    <a:pt x="133032" y="613092"/>
                  </a:lnTo>
                  <a:close/>
                </a:path>
                <a:path w="1436370" h="1032510">
                  <a:moveTo>
                    <a:pt x="430152" y="83185"/>
                  </a:moveTo>
                  <a:lnTo>
                    <a:pt x="362267" y="83185"/>
                  </a:lnTo>
                  <a:lnTo>
                    <a:pt x="39052" y="625792"/>
                  </a:lnTo>
                  <a:lnTo>
                    <a:pt x="83298" y="625792"/>
                  </a:lnTo>
                  <a:lnTo>
                    <a:pt x="394970" y="102870"/>
                  </a:lnTo>
                  <a:lnTo>
                    <a:pt x="428277" y="102870"/>
                  </a:lnTo>
                  <a:lnTo>
                    <a:pt x="430152" y="83185"/>
                  </a:lnTo>
                  <a:close/>
                </a:path>
                <a:path w="1436370" h="1032510">
                  <a:moveTo>
                    <a:pt x="428277" y="102870"/>
                  </a:moveTo>
                  <a:lnTo>
                    <a:pt x="394970" y="102870"/>
                  </a:lnTo>
                  <a:lnTo>
                    <a:pt x="394335" y="164782"/>
                  </a:lnTo>
                  <a:lnTo>
                    <a:pt x="413067" y="183832"/>
                  </a:lnTo>
                  <a:lnTo>
                    <a:pt x="420687" y="182562"/>
                  </a:lnTo>
                  <a:lnTo>
                    <a:pt x="428277" y="102870"/>
                  </a:lnTo>
                  <a:close/>
                </a:path>
                <a:path w="1436370" h="1032510">
                  <a:moveTo>
                    <a:pt x="434022" y="0"/>
                  </a:moveTo>
                  <a:lnTo>
                    <a:pt x="289560" y="80010"/>
                  </a:lnTo>
                  <a:lnTo>
                    <a:pt x="283845" y="84772"/>
                  </a:lnTo>
                  <a:lnTo>
                    <a:pt x="280352" y="91440"/>
                  </a:lnTo>
                  <a:lnTo>
                    <a:pt x="279717" y="98742"/>
                  </a:lnTo>
                  <a:lnTo>
                    <a:pt x="281939" y="105727"/>
                  </a:lnTo>
                  <a:lnTo>
                    <a:pt x="287020" y="111442"/>
                  </a:lnTo>
                  <a:lnTo>
                    <a:pt x="293370" y="114935"/>
                  </a:lnTo>
                  <a:lnTo>
                    <a:pt x="300672" y="115570"/>
                  </a:lnTo>
                  <a:lnTo>
                    <a:pt x="307975" y="113347"/>
                  </a:lnTo>
                  <a:lnTo>
                    <a:pt x="362267" y="83185"/>
                  </a:lnTo>
                  <a:lnTo>
                    <a:pt x="430152" y="83185"/>
                  </a:lnTo>
                  <a:lnTo>
                    <a:pt x="433387" y="49212"/>
                  </a:lnTo>
                  <a:lnTo>
                    <a:pt x="433704" y="32385"/>
                  </a:lnTo>
                  <a:lnTo>
                    <a:pt x="433704" y="22860"/>
                  </a:lnTo>
                  <a:lnTo>
                    <a:pt x="434022" y="0"/>
                  </a:lnTo>
                  <a:close/>
                </a:path>
                <a:path w="1436370" h="1032510">
                  <a:moveTo>
                    <a:pt x="1289367" y="888365"/>
                  </a:moveTo>
                  <a:lnTo>
                    <a:pt x="1282064" y="889952"/>
                  </a:lnTo>
                  <a:lnTo>
                    <a:pt x="1276032" y="894397"/>
                  </a:lnTo>
                  <a:lnTo>
                    <a:pt x="1272222" y="901065"/>
                  </a:lnTo>
                  <a:lnTo>
                    <a:pt x="1271270" y="908367"/>
                  </a:lnTo>
                  <a:lnTo>
                    <a:pt x="1272857" y="915352"/>
                  </a:lnTo>
                  <a:lnTo>
                    <a:pt x="1277302" y="921385"/>
                  </a:lnTo>
                  <a:lnTo>
                    <a:pt x="1399539" y="1032510"/>
                  </a:lnTo>
                  <a:lnTo>
                    <a:pt x="1406207" y="1002030"/>
                  </a:lnTo>
                  <a:lnTo>
                    <a:pt x="1421602" y="934720"/>
                  </a:lnTo>
                  <a:lnTo>
                    <a:pt x="1348739" y="934720"/>
                  </a:lnTo>
                  <a:lnTo>
                    <a:pt x="1303020" y="893127"/>
                  </a:lnTo>
                  <a:lnTo>
                    <a:pt x="1296352" y="889317"/>
                  </a:lnTo>
                  <a:lnTo>
                    <a:pt x="1289367" y="888365"/>
                  </a:lnTo>
                  <a:close/>
                </a:path>
                <a:path w="1436370" h="1032510">
                  <a:moveTo>
                    <a:pt x="1128192" y="108902"/>
                  </a:moveTo>
                  <a:lnTo>
                    <a:pt x="1088389" y="108902"/>
                  </a:lnTo>
                  <a:lnTo>
                    <a:pt x="1348739" y="934720"/>
                  </a:lnTo>
                  <a:lnTo>
                    <a:pt x="1421602" y="934720"/>
                  </a:lnTo>
                  <a:lnTo>
                    <a:pt x="1424216" y="923290"/>
                  </a:lnTo>
                  <a:lnTo>
                    <a:pt x="1385252" y="923290"/>
                  </a:lnTo>
                  <a:lnTo>
                    <a:pt x="1128192" y="108902"/>
                  </a:lnTo>
                  <a:close/>
                </a:path>
                <a:path w="1436370" h="1032510">
                  <a:moveTo>
                    <a:pt x="1414145" y="848360"/>
                  </a:moveTo>
                  <a:lnTo>
                    <a:pt x="1407160" y="851217"/>
                  </a:lnTo>
                  <a:lnTo>
                    <a:pt x="1401762" y="856297"/>
                  </a:lnTo>
                  <a:lnTo>
                    <a:pt x="1398904" y="862965"/>
                  </a:lnTo>
                  <a:lnTo>
                    <a:pt x="1385252" y="923290"/>
                  </a:lnTo>
                  <a:lnTo>
                    <a:pt x="1424216" y="923290"/>
                  </a:lnTo>
                  <a:lnTo>
                    <a:pt x="1436052" y="871537"/>
                  </a:lnTo>
                  <a:lnTo>
                    <a:pt x="1436052" y="863917"/>
                  </a:lnTo>
                  <a:lnTo>
                    <a:pt x="1433512" y="856932"/>
                  </a:lnTo>
                  <a:lnTo>
                    <a:pt x="1428432" y="851852"/>
                  </a:lnTo>
                  <a:lnTo>
                    <a:pt x="1421447" y="848677"/>
                  </a:lnTo>
                  <a:lnTo>
                    <a:pt x="1414145" y="848360"/>
                  </a:lnTo>
                  <a:close/>
                </a:path>
                <a:path w="1436370" h="1032510">
                  <a:moveTo>
                    <a:pt x="1074102" y="0"/>
                  </a:moveTo>
                  <a:lnTo>
                    <a:pt x="1037589" y="160972"/>
                  </a:lnTo>
                  <a:lnTo>
                    <a:pt x="1037272" y="168592"/>
                  </a:lnTo>
                  <a:lnTo>
                    <a:pt x="1040129" y="175260"/>
                  </a:lnTo>
                  <a:lnTo>
                    <a:pt x="1044892" y="180657"/>
                  </a:lnTo>
                  <a:lnTo>
                    <a:pt x="1051877" y="183832"/>
                  </a:lnTo>
                  <a:lnTo>
                    <a:pt x="1059497" y="183832"/>
                  </a:lnTo>
                  <a:lnTo>
                    <a:pt x="1066164" y="181292"/>
                  </a:lnTo>
                  <a:lnTo>
                    <a:pt x="1071562" y="176212"/>
                  </a:lnTo>
                  <a:lnTo>
                    <a:pt x="1074737" y="169227"/>
                  </a:lnTo>
                  <a:lnTo>
                    <a:pt x="1088389" y="108902"/>
                  </a:lnTo>
                  <a:lnTo>
                    <a:pt x="1128192" y="108902"/>
                  </a:lnTo>
                  <a:lnTo>
                    <a:pt x="1124585" y="97472"/>
                  </a:lnTo>
                  <a:lnTo>
                    <a:pt x="1181317" y="97472"/>
                  </a:lnTo>
                  <a:lnTo>
                    <a:pt x="1074102" y="0"/>
                  </a:lnTo>
                  <a:close/>
                </a:path>
                <a:path w="1436370" h="1032510">
                  <a:moveTo>
                    <a:pt x="1181317" y="97472"/>
                  </a:moveTo>
                  <a:lnTo>
                    <a:pt x="1124585" y="97472"/>
                  </a:lnTo>
                  <a:lnTo>
                    <a:pt x="1170622" y="139065"/>
                  </a:lnTo>
                  <a:lnTo>
                    <a:pt x="1202372" y="124142"/>
                  </a:lnTo>
                  <a:lnTo>
                    <a:pt x="1200467" y="117157"/>
                  </a:lnTo>
                  <a:lnTo>
                    <a:pt x="1196022" y="110807"/>
                  </a:lnTo>
                  <a:lnTo>
                    <a:pt x="1181317" y="97472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27457" y="4953000"/>
              <a:ext cx="606425" cy="60356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927532" y="4990465"/>
              <a:ext cx="260985" cy="414655"/>
            </a:xfrm>
            <a:custGeom>
              <a:avLst/>
              <a:gdLst/>
              <a:ahLst/>
              <a:cxnLst/>
              <a:rect l="l" t="t" r="r" b="b"/>
              <a:pathLst>
                <a:path w="260984" h="414654">
                  <a:moveTo>
                    <a:pt x="130492" y="283845"/>
                  </a:moveTo>
                  <a:lnTo>
                    <a:pt x="65087" y="348932"/>
                  </a:lnTo>
                  <a:lnTo>
                    <a:pt x="130492" y="414337"/>
                  </a:lnTo>
                  <a:lnTo>
                    <a:pt x="130492" y="381635"/>
                  </a:lnTo>
                  <a:lnTo>
                    <a:pt x="146684" y="381635"/>
                  </a:lnTo>
                  <a:lnTo>
                    <a:pt x="191134" y="372745"/>
                  </a:lnTo>
                  <a:lnTo>
                    <a:pt x="227329" y="348297"/>
                  </a:lnTo>
                  <a:lnTo>
                    <a:pt x="248588" y="316547"/>
                  </a:lnTo>
                  <a:lnTo>
                    <a:pt x="130492" y="316547"/>
                  </a:lnTo>
                  <a:lnTo>
                    <a:pt x="130492" y="283845"/>
                  </a:lnTo>
                  <a:close/>
                </a:path>
                <a:path w="260984" h="414654">
                  <a:moveTo>
                    <a:pt x="146684" y="0"/>
                  </a:moveTo>
                  <a:lnTo>
                    <a:pt x="0" y="0"/>
                  </a:lnTo>
                  <a:lnTo>
                    <a:pt x="0" y="65087"/>
                  </a:lnTo>
                  <a:lnTo>
                    <a:pt x="146684" y="65087"/>
                  </a:lnTo>
                  <a:lnTo>
                    <a:pt x="165734" y="68897"/>
                  </a:lnTo>
                  <a:lnTo>
                    <a:pt x="181292" y="79375"/>
                  </a:lnTo>
                  <a:lnTo>
                    <a:pt x="191770" y="94932"/>
                  </a:lnTo>
                  <a:lnTo>
                    <a:pt x="195579" y="113982"/>
                  </a:lnTo>
                  <a:lnTo>
                    <a:pt x="195579" y="267652"/>
                  </a:lnTo>
                  <a:lnTo>
                    <a:pt x="191770" y="286702"/>
                  </a:lnTo>
                  <a:lnTo>
                    <a:pt x="181292" y="301942"/>
                  </a:lnTo>
                  <a:lnTo>
                    <a:pt x="165734" y="312420"/>
                  </a:lnTo>
                  <a:lnTo>
                    <a:pt x="146684" y="316547"/>
                  </a:lnTo>
                  <a:lnTo>
                    <a:pt x="248588" y="316547"/>
                  </a:lnTo>
                  <a:lnTo>
                    <a:pt x="251777" y="311785"/>
                  </a:lnTo>
                  <a:lnTo>
                    <a:pt x="260667" y="267652"/>
                  </a:lnTo>
                  <a:lnTo>
                    <a:pt x="260667" y="113982"/>
                  </a:lnTo>
                  <a:lnTo>
                    <a:pt x="251777" y="69532"/>
                  </a:lnTo>
                  <a:lnTo>
                    <a:pt x="227329" y="33337"/>
                  </a:lnTo>
                  <a:lnTo>
                    <a:pt x="191134" y="8890"/>
                  </a:lnTo>
                  <a:lnTo>
                    <a:pt x="146684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84470" y="4859020"/>
              <a:ext cx="907414" cy="45720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55344" y="409575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1515" y="1280795"/>
            <a:ext cx="7135495" cy="234632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03505" marR="340360" indent="-91440">
              <a:lnSpc>
                <a:spcPts val="1110"/>
              </a:lnSpc>
              <a:spcBef>
                <a:spcPts val="160"/>
              </a:spcBef>
              <a:buClr>
                <a:srgbClr val="FFBA00"/>
              </a:buClr>
              <a:buSzPct val="168421"/>
              <a:buFont typeface="Arial"/>
              <a:buChar char="•"/>
              <a:tabLst>
                <a:tab pos="158750" algn="l"/>
              </a:tabLst>
            </a:pPr>
            <a:r>
              <a:rPr sz="950" spc="70" dirty="0">
                <a:latin typeface="Calibri"/>
                <a:cs typeface="Calibri"/>
              </a:rPr>
              <a:t>Ένα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b="1" spc="80" dirty="0">
                <a:latin typeface="Calibri"/>
                <a:cs typeface="Calibri"/>
              </a:rPr>
              <a:t>VLAN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50" dirty="0">
                <a:latin typeface="Calibri"/>
                <a:cs typeface="Calibri"/>
              </a:rPr>
              <a:t>(</a:t>
            </a:r>
            <a:r>
              <a:rPr sz="950" spc="50" dirty="0">
                <a:latin typeface="Calibri"/>
                <a:cs typeface="Calibri"/>
              </a:rPr>
              <a:t>Virtual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Local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Area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Network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-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τεχνολογία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διαχωρισμού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δικτύων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για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ασφάλεια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διαχείριση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κυκλοφορίας)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αποσκοπεί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στη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δημιουργία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ανεξάρτητων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εικονικών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LAN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εντός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του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ίδιου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φυσικού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δικτύου.</a:t>
            </a:r>
            <a:endParaRPr sz="950" dirty="0">
              <a:latin typeface="Calibri"/>
              <a:cs typeface="Calibri"/>
            </a:endParaRPr>
          </a:p>
          <a:p>
            <a:pPr marL="287020" lvl="1" indent="-92075">
              <a:lnSpc>
                <a:spcPct val="100000"/>
              </a:lnSpc>
              <a:spcBef>
                <a:spcPts val="52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287020" algn="l"/>
              </a:tabLst>
            </a:pPr>
            <a:r>
              <a:rPr sz="850" spc="80" dirty="0">
                <a:latin typeface="Calibri"/>
                <a:cs typeface="Calibri"/>
              </a:rPr>
              <a:t>Αυτό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απαιτεί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τη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διαρθρωσή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των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μεταγωγέων</a:t>
            </a:r>
            <a:r>
              <a:rPr sz="850" spc="5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έτσι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ώστε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κάθε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θύρα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των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μεταγωγέων</a:t>
            </a:r>
            <a:r>
              <a:rPr sz="850" spc="5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να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μπορεί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να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φιλοξενήσει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ένα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ιδεατό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LAN</a:t>
            </a:r>
            <a:endParaRPr sz="850" dirty="0">
              <a:latin typeface="Calibri"/>
              <a:cs typeface="Calibri"/>
            </a:endParaRPr>
          </a:p>
          <a:p>
            <a:pPr marL="286385" marR="5080" lvl="1" indent="-91440">
              <a:lnSpc>
                <a:spcPct val="86800"/>
              </a:lnSpc>
              <a:spcBef>
                <a:spcPts val="61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287020" algn="l"/>
              </a:tabLst>
            </a:pPr>
            <a:r>
              <a:rPr sz="850" spc="80" dirty="0">
                <a:latin typeface="Calibri"/>
                <a:cs typeface="Calibri"/>
              </a:rPr>
              <a:t>Με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άλλα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λόγια,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κάθε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θύρα</a:t>
            </a:r>
            <a:r>
              <a:rPr sz="850" spc="5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του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μεταγωγέα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προορίζεται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φιλοξενία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ενός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εικονικού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τοπικού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δικτύου,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οποίο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εκχωρείται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σε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κάθε </a:t>
            </a:r>
            <a:r>
              <a:rPr sz="850" spc="65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VLAN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με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ένα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μοναδικό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αναγνωριστικό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(ID).</a:t>
            </a:r>
            <a:endParaRPr sz="85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FFBA00"/>
              </a:buClr>
              <a:buFont typeface="Arial"/>
              <a:buChar char="•"/>
            </a:pPr>
            <a:endParaRPr sz="700" dirty="0">
              <a:latin typeface="Calibri"/>
              <a:cs typeface="Calibri"/>
            </a:endParaRPr>
          </a:p>
          <a:p>
            <a:pPr marL="286385" marR="356235" lvl="1" indent="-91440">
              <a:lnSpc>
                <a:spcPct val="857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287020" algn="l"/>
              </a:tabLst>
            </a:pPr>
            <a:r>
              <a:rPr sz="850" spc="85" dirty="0">
                <a:latin typeface="Calibri"/>
                <a:cs typeface="Calibri"/>
              </a:rPr>
              <a:t>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αριθμός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των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VLAN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(Virtual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Local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Area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Network</a:t>
            </a:r>
            <a:r>
              <a:rPr sz="850" spc="35" dirty="0">
                <a:latin typeface="Calibri"/>
                <a:cs typeface="Calibri"/>
              </a:rPr>
              <a:t> -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τεχνολογία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διαχωρισμού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δικτύων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ασφάλεια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διαχείριση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κυκλοφορίας) </a:t>
            </a:r>
            <a:r>
              <a:rPr sz="850" spc="6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προαπαιτείται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από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μοντέλο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του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εξοπλισμού,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αλλά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μέγιστο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είναι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4096.</a:t>
            </a:r>
            <a:endParaRPr sz="85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Clr>
                <a:srgbClr val="FFBA00"/>
              </a:buClr>
              <a:buFont typeface="Arial"/>
              <a:buChar char="•"/>
            </a:pPr>
            <a:endParaRPr sz="1000" dirty="0">
              <a:latin typeface="Calibri"/>
              <a:cs typeface="Calibri"/>
            </a:endParaRPr>
          </a:p>
          <a:p>
            <a:pPr marL="286385" marR="3728720" lvl="1" indent="-91440">
              <a:lnSpc>
                <a:spcPct val="1000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341630" algn="l"/>
              </a:tabLst>
            </a:pPr>
            <a:r>
              <a:rPr sz="850" spc="90" dirty="0">
                <a:latin typeface="Calibri"/>
                <a:cs typeface="Calibri"/>
              </a:rPr>
              <a:t>Από </a:t>
            </a:r>
            <a:r>
              <a:rPr sz="850" spc="95" dirty="0">
                <a:latin typeface="Calibri"/>
                <a:cs typeface="Calibri"/>
              </a:rPr>
              <a:t>άποψη </a:t>
            </a:r>
            <a:r>
              <a:rPr sz="850" spc="75" dirty="0">
                <a:latin typeface="Calibri"/>
                <a:cs typeface="Calibri"/>
              </a:rPr>
              <a:t>ασφάλειας, το </a:t>
            </a:r>
            <a:r>
              <a:rPr sz="850" spc="90" dirty="0">
                <a:latin typeface="Calibri"/>
                <a:cs typeface="Calibri"/>
              </a:rPr>
              <a:t>VLAN </a:t>
            </a:r>
            <a:r>
              <a:rPr sz="850" spc="60" dirty="0">
                <a:latin typeface="Calibri"/>
                <a:cs typeface="Calibri"/>
              </a:rPr>
              <a:t>(Virtual </a:t>
            </a:r>
            <a:r>
              <a:rPr sz="850" spc="65" dirty="0">
                <a:latin typeface="Calibri"/>
                <a:cs typeface="Calibri"/>
              </a:rPr>
              <a:t>Local </a:t>
            </a:r>
            <a:r>
              <a:rPr sz="850" spc="75" dirty="0">
                <a:latin typeface="Calibri"/>
                <a:cs typeface="Calibri"/>
              </a:rPr>
              <a:t>Area </a:t>
            </a:r>
            <a:r>
              <a:rPr sz="850" spc="80" dirty="0">
                <a:latin typeface="Calibri"/>
                <a:cs typeface="Calibri"/>
              </a:rPr>
              <a:t> Network </a:t>
            </a:r>
            <a:r>
              <a:rPr sz="850" spc="50" dirty="0">
                <a:latin typeface="Calibri"/>
                <a:cs typeface="Calibri"/>
              </a:rPr>
              <a:t>- </a:t>
            </a:r>
            <a:r>
              <a:rPr sz="850" spc="75" dirty="0">
                <a:latin typeface="Calibri"/>
                <a:cs typeface="Calibri"/>
              </a:rPr>
              <a:t>τεχνολογία </a:t>
            </a:r>
            <a:r>
              <a:rPr sz="850" spc="80" dirty="0">
                <a:latin typeface="Calibri"/>
                <a:cs typeface="Calibri"/>
              </a:rPr>
              <a:t>διαχωρισμού </a:t>
            </a:r>
            <a:r>
              <a:rPr sz="850" spc="75" dirty="0">
                <a:latin typeface="Calibri"/>
                <a:cs typeface="Calibri"/>
              </a:rPr>
              <a:t>δικτύων </a:t>
            </a:r>
            <a:r>
              <a:rPr sz="850" spc="70" dirty="0">
                <a:latin typeface="Calibri"/>
                <a:cs typeface="Calibri"/>
              </a:rPr>
              <a:t>για </a:t>
            </a:r>
            <a:r>
              <a:rPr sz="850" spc="85" dirty="0">
                <a:latin typeface="Calibri"/>
                <a:cs typeface="Calibri"/>
              </a:rPr>
              <a:t>ασφάλεια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και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διαχείριση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κυκλοφορίας)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περιορίζει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την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επίδραση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μιας </a:t>
            </a:r>
            <a:r>
              <a:rPr sz="850" spc="-17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πιθανής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εκπομπής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((D)DoS)</a:t>
            </a:r>
            <a:endParaRPr sz="850" dirty="0">
              <a:latin typeface="Calibri"/>
              <a:cs typeface="Calibri"/>
            </a:endParaRPr>
          </a:p>
          <a:p>
            <a:pPr marL="286385">
              <a:lnSpc>
                <a:spcPct val="100000"/>
              </a:lnSpc>
              <a:spcBef>
                <a:spcPts val="670"/>
              </a:spcBef>
            </a:pPr>
            <a:r>
              <a:rPr sz="850" spc="80" dirty="0">
                <a:latin typeface="Calibri"/>
                <a:cs typeface="Calibri"/>
              </a:rPr>
              <a:t>σε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VLAN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χωρίς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επέκταση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23637" y="3124200"/>
            <a:ext cx="109347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60" dirty="0">
                <a:latin typeface="Calibri"/>
                <a:cs typeface="Calibri"/>
              </a:rPr>
              <a:t>ένα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ολόκληρο</a:t>
            </a:r>
            <a:r>
              <a:rPr sz="85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δίκτυο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47794" y="5544783"/>
            <a:ext cx="897255" cy="16876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75"/>
              </a:spcBef>
            </a:pPr>
            <a:r>
              <a:rPr sz="1050" spc="85" dirty="0">
                <a:latin typeface="Calibri"/>
                <a:cs typeface="Calibri"/>
              </a:rPr>
              <a:t>VLAN </a:t>
            </a:r>
            <a:r>
              <a:rPr lang="el-GR" sz="1050" spc="55" dirty="0">
                <a:latin typeface="Calibri"/>
                <a:cs typeface="Calibri"/>
              </a:rPr>
              <a:t>2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14732" y="3696652"/>
            <a:ext cx="25082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45" dirty="0">
                <a:solidFill>
                  <a:srgbClr val="931100"/>
                </a:solidFill>
                <a:latin typeface="Calibri"/>
                <a:cs typeface="Calibri"/>
              </a:rPr>
              <a:t>B</a:t>
            </a:r>
            <a:r>
              <a:rPr sz="550" b="1" spc="35" dirty="0">
                <a:solidFill>
                  <a:srgbClr val="931100"/>
                </a:solidFill>
                <a:latin typeface="Calibri"/>
                <a:cs typeface="Calibri"/>
              </a:rPr>
              <a:t>L</a:t>
            </a:r>
            <a:r>
              <a:rPr sz="550" b="1" spc="60" dirty="0">
                <a:solidFill>
                  <a:srgbClr val="931100"/>
                </a:solidFill>
                <a:latin typeface="Calibri"/>
                <a:cs typeface="Calibri"/>
              </a:rPr>
              <a:t>O</a:t>
            </a:r>
            <a:r>
              <a:rPr sz="550" b="1" spc="45" dirty="0">
                <a:solidFill>
                  <a:srgbClr val="931100"/>
                </a:solidFill>
                <a:latin typeface="Calibri"/>
                <a:cs typeface="Calibri"/>
              </a:rPr>
              <a:t>C</a:t>
            </a:r>
            <a:r>
              <a:rPr sz="550" b="1" spc="60" dirty="0">
                <a:solidFill>
                  <a:srgbClr val="931100"/>
                </a:solidFill>
                <a:latin typeface="Calibri"/>
                <a:cs typeface="Calibri"/>
              </a:rPr>
              <a:t>K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99431" y="5802067"/>
            <a:ext cx="897255" cy="16876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75"/>
              </a:spcBef>
            </a:pPr>
            <a:r>
              <a:rPr sz="1050" spc="85" dirty="0">
                <a:latin typeface="Calibri"/>
                <a:cs typeface="Calibri"/>
              </a:rPr>
              <a:t>VLAN </a:t>
            </a:r>
            <a:r>
              <a:rPr lang="el-GR" sz="1050" spc="55" dirty="0">
                <a:latin typeface="Calibri"/>
                <a:cs typeface="Calibri"/>
              </a:rPr>
              <a:t>3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29425" y="4126547"/>
            <a:ext cx="32194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30" dirty="0">
                <a:latin typeface="Calibri"/>
                <a:cs typeface="Calibri"/>
              </a:rPr>
              <a:t>Εκπομπή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212830" y="6169342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6364" y="6300470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ΑΚΡΑΙΟΥ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56387" y="0"/>
            <a:ext cx="5535930" cy="6880225"/>
            <a:chOff x="6656387" y="0"/>
            <a:chExt cx="553593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76707" y="1135380"/>
              <a:ext cx="3883025" cy="395954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676707" y="2244407"/>
              <a:ext cx="1486535" cy="2586355"/>
            </a:xfrm>
            <a:custGeom>
              <a:avLst/>
              <a:gdLst/>
              <a:ahLst/>
              <a:cxnLst/>
              <a:rect l="l" t="t" r="r" b="b"/>
              <a:pathLst>
                <a:path w="1486534" h="2586354">
                  <a:moveTo>
                    <a:pt x="0" y="0"/>
                  </a:moveTo>
                  <a:lnTo>
                    <a:pt x="1486217" y="0"/>
                  </a:lnTo>
                  <a:lnTo>
                    <a:pt x="1486217" y="2586354"/>
                  </a:lnTo>
                  <a:lnTo>
                    <a:pt x="0" y="2586354"/>
                  </a:lnTo>
                  <a:lnTo>
                    <a:pt x="0" y="0"/>
                  </a:lnTo>
                </a:path>
              </a:pathLst>
            </a:custGeom>
            <a:ln w="38099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59164" y="3370579"/>
              <a:ext cx="3571875" cy="273526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661150" y="692150"/>
              <a:ext cx="3898900" cy="369570"/>
            </a:xfrm>
            <a:custGeom>
              <a:avLst/>
              <a:gdLst/>
              <a:ahLst/>
              <a:cxnLst/>
              <a:rect l="l" t="t" r="r" b="b"/>
              <a:pathLst>
                <a:path w="3898900" h="369569">
                  <a:moveTo>
                    <a:pt x="3898582" y="0"/>
                  </a:moveTo>
                  <a:lnTo>
                    <a:pt x="0" y="0"/>
                  </a:lnTo>
                  <a:lnTo>
                    <a:pt x="0" y="369252"/>
                  </a:lnTo>
                  <a:lnTo>
                    <a:pt x="3898582" y="369252"/>
                  </a:lnTo>
                  <a:lnTo>
                    <a:pt x="38985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661150" y="692150"/>
              <a:ext cx="3898900" cy="369570"/>
            </a:xfrm>
            <a:custGeom>
              <a:avLst/>
              <a:gdLst/>
              <a:ahLst/>
              <a:cxnLst/>
              <a:rect l="l" t="t" r="r" b="b"/>
              <a:pathLst>
                <a:path w="3898900" h="369569">
                  <a:moveTo>
                    <a:pt x="0" y="0"/>
                  </a:moveTo>
                  <a:lnTo>
                    <a:pt x="3898582" y="0"/>
                  </a:lnTo>
                  <a:lnTo>
                    <a:pt x="3898582" y="369252"/>
                  </a:lnTo>
                  <a:lnTo>
                    <a:pt x="0" y="36925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431857" y="1592262"/>
            <a:ext cx="2315845" cy="227965"/>
          </a:xfrm>
          <a:custGeom>
            <a:avLst/>
            <a:gdLst/>
            <a:ahLst/>
            <a:cxnLst/>
            <a:rect l="l" t="t" r="r" b="b"/>
            <a:pathLst>
              <a:path w="2315845" h="227964">
                <a:moveTo>
                  <a:pt x="0" y="0"/>
                </a:moveTo>
                <a:lnTo>
                  <a:pt x="2315527" y="0"/>
                </a:lnTo>
                <a:lnTo>
                  <a:pt x="2315527" y="227964"/>
                </a:lnTo>
                <a:lnTo>
                  <a:pt x="0" y="227964"/>
                </a:lnTo>
                <a:lnTo>
                  <a:pt x="0" y="0"/>
                </a:lnTo>
              </a:path>
            </a:pathLst>
          </a:custGeom>
          <a:ln w="38100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409892"/>
            <a:ext cx="4675505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40" dirty="0">
                <a:latin typeface="Times New Roman"/>
                <a:cs typeface="Times New Roman"/>
              </a:rPr>
              <a:t>Μέτρα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45" dirty="0">
                <a:latin typeface="Times New Roman"/>
                <a:cs typeface="Times New Roman"/>
              </a:rPr>
              <a:t>προστασίας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05" dirty="0">
                <a:latin typeface="Times New Roman"/>
                <a:cs typeface="Times New Roman"/>
              </a:rPr>
              <a:t>σε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επίπεδο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τομέα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6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κεντρικού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υπολογιστή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45" dirty="0">
                <a:latin typeface="Times New Roman"/>
                <a:cs typeface="Times New Roman"/>
              </a:rPr>
              <a:t>-</a:t>
            </a:r>
            <a:r>
              <a:rPr sz="1450" spc="30" dirty="0">
                <a:latin typeface="Times New Roman"/>
                <a:cs typeface="Times New Roman"/>
              </a:rPr>
              <a:t> </a:t>
            </a:r>
            <a:r>
              <a:rPr sz="1450" spc="145" dirty="0">
                <a:latin typeface="Times New Roman"/>
                <a:cs typeface="Times New Roman"/>
              </a:rPr>
              <a:t>Επιθεώρηση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85634" y="729614"/>
            <a:ext cx="2844166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95" dirty="0">
                <a:latin typeface="Calibri"/>
                <a:cs typeface="Calibri"/>
              </a:rPr>
              <a:t>Ο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κύριος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στόχος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 err="1">
                <a:latin typeface="Calibri"/>
                <a:cs typeface="Calibri"/>
              </a:rPr>
              <a:t>μι</a:t>
            </a:r>
            <a:r>
              <a:rPr sz="950" spc="60" dirty="0">
                <a:latin typeface="Calibri"/>
                <a:cs typeface="Calibri"/>
              </a:rPr>
              <a:t>ας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APT</a:t>
            </a:r>
            <a:r>
              <a:rPr lang="en-US" sz="950" spc="-15" dirty="0">
                <a:latin typeface="Calibri"/>
                <a:cs typeface="Calibri"/>
              </a:rPr>
              <a:t> </a:t>
            </a:r>
            <a:r>
              <a:rPr lang="en-US" sz="950" spc="40" dirty="0">
                <a:latin typeface="Calibri"/>
                <a:cs typeface="Calibri"/>
              </a:rPr>
              <a:t>(Advanced</a:t>
            </a:r>
            <a:r>
              <a:rPr lang="en-US" sz="950" spc="-10" dirty="0">
                <a:latin typeface="Calibri"/>
                <a:cs typeface="Calibri"/>
              </a:rPr>
              <a:t> </a:t>
            </a:r>
            <a:r>
              <a:rPr lang="en-US" sz="950" spc="30" dirty="0">
                <a:latin typeface="Calibri"/>
                <a:cs typeface="Calibri"/>
              </a:rPr>
              <a:t>Persistent</a:t>
            </a:r>
            <a:r>
              <a:rPr lang="en-US" sz="950" spc="-10" dirty="0">
                <a:latin typeface="Calibri"/>
                <a:cs typeface="Calibri"/>
              </a:rPr>
              <a:t> </a:t>
            </a:r>
            <a:r>
              <a:rPr lang="en-US" sz="950" spc="35" dirty="0">
                <a:latin typeface="Calibri"/>
                <a:cs typeface="Calibri"/>
              </a:rPr>
              <a:t>Threat</a:t>
            </a:r>
            <a:r>
              <a:rPr lang="en-US" sz="950" spc="-5" dirty="0">
                <a:latin typeface="Calibri"/>
                <a:cs typeface="Calibri"/>
              </a:rPr>
              <a:t> </a:t>
            </a:r>
            <a:r>
              <a:rPr lang="en-US" sz="950" spc="40" dirty="0">
                <a:latin typeface="Calibri"/>
                <a:cs typeface="Calibri"/>
              </a:rPr>
              <a:t>-</a:t>
            </a:r>
            <a:r>
              <a:rPr lang="en-US" sz="950" spc="-15" dirty="0">
                <a:latin typeface="Calibri"/>
                <a:cs typeface="Calibri"/>
              </a:rPr>
              <a:t> </a:t>
            </a:r>
            <a:r>
              <a:rPr lang="en-US" sz="950" spc="45" dirty="0">
                <a:latin typeface="Calibri"/>
                <a:cs typeface="Calibri"/>
              </a:rPr>
              <a:t>Προηγμένη</a:t>
            </a:r>
            <a:r>
              <a:rPr lang="en-US" sz="950" spc="-15" dirty="0">
                <a:latin typeface="Calibri"/>
                <a:cs typeface="Calibri"/>
              </a:rPr>
              <a:t> </a:t>
            </a:r>
            <a:r>
              <a:rPr lang="en-US" sz="950" spc="40" dirty="0">
                <a:latin typeface="Calibri"/>
                <a:cs typeface="Calibri"/>
              </a:rPr>
              <a:t>Επίμονη</a:t>
            </a:r>
            <a:r>
              <a:rPr lang="en-US" sz="950" spc="-15" dirty="0">
                <a:latin typeface="Calibri"/>
                <a:cs typeface="Calibri"/>
              </a:rPr>
              <a:t> </a:t>
            </a:r>
            <a:r>
              <a:rPr lang="en-US" sz="950" spc="35" dirty="0">
                <a:latin typeface="Calibri"/>
                <a:cs typeface="Calibri"/>
              </a:rPr>
              <a:t>Απειλή)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0541" y="1412875"/>
            <a:ext cx="5948670" cy="226908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03505" marR="5080" indent="-91440">
              <a:lnSpc>
                <a:spcPts val="1000"/>
              </a:lnSpc>
              <a:spcBef>
                <a:spcPts val="15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158750" algn="l"/>
              </a:tabLst>
            </a:pPr>
            <a:r>
              <a:rPr sz="1200" spc="105" dirty="0">
                <a:latin typeface="Calibri"/>
                <a:cs typeface="Calibri"/>
              </a:rPr>
              <a:t>Η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επιθεώρηση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85" dirty="0">
                <a:latin typeface="Calibri"/>
                <a:cs typeface="Calibri"/>
              </a:rPr>
              <a:t>των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μη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ασφαλών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ή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περιττών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θυρών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και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υπηρεσιών,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75" dirty="0">
                <a:latin typeface="Calibri"/>
                <a:cs typeface="Calibri"/>
              </a:rPr>
              <a:t>των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ευπαθειών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(π.χCVEs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90" dirty="0">
                <a:latin typeface="Calibri"/>
                <a:cs typeface="Calibri"/>
              </a:rPr>
              <a:t>ή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ευπάθειες </a:t>
            </a:r>
            <a:r>
              <a:rPr sz="1200" spc="-180" dirty="0">
                <a:latin typeface="Calibri"/>
                <a:cs typeface="Calibri"/>
              </a:rPr>
              <a:t> </a:t>
            </a:r>
            <a:r>
              <a:rPr lang="en-US" sz="1200" spc="65" dirty="0">
                <a:latin typeface="Calibri"/>
                <a:cs typeface="Calibri"/>
              </a:rPr>
              <a:t>ZERO DAY</a:t>
            </a:r>
            <a:r>
              <a:rPr sz="1200" spc="70" dirty="0">
                <a:latin typeface="Calibri"/>
                <a:cs typeface="Calibri"/>
              </a:rPr>
              <a:t>) </a:t>
            </a:r>
            <a:r>
              <a:rPr sz="1200" spc="65" dirty="0">
                <a:latin typeface="Calibri"/>
                <a:cs typeface="Calibri"/>
              </a:rPr>
              <a:t>και της </a:t>
            </a:r>
            <a:r>
              <a:rPr sz="1200" spc="75" dirty="0">
                <a:latin typeface="Calibri"/>
                <a:cs typeface="Calibri"/>
              </a:rPr>
              <a:t>κατάστασης των </a:t>
            </a:r>
            <a:r>
              <a:rPr sz="1200" spc="85" dirty="0">
                <a:latin typeface="Calibri"/>
                <a:cs typeface="Calibri"/>
              </a:rPr>
              <a:t>συνδέσεων </a:t>
            </a:r>
            <a:r>
              <a:rPr sz="1200" spc="65" dirty="0">
                <a:latin typeface="Calibri"/>
                <a:cs typeface="Calibri"/>
              </a:rPr>
              <a:t>δικτύου </a:t>
            </a:r>
            <a:r>
              <a:rPr sz="1200" spc="80" dirty="0">
                <a:latin typeface="Calibri"/>
                <a:cs typeface="Calibri"/>
              </a:rPr>
              <a:t>πρωταρχική </a:t>
            </a:r>
            <a:r>
              <a:rPr sz="1200" spc="85" dirty="0">
                <a:latin typeface="Calibri"/>
                <a:cs typeface="Calibri"/>
              </a:rPr>
              <a:t>προϋπόθεση </a:t>
            </a:r>
            <a:r>
              <a:rPr sz="1200" spc="75" dirty="0">
                <a:latin typeface="Calibri"/>
                <a:cs typeface="Calibri"/>
              </a:rPr>
              <a:t>την </a:t>
            </a:r>
            <a:r>
              <a:rPr sz="1200" spc="85" dirty="0">
                <a:latin typeface="Calibri"/>
                <a:cs typeface="Calibri"/>
              </a:rPr>
              <a:t>αποτροπή 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πιθανών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80" dirty="0">
                <a:latin typeface="Calibri"/>
                <a:cs typeface="Calibri"/>
              </a:rPr>
              <a:t>δοκιμών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70" dirty="0">
                <a:latin typeface="Calibri"/>
                <a:cs typeface="Calibri"/>
              </a:rPr>
              <a:t>διείσδυσης.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har char="•"/>
            </a:pPr>
            <a:endParaRPr sz="1600" dirty="0">
              <a:latin typeface="Calibri"/>
              <a:cs typeface="Calibri"/>
            </a:endParaRPr>
          </a:p>
          <a:p>
            <a:pPr marL="103505" marR="528955" indent="-91440">
              <a:lnSpc>
                <a:spcPct val="101699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158750" algn="l"/>
              </a:tabLst>
            </a:pPr>
            <a:r>
              <a:rPr sz="1200" spc="60" dirty="0">
                <a:latin typeface="Calibri"/>
                <a:cs typeface="Calibri"/>
              </a:rPr>
              <a:t>Υπάρχουν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διάφορα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εργαλεία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που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επιθεωρούν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την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κατάσταση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των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θυρών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και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την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ύπαρξη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πιθανών </a:t>
            </a:r>
            <a:r>
              <a:rPr sz="1200" spc="-17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ευπαθειών,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όπως: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Nmap,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Zenmap,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OpenVAS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70" dirty="0">
                <a:latin typeface="Calibri"/>
                <a:cs typeface="Calibri"/>
              </a:rPr>
              <a:t>ή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55" dirty="0">
                <a:latin typeface="Calibri"/>
                <a:cs typeface="Calibri"/>
              </a:rPr>
              <a:t>Nessus.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har char="•"/>
            </a:pPr>
            <a:endParaRPr sz="2000" dirty="0">
              <a:latin typeface="Calibri"/>
              <a:cs typeface="Calibri"/>
            </a:endParaRPr>
          </a:p>
          <a:p>
            <a:pPr marL="103505" marR="566420" indent="-91440">
              <a:lnSpc>
                <a:spcPct val="103400"/>
              </a:lnSpc>
              <a:buClr>
                <a:srgbClr val="FFBA00"/>
              </a:buClr>
              <a:buSzPct val="211764"/>
              <a:buFont typeface="Arial"/>
              <a:buChar char="•"/>
              <a:tabLst>
                <a:tab pos="167005" algn="l"/>
              </a:tabLst>
            </a:pPr>
            <a:r>
              <a:rPr sz="1200" b="1" spc="60" dirty="0">
                <a:latin typeface="Calibri"/>
                <a:cs typeface="Calibri"/>
              </a:rPr>
              <a:t>Το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b="1" spc="75" dirty="0">
                <a:latin typeface="Calibri"/>
                <a:cs typeface="Calibri"/>
              </a:rPr>
              <a:t>Nmap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(</a:t>
            </a:r>
            <a:r>
              <a:rPr sz="120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https://nmap.org</a:t>
            </a:r>
            <a:r>
              <a:rPr sz="1200" spc="50" dirty="0">
                <a:latin typeface="Calibri"/>
                <a:cs typeface="Calibri"/>
              </a:rPr>
              <a:t>)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σαρώνει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τις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θύρες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για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να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καθορίσει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ποιες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είναι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ανοιχτές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για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δοκιμές </a:t>
            </a:r>
            <a:r>
              <a:rPr sz="1200" spc="-18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διείσδυσης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har char="•"/>
            </a:pPr>
            <a:endParaRPr sz="1400" dirty="0">
              <a:latin typeface="Calibri"/>
              <a:cs typeface="Calibri"/>
            </a:endParaRPr>
          </a:p>
          <a:p>
            <a:pPr marL="286385" lvl="1" indent="-91440">
              <a:lnSpc>
                <a:spcPct val="100000"/>
              </a:lnSpc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1100" spc="25" dirty="0">
                <a:latin typeface="Calibri"/>
                <a:cs typeface="Calibri"/>
              </a:rPr>
              <a:t>Είναι </a:t>
            </a:r>
            <a:r>
              <a:rPr sz="1100" spc="30" dirty="0">
                <a:latin typeface="Calibri"/>
                <a:cs typeface="Calibri"/>
              </a:rPr>
              <a:t>συμβατό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30" dirty="0">
                <a:latin typeface="Calibri"/>
                <a:cs typeface="Calibri"/>
              </a:rPr>
              <a:t>με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30" dirty="0">
                <a:latin typeface="Calibri"/>
                <a:cs typeface="Calibri"/>
              </a:rPr>
              <a:t>Windows,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25" dirty="0">
                <a:latin typeface="Calibri"/>
                <a:cs typeface="Calibri"/>
              </a:rPr>
              <a:t>(λειτουργικό </a:t>
            </a:r>
            <a:r>
              <a:rPr sz="1100" spc="30" dirty="0">
                <a:latin typeface="Calibri"/>
                <a:cs typeface="Calibri"/>
              </a:rPr>
              <a:t>σύστημα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30" dirty="0">
                <a:latin typeface="Calibri"/>
                <a:cs typeface="Calibri"/>
              </a:rPr>
              <a:t>ανοιχτού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30" dirty="0">
                <a:latin typeface="Calibri"/>
                <a:cs typeface="Calibri"/>
              </a:rPr>
              <a:t>κώδικα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30" dirty="0">
                <a:latin typeface="Calibri"/>
                <a:cs typeface="Calibri"/>
              </a:rPr>
              <a:t>βασισμένο στο</a:t>
            </a:r>
            <a:r>
              <a:rPr sz="1100" spc="25" dirty="0">
                <a:latin typeface="Calibri"/>
                <a:cs typeface="Calibri"/>
              </a:rPr>
              <a:t> Unix)  </a:t>
            </a:r>
            <a:r>
              <a:rPr sz="1100" spc="35" dirty="0">
                <a:latin typeface="Calibri"/>
                <a:cs typeface="Calibri"/>
              </a:rPr>
              <a:t>MacOS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60715" y="2039302"/>
            <a:ext cx="962660" cy="31178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110"/>
              </a:lnSpc>
              <a:spcBef>
                <a:spcPts val="160"/>
              </a:spcBef>
            </a:pPr>
            <a:r>
              <a:rPr sz="950" b="1" spc="60" dirty="0">
                <a:solidFill>
                  <a:srgbClr val="BF0000"/>
                </a:solidFill>
                <a:latin typeface="Calibri"/>
                <a:cs typeface="Calibri"/>
              </a:rPr>
              <a:t>Ανοιχτές</a:t>
            </a:r>
            <a:r>
              <a:rPr sz="950" b="1" spc="-3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BF0000"/>
                </a:solidFill>
                <a:latin typeface="Calibri"/>
                <a:cs typeface="Calibri"/>
              </a:rPr>
              <a:t>θύρες/ </a:t>
            </a:r>
            <a:r>
              <a:rPr sz="950" b="1" spc="-20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BF0000"/>
                </a:solidFill>
                <a:latin typeface="Calibri"/>
                <a:cs typeface="Calibri"/>
              </a:rPr>
              <a:t>υπηρεσίες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55675" y="3042920"/>
            <a:ext cx="27749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50" b="1" spc="3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550" b="1" spc="4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550" b="1" spc="2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550" b="1" spc="5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550" b="1" spc="4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550" b="1" spc="35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550" b="1" spc="4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55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57885" y="3000057"/>
            <a:ext cx="5666105" cy="1871980"/>
            <a:chOff x="857885" y="3000057"/>
            <a:chExt cx="5666105" cy="1871980"/>
          </a:xfrm>
        </p:grpSpPr>
        <p:sp>
          <p:nvSpPr>
            <p:cNvPr id="16" name="object 16"/>
            <p:cNvSpPr/>
            <p:nvPr/>
          </p:nvSpPr>
          <p:spPr>
            <a:xfrm>
              <a:off x="864235" y="3000057"/>
              <a:ext cx="5653405" cy="1871980"/>
            </a:xfrm>
            <a:custGeom>
              <a:avLst/>
              <a:gdLst/>
              <a:ahLst/>
              <a:cxnLst/>
              <a:rect l="l" t="t" r="r" b="b"/>
              <a:pathLst>
                <a:path w="5653405" h="1871979">
                  <a:moveTo>
                    <a:pt x="0" y="0"/>
                  </a:moveTo>
                  <a:lnTo>
                    <a:pt x="0" y="1871979"/>
                  </a:lnTo>
                </a:path>
                <a:path w="5653405" h="1871979">
                  <a:moveTo>
                    <a:pt x="5653087" y="0"/>
                  </a:moveTo>
                  <a:lnTo>
                    <a:pt x="5653087" y="187197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7885" y="3000057"/>
              <a:ext cx="5666105" cy="12700"/>
            </a:xfrm>
            <a:custGeom>
              <a:avLst/>
              <a:gdLst/>
              <a:ahLst/>
              <a:cxnLst/>
              <a:rect l="l" t="t" r="r" b="b"/>
              <a:pathLst>
                <a:path w="5666105" h="12700">
                  <a:moveTo>
                    <a:pt x="0" y="12700"/>
                  </a:moveTo>
                  <a:lnTo>
                    <a:pt x="5665787" y="12700"/>
                  </a:lnTo>
                  <a:lnTo>
                    <a:pt x="5665787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57885" y="4865687"/>
              <a:ext cx="5666105" cy="0"/>
            </a:xfrm>
            <a:custGeom>
              <a:avLst/>
              <a:gdLst/>
              <a:ahLst/>
              <a:cxnLst/>
              <a:rect l="l" t="t" r="r" b="b"/>
              <a:pathLst>
                <a:path w="5666105">
                  <a:moveTo>
                    <a:pt x="0" y="0"/>
                  </a:moveTo>
                  <a:lnTo>
                    <a:pt x="566578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30540" y="3922691"/>
            <a:ext cx="5640705" cy="2441694"/>
          </a:xfrm>
          <a:prstGeom prst="rect">
            <a:avLst/>
          </a:prstGeom>
          <a:solidFill>
            <a:srgbClr val="FFE6CA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84455">
              <a:lnSpc>
                <a:spcPct val="100000"/>
              </a:lnSpc>
            </a:pPr>
            <a:r>
              <a:rPr sz="900" b="1" spc="40" dirty="0">
                <a:latin typeface="Calibri"/>
                <a:cs typeface="Calibri"/>
              </a:rPr>
              <a:t>$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Nmap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IP/localhost: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ανοίγει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και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υπηρεσίες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 dirty="0">
              <a:latin typeface="Calibri"/>
              <a:cs typeface="Calibri"/>
            </a:endParaRPr>
          </a:p>
          <a:p>
            <a:pPr marL="84455">
              <a:lnSpc>
                <a:spcPct val="100000"/>
              </a:lnSpc>
            </a:pPr>
            <a:r>
              <a:rPr sz="900" b="1" spc="40" dirty="0">
                <a:latin typeface="Calibri"/>
                <a:cs typeface="Calibri"/>
              </a:rPr>
              <a:t>$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Nmap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-sP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IP/localhost: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αποδίδει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ένα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απλό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ping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 dirty="0">
              <a:latin typeface="Calibri"/>
              <a:cs typeface="Calibri"/>
            </a:endParaRPr>
          </a:p>
          <a:p>
            <a:pPr marL="84455">
              <a:lnSpc>
                <a:spcPct val="100000"/>
              </a:lnSpc>
            </a:pPr>
            <a:r>
              <a:rPr sz="900" b="1" spc="40" dirty="0">
                <a:latin typeface="Calibri"/>
                <a:cs typeface="Calibri"/>
              </a:rPr>
              <a:t>$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Nmap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-p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:1-65535</a:t>
            </a:r>
            <a:r>
              <a:rPr sz="900" b="1" spc="30" dirty="0">
                <a:latin typeface="Calibri"/>
                <a:cs typeface="Calibri"/>
              </a:rPr>
              <a:t> -T4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IP/localhost: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θύρες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σε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επιθετική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λειτουργία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(-T4)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00" dirty="0">
              <a:latin typeface="Calibri"/>
              <a:cs typeface="Calibri"/>
            </a:endParaRPr>
          </a:p>
          <a:p>
            <a:pPr marL="84455">
              <a:lnSpc>
                <a:spcPct val="100000"/>
              </a:lnSpc>
            </a:pPr>
            <a:r>
              <a:rPr sz="900" b="1" spc="40" dirty="0">
                <a:latin typeface="Calibri"/>
                <a:cs typeface="Calibri"/>
              </a:rPr>
              <a:t>$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Nmap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-sS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-T4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IP/localhost: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θύρες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TCP/SYN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 dirty="0">
              <a:latin typeface="Calibri"/>
              <a:cs typeface="Calibri"/>
            </a:endParaRPr>
          </a:p>
          <a:p>
            <a:pPr marL="84455">
              <a:lnSpc>
                <a:spcPct val="100000"/>
              </a:lnSpc>
              <a:spcBef>
                <a:spcPts val="5"/>
              </a:spcBef>
            </a:pPr>
            <a:r>
              <a:rPr sz="900" b="1" spc="40" dirty="0">
                <a:latin typeface="Calibri"/>
                <a:cs typeface="Calibri"/>
              </a:rPr>
              <a:t>$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Nmap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-sTU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-T4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IP/localhost: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θύρες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TCP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και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UDP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(User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Datagram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Protocol </a:t>
            </a:r>
            <a:r>
              <a:rPr sz="900" spc="25" dirty="0">
                <a:latin typeface="Calibri"/>
                <a:cs typeface="Calibri"/>
              </a:rPr>
              <a:t>- </a:t>
            </a:r>
            <a:r>
              <a:rPr sz="900" spc="35" dirty="0">
                <a:latin typeface="Calibri"/>
                <a:cs typeface="Calibri"/>
              </a:rPr>
              <a:t>πρωτόκολλο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μεταφοράς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δεδομένων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χωρίς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επιβεβαίωση)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 dirty="0">
              <a:latin typeface="Calibri"/>
              <a:cs typeface="Calibri"/>
            </a:endParaRPr>
          </a:p>
          <a:p>
            <a:pPr marL="84455">
              <a:lnSpc>
                <a:spcPct val="100000"/>
              </a:lnSpc>
            </a:pPr>
            <a:r>
              <a:rPr sz="900" b="1" spc="40" dirty="0">
                <a:latin typeface="Calibri"/>
                <a:cs typeface="Calibri"/>
              </a:rPr>
              <a:t>$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Nmap</a:t>
            </a:r>
            <a:r>
              <a:rPr sz="900" b="1" spc="30" dirty="0">
                <a:latin typeface="Calibri"/>
                <a:cs typeface="Calibri"/>
              </a:rPr>
              <a:t> -p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:X-Y,Z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-T4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IP/localhostσυγκεκριμένες</a:t>
            </a:r>
            <a:r>
              <a:rPr sz="900" b="1" spc="4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θύρες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 dirty="0">
              <a:latin typeface="Calibri"/>
              <a:cs typeface="Calibri"/>
            </a:endParaRPr>
          </a:p>
          <a:p>
            <a:pPr marL="84455">
              <a:lnSpc>
                <a:spcPct val="100000"/>
              </a:lnSpc>
            </a:pPr>
            <a:r>
              <a:rPr sz="900" b="1" spc="40" dirty="0">
                <a:latin typeface="Calibri"/>
                <a:cs typeface="Calibri"/>
              </a:rPr>
              <a:t>$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Nmap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--top-ports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-T4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IP/localhost: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σαρώσεις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των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πιο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κοινών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 dirty="0">
              <a:latin typeface="Calibri"/>
              <a:cs typeface="Calibri"/>
            </a:endParaRPr>
          </a:p>
          <a:p>
            <a:pPr marL="84455">
              <a:lnSpc>
                <a:spcPct val="100000"/>
              </a:lnSpc>
            </a:pPr>
            <a:r>
              <a:rPr sz="900" b="1" spc="40" dirty="0">
                <a:latin typeface="Calibri"/>
                <a:cs typeface="Calibri"/>
              </a:rPr>
              <a:t>$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Nmap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-sV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-T4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IP/localhost: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spc="20" dirty="0">
                <a:latin typeface="Calibri"/>
                <a:cs typeface="Calibri"/>
              </a:rPr>
              <a:t>,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υπηρεσίες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και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εκδόσεις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τους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500" dirty="0">
              <a:latin typeface="Calibri"/>
              <a:cs typeface="Calibri"/>
            </a:endParaRPr>
          </a:p>
          <a:p>
            <a:pPr marL="84455">
              <a:lnSpc>
                <a:spcPct val="100000"/>
              </a:lnSpc>
            </a:pPr>
            <a:r>
              <a:rPr sz="550" spc="-5" dirty="0">
                <a:latin typeface="Calibri"/>
                <a:cs typeface="Calibri"/>
              </a:rPr>
              <a:t>...</a:t>
            </a:r>
            <a:endParaRPr sz="55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559165" y="4404042"/>
            <a:ext cx="3571875" cy="941069"/>
          </a:xfrm>
          <a:prstGeom prst="rect">
            <a:avLst/>
          </a:prstGeom>
          <a:ln w="38100">
            <a:solidFill>
              <a:srgbClr val="B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700">
              <a:latin typeface="Times New Roman"/>
              <a:cs typeface="Times New Roman"/>
            </a:endParaRPr>
          </a:p>
          <a:p>
            <a:pPr marR="822960" algn="r">
              <a:lnSpc>
                <a:spcPct val="100000"/>
              </a:lnSpc>
            </a:pP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28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8600" y="6446838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ΑΚΡΑΙΟΥ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503928" y="948461"/>
            <a:ext cx="3157221" cy="613637"/>
          </a:xfrm>
          <a:custGeom>
            <a:avLst/>
            <a:gdLst/>
            <a:ahLst/>
            <a:cxnLst/>
            <a:rect l="l" t="t" r="r" b="b"/>
            <a:pathLst>
              <a:path w="1085850" h="974089">
                <a:moveTo>
                  <a:pt x="987742" y="61912"/>
                </a:moveTo>
                <a:lnTo>
                  <a:pt x="0" y="945514"/>
                </a:lnTo>
                <a:lnTo>
                  <a:pt x="25400" y="973772"/>
                </a:lnTo>
                <a:lnTo>
                  <a:pt x="1013142" y="90487"/>
                </a:lnTo>
                <a:lnTo>
                  <a:pt x="987742" y="61912"/>
                </a:lnTo>
                <a:close/>
              </a:path>
              <a:path w="1085850" h="974089">
                <a:moveTo>
                  <a:pt x="1066164" y="49212"/>
                </a:moveTo>
                <a:lnTo>
                  <a:pt x="1002030" y="49212"/>
                </a:lnTo>
                <a:lnTo>
                  <a:pt x="1027430" y="77787"/>
                </a:lnTo>
                <a:lnTo>
                  <a:pt x="1013142" y="90487"/>
                </a:lnTo>
                <a:lnTo>
                  <a:pt x="1038542" y="118745"/>
                </a:lnTo>
                <a:lnTo>
                  <a:pt x="1066164" y="49212"/>
                </a:lnTo>
                <a:close/>
              </a:path>
              <a:path w="1085850" h="974089">
                <a:moveTo>
                  <a:pt x="1002030" y="49212"/>
                </a:moveTo>
                <a:lnTo>
                  <a:pt x="987742" y="61912"/>
                </a:lnTo>
                <a:lnTo>
                  <a:pt x="1013142" y="90487"/>
                </a:lnTo>
                <a:lnTo>
                  <a:pt x="1027430" y="77787"/>
                </a:lnTo>
                <a:lnTo>
                  <a:pt x="1002030" y="49212"/>
                </a:lnTo>
                <a:close/>
              </a:path>
              <a:path w="1085850" h="974089">
                <a:moveTo>
                  <a:pt x="1085850" y="0"/>
                </a:moveTo>
                <a:lnTo>
                  <a:pt x="962342" y="33654"/>
                </a:lnTo>
                <a:lnTo>
                  <a:pt x="987742" y="61912"/>
                </a:lnTo>
                <a:lnTo>
                  <a:pt x="1002030" y="49212"/>
                </a:lnTo>
                <a:lnTo>
                  <a:pt x="1066164" y="49212"/>
                </a:lnTo>
                <a:lnTo>
                  <a:pt x="1085850" y="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5" y="0"/>
              <a:ext cx="5012055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87690" y="1439862"/>
              <a:ext cx="4004309" cy="10090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19440" y="2592387"/>
              <a:ext cx="3952557" cy="144303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599295" y="2822257"/>
              <a:ext cx="476884" cy="93345"/>
            </a:xfrm>
            <a:custGeom>
              <a:avLst/>
              <a:gdLst/>
              <a:ahLst/>
              <a:cxnLst/>
              <a:rect l="l" t="t" r="r" b="b"/>
              <a:pathLst>
                <a:path w="476884" h="93344">
                  <a:moveTo>
                    <a:pt x="476884" y="0"/>
                  </a:moveTo>
                  <a:lnTo>
                    <a:pt x="0" y="0"/>
                  </a:lnTo>
                  <a:lnTo>
                    <a:pt x="0" y="93344"/>
                  </a:lnTo>
                  <a:lnTo>
                    <a:pt x="476884" y="93344"/>
                  </a:lnTo>
                  <a:lnTo>
                    <a:pt x="476884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599295" y="2822257"/>
              <a:ext cx="476884" cy="93345"/>
            </a:xfrm>
            <a:custGeom>
              <a:avLst/>
              <a:gdLst/>
              <a:ahLst/>
              <a:cxnLst/>
              <a:rect l="l" t="t" r="r" b="b"/>
              <a:pathLst>
                <a:path w="476884" h="93344">
                  <a:moveTo>
                    <a:pt x="0" y="0"/>
                  </a:moveTo>
                  <a:lnTo>
                    <a:pt x="476884" y="0"/>
                  </a:lnTo>
                  <a:lnTo>
                    <a:pt x="476884" y="93344"/>
                  </a:lnTo>
                  <a:lnTo>
                    <a:pt x="0" y="93344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BC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90275" y="2709862"/>
              <a:ext cx="878840" cy="97155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55344" y="409575"/>
            <a:ext cx="5901055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40" dirty="0">
                <a:latin typeface="Times New Roman"/>
                <a:cs typeface="Times New Roman"/>
              </a:rPr>
              <a:t>Μέτρα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45" dirty="0">
                <a:latin typeface="Times New Roman"/>
                <a:cs typeface="Times New Roman"/>
              </a:rPr>
              <a:t>προστασίας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05" dirty="0">
                <a:latin typeface="Times New Roman"/>
                <a:cs typeface="Times New Roman"/>
              </a:rPr>
              <a:t>σε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επίπεδο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τομέα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κεντρικού</a:t>
            </a:r>
            <a:r>
              <a:rPr sz="1450" spc="170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υπολογιστή</a:t>
            </a:r>
            <a:r>
              <a:rPr sz="1450" spc="170" dirty="0">
                <a:latin typeface="Times New Roman"/>
                <a:cs typeface="Times New Roman"/>
              </a:rPr>
              <a:t> </a:t>
            </a:r>
            <a:r>
              <a:rPr sz="1450" spc="45" dirty="0">
                <a:latin typeface="Times New Roman"/>
                <a:cs typeface="Times New Roman"/>
              </a:rPr>
              <a:t>-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45" dirty="0">
                <a:latin typeface="Times New Roman"/>
                <a:cs typeface="Times New Roman"/>
              </a:rPr>
              <a:t>Επιθεώρηση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515" y="1333817"/>
            <a:ext cx="638556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210526"/>
              <a:buFont typeface="Arial"/>
              <a:buChar char="•"/>
              <a:tabLst>
                <a:tab pos="173355" algn="l"/>
              </a:tabLst>
            </a:pPr>
            <a:r>
              <a:rPr sz="1400" b="1" spc="70" dirty="0">
                <a:latin typeface="Calibri"/>
                <a:cs typeface="Calibri"/>
              </a:rPr>
              <a:t>Το</a:t>
            </a:r>
            <a:r>
              <a:rPr sz="1400" b="1" spc="35" dirty="0">
                <a:latin typeface="Calibri"/>
                <a:cs typeface="Calibri"/>
              </a:rPr>
              <a:t> </a:t>
            </a:r>
            <a:r>
              <a:rPr sz="1400" b="1" spc="75" dirty="0">
                <a:latin typeface="Calibri"/>
                <a:cs typeface="Calibri"/>
              </a:rPr>
              <a:t>Zenmap</a:t>
            </a:r>
            <a:r>
              <a:rPr sz="1400" b="1" spc="35" dirty="0">
                <a:latin typeface="Calibri"/>
                <a:cs typeface="Calibri"/>
              </a:rPr>
              <a:t> </a:t>
            </a:r>
            <a:r>
              <a:rPr sz="1400" b="1" spc="60" dirty="0">
                <a:latin typeface="Calibri"/>
                <a:cs typeface="Calibri"/>
              </a:rPr>
              <a:t>(</a:t>
            </a:r>
            <a:r>
              <a:rPr sz="140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https://nmap</a:t>
            </a:r>
            <a:r>
              <a:rPr sz="1400" spc="60" dirty="0">
                <a:latin typeface="Calibri"/>
                <a:cs typeface="Calibri"/>
              </a:rPr>
              <a:t>org/zenmap/</a:t>
            </a:r>
            <a:r>
              <a:rPr sz="1400" spc="40" dirty="0">
                <a:latin typeface="Calibri"/>
                <a:cs typeface="Calibri"/>
              </a:rPr>
              <a:t> )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είναι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η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έκδοση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του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Nmap,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αλλά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ολοκληρώνει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το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GUI</a:t>
            </a:r>
            <a:r>
              <a:rPr sz="1400" spc="40" dirty="0">
                <a:latin typeface="Calibri"/>
                <a:cs typeface="Calibri"/>
              </a:rPr>
              <a:t> - </a:t>
            </a:r>
            <a:r>
              <a:rPr sz="1400" spc="55" dirty="0">
                <a:latin typeface="Calibri"/>
                <a:cs typeface="Calibri"/>
              </a:rPr>
              <a:t>απεικονίζει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τη </a:t>
            </a:r>
            <a:r>
              <a:rPr sz="1400" spc="-20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διαδικασία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μεταφοράς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κώδικα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από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ανάπτυξη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σε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χρήση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παραγωγής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σε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ένα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συγκεκριμένο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δίκτυο.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70109" y="2130436"/>
            <a:ext cx="2102485" cy="12001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spc="10" dirty="0">
                <a:solidFill>
                  <a:srgbClr val="FFFFFF"/>
                </a:solidFill>
                <a:latin typeface="Calibri"/>
                <a:cs typeface="Calibri"/>
              </a:rPr>
              <a:t>IPS</a:t>
            </a:r>
            <a:r>
              <a:rPr sz="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5" dirty="0">
                <a:solidFill>
                  <a:srgbClr val="FFFFFF"/>
                </a:solidFill>
                <a:latin typeface="Calibri"/>
                <a:cs typeface="Calibri"/>
              </a:rPr>
              <a:t>(Intrusion</a:t>
            </a:r>
            <a:r>
              <a:rPr sz="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Calibri"/>
                <a:cs typeface="Calibri"/>
              </a:rPr>
              <a:t>Prevention</a:t>
            </a:r>
            <a:r>
              <a:rPr sz="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r>
              <a:rPr sz="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2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Σύστημα</a:t>
            </a:r>
            <a:r>
              <a:rPr sz="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πρόληψης</a:t>
            </a:r>
            <a:r>
              <a:rPr sz="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Calibri"/>
                <a:cs typeface="Calibri"/>
              </a:rPr>
              <a:t>εισβολών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1515" y="2099310"/>
            <a:ext cx="6902450" cy="729623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315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1400" b="1" spc="60" dirty="0">
                <a:latin typeface="Calibri"/>
                <a:cs typeface="Calibri"/>
              </a:rPr>
              <a:t>Το</a:t>
            </a:r>
            <a:r>
              <a:rPr sz="1400" b="1" spc="100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Nmap-vulners</a:t>
            </a:r>
            <a:r>
              <a:rPr sz="1400" b="1" spc="11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4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https://nmap.</a:t>
            </a:r>
            <a:r>
              <a:rPr sz="1400" spc="25" dirty="0">
                <a:latin typeface="Calibri"/>
                <a:cs typeface="Calibri"/>
              </a:rPr>
              <a:t>org/nsedoc/scripts/vulners.html)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15" dirty="0">
                <a:latin typeface="Calibri"/>
                <a:cs typeface="Calibri"/>
              </a:rPr>
              <a:t>είναι</a:t>
            </a:r>
            <a:endParaRPr sz="1400">
              <a:latin typeface="Calibri"/>
              <a:cs typeface="Calibri"/>
            </a:endParaRPr>
          </a:p>
          <a:p>
            <a:pPr marL="103505" marR="5080">
              <a:lnSpc>
                <a:spcPts val="1120"/>
              </a:lnSpc>
              <a:spcBef>
                <a:spcPts val="270"/>
              </a:spcBef>
            </a:pPr>
            <a:r>
              <a:rPr sz="1400" spc="60" dirty="0">
                <a:latin typeface="Calibri"/>
                <a:cs typeface="Calibri"/>
              </a:rPr>
              <a:t>μια </a:t>
            </a:r>
            <a:r>
              <a:rPr sz="1400" spc="55" dirty="0">
                <a:latin typeface="Calibri"/>
                <a:cs typeface="Calibri"/>
              </a:rPr>
              <a:t>ειδική </a:t>
            </a:r>
            <a:r>
              <a:rPr sz="1400" spc="65" dirty="0">
                <a:latin typeface="Calibri"/>
                <a:cs typeface="Calibri"/>
              </a:rPr>
              <a:t>έκδοση του </a:t>
            </a:r>
            <a:r>
              <a:rPr sz="1400" spc="85" dirty="0">
                <a:latin typeface="Calibri"/>
                <a:cs typeface="Calibri"/>
              </a:rPr>
              <a:t>Nmap </a:t>
            </a:r>
            <a:r>
              <a:rPr sz="1400" spc="70" dirty="0">
                <a:latin typeface="Calibri"/>
                <a:cs typeface="Calibri"/>
              </a:rPr>
              <a:t>που </a:t>
            </a:r>
            <a:r>
              <a:rPr sz="1400" spc="55" dirty="0">
                <a:latin typeface="Calibri"/>
                <a:cs typeface="Calibri"/>
              </a:rPr>
              <a:t>επιτρέπει </a:t>
            </a:r>
            <a:r>
              <a:rPr sz="1400" spc="60" dirty="0">
                <a:latin typeface="Calibri"/>
                <a:cs typeface="Calibri"/>
              </a:rPr>
              <a:t>την ανίχνευση </a:t>
            </a:r>
            <a:r>
              <a:rPr sz="1400" spc="65" dirty="0">
                <a:latin typeface="Calibri"/>
                <a:cs typeface="Calibri"/>
              </a:rPr>
              <a:t>ευπαθειών </a:t>
            </a:r>
            <a:r>
              <a:rPr sz="1400" spc="60" dirty="0">
                <a:latin typeface="Calibri"/>
                <a:cs typeface="Calibri"/>
              </a:rPr>
              <a:t>εντός ενός δικτύου </a:t>
            </a:r>
            <a:r>
              <a:rPr sz="1400" spc="75" dirty="0">
                <a:latin typeface="Calibri"/>
                <a:cs typeface="Calibri"/>
              </a:rPr>
              <a:t>ή </a:t>
            </a:r>
            <a:r>
              <a:rPr sz="1400" spc="60" dirty="0">
                <a:latin typeface="Calibri"/>
                <a:cs typeface="Calibri"/>
              </a:rPr>
              <a:t>ενός </a:t>
            </a:r>
            <a:r>
              <a:rPr sz="1400" spc="70" dirty="0">
                <a:latin typeface="Calibri"/>
                <a:cs typeface="Calibri"/>
              </a:rPr>
              <a:t>κόμβου με </a:t>
            </a:r>
            <a:r>
              <a:rPr sz="1400" spc="60" dirty="0">
                <a:latin typeface="Calibri"/>
                <a:cs typeface="Calibri"/>
              </a:rPr>
              <a:t>την </a:t>
            </a:r>
            <a:r>
              <a:rPr sz="1400" spc="65" dirty="0">
                <a:latin typeface="Calibri"/>
                <a:cs typeface="Calibri"/>
              </a:rPr>
              <a:t> αναζήτηση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τοπικά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αποθηκευμένων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CVEs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για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να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επαληθεύσει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εάν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αντιστοιχούν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σε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γνωστές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ευπάθειες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τύπου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CVE-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YYYY- 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NNNNN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1515" y="3264852"/>
            <a:ext cx="435102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1400" b="1" spc="70" dirty="0">
                <a:latin typeface="Calibri"/>
                <a:cs typeface="Calibri"/>
              </a:rPr>
              <a:t>Το </a:t>
            </a:r>
            <a:r>
              <a:rPr sz="1400" b="1" spc="75" dirty="0">
                <a:latin typeface="Calibri"/>
                <a:cs typeface="Calibri"/>
              </a:rPr>
              <a:t>OpenVAS </a:t>
            </a:r>
            <a:r>
              <a:rPr sz="1400" b="1" spc="60" dirty="0">
                <a:latin typeface="Calibri"/>
                <a:cs typeface="Calibri"/>
              </a:rPr>
              <a:t>(</a:t>
            </a:r>
            <a:r>
              <a:rPr sz="140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https://ww</a:t>
            </a:r>
            <a:r>
              <a:rPr sz="140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w.</a:t>
            </a:r>
            <a:r>
              <a:rPr sz="1400" spc="60" dirty="0">
                <a:latin typeface="Calibri"/>
                <a:cs typeface="Calibri"/>
              </a:rPr>
              <a:t>openvas.org) </a:t>
            </a:r>
            <a:r>
              <a:rPr sz="1400" spc="55" dirty="0">
                <a:latin typeface="Calibri"/>
                <a:cs typeface="Calibri"/>
              </a:rPr>
              <a:t>είναι </a:t>
            </a:r>
            <a:r>
              <a:rPr sz="1400" spc="65" dirty="0">
                <a:latin typeface="Calibri"/>
                <a:cs typeface="Calibri"/>
              </a:rPr>
              <a:t>ένας </a:t>
            </a:r>
            <a:r>
              <a:rPr sz="1400" spc="70" dirty="0">
                <a:latin typeface="Calibri"/>
                <a:cs typeface="Calibri"/>
              </a:rPr>
              <a:t>σαρωτής </a:t>
            </a:r>
            <a:r>
              <a:rPr sz="1400" spc="65" dirty="0">
                <a:latin typeface="Calibri"/>
                <a:cs typeface="Calibri"/>
              </a:rPr>
              <a:t>ασφάλειας 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δικτύου, </a:t>
            </a:r>
            <a:r>
              <a:rPr sz="1400" spc="65" dirty="0">
                <a:latin typeface="Calibri"/>
                <a:cs typeface="Calibri"/>
              </a:rPr>
              <a:t>βασισμένος έναν </a:t>
            </a:r>
            <a:r>
              <a:rPr sz="1400" spc="60" dirty="0">
                <a:latin typeface="Calibri"/>
                <a:cs typeface="Calibri"/>
              </a:rPr>
              <a:t>εξυπηρετητή/εξυπηρετητή </a:t>
            </a:r>
            <a:r>
              <a:rPr sz="1400" spc="65" dirty="0">
                <a:latin typeface="Calibri"/>
                <a:cs typeface="Calibri"/>
              </a:rPr>
              <a:t>ένα </a:t>
            </a:r>
            <a:r>
              <a:rPr sz="1400" spc="70" dirty="0">
                <a:latin typeface="Calibri"/>
                <a:cs typeface="Calibri"/>
              </a:rPr>
              <a:t>σύνολο </a:t>
            </a:r>
            <a:r>
              <a:rPr sz="1400" spc="65" dirty="0">
                <a:latin typeface="Calibri"/>
                <a:cs typeface="Calibri"/>
              </a:rPr>
              <a:t>δοκιμών </a:t>
            </a:r>
            <a:r>
              <a:rPr sz="1400" spc="-20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ευπάθειας </a:t>
            </a:r>
            <a:r>
              <a:rPr sz="1400" spc="60" dirty="0">
                <a:latin typeface="Calibri"/>
                <a:cs typeface="Calibri"/>
              </a:rPr>
              <a:t>δικτύου για τον </a:t>
            </a:r>
            <a:r>
              <a:rPr sz="1400" spc="65" dirty="0">
                <a:latin typeface="Calibri"/>
                <a:cs typeface="Calibri"/>
              </a:rPr>
              <a:t>εντοπισμό ευπαθειών σε </a:t>
            </a:r>
            <a:r>
              <a:rPr sz="1400" spc="70" dirty="0">
                <a:latin typeface="Calibri"/>
                <a:cs typeface="Calibri"/>
              </a:rPr>
              <a:t>απομακρυσμένα 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συστήματα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και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εφαρμογές.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212830" y="4180522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4800" y="640746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085512" y="1906587"/>
            <a:ext cx="889000" cy="981075"/>
          </a:xfrm>
          <a:custGeom>
            <a:avLst/>
            <a:gdLst/>
            <a:ahLst/>
            <a:cxnLst/>
            <a:rect l="l" t="t" r="r" b="b"/>
            <a:pathLst>
              <a:path w="889000" h="981075">
                <a:moveTo>
                  <a:pt x="0" y="0"/>
                </a:moveTo>
                <a:lnTo>
                  <a:pt x="889000" y="0"/>
                </a:lnTo>
                <a:lnTo>
                  <a:pt x="889000" y="981075"/>
                </a:lnTo>
                <a:lnTo>
                  <a:pt x="0" y="981075"/>
                </a:lnTo>
                <a:lnTo>
                  <a:pt x="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1188382" y="2453322"/>
            <a:ext cx="26860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1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950" spc="13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950" spc="1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ΑΚΡΑΙΟΥ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510847" y="3391217"/>
            <a:ext cx="6681470" cy="2117090"/>
            <a:chOff x="5510847" y="3391217"/>
            <a:chExt cx="6681470" cy="2117090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10847" y="3400424"/>
              <a:ext cx="3449955" cy="210788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95092" y="3391217"/>
              <a:ext cx="3196907" cy="21167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80225"/>
            <a:chOff x="0" y="0"/>
            <a:chExt cx="584073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54775" y="1545907"/>
            <a:ext cx="4430395" cy="6000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Θέμα-3: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ουσιώδες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700" spc="160" dirty="0">
                <a:solidFill>
                  <a:srgbClr val="FFFFFF"/>
                </a:solidFill>
              </a:rPr>
              <a:t>Προστασία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14" dirty="0">
                <a:solidFill>
                  <a:srgbClr val="FFFFFF"/>
                </a:solidFill>
              </a:rPr>
              <a:t>για</a:t>
            </a:r>
            <a:r>
              <a:rPr sz="1700" spc="204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δίκτυα</a:t>
            </a:r>
            <a:r>
              <a:rPr sz="1700" spc="240" dirty="0">
                <a:solidFill>
                  <a:srgbClr val="FFFFFF"/>
                </a:solidFill>
              </a:rPr>
              <a:t> </a:t>
            </a:r>
            <a:r>
              <a:rPr sz="1700" spc="150" dirty="0">
                <a:solidFill>
                  <a:srgbClr val="FFFFFF"/>
                </a:solidFill>
              </a:rPr>
              <a:t>ελέγχου</a:t>
            </a:r>
            <a:r>
              <a:rPr sz="1700" spc="229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ενέργειας</a:t>
            </a:r>
            <a:endParaRPr sz="1700"/>
          </a:p>
        </p:txBody>
      </p:sp>
      <p:sp>
        <p:nvSpPr>
          <p:cNvPr id="8" name="object 8"/>
          <p:cNvSpPr txBox="1"/>
          <p:nvPr/>
        </p:nvSpPr>
        <p:spPr>
          <a:xfrm>
            <a:off x="6488429" y="2657792"/>
            <a:ext cx="3917315" cy="1640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Επισκόπηση</a:t>
            </a:r>
            <a:r>
              <a:rPr sz="8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κύριων</a:t>
            </a:r>
            <a:r>
              <a:rPr sz="8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πρωτοκόλλων</a:t>
            </a:r>
            <a:r>
              <a:rPr sz="8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ασφαλείας</a:t>
            </a:r>
            <a:r>
              <a:rPr sz="8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TCP/IP</a:t>
            </a:r>
            <a:endParaRPr sz="8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35"/>
              </a:spcBef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Προστασία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ακραίων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σημείων,</a:t>
            </a:r>
            <a:r>
              <a:rPr sz="8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FFFFFF"/>
                </a:solidFill>
                <a:latin typeface="Calibri"/>
                <a:cs typeface="Calibri"/>
              </a:rPr>
              <a:t>HMI</a:t>
            </a:r>
            <a:r>
              <a:rPr sz="8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45" dirty="0">
                <a:solidFill>
                  <a:srgbClr val="FFFFFF"/>
                </a:solidFill>
                <a:latin typeface="Calibri"/>
                <a:cs typeface="Calibri"/>
              </a:rPr>
              <a:t>διακομιστές/Εξυπηρετητές</a:t>
            </a:r>
            <a:endParaRPr sz="8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30"/>
              </a:spcBef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Τελικές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παρατηρήσεις</a:t>
            </a:r>
            <a:endParaRPr sz="8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30"/>
              </a:spcBef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spc="85" dirty="0">
                <a:solidFill>
                  <a:srgbClr val="FFFFFF"/>
                </a:solidFill>
                <a:latin typeface="Calibri"/>
                <a:cs typeface="Calibri"/>
              </a:rPr>
              <a:t>Αναφορές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FFFFFF"/>
                </a:solidFill>
                <a:latin typeface="Calibri"/>
                <a:cs typeface="Calibri"/>
              </a:rPr>
              <a:t>πηγές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455" y="5388609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3: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5126354"/>
            <a:ext cx="3294062" cy="61214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3498215" y="17779"/>
            <a:ext cx="2545080" cy="6837045"/>
          </a:xfrm>
          <a:custGeom>
            <a:avLst/>
            <a:gdLst/>
            <a:ahLst/>
            <a:cxnLst/>
            <a:rect l="l" t="t" r="r" b="b"/>
            <a:pathLst>
              <a:path w="2545079" h="6837045">
                <a:moveTo>
                  <a:pt x="1321435" y="2283142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192" y="2388870"/>
                </a:lnTo>
                <a:lnTo>
                  <a:pt x="1159192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70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5" y="2307590"/>
                </a:lnTo>
                <a:lnTo>
                  <a:pt x="1417637" y="2307590"/>
                </a:lnTo>
                <a:lnTo>
                  <a:pt x="1372870" y="2289175"/>
                </a:lnTo>
                <a:lnTo>
                  <a:pt x="1321435" y="2283142"/>
                </a:lnTo>
                <a:close/>
              </a:path>
              <a:path w="2545079" h="6837045">
                <a:moveTo>
                  <a:pt x="1418272" y="2307590"/>
                </a:moveTo>
                <a:lnTo>
                  <a:pt x="1322705" y="2307590"/>
                </a:lnTo>
                <a:lnTo>
                  <a:pt x="1366837" y="2313305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4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20152" y="3457892"/>
                </a:lnTo>
                <a:lnTo>
                  <a:pt x="1214120" y="3493135"/>
                </a:lnTo>
                <a:lnTo>
                  <a:pt x="1223010" y="3563302"/>
                </a:lnTo>
                <a:lnTo>
                  <a:pt x="1258570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625" y="3682682"/>
                </a:lnTo>
                <a:lnTo>
                  <a:pt x="1487805" y="3664585"/>
                </a:lnTo>
                <a:lnTo>
                  <a:pt x="1490662" y="3662680"/>
                </a:lnTo>
                <a:lnTo>
                  <a:pt x="1403985" y="3662680"/>
                </a:lnTo>
                <a:lnTo>
                  <a:pt x="1354137" y="3657282"/>
                </a:lnTo>
                <a:lnTo>
                  <a:pt x="1298892" y="3630295"/>
                </a:lnTo>
                <a:lnTo>
                  <a:pt x="1259205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4" y="3463925"/>
                </a:lnTo>
                <a:lnTo>
                  <a:pt x="1502092" y="2512695"/>
                </a:lnTo>
                <a:lnTo>
                  <a:pt x="1508442" y="2464117"/>
                </a:lnTo>
                <a:lnTo>
                  <a:pt x="1502092" y="2417127"/>
                </a:lnTo>
                <a:lnTo>
                  <a:pt x="1483995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>
                <a:moveTo>
                  <a:pt x="2545080" y="0"/>
                </a:moveTo>
                <a:lnTo>
                  <a:pt x="2518410" y="0"/>
                </a:lnTo>
                <a:lnTo>
                  <a:pt x="1939289" y="2100897"/>
                </a:lnTo>
                <a:lnTo>
                  <a:pt x="1547495" y="3546157"/>
                </a:lnTo>
                <a:lnTo>
                  <a:pt x="1526539" y="3591877"/>
                </a:lnTo>
                <a:lnTo>
                  <a:pt x="1493520" y="3627755"/>
                </a:lnTo>
                <a:lnTo>
                  <a:pt x="1451610" y="3652202"/>
                </a:lnTo>
                <a:lnTo>
                  <a:pt x="1403985" y="3662680"/>
                </a:lnTo>
                <a:lnTo>
                  <a:pt x="1490662" y="3662680"/>
                </a:lnTo>
                <a:lnTo>
                  <a:pt x="1525270" y="3636327"/>
                </a:lnTo>
                <a:lnTo>
                  <a:pt x="1554162" y="3598862"/>
                </a:lnTo>
                <a:lnTo>
                  <a:pt x="1572895" y="3553777"/>
                </a:lnTo>
                <a:lnTo>
                  <a:pt x="1964689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8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71351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5" y="0"/>
              <a:ext cx="5012055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76640" y="501332"/>
              <a:ext cx="3450907" cy="325850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15855" y="728662"/>
              <a:ext cx="871855" cy="3031490"/>
            </a:xfrm>
            <a:custGeom>
              <a:avLst/>
              <a:gdLst/>
              <a:ahLst/>
              <a:cxnLst/>
              <a:rect l="l" t="t" r="r" b="b"/>
              <a:pathLst>
                <a:path w="871854" h="3031490">
                  <a:moveTo>
                    <a:pt x="0" y="0"/>
                  </a:moveTo>
                  <a:lnTo>
                    <a:pt x="871854" y="0"/>
                  </a:lnTo>
                  <a:lnTo>
                    <a:pt x="871854" y="3031172"/>
                  </a:lnTo>
                  <a:lnTo>
                    <a:pt x="0" y="3031172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5503545" y="1616710"/>
            <a:ext cx="0" cy="1620520"/>
          </a:xfrm>
          <a:custGeom>
            <a:avLst/>
            <a:gdLst/>
            <a:ahLst/>
            <a:cxnLst/>
            <a:rect l="l" t="t" r="r" b="b"/>
            <a:pathLst>
              <a:path h="1620520">
                <a:moveTo>
                  <a:pt x="0" y="0"/>
                </a:moveTo>
                <a:lnTo>
                  <a:pt x="0" y="162051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97195" y="1616710"/>
            <a:ext cx="4895215" cy="1620520"/>
          </a:xfrm>
          <a:custGeom>
            <a:avLst/>
            <a:gdLst/>
            <a:ahLst/>
            <a:cxnLst/>
            <a:rect l="l" t="t" r="r" b="b"/>
            <a:pathLst>
              <a:path w="4895215" h="1620520">
                <a:moveTo>
                  <a:pt x="4888547" y="0"/>
                </a:moveTo>
                <a:lnTo>
                  <a:pt x="4888547" y="1240789"/>
                </a:lnTo>
              </a:path>
              <a:path w="4895215" h="1620520">
                <a:moveTo>
                  <a:pt x="4888547" y="1240789"/>
                </a:moveTo>
                <a:lnTo>
                  <a:pt x="4888547" y="1620519"/>
                </a:lnTo>
              </a:path>
              <a:path w="4895215" h="1620520">
                <a:moveTo>
                  <a:pt x="0" y="1614169"/>
                </a:moveTo>
                <a:lnTo>
                  <a:pt x="4894897" y="16141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6801489" y="3961318"/>
            <a:ext cx="5641785" cy="1931322"/>
            <a:chOff x="6374765" y="3958620"/>
            <a:chExt cx="5641785" cy="1931322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82575" y="3958620"/>
              <a:ext cx="5133975" cy="147161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917690" y="4540567"/>
              <a:ext cx="867410" cy="833755"/>
            </a:xfrm>
            <a:custGeom>
              <a:avLst/>
              <a:gdLst/>
              <a:ahLst/>
              <a:cxnLst/>
              <a:rect l="l" t="t" r="r" b="b"/>
              <a:pathLst>
                <a:path w="867409" h="833754">
                  <a:moveTo>
                    <a:pt x="0" y="0"/>
                  </a:moveTo>
                  <a:lnTo>
                    <a:pt x="867409" y="0"/>
                  </a:lnTo>
                  <a:lnTo>
                    <a:pt x="867409" y="833755"/>
                  </a:lnTo>
                  <a:lnTo>
                    <a:pt x="0" y="833755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374765" y="5231130"/>
              <a:ext cx="508634" cy="304165"/>
            </a:xfrm>
            <a:custGeom>
              <a:avLst/>
              <a:gdLst/>
              <a:ahLst/>
              <a:cxnLst/>
              <a:rect l="l" t="t" r="r" b="b"/>
              <a:pathLst>
                <a:path w="508634" h="304164">
                  <a:moveTo>
                    <a:pt x="344805" y="59372"/>
                  </a:moveTo>
                  <a:lnTo>
                    <a:pt x="0" y="254317"/>
                  </a:lnTo>
                  <a:lnTo>
                    <a:pt x="28257" y="304165"/>
                  </a:lnTo>
                  <a:lnTo>
                    <a:pt x="373062" y="109220"/>
                  </a:lnTo>
                  <a:lnTo>
                    <a:pt x="344805" y="59372"/>
                  </a:lnTo>
                  <a:close/>
                </a:path>
                <a:path w="508634" h="304164">
                  <a:moveTo>
                    <a:pt x="477519" y="45402"/>
                  </a:moveTo>
                  <a:lnTo>
                    <a:pt x="369569" y="45402"/>
                  </a:lnTo>
                  <a:lnTo>
                    <a:pt x="397827" y="95250"/>
                  </a:lnTo>
                  <a:lnTo>
                    <a:pt x="373062" y="109220"/>
                  </a:lnTo>
                  <a:lnTo>
                    <a:pt x="401002" y="159067"/>
                  </a:lnTo>
                  <a:lnTo>
                    <a:pt x="477519" y="45402"/>
                  </a:lnTo>
                  <a:close/>
                </a:path>
                <a:path w="508634" h="304164">
                  <a:moveTo>
                    <a:pt x="369569" y="45402"/>
                  </a:moveTo>
                  <a:lnTo>
                    <a:pt x="344805" y="59372"/>
                  </a:lnTo>
                  <a:lnTo>
                    <a:pt x="373062" y="109219"/>
                  </a:lnTo>
                  <a:lnTo>
                    <a:pt x="397827" y="95250"/>
                  </a:lnTo>
                  <a:lnTo>
                    <a:pt x="369569" y="45402"/>
                  </a:lnTo>
                  <a:close/>
                </a:path>
                <a:path w="508634" h="304164">
                  <a:moveTo>
                    <a:pt x="508317" y="0"/>
                  </a:moveTo>
                  <a:lnTo>
                    <a:pt x="316864" y="9842"/>
                  </a:lnTo>
                  <a:lnTo>
                    <a:pt x="344805" y="59372"/>
                  </a:lnTo>
                  <a:lnTo>
                    <a:pt x="369569" y="45402"/>
                  </a:lnTo>
                  <a:lnTo>
                    <a:pt x="477519" y="45402"/>
                  </a:lnTo>
                  <a:lnTo>
                    <a:pt x="50831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207692" y="4553902"/>
              <a:ext cx="770890" cy="820419"/>
            </a:xfrm>
            <a:custGeom>
              <a:avLst/>
              <a:gdLst/>
              <a:ahLst/>
              <a:cxnLst/>
              <a:rect l="l" t="t" r="r" b="b"/>
              <a:pathLst>
                <a:path w="770890" h="820420">
                  <a:moveTo>
                    <a:pt x="0" y="0"/>
                  </a:moveTo>
                  <a:lnTo>
                    <a:pt x="770572" y="0"/>
                  </a:lnTo>
                  <a:lnTo>
                    <a:pt x="770572" y="820420"/>
                  </a:lnTo>
                  <a:lnTo>
                    <a:pt x="0" y="82042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425372" y="5418137"/>
              <a:ext cx="782320" cy="471805"/>
            </a:xfrm>
            <a:custGeom>
              <a:avLst/>
              <a:gdLst/>
              <a:ahLst/>
              <a:cxnLst/>
              <a:rect l="l" t="t" r="r" b="b"/>
              <a:pathLst>
                <a:path w="782320" h="471804">
                  <a:moveTo>
                    <a:pt x="619760" y="61594"/>
                  </a:moveTo>
                  <a:lnTo>
                    <a:pt x="0" y="422275"/>
                  </a:lnTo>
                  <a:lnTo>
                    <a:pt x="28892" y="471487"/>
                  </a:lnTo>
                  <a:lnTo>
                    <a:pt x="648652" y="110807"/>
                  </a:lnTo>
                  <a:lnTo>
                    <a:pt x="619760" y="61594"/>
                  </a:lnTo>
                  <a:close/>
                </a:path>
                <a:path w="782320" h="471804">
                  <a:moveTo>
                    <a:pt x="751522" y="47307"/>
                  </a:moveTo>
                  <a:lnTo>
                    <a:pt x="644525" y="47307"/>
                  </a:lnTo>
                  <a:lnTo>
                    <a:pt x="673100" y="96519"/>
                  </a:lnTo>
                  <a:lnTo>
                    <a:pt x="648652" y="110807"/>
                  </a:lnTo>
                  <a:lnTo>
                    <a:pt x="677227" y="160337"/>
                  </a:lnTo>
                  <a:lnTo>
                    <a:pt x="751522" y="47307"/>
                  </a:lnTo>
                  <a:close/>
                </a:path>
                <a:path w="782320" h="471804">
                  <a:moveTo>
                    <a:pt x="644525" y="47307"/>
                  </a:moveTo>
                  <a:lnTo>
                    <a:pt x="619760" y="61594"/>
                  </a:lnTo>
                  <a:lnTo>
                    <a:pt x="648652" y="110807"/>
                  </a:lnTo>
                  <a:lnTo>
                    <a:pt x="673100" y="96519"/>
                  </a:lnTo>
                  <a:lnTo>
                    <a:pt x="644525" y="47307"/>
                  </a:lnTo>
                  <a:close/>
                </a:path>
                <a:path w="782320" h="471804">
                  <a:moveTo>
                    <a:pt x="782320" y="0"/>
                  </a:moveTo>
                  <a:lnTo>
                    <a:pt x="591185" y="12065"/>
                  </a:lnTo>
                  <a:lnTo>
                    <a:pt x="619760" y="61594"/>
                  </a:lnTo>
                  <a:lnTo>
                    <a:pt x="644525" y="47307"/>
                  </a:lnTo>
                  <a:lnTo>
                    <a:pt x="751522" y="47307"/>
                  </a:lnTo>
                  <a:lnTo>
                    <a:pt x="78232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070657" y="4540567"/>
              <a:ext cx="923925" cy="820419"/>
            </a:xfrm>
            <a:custGeom>
              <a:avLst/>
              <a:gdLst/>
              <a:ahLst/>
              <a:cxnLst/>
              <a:rect l="l" t="t" r="r" b="b"/>
              <a:pathLst>
                <a:path w="923925" h="820420">
                  <a:moveTo>
                    <a:pt x="0" y="0"/>
                  </a:moveTo>
                  <a:lnTo>
                    <a:pt x="923607" y="0"/>
                  </a:lnTo>
                  <a:lnTo>
                    <a:pt x="923607" y="820420"/>
                  </a:lnTo>
                  <a:lnTo>
                    <a:pt x="0" y="820420"/>
                  </a:lnTo>
                  <a:lnTo>
                    <a:pt x="0" y="0"/>
                  </a:lnTo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199562" y="5203507"/>
              <a:ext cx="1331595" cy="476250"/>
            </a:xfrm>
            <a:custGeom>
              <a:avLst/>
              <a:gdLst/>
              <a:ahLst/>
              <a:cxnLst/>
              <a:rect l="l" t="t" r="r" b="b"/>
              <a:pathLst>
                <a:path w="1331595" h="476250">
                  <a:moveTo>
                    <a:pt x="332740" y="157479"/>
                  </a:moveTo>
                  <a:lnTo>
                    <a:pt x="147954" y="207962"/>
                  </a:lnTo>
                  <a:lnTo>
                    <a:pt x="186054" y="250507"/>
                  </a:lnTo>
                  <a:lnTo>
                    <a:pt x="0" y="416877"/>
                  </a:lnTo>
                  <a:lnTo>
                    <a:pt x="38100" y="459422"/>
                  </a:lnTo>
                  <a:lnTo>
                    <a:pt x="224154" y="293052"/>
                  </a:lnTo>
                  <a:lnTo>
                    <a:pt x="279117" y="293052"/>
                  </a:lnTo>
                  <a:lnTo>
                    <a:pt x="332740" y="157479"/>
                  </a:lnTo>
                  <a:close/>
                </a:path>
                <a:path w="1331595" h="476250">
                  <a:moveTo>
                    <a:pt x="279117" y="293052"/>
                  </a:moveTo>
                  <a:lnTo>
                    <a:pt x="224154" y="293052"/>
                  </a:lnTo>
                  <a:lnTo>
                    <a:pt x="262254" y="335597"/>
                  </a:lnTo>
                  <a:lnTo>
                    <a:pt x="279117" y="293052"/>
                  </a:lnTo>
                  <a:close/>
                </a:path>
                <a:path w="1331595" h="476250">
                  <a:moveTo>
                    <a:pt x="1274445" y="171449"/>
                  </a:moveTo>
                  <a:lnTo>
                    <a:pt x="1217295" y="171449"/>
                  </a:lnTo>
                  <a:lnTo>
                    <a:pt x="1217295" y="476249"/>
                  </a:lnTo>
                  <a:lnTo>
                    <a:pt x="1274445" y="476249"/>
                  </a:lnTo>
                  <a:lnTo>
                    <a:pt x="1274445" y="171449"/>
                  </a:lnTo>
                  <a:close/>
                </a:path>
                <a:path w="1331595" h="476250">
                  <a:moveTo>
                    <a:pt x="1245870" y="0"/>
                  </a:moveTo>
                  <a:lnTo>
                    <a:pt x="1160145" y="171449"/>
                  </a:lnTo>
                  <a:lnTo>
                    <a:pt x="1331595" y="171449"/>
                  </a:lnTo>
                  <a:lnTo>
                    <a:pt x="124587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ΑΚΡΑΪΟΥ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855344" y="409892"/>
            <a:ext cx="467550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Μέτρα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45" dirty="0">
                <a:latin typeface="Times New Roman"/>
                <a:cs typeface="Times New Roman"/>
              </a:rPr>
              <a:t>προστασίας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05" dirty="0">
                <a:latin typeface="Times New Roman"/>
                <a:cs typeface="Times New Roman"/>
              </a:rPr>
              <a:t>σε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επίπεδο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τομέα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6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κεντρικού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5344" y="606742"/>
            <a:ext cx="235013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25" dirty="0">
                <a:latin typeface="Times New Roman"/>
                <a:cs typeface="Times New Roman"/>
              </a:rPr>
              <a:t>υπολογιστή</a:t>
            </a:r>
            <a:r>
              <a:rPr sz="1450" spc="145" dirty="0">
                <a:latin typeface="Times New Roman"/>
                <a:cs typeface="Times New Roman"/>
              </a:rPr>
              <a:t> </a:t>
            </a:r>
            <a:r>
              <a:rPr sz="1450" spc="45" dirty="0">
                <a:latin typeface="Times New Roman"/>
                <a:cs typeface="Times New Roman"/>
              </a:rPr>
              <a:t>-</a:t>
            </a:r>
            <a:r>
              <a:rPr sz="1450" spc="10" dirty="0">
                <a:latin typeface="Times New Roman"/>
                <a:cs typeface="Times New Roman"/>
              </a:rPr>
              <a:t> </a:t>
            </a:r>
            <a:r>
              <a:rPr sz="1450" spc="145" dirty="0">
                <a:latin typeface="Times New Roman"/>
                <a:cs typeface="Times New Roman"/>
              </a:rPr>
              <a:t>Επιθεώρηση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57725" y="1150993"/>
            <a:ext cx="4674870" cy="4605107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SS (https://man7.org/linux/man-pages/man8/ss.8.html) αντικαθιστά την παραδοσιακή εντολή </a:t>
            </a:r>
            <a:r>
              <a:rPr kumimoji="0" lang="el-GR" altLang="el-G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netstat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στο </a:t>
            </a:r>
            <a:r>
              <a:rPr kumimoji="0" lang="el-GR" altLang="el-G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Linux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και παρέχει πληροφορίες σχετικά με την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κατάσταση των ενεργών συνδέσεων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στο δίκτυο (όπως θύρες και </a:t>
            </a:r>
            <a:r>
              <a:rPr kumimoji="0" lang="el-GR" altLang="el-G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sockets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Η εντολή </a:t>
            </a:r>
            <a:r>
              <a:rPr kumimoji="0" lang="el-GR" altLang="el-G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ping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χρησιμοποιείται για να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επαληθεύσει τη διαθεσιμότητα (</a:t>
            </a:r>
            <a:r>
              <a:rPr kumimoji="0" lang="el-GR" altLang="el-G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liveness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ενός κόμβου στο δίκτυο, ενώ ταυτόχρονα παρέχει πληροφορίες όπως: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ο χρόνος που χρειάζεται για να φτάσει το πακέτο στον στόχο και να επιστρέψει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πιθανές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απώλειες πακέτων</a:t>
            </a:r>
            <a:endParaRPr kumimoji="0" lang="el-GR" altLang="el-G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Η </a:t>
            </a:r>
            <a:r>
              <a:rPr kumimoji="0" lang="el-GR" altLang="el-G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ping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βασίζεται σε πακέτο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ICMP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και στέλνει ένα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"</a:t>
            </a:r>
            <a:r>
              <a:rPr kumimoji="0" lang="el-GR" altLang="el-G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echo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request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"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προς τον προορισμό, αναμένοντας ένα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"</a:t>
            </a:r>
            <a:r>
              <a:rPr kumimoji="0" lang="el-GR" altLang="el-G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echo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reply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"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Η εντολή </a:t>
            </a:r>
            <a:r>
              <a:rPr kumimoji="0" lang="el-GR" altLang="el-G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fping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/>
              </a:rPr>
              <a:t>https://fping.org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είναι μια εναλλακτική της </a:t>
            </a:r>
            <a:r>
              <a:rPr kumimoji="0" lang="el-GR" altLang="el-G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ping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η οποία μπορεί να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εντοπίζει αυτόματα κόμβους σε ένα δίκτυο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Παράδειγμα:</a:t>
            </a:r>
            <a:b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fping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-a -g IP-αρχική IP-τελική &gt; hosts.txt</a:t>
            </a:r>
            <a:b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(το </a:t>
            </a:r>
            <a:r>
              <a:rPr kumimoji="0" lang="el-GR" altLang="el-G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-a</a:t>
            </a:r>
            <a:r>
              <a:rPr kumimoji="0" lang="el-GR" altLang="el-GR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εμφανίζει μόνο τους διαθέσιμους </a:t>
            </a:r>
            <a:r>
              <a:rPr kumimoji="0" lang="el-GR" altLang="el-G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hosts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ενώ το </a:t>
            </a:r>
            <a:r>
              <a:rPr kumimoji="0" lang="el-GR" altLang="el-G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-g</a:t>
            </a:r>
            <a:r>
              <a:rPr kumimoji="0" lang="el-GR" altLang="el-GR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ορίζει το εύρος </a:t>
            </a:r>
            <a:r>
              <a:rPr kumimoji="0" lang="el-GR" altLang="el-G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IPs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προς έλεγχο)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0942955" y="953452"/>
            <a:ext cx="600075" cy="24066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5"/>
              </a:spcBef>
            </a:pPr>
            <a:r>
              <a:rPr sz="700" b="1" spc="20" dirty="0">
                <a:solidFill>
                  <a:srgbClr val="BF0000"/>
                </a:solidFill>
                <a:latin typeface="Calibri"/>
                <a:cs typeface="Calibri"/>
              </a:rPr>
              <a:t>Κ</a:t>
            </a:r>
            <a:r>
              <a:rPr sz="700" b="1" spc="30" dirty="0">
                <a:solidFill>
                  <a:srgbClr val="BF0000"/>
                </a:solidFill>
                <a:latin typeface="Calibri"/>
                <a:cs typeface="Calibri"/>
              </a:rPr>
              <a:t>α</a:t>
            </a:r>
            <a:r>
              <a:rPr sz="700" b="1" spc="20" dirty="0">
                <a:solidFill>
                  <a:srgbClr val="BF0000"/>
                </a:solidFill>
                <a:latin typeface="Calibri"/>
                <a:cs typeface="Calibri"/>
              </a:rPr>
              <a:t>θ</a:t>
            </a:r>
            <a:r>
              <a:rPr sz="700" b="1" spc="5" dirty="0">
                <a:solidFill>
                  <a:srgbClr val="BF0000"/>
                </a:solidFill>
                <a:latin typeface="Calibri"/>
                <a:cs typeface="Calibri"/>
              </a:rPr>
              <a:t>ι</a:t>
            </a:r>
            <a:r>
              <a:rPr sz="700" b="1" spc="15" dirty="0">
                <a:solidFill>
                  <a:srgbClr val="BF0000"/>
                </a:solidFill>
                <a:latin typeface="Calibri"/>
                <a:cs typeface="Calibri"/>
              </a:rPr>
              <a:t>ε</a:t>
            </a:r>
            <a:r>
              <a:rPr sz="700" b="1" spc="20" dirty="0">
                <a:solidFill>
                  <a:srgbClr val="BF0000"/>
                </a:solidFill>
                <a:latin typeface="Calibri"/>
                <a:cs typeface="Calibri"/>
              </a:rPr>
              <a:t>ρ</a:t>
            </a:r>
            <a:r>
              <a:rPr sz="700" b="1" spc="35" dirty="0">
                <a:solidFill>
                  <a:srgbClr val="BF0000"/>
                </a:solidFill>
                <a:latin typeface="Calibri"/>
                <a:cs typeface="Calibri"/>
              </a:rPr>
              <a:t>ω</a:t>
            </a:r>
            <a:r>
              <a:rPr sz="700" b="1" spc="20" dirty="0">
                <a:solidFill>
                  <a:srgbClr val="BF0000"/>
                </a:solidFill>
                <a:latin typeface="Calibri"/>
                <a:cs typeface="Calibri"/>
              </a:rPr>
              <a:t>μ</a:t>
            </a:r>
            <a:r>
              <a:rPr sz="700" b="1" spc="15" dirty="0">
                <a:solidFill>
                  <a:srgbClr val="BF0000"/>
                </a:solidFill>
                <a:latin typeface="Calibri"/>
                <a:cs typeface="Calibri"/>
              </a:rPr>
              <a:t>ένε</a:t>
            </a:r>
            <a:r>
              <a:rPr sz="700" b="1" spc="20" dirty="0">
                <a:solidFill>
                  <a:srgbClr val="BF0000"/>
                </a:solidFill>
                <a:latin typeface="Calibri"/>
                <a:cs typeface="Calibri"/>
              </a:rPr>
              <a:t>ς  </a:t>
            </a:r>
            <a:r>
              <a:rPr sz="700" b="1" spc="40" dirty="0">
                <a:solidFill>
                  <a:srgbClr val="BF0000"/>
                </a:solidFill>
                <a:latin typeface="Calibri"/>
                <a:cs typeface="Calibri"/>
              </a:rPr>
              <a:t>υπηρεσίες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789284" y="4540567"/>
            <a:ext cx="1113790" cy="79311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R="158750" algn="ctr">
              <a:lnSpc>
                <a:spcPct val="100000"/>
              </a:lnSpc>
              <a:spcBef>
                <a:spcPts val="359"/>
              </a:spcBef>
            </a:pP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002961" y="1039206"/>
            <a:ext cx="4869815" cy="2499257"/>
          </a:xfrm>
          <a:custGeom>
            <a:avLst/>
            <a:gdLst/>
            <a:ahLst/>
            <a:cxnLst/>
            <a:rect l="l" t="t" r="r" b="b"/>
            <a:pathLst>
              <a:path w="4869815" h="1361439">
                <a:moveTo>
                  <a:pt x="4869814" y="0"/>
                </a:moveTo>
                <a:lnTo>
                  <a:pt x="0" y="0"/>
                </a:lnTo>
                <a:lnTo>
                  <a:pt x="0" y="1361439"/>
                </a:lnTo>
                <a:lnTo>
                  <a:pt x="4869814" y="1361439"/>
                </a:lnTo>
                <a:lnTo>
                  <a:pt x="4869814" y="0"/>
                </a:lnTo>
                <a:close/>
              </a:path>
            </a:pathLst>
          </a:custGeom>
          <a:solidFill>
            <a:srgbClr val="FFE6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5032595" y="1101900"/>
            <a:ext cx="4500880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100"/>
              </a:spcBef>
            </a:pPr>
            <a:r>
              <a:rPr lang="en-US" sz="1400" dirty="0"/>
              <a:t>$ ss : </a:t>
            </a:r>
            <a:r>
              <a:rPr lang="el-GR" sz="1400" dirty="0"/>
              <a:t>εμφάνιση όλων των ενεργών συνδέσεων</a:t>
            </a:r>
            <a:br>
              <a:rPr lang="el-GR" sz="1400" dirty="0"/>
            </a:br>
            <a:r>
              <a:rPr lang="el-GR" sz="1400" dirty="0"/>
              <a:t>$ </a:t>
            </a:r>
            <a:r>
              <a:rPr lang="en-US" sz="1400" dirty="0"/>
              <a:t>ss -a : </a:t>
            </a:r>
            <a:r>
              <a:rPr lang="el-GR" sz="1400" dirty="0"/>
              <a:t>εμφάνιση όλων των θυρών</a:t>
            </a:r>
            <a:br>
              <a:rPr lang="el-GR" sz="1400" dirty="0"/>
            </a:br>
            <a:r>
              <a:rPr lang="el-GR" sz="1400" dirty="0"/>
              <a:t>$ </a:t>
            </a:r>
            <a:r>
              <a:rPr lang="en-US" sz="1400" dirty="0"/>
              <a:t>ss -l : </a:t>
            </a:r>
            <a:r>
              <a:rPr lang="el-GR" sz="1400" dirty="0"/>
              <a:t>εμφάνιση όλων των </a:t>
            </a:r>
            <a:r>
              <a:rPr lang="en-US" sz="1400" dirty="0"/>
              <a:t>sockets </a:t>
            </a:r>
            <a:r>
              <a:rPr lang="el-GR" sz="1400" dirty="0"/>
              <a:t>σε κατάσταση ακρόασης</a:t>
            </a:r>
            <a:br>
              <a:rPr lang="el-GR" sz="1400" dirty="0"/>
            </a:br>
            <a:r>
              <a:rPr lang="el-GR" sz="1400" dirty="0"/>
              <a:t>$ </a:t>
            </a:r>
            <a:r>
              <a:rPr lang="en-US" sz="1400" dirty="0"/>
              <a:t>ss -t : </a:t>
            </a:r>
            <a:r>
              <a:rPr lang="el-GR" sz="1400" dirty="0"/>
              <a:t>εμφάνιση όλων των </a:t>
            </a:r>
            <a:r>
              <a:rPr lang="en-US" sz="1400" dirty="0"/>
              <a:t>TCP </a:t>
            </a:r>
            <a:r>
              <a:rPr lang="el-GR" sz="1400" dirty="0"/>
              <a:t>συνδέσεων</a:t>
            </a:r>
            <a:br>
              <a:rPr lang="el-GR" sz="1400" dirty="0"/>
            </a:br>
            <a:r>
              <a:rPr lang="el-GR" sz="1400" dirty="0"/>
              <a:t>$ </a:t>
            </a:r>
            <a:r>
              <a:rPr lang="en-US" sz="1400" dirty="0"/>
              <a:t>ss -</a:t>
            </a:r>
            <a:r>
              <a:rPr lang="en-US" sz="1400" dirty="0" err="1"/>
              <a:t>ua</a:t>
            </a:r>
            <a:r>
              <a:rPr lang="en-US" sz="1400" dirty="0"/>
              <a:t> : </a:t>
            </a:r>
            <a:r>
              <a:rPr lang="el-GR" sz="1400" dirty="0"/>
              <a:t>εμφάνιση όλων των </a:t>
            </a:r>
            <a:r>
              <a:rPr lang="en-US" sz="1400" dirty="0"/>
              <a:t>UDP </a:t>
            </a:r>
            <a:r>
              <a:rPr lang="el-GR" sz="1400" dirty="0"/>
              <a:t>συνδέσεων</a:t>
            </a:r>
            <a:br>
              <a:rPr lang="el-GR" sz="1400" dirty="0"/>
            </a:br>
            <a:r>
              <a:rPr lang="el-GR" sz="1400" dirty="0"/>
              <a:t>$ </a:t>
            </a:r>
            <a:r>
              <a:rPr lang="en-US" sz="1400" dirty="0"/>
              <a:t>ss -p : </a:t>
            </a:r>
            <a:r>
              <a:rPr lang="el-GR" sz="1400" dirty="0"/>
              <a:t>εμφάνιση του </a:t>
            </a:r>
            <a:r>
              <a:rPr lang="en-US" sz="1400" dirty="0"/>
              <a:t>PID </a:t>
            </a:r>
            <a:r>
              <a:rPr lang="el-GR" sz="1400" dirty="0"/>
              <a:t>της ενεργής διεργασίας</a:t>
            </a:r>
            <a:br>
              <a:rPr lang="el-GR" sz="1400" dirty="0"/>
            </a:br>
            <a:r>
              <a:rPr lang="el-GR" sz="1400" dirty="0"/>
              <a:t>$ </a:t>
            </a:r>
            <a:r>
              <a:rPr lang="en-US" sz="1400" dirty="0"/>
              <a:t>ss -s : </a:t>
            </a:r>
            <a:r>
              <a:rPr lang="el-GR" sz="1400" dirty="0"/>
              <a:t>στατιστική σύνοψη των συνδέσεων</a:t>
            </a:r>
            <a:br>
              <a:rPr lang="el-GR" sz="1400" dirty="0"/>
            </a:br>
            <a:r>
              <a:rPr lang="el-GR" sz="1400" dirty="0"/>
              <a:t>$ </a:t>
            </a:r>
            <a:r>
              <a:rPr lang="en-US" sz="1400" dirty="0"/>
              <a:t>ss -4 / ss -6 : </a:t>
            </a:r>
            <a:r>
              <a:rPr lang="el-GR" sz="1400" dirty="0"/>
              <a:t>εμφάνιση συνδέσεων </a:t>
            </a:r>
            <a:r>
              <a:rPr lang="en-US" sz="1400" dirty="0"/>
              <a:t>IPv4 </a:t>
            </a:r>
            <a:r>
              <a:rPr lang="el-GR" sz="1400" dirty="0"/>
              <a:t>ή </a:t>
            </a:r>
            <a:r>
              <a:rPr lang="en-US" sz="1400" dirty="0"/>
              <a:t>IPv6</a:t>
            </a:r>
            <a:br>
              <a:rPr lang="en-US" sz="1400" dirty="0"/>
            </a:br>
            <a:r>
              <a:rPr lang="en-US" sz="1400" dirty="0"/>
              <a:t>$ ss -at "( </a:t>
            </a:r>
            <a:r>
              <a:rPr lang="en-US" sz="1400" dirty="0" err="1"/>
              <a:t>dport</a:t>
            </a:r>
            <a:r>
              <a:rPr lang="en-US" sz="1400" dirty="0"/>
              <a:t> = :21 or sport = :21 )" : </a:t>
            </a:r>
            <a:r>
              <a:rPr lang="el-GR" sz="1400" dirty="0"/>
              <a:t>εμφάνιση συνδέσεων προς/από τη θύρα 21 (</a:t>
            </a:r>
            <a:r>
              <a:rPr lang="en-US" sz="1400" dirty="0"/>
              <a:t>FTP)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594984" y="1279207"/>
            <a:ext cx="228600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450" b="1" spc="30" dirty="0">
                <a:solidFill>
                  <a:srgbClr val="FFFFFF"/>
                </a:solidFill>
                <a:latin typeface="Calibri"/>
                <a:cs typeface="Calibri"/>
              </a:rPr>
              <a:t>Εν</a:t>
            </a:r>
            <a:r>
              <a:rPr sz="450" b="1" spc="2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450" b="1" spc="3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450" b="1" spc="3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450" b="1" spc="25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450" b="1" spc="3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51152" y="2569527"/>
              <a:ext cx="662305" cy="262890"/>
            </a:xfrm>
            <a:custGeom>
              <a:avLst/>
              <a:gdLst/>
              <a:ahLst/>
              <a:cxnLst/>
              <a:rect l="l" t="t" r="r" b="b"/>
              <a:pathLst>
                <a:path w="662304" h="262889">
                  <a:moveTo>
                    <a:pt x="0" y="262572"/>
                  </a:moveTo>
                  <a:lnTo>
                    <a:pt x="66230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3752" y="0"/>
              <a:ext cx="5024755" cy="68579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55344" y="542607"/>
            <a:ext cx="3309620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Εργασία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για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05" dirty="0">
                <a:latin typeface="Times New Roman"/>
                <a:cs typeface="Times New Roman"/>
              </a:rPr>
              <a:t>το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σπίτι: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Nmap,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14" dirty="0">
                <a:latin typeface="Times New Roman"/>
                <a:cs typeface="Times New Roman"/>
              </a:rPr>
              <a:t>SS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dan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114" dirty="0">
                <a:latin typeface="Times New Roman"/>
                <a:cs typeface="Times New Roman"/>
              </a:rPr>
              <a:t>Ping</a:t>
            </a:r>
            <a:r>
              <a:rPr sz="1450" spc="16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Calibri"/>
                <a:cs typeface="Calibri"/>
              </a:rPr>
              <a:t>και</a:t>
            </a:r>
            <a:r>
              <a:rPr sz="1450" spc="180" dirty="0">
                <a:latin typeface="Calibri"/>
                <a:cs typeface="Calibri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Fping</a:t>
            </a:r>
            <a:r>
              <a:rPr sz="1450" spc="170" dirty="0">
                <a:latin typeface="Times New Roman"/>
                <a:cs typeface="Times New Roman"/>
              </a:rPr>
              <a:t> </a:t>
            </a:r>
            <a:r>
              <a:rPr sz="1450" spc="105" dirty="0">
                <a:latin typeface="Calibri"/>
                <a:cs typeface="Calibri"/>
              </a:rPr>
              <a:t>για</a:t>
            </a:r>
            <a:r>
              <a:rPr sz="1450" spc="210" dirty="0">
                <a:latin typeface="Calibri"/>
                <a:cs typeface="Calibri"/>
              </a:rPr>
              <a:t> </a:t>
            </a:r>
            <a:r>
              <a:rPr sz="1450" spc="130" dirty="0">
                <a:latin typeface="Calibri"/>
                <a:cs typeface="Calibri"/>
              </a:rPr>
              <a:t>ακραία</a:t>
            </a:r>
            <a:r>
              <a:rPr sz="1450" spc="210" dirty="0">
                <a:latin typeface="Calibri"/>
                <a:cs typeface="Calibri"/>
              </a:rPr>
              <a:t> </a:t>
            </a:r>
            <a:r>
              <a:rPr sz="1450" spc="125" dirty="0">
                <a:latin typeface="Calibri"/>
                <a:cs typeface="Calibri"/>
              </a:rPr>
              <a:t>σημεία</a:t>
            </a:r>
            <a:r>
              <a:rPr sz="1450" spc="125" dirty="0">
                <a:latin typeface="Times New Roman"/>
                <a:cs typeface="Times New Roman"/>
              </a:rPr>
              <a:t>)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661477"/>
            <a:ext cx="6566534" cy="15460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65024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71428"/>
              <a:buFont typeface="Arial"/>
              <a:buChar char="•"/>
              <a:tabLst>
                <a:tab pos="167005" algn="l"/>
              </a:tabLst>
            </a:pPr>
            <a:r>
              <a:rPr sz="1050" b="1" spc="75" dirty="0">
                <a:latin typeface="Calibri"/>
                <a:cs typeface="Calibri"/>
              </a:rPr>
              <a:t>Εργασία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1.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Εξετάζοντας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χρήση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δύο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VM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που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εκτελούνται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σε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Linux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(λειτουργικό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σύστημα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ανοιχτού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κώδικα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βασισμένο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στο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Unix)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και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στο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GNS3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ή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στο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οικιακό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LAN:</a:t>
            </a:r>
            <a:endParaRPr sz="1050" dirty="0">
              <a:latin typeface="Calibri"/>
              <a:cs typeface="Calibri"/>
            </a:endParaRPr>
          </a:p>
          <a:p>
            <a:pPr marL="537845" marR="910590" lvl="1" indent="-342900">
              <a:lnSpc>
                <a:spcPct val="92700"/>
              </a:lnSpc>
              <a:spcBef>
                <a:spcPts val="685"/>
              </a:spcBef>
              <a:buClr>
                <a:srgbClr val="FFBA00"/>
              </a:buClr>
              <a:buSzPct val="189473"/>
              <a:buAutoNum type="arabicPeriod"/>
              <a:tabLst>
                <a:tab pos="537845" algn="l"/>
                <a:tab pos="538480" algn="l"/>
              </a:tabLst>
            </a:pPr>
            <a:r>
              <a:rPr sz="950" spc="85" dirty="0">
                <a:latin typeface="Calibri"/>
                <a:cs typeface="Calibri"/>
              </a:rPr>
              <a:t>Αρχείο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εγκατάστασης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b="1" spc="85" dirty="0">
                <a:latin typeface="Calibri"/>
                <a:cs typeface="Calibri"/>
              </a:rPr>
              <a:t>λογισμικού</a:t>
            </a:r>
            <a:r>
              <a:rPr sz="950" b="1" spc="45" dirty="0">
                <a:latin typeface="Calibri"/>
                <a:cs typeface="Calibri"/>
              </a:rPr>
              <a:t> </a:t>
            </a:r>
            <a:r>
              <a:rPr sz="950" b="1" spc="114" dirty="0">
                <a:latin typeface="Calibri"/>
                <a:cs typeface="Calibri"/>
              </a:rPr>
              <a:t>Nmap</a:t>
            </a:r>
            <a:r>
              <a:rPr sz="950" b="1" spc="4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και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σαρώσεις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όλων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των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θύρων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του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κεντρικού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υπολογιστή </a:t>
            </a:r>
            <a:r>
              <a:rPr sz="950" spc="75" dirty="0">
                <a:latin typeface="Calibri"/>
                <a:cs typeface="Calibri"/>
              </a:rPr>
              <a:t>και </a:t>
            </a:r>
            <a:r>
              <a:rPr sz="950" spc="90" dirty="0">
                <a:latin typeface="Calibri"/>
                <a:cs typeface="Calibri"/>
              </a:rPr>
              <a:t>του </a:t>
            </a:r>
            <a:r>
              <a:rPr sz="950" spc="95" dirty="0">
                <a:latin typeface="Calibri"/>
                <a:cs typeface="Calibri"/>
              </a:rPr>
              <a:t>άλλου </a:t>
            </a:r>
            <a:r>
              <a:rPr sz="950" spc="135" dirty="0">
                <a:latin typeface="Calibri"/>
                <a:cs typeface="Calibri"/>
              </a:rPr>
              <a:t>VM </a:t>
            </a:r>
            <a:r>
              <a:rPr sz="950" spc="70" dirty="0">
                <a:latin typeface="Calibri"/>
                <a:cs typeface="Calibri"/>
              </a:rPr>
              <a:t>(Virtual </a:t>
            </a:r>
            <a:r>
              <a:rPr sz="950" spc="90" dirty="0">
                <a:latin typeface="Calibri"/>
                <a:cs typeface="Calibri"/>
              </a:rPr>
              <a:t>Machine </a:t>
            </a:r>
            <a:r>
              <a:rPr sz="950" spc="55" dirty="0">
                <a:latin typeface="Calibri"/>
                <a:cs typeface="Calibri"/>
              </a:rPr>
              <a:t>- </a:t>
            </a:r>
            <a:r>
              <a:rPr sz="950" spc="75" dirty="0">
                <a:latin typeface="Calibri"/>
                <a:cs typeface="Calibri"/>
              </a:rPr>
              <a:t>εικονική </a:t>
            </a:r>
            <a:r>
              <a:rPr sz="950" spc="90" dirty="0">
                <a:latin typeface="Calibri"/>
                <a:cs typeface="Calibri"/>
              </a:rPr>
              <a:t>μηχανή </a:t>
            </a:r>
            <a:r>
              <a:rPr sz="950" spc="80" dirty="0">
                <a:latin typeface="Calibri"/>
                <a:cs typeface="Calibri"/>
              </a:rPr>
              <a:t>για </a:t>
            </a:r>
            <a:r>
              <a:rPr sz="950" spc="100" dirty="0">
                <a:latin typeface="Calibri"/>
                <a:cs typeface="Calibri"/>
              </a:rPr>
              <a:t>απομόνωση 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εφαρμογών)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-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εκμεταλλευτείτε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την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επιλογή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αναλυτικό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b="1" spc="105" dirty="0">
                <a:latin typeface="Calibri"/>
                <a:cs typeface="Calibri"/>
              </a:rPr>
              <a:t>#nmap</a:t>
            </a:r>
            <a:r>
              <a:rPr sz="950" b="1" spc="40" dirty="0">
                <a:latin typeface="Calibri"/>
                <a:cs typeface="Calibri"/>
              </a:rPr>
              <a:t> </a:t>
            </a:r>
            <a:r>
              <a:rPr sz="950" b="1" spc="90" dirty="0">
                <a:latin typeface="Calibri"/>
                <a:cs typeface="Calibri"/>
              </a:rPr>
              <a:t>-O</a:t>
            </a:r>
            <a:r>
              <a:rPr sz="950" b="1" spc="40" dirty="0">
                <a:latin typeface="Calibri"/>
                <a:cs typeface="Calibri"/>
              </a:rPr>
              <a:t> </a:t>
            </a:r>
            <a:r>
              <a:rPr sz="950" b="1" spc="70" dirty="0">
                <a:latin typeface="Calibri"/>
                <a:cs typeface="Calibri"/>
              </a:rPr>
              <a:t>-v</a:t>
            </a:r>
            <a:r>
              <a:rPr sz="950" b="1" spc="45" dirty="0">
                <a:latin typeface="Calibri"/>
                <a:cs typeface="Calibri"/>
              </a:rPr>
              <a:t> </a:t>
            </a:r>
            <a:r>
              <a:rPr sz="950" b="1" spc="90" dirty="0">
                <a:latin typeface="Calibri"/>
                <a:cs typeface="Calibri"/>
              </a:rPr>
              <a:t>&lt;</a:t>
            </a:r>
            <a:r>
              <a:rPr lang="en-US" sz="950" b="1" spc="90" dirty="0">
                <a:latin typeface="Calibri"/>
                <a:cs typeface="Calibri"/>
              </a:rPr>
              <a:t>target</a:t>
            </a:r>
            <a:r>
              <a:rPr sz="950" b="1" spc="90" dirty="0">
                <a:latin typeface="Calibri"/>
                <a:cs typeface="Calibri"/>
              </a:rPr>
              <a:t>&gt;</a:t>
            </a:r>
            <a:endParaRPr sz="950" dirty="0">
              <a:latin typeface="Calibri"/>
              <a:cs typeface="Calibri"/>
            </a:endParaRPr>
          </a:p>
          <a:p>
            <a:pPr marL="537845" marR="5080" lvl="1" indent="-342900">
              <a:lnSpc>
                <a:spcPct val="88500"/>
              </a:lnSpc>
              <a:spcBef>
                <a:spcPts val="740"/>
              </a:spcBef>
              <a:buClr>
                <a:srgbClr val="FFBA00"/>
              </a:buClr>
              <a:buSzPct val="189473"/>
              <a:buAutoNum type="arabicPeriod"/>
              <a:tabLst>
                <a:tab pos="537845" algn="l"/>
                <a:tab pos="538480" algn="l"/>
              </a:tabLst>
            </a:pPr>
            <a:r>
              <a:rPr sz="950" spc="90" dirty="0">
                <a:latin typeface="Calibri"/>
                <a:cs typeface="Calibri"/>
              </a:rPr>
              <a:t>Με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το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SS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ελέγξτε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τις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ενεργές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θύρες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συγκρίνετε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αποτελέσματα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με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δεδομένα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που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προέκυψαν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από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την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προηγούμενη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σάρωση.</a:t>
            </a:r>
            <a:endParaRPr sz="95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FFBA00"/>
              </a:buClr>
              <a:buFont typeface="Calibri"/>
              <a:buAutoNum type="arabicPeriod"/>
            </a:pPr>
            <a:endParaRPr sz="700" dirty="0">
              <a:latin typeface="Calibri"/>
              <a:cs typeface="Calibri"/>
            </a:endParaRPr>
          </a:p>
          <a:p>
            <a:pPr marL="537845" marR="234315" lvl="1" indent="-342900">
              <a:lnSpc>
                <a:spcPct val="86600"/>
              </a:lnSpc>
              <a:buClr>
                <a:srgbClr val="FFBA00"/>
              </a:buClr>
              <a:buSzPct val="189473"/>
              <a:buAutoNum type="arabicPeriod"/>
              <a:tabLst>
                <a:tab pos="537845" algn="l"/>
                <a:tab pos="538480" algn="l"/>
              </a:tabLst>
            </a:pPr>
            <a:r>
              <a:rPr sz="950" spc="55" dirty="0">
                <a:latin typeface="Calibri"/>
                <a:cs typeface="Calibri"/>
              </a:rPr>
              <a:t>Τέλος</a:t>
            </a:r>
            <a:r>
              <a:rPr sz="950" b="1" spc="55" dirty="0">
                <a:latin typeface="Calibri"/>
                <a:cs typeface="Calibri"/>
              </a:rPr>
              <a:t>,</a:t>
            </a:r>
            <a:r>
              <a:rPr sz="950" b="1" spc="15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με</a:t>
            </a:r>
            <a:r>
              <a:rPr sz="950" spc="135" dirty="0">
                <a:latin typeface="Calibri"/>
                <a:cs typeface="Calibri"/>
              </a:rPr>
              <a:t> </a:t>
            </a:r>
            <a:r>
              <a:rPr sz="950" b="1" spc="50" dirty="0">
                <a:latin typeface="Calibri"/>
                <a:cs typeface="Calibri"/>
              </a:rPr>
              <a:t>τις</a:t>
            </a:r>
            <a:r>
              <a:rPr sz="950" b="1" spc="160" dirty="0">
                <a:latin typeface="Calibri"/>
                <a:cs typeface="Calibri"/>
              </a:rPr>
              <a:t> </a:t>
            </a:r>
            <a:r>
              <a:rPr sz="950" b="1" spc="60" dirty="0">
                <a:latin typeface="Calibri"/>
                <a:cs typeface="Calibri"/>
              </a:rPr>
              <a:t>εντολές</a:t>
            </a:r>
            <a:r>
              <a:rPr sz="950" b="1" spc="150" dirty="0">
                <a:latin typeface="Calibri"/>
                <a:cs typeface="Calibri"/>
              </a:rPr>
              <a:t> </a:t>
            </a:r>
            <a:r>
              <a:rPr sz="950" b="1" spc="60" dirty="0">
                <a:latin typeface="Calibri"/>
                <a:cs typeface="Calibri"/>
              </a:rPr>
              <a:t>ping</a:t>
            </a:r>
            <a:r>
              <a:rPr sz="950" b="1" spc="145" dirty="0">
                <a:latin typeface="Calibri"/>
                <a:cs typeface="Calibri"/>
              </a:rPr>
              <a:t> </a:t>
            </a:r>
            <a:r>
              <a:rPr sz="950" b="1" spc="60" dirty="0">
                <a:latin typeface="Calibri"/>
                <a:cs typeface="Calibri"/>
              </a:rPr>
              <a:t>και</a:t>
            </a:r>
            <a:r>
              <a:rPr sz="950" b="1" spc="140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fping,</a:t>
            </a:r>
            <a:r>
              <a:rPr sz="950" b="1" spc="14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ελέγξτε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την</a:t>
            </a:r>
            <a:r>
              <a:rPr sz="950" spc="1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κατάσταση</a:t>
            </a:r>
            <a:r>
              <a:rPr sz="950" spc="1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άλλων</a:t>
            </a:r>
            <a:r>
              <a:rPr sz="950" spc="1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κόμβων</a:t>
            </a:r>
            <a:r>
              <a:rPr sz="950" spc="1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στο</a:t>
            </a:r>
            <a:r>
              <a:rPr sz="950" spc="1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δίκτυο</a:t>
            </a:r>
            <a:r>
              <a:rPr sz="950" spc="14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εξασκηθείτε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στη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χρήση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του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ping,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λαμβάνοντας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υπόψη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τις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επιλογές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εντολής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1515" y="4056379"/>
            <a:ext cx="62261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90476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050" b="1" spc="75" dirty="0">
                <a:latin typeface="Calibri"/>
                <a:cs typeface="Calibri"/>
              </a:rPr>
              <a:t>Εργασία </a:t>
            </a:r>
            <a:r>
              <a:rPr sz="1050" b="1" spc="55" dirty="0">
                <a:latin typeface="Calibri"/>
                <a:cs typeface="Calibri"/>
              </a:rPr>
              <a:t>2.</a:t>
            </a:r>
            <a:r>
              <a:rPr sz="1050" b="1" spc="6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Εξηγήστε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γιατί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το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ping</a:t>
            </a:r>
            <a:r>
              <a:rPr sz="1050" spc="70" dirty="0">
                <a:latin typeface="Calibri"/>
                <a:cs typeface="Calibri"/>
              </a:rPr>
              <a:t> δεν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πρέπει</a:t>
            </a:r>
            <a:r>
              <a:rPr sz="1050" spc="75" dirty="0">
                <a:latin typeface="Calibri"/>
                <a:cs typeface="Calibri"/>
              </a:rPr>
              <a:t> να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απενεργοποιείται</a:t>
            </a:r>
            <a:r>
              <a:rPr sz="1050" spc="70" dirty="0">
                <a:latin typeface="Calibri"/>
                <a:cs typeface="Calibri"/>
              </a:rPr>
              <a:t> όταν</a:t>
            </a:r>
            <a:r>
              <a:rPr sz="1050" spc="75" dirty="0">
                <a:latin typeface="Calibri"/>
                <a:cs typeface="Calibri"/>
              </a:rPr>
              <a:t> αυτή </a:t>
            </a:r>
            <a:r>
              <a:rPr sz="1050" spc="85" dirty="0">
                <a:latin typeface="Calibri"/>
                <a:cs typeface="Calibri"/>
              </a:rPr>
              <a:t>η </a:t>
            </a:r>
            <a:r>
              <a:rPr sz="1050" spc="70" dirty="0">
                <a:latin typeface="Calibri"/>
                <a:cs typeface="Calibri"/>
              </a:rPr>
              <a:t>εντολή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χρησιμοποιείται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συχνά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για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επιθέσεις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DoS/DDoS.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6364" y="497871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35092" y="62864"/>
            <a:ext cx="285750" cy="42786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45"/>
              </a:lnSpc>
            </a:pPr>
            <a:r>
              <a:rPr sz="2050" spc="145" dirty="0">
                <a:solidFill>
                  <a:srgbClr val="D8D8D8"/>
                </a:solidFill>
                <a:latin typeface="Calibri"/>
                <a:cs typeface="Calibri"/>
              </a:rPr>
              <a:t>ΠΡΟΑΙΡΕΤΙΚΈΣ</a:t>
            </a:r>
            <a:r>
              <a:rPr sz="20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150" dirty="0">
                <a:solidFill>
                  <a:srgbClr val="D8D8D8"/>
                </a:solidFill>
                <a:latin typeface="Calibri"/>
                <a:cs typeface="Calibri"/>
              </a:rPr>
              <a:t>ΠΡΑΚΤΙΚΈΣ</a:t>
            </a:r>
            <a:r>
              <a:rPr sz="20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80" dirty="0">
                <a:solidFill>
                  <a:srgbClr val="D8D8D8"/>
                </a:solidFill>
                <a:latin typeface="Calibri"/>
                <a:cs typeface="Calibri"/>
              </a:rPr>
              <a:t>ΕΡΓΑΣΊΕΣ</a:t>
            </a:r>
            <a:endParaRPr sz="205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31350" y="0"/>
            <a:ext cx="2173287" cy="215011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51152" y="2569527"/>
              <a:ext cx="662305" cy="262890"/>
            </a:xfrm>
            <a:custGeom>
              <a:avLst/>
              <a:gdLst/>
              <a:ahLst/>
              <a:cxnLst/>
              <a:rect l="l" t="t" r="r" b="b"/>
              <a:pathLst>
                <a:path w="662304" h="262889">
                  <a:moveTo>
                    <a:pt x="0" y="262572"/>
                  </a:moveTo>
                  <a:lnTo>
                    <a:pt x="66230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3752" y="0"/>
              <a:ext cx="5024755" cy="6857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31350" y="0"/>
              <a:ext cx="2173287" cy="215011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55344" y="409575"/>
            <a:ext cx="514985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40" dirty="0">
                <a:latin typeface="Times New Roman"/>
                <a:cs typeface="Times New Roman"/>
              </a:rPr>
              <a:t>Εργασία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για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05" dirty="0">
                <a:latin typeface="Times New Roman"/>
                <a:cs typeface="Times New Roman"/>
              </a:rPr>
              <a:t>το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σπίτι: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Nmap-Ευπάθεια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6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CVSS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3.0/3.1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(για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ακραία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σημεία)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1515" y="1294765"/>
            <a:ext cx="6635750" cy="2176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71882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71428"/>
              <a:buFont typeface="Arial"/>
              <a:buChar char="•"/>
              <a:tabLst>
                <a:tab pos="167005" algn="l"/>
              </a:tabLst>
            </a:pPr>
            <a:r>
              <a:rPr sz="1050" b="1" spc="75" dirty="0">
                <a:latin typeface="Calibri"/>
                <a:cs typeface="Calibri"/>
              </a:rPr>
              <a:t>Εργασία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1.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Εξετάζοντας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χρήση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δύο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VM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που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εκτελούνται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σε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Linux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(λειτουργικό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σύστημα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ανοιχτού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κώδικα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βασισμένο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στο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Unix)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και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στο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GNS3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ή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στο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οικιακό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LAN:</a:t>
            </a:r>
            <a:endParaRPr sz="1050">
              <a:latin typeface="Calibri"/>
              <a:cs typeface="Calibri"/>
            </a:endParaRPr>
          </a:p>
          <a:p>
            <a:pPr marL="537845" marR="974090" lvl="1" indent="-342900">
              <a:lnSpc>
                <a:spcPct val="90800"/>
              </a:lnSpc>
              <a:spcBef>
                <a:spcPts val="725"/>
              </a:spcBef>
              <a:buClr>
                <a:srgbClr val="FFBA00"/>
              </a:buClr>
              <a:buSzPct val="189473"/>
              <a:buAutoNum type="arabicPeriod"/>
              <a:tabLst>
                <a:tab pos="537845" algn="l"/>
                <a:tab pos="538480" algn="l"/>
              </a:tabLst>
            </a:pPr>
            <a:r>
              <a:rPr sz="950" spc="55" dirty="0">
                <a:latin typeface="Calibri"/>
                <a:cs typeface="Calibri"/>
              </a:rPr>
              <a:t>Ανοίξτε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3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μη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ασφαλείς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θύρες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ένα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από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VM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χρησιμοποιώντας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UFW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(Uncomplicated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Firewall </a:t>
            </a:r>
            <a:r>
              <a:rPr sz="950" spc="40" dirty="0">
                <a:latin typeface="Calibri"/>
                <a:cs typeface="Calibri"/>
              </a:rPr>
              <a:t>- </a:t>
            </a:r>
            <a:r>
              <a:rPr sz="950" spc="60" dirty="0">
                <a:latin typeface="Calibri"/>
                <a:cs typeface="Calibri"/>
              </a:rPr>
              <a:t>εύκολο στη χρήση </a:t>
            </a:r>
            <a:r>
              <a:rPr sz="950" spc="45" dirty="0">
                <a:latin typeface="Calibri"/>
                <a:cs typeface="Calibri"/>
              </a:rPr>
              <a:t>firewall </a:t>
            </a:r>
            <a:r>
              <a:rPr sz="950" spc="55" dirty="0">
                <a:latin typeface="Calibri"/>
                <a:cs typeface="Calibri"/>
              </a:rPr>
              <a:t>για </a:t>
            </a:r>
            <a:r>
              <a:rPr sz="950" spc="50" dirty="0">
                <a:latin typeface="Calibri"/>
                <a:cs typeface="Calibri"/>
              </a:rPr>
              <a:t>διαχείριση </a:t>
            </a:r>
            <a:r>
              <a:rPr sz="950" spc="60" dirty="0">
                <a:latin typeface="Calibri"/>
                <a:cs typeface="Calibri"/>
              </a:rPr>
              <a:t>κανόνων </a:t>
            </a:r>
            <a:r>
              <a:rPr sz="950" spc="55" dirty="0">
                <a:latin typeface="Calibri"/>
                <a:cs typeface="Calibri"/>
              </a:rPr>
              <a:t>δικτύου </a:t>
            </a:r>
            <a:r>
              <a:rPr sz="950" spc="65" dirty="0">
                <a:latin typeface="Calibri"/>
                <a:cs typeface="Calibri"/>
              </a:rPr>
              <a:t>σε </a:t>
            </a:r>
            <a:r>
              <a:rPr sz="950" spc="50" dirty="0">
                <a:latin typeface="Calibri"/>
                <a:cs typeface="Calibri"/>
              </a:rPr>
              <a:t>Linux </a:t>
            </a:r>
            <a:r>
              <a:rPr sz="950" spc="60" dirty="0">
                <a:latin typeface="Calibri"/>
                <a:cs typeface="Calibri"/>
              </a:rPr>
              <a:t>βασισμένο </a:t>
            </a:r>
            <a:r>
              <a:rPr sz="950" spc="6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στο</a:t>
            </a:r>
            <a:r>
              <a:rPr sz="950" spc="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iptables)</a:t>
            </a:r>
            <a:endParaRPr sz="9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FFBA00"/>
              </a:buClr>
              <a:buFont typeface="Calibri"/>
              <a:buAutoNum type="arabicPeriod"/>
            </a:pPr>
            <a:endParaRPr sz="700">
              <a:latin typeface="Calibri"/>
              <a:cs typeface="Calibri"/>
            </a:endParaRPr>
          </a:p>
          <a:p>
            <a:pPr marL="537845" marR="5080" lvl="1" indent="-342900">
              <a:lnSpc>
                <a:spcPct val="84900"/>
              </a:lnSpc>
              <a:buClr>
                <a:srgbClr val="FFBA00"/>
              </a:buClr>
              <a:buSzPct val="189473"/>
              <a:buAutoNum type="arabicPeriod"/>
              <a:tabLst>
                <a:tab pos="537845" algn="l"/>
                <a:tab pos="538480" algn="l"/>
              </a:tabLst>
            </a:pPr>
            <a:r>
              <a:rPr sz="950" spc="60" dirty="0">
                <a:latin typeface="Calibri"/>
                <a:cs typeface="Calibri"/>
              </a:rPr>
              <a:t>Εκτελέστε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εργαλείο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Nmap-vulners</a:t>
            </a:r>
            <a:r>
              <a:rPr sz="950" b="1" spc="4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από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ένα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άλλο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VM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(Virtual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Machine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-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εικονική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μηχανή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για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απομόνωση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εφαρμογών)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εντοπίστε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όλες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τις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πιθανές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ευπάθειες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τύπου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CVE-YYYYY-NNNNN</a:t>
            </a:r>
            <a:endParaRPr sz="950">
              <a:latin typeface="Calibri"/>
              <a:cs typeface="Calibri"/>
            </a:endParaRPr>
          </a:p>
          <a:p>
            <a:pPr marL="537845" marR="38735" lvl="1" indent="-342900">
              <a:lnSpc>
                <a:spcPct val="94800"/>
              </a:lnSpc>
              <a:spcBef>
                <a:spcPts val="715"/>
              </a:spcBef>
              <a:buClr>
                <a:srgbClr val="FFBA00"/>
              </a:buClr>
              <a:buSzPct val="189473"/>
              <a:buFont typeface="Calibri"/>
              <a:buAutoNum type="arabicPeriod"/>
              <a:tabLst>
                <a:tab pos="652145" algn="l"/>
                <a:tab pos="652780" algn="l"/>
              </a:tabLst>
            </a:pPr>
            <a:r>
              <a:rPr dirty="0"/>
              <a:t>	</a:t>
            </a:r>
            <a:r>
              <a:rPr sz="950" spc="55" dirty="0">
                <a:latin typeface="Calibri"/>
                <a:cs typeface="Calibri"/>
              </a:rPr>
              <a:t>Για </a:t>
            </a:r>
            <a:r>
              <a:rPr sz="950" spc="65" dirty="0">
                <a:latin typeface="Calibri"/>
                <a:cs typeface="Calibri"/>
              </a:rPr>
              <a:t>κάθε </a:t>
            </a:r>
            <a:r>
              <a:rPr sz="950" spc="70" dirty="0">
                <a:latin typeface="Calibri"/>
                <a:cs typeface="Calibri"/>
              </a:rPr>
              <a:t>CVE που </a:t>
            </a:r>
            <a:r>
              <a:rPr sz="950" spc="55" dirty="0">
                <a:latin typeface="Calibri"/>
                <a:cs typeface="Calibri"/>
              </a:rPr>
              <a:t>εντοπίζεται, </a:t>
            </a:r>
            <a:r>
              <a:rPr sz="950" spc="60" dirty="0">
                <a:latin typeface="Calibri"/>
                <a:cs typeface="Calibri"/>
              </a:rPr>
              <a:t>διερευνήστε </a:t>
            </a:r>
            <a:r>
              <a:rPr sz="950" spc="65" dirty="0">
                <a:latin typeface="Calibri"/>
                <a:cs typeface="Calibri"/>
              </a:rPr>
              <a:t>τα </a:t>
            </a:r>
            <a:r>
              <a:rPr sz="950" spc="60" dirty="0">
                <a:latin typeface="Calibri"/>
                <a:cs typeface="Calibri"/>
              </a:rPr>
              <a:t>χαρακτηριστικά </a:t>
            </a:r>
            <a:r>
              <a:rPr sz="950" spc="65" dirty="0">
                <a:latin typeface="Calibri"/>
                <a:cs typeface="Calibri"/>
              </a:rPr>
              <a:t>του </a:t>
            </a:r>
            <a:r>
              <a:rPr sz="950" spc="80" dirty="0">
                <a:latin typeface="Calibri"/>
                <a:cs typeface="Calibri"/>
              </a:rPr>
              <a:t>XML </a:t>
            </a:r>
            <a:r>
              <a:rPr sz="950" spc="55" dirty="0">
                <a:latin typeface="Calibri"/>
                <a:cs typeface="Calibri"/>
              </a:rPr>
              <a:t>(Extensible </a:t>
            </a:r>
            <a:r>
              <a:rPr sz="950" spc="70" dirty="0">
                <a:latin typeface="Calibri"/>
                <a:cs typeface="Calibri"/>
              </a:rPr>
              <a:t>Markup </a:t>
            </a:r>
            <a:r>
              <a:rPr sz="950" spc="65" dirty="0">
                <a:latin typeface="Calibri"/>
                <a:cs typeface="Calibri"/>
              </a:rPr>
              <a:t>Language </a:t>
            </a:r>
            <a:r>
              <a:rPr sz="950" spc="40" dirty="0">
                <a:latin typeface="Calibri"/>
                <a:cs typeface="Calibri"/>
              </a:rPr>
              <a:t>- 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δομημένη </a:t>
            </a:r>
            <a:r>
              <a:rPr sz="950" spc="75" dirty="0">
                <a:latin typeface="Calibri"/>
                <a:cs typeface="Calibri"/>
              </a:rPr>
              <a:t>μορφή </a:t>
            </a:r>
            <a:r>
              <a:rPr sz="950" spc="65" dirty="0">
                <a:latin typeface="Calibri"/>
                <a:cs typeface="Calibri"/>
              </a:rPr>
              <a:t>ανταλλαγής δεδομένωνn) </a:t>
            </a:r>
            <a:r>
              <a:rPr sz="950" spc="60" dirty="0">
                <a:latin typeface="Calibri"/>
                <a:cs typeface="Calibri"/>
              </a:rPr>
              <a:t>της ευπάθειας, </a:t>
            </a:r>
            <a:r>
              <a:rPr sz="950" spc="70" dirty="0">
                <a:latin typeface="Calibri"/>
                <a:cs typeface="Calibri"/>
              </a:rPr>
              <a:t>αλλά </a:t>
            </a:r>
            <a:r>
              <a:rPr sz="950" spc="65" dirty="0">
                <a:latin typeface="Calibri"/>
                <a:cs typeface="Calibri"/>
              </a:rPr>
              <a:t>τα συγκεκριμένα αποθετήρια CVE, </a:t>
            </a:r>
            <a:r>
              <a:rPr sz="950" spc="60" dirty="0">
                <a:latin typeface="Calibri"/>
                <a:cs typeface="Calibri"/>
              </a:rPr>
              <a:t>και </a:t>
            </a:r>
            <a:r>
              <a:rPr sz="950" spc="65" dirty="0">
                <a:latin typeface="Calibri"/>
                <a:cs typeface="Calibri"/>
              </a:rPr>
              <a:t> αναφέρετε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επίπεδο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σοβαρότητας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σύμφωνα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με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CVSS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3.0/3.1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-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https</a:t>
            </a:r>
            <a:r>
              <a:rPr sz="9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://nvd.</a:t>
            </a:r>
            <a:r>
              <a:rPr sz="950" spc="50" dirty="0">
                <a:latin typeface="Calibri"/>
                <a:cs typeface="Calibri"/>
              </a:rPr>
              <a:t>nist</a:t>
            </a:r>
            <a:r>
              <a:rPr sz="9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.gov/vuln-metrics/cvss</a:t>
            </a:r>
            <a:r>
              <a:rPr sz="9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9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- </a:t>
            </a:r>
            <a:r>
              <a:rPr sz="950" spc="-20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9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https://nvd.nist.gov/vuln-metrics/cvss/v3-calculator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6364" y="5116195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35092" y="62864"/>
            <a:ext cx="285750" cy="42786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45"/>
              </a:lnSpc>
            </a:pPr>
            <a:r>
              <a:rPr sz="2050" spc="145" dirty="0">
                <a:solidFill>
                  <a:srgbClr val="D8D8D8"/>
                </a:solidFill>
                <a:latin typeface="Calibri"/>
                <a:cs typeface="Calibri"/>
              </a:rPr>
              <a:t>ΠΡΟΑΙΡΕΤΙΚΈΣ</a:t>
            </a:r>
            <a:r>
              <a:rPr sz="20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150" dirty="0">
                <a:solidFill>
                  <a:srgbClr val="D8D8D8"/>
                </a:solidFill>
                <a:latin typeface="Calibri"/>
                <a:cs typeface="Calibri"/>
              </a:rPr>
              <a:t>ΠΡΑΚΤΙΚΈΣ</a:t>
            </a:r>
            <a:r>
              <a:rPr sz="20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80" dirty="0">
                <a:solidFill>
                  <a:srgbClr val="D8D8D8"/>
                </a:solidFill>
                <a:latin typeface="Calibri"/>
                <a:cs typeface="Calibri"/>
              </a:rPr>
              <a:t>ΕΡΓΑΣΊΕΣ</a:t>
            </a:r>
            <a:endParaRPr sz="20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8305" y="3607752"/>
            <a:ext cx="6377940" cy="1077595"/>
          </a:xfrm>
          <a:prstGeom prst="rect">
            <a:avLst/>
          </a:prstGeom>
          <a:solidFill>
            <a:srgbClr val="FFBA00"/>
          </a:solidFill>
          <a:ln w="9525">
            <a:solidFill>
              <a:srgbClr val="BF0000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86360" marR="589915">
              <a:lnSpc>
                <a:spcPts val="1000"/>
              </a:lnSpc>
              <a:spcBef>
                <a:spcPts val="430"/>
              </a:spcBef>
            </a:pP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Το CVSS </a:t>
            </a:r>
            <a:r>
              <a:rPr sz="850" b="1" spc="70" dirty="0">
                <a:solidFill>
                  <a:srgbClr val="FFFFFF"/>
                </a:solidFill>
                <a:latin typeface="Calibri"/>
                <a:cs typeface="Calibri"/>
              </a:rPr>
              <a:t>(Common 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Vulnerability Scoring </a:t>
            </a: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System) </a:t>
            </a: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3.0/3.1 είναι 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μια </a:t>
            </a:r>
            <a:r>
              <a:rPr sz="850" b="1" spc="55" dirty="0">
                <a:solidFill>
                  <a:srgbClr val="FFFFFF"/>
                </a:solidFill>
                <a:latin typeface="Calibri"/>
                <a:cs typeface="Calibri"/>
              </a:rPr>
              <a:t>διαδικτυακή </a:t>
            </a:r>
            <a:r>
              <a:rPr sz="850" b="1" spc="60" dirty="0">
                <a:solidFill>
                  <a:srgbClr val="FFFFFF"/>
                </a:solidFill>
                <a:latin typeface="Calibri"/>
                <a:cs typeface="Calibri"/>
              </a:rPr>
              <a:t>αριθμομηχανή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καθορίζει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 μετρήσεις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υπολογισμό</a:t>
            </a: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χαρακτηριστικών,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επιπτώσεων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σοβαρότητας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ευπαθειών</a:t>
            </a: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850" spc="-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εντοπίζονται,</a:t>
            </a: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παράδειγμα,</a:t>
            </a: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συσκευές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ΤΠ/ΤΠ.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45252" y="1920557"/>
            <a:ext cx="26035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"/>
              </a:lnSpc>
            </a:pPr>
            <a:r>
              <a:rPr sz="2050" spc="240" dirty="0">
                <a:solidFill>
                  <a:srgbClr val="D8D8D8"/>
                </a:solidFill>
                <a:latin typeface="Calibri"/>
                <a:cs typeface="Calibri"/>
              </a:rPr>
              <a:t>A</a:t>
            </a:r>
            <a:endParaRPr sz="2050">
              <a:latin typeface="Calibri"/>
              <a:cs typeface="Calibri"/>
            </a:endParaRPr>
          </a:p>
          <a:p>
            <a:pPr>
              <a:lnSpc>
                <a:spcPts val="1805"/>
              </a:lnSpc>
            </a:pPr>
            <a:r>
              <a:rPr sz="2050" spc="170" dirty="0">
                <a:solidFill>
                  <a:srgbClr val="D8D8D8"/>
                </a:solidFill>
                <a:latin typeface="Calibri"/>
                <a:cs typeface="Calibri"/>
              </a:rPr>
              <a:t>L</a:t>
            </a:r>
            <a:endParaRPr sz="20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45150" y="0"/>
            <a:ext cx="6543675" cy="6880225"/>
            <a:chOff x="5645150" y="0"/>
            <a:chExt cx="6543675" cy="6880225"/>
          </a:xfrm>
        </p:grpSpPr>
        <p:sp>
          <p:nvSpPr>
            <p:cNvPr id="4" name="object 4"/>
            <p:cNvSpPr/>
            <p:nvPr/>
          </p:nvSpPr>
          <p:spPr>
            <a:xfrm>
              <a:off x="6893560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45150" y="4081462"/>
              <a:ext cx="1651000" cy="12700"/>
            </a:xfrm>
            <a:custGeom>
              <a:avLst/>
              <a:gdLst/>
              <a:ahLst/>
              <a:cxnLst/>
              <a:rect l="l" t="t" r="r" b="b"/>
              <a:pathLst>
                <a:path w="1651000" h="12700">
                  <a:moveTo>
                    <a:pt x="16510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651000" y="12700"/>
                  </a:lnTo>
                  <a:lnTo>
                    <a:pt x="1651000" y="0"/>
                  </a:lnTo>
                  <a:close/>
                </a:path>
              </a:pathLst>
            </a:custGeom>
            <a:solidFill>
              <a:srgbClr val="878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51470" y="2569527"/>
              <a:ext cx="662305" cy="262890"/>
            </a:xfrm>
            <a:custGeom>
              <a:avLst/>
              <a:gdLst/>
              <a:ahLst/>
              <a:cxnLst/>
              <a:rect l="l" t="t" r="r" b="b"/>
              <a:pathLst>
                <a:path w="662304" h="262889">
                  <a:moveTo>
                    <a:pt x="0" y="262572"/>
                  </a:moveTo>
                  <a:lnTo>
                    <a:pt x="66230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3752" y="0"/>
              <a:ext cx="5024755" cy="68579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31350" y="0"/>
              <a:ext cx="2173287" cy="215011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105525" y="2128837"/>
              <a:ext cx="605790" cy="197485"/>
            </a:xfrm>
            <a:custGeom>
              <a:avLst/>
              <a:gdLst/>
              <a:ahLst/>
              <a:cxnLst/>
              <a:rect l="l" t="t" r="r" b="b"/>
              <a:pathLst>
                <a:path w="605790" h="197485">
                  <a:moveTo>
                    <a:pt x="507047" y="0"/>
                  </a:moveTo>
                  <a:lnTo>
                    <a:pt x="507047" y="49212"/>
                  </a:lnTo>
                  <a:lnTo>
                    <a:pt x="0" y="49212"/>
                  </a:lnTo>
                  <a:lnTo>
                    <a:pt x="0" y="147954"/>
                  </a:lnTo>
                  <a:lnTo>
                    <a:pt x="507047" y="147954"/>
                  </a:lnTo>
                  <a:lnTo>
                    <a:pt x="507047" y="197167"/>
                  </a:lnTo>
                  <a:lnTo>
                    <a:pt x="605790" y="98742"/>
                  </a:lnTo>
                  <a:lnTo>
                    <a:pt x="507047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05525" y="2128837"/>
              <a:ext cx="605790" cy="197485"/>
            </a:xfrm>
            <a:custGeom>
              <a:avLst/>
              <a:gdLst/>
              <a:ahLst/>
              <a:cxnLst/>
              <a:rect l="l" t="t" r="r" b="b"/>
              <a:pathLst>
                <a:path w="605790" h="197485">
                  <a:moveTo>
                    <a:pt x="507047" y="197167"/>
                  </a:moveTo>
                  <a:lnTo>
                    <a:pt x="507047" y="147954"/>
                  </a:lnTo>
                  <a:lnTo>
                    <a:pt x="0" y="147954"/>
                  </a:lnTo>
                  <a:lnTo>
                    <a:pt x="0" y="49212"/>
                  </a:lnTo>
                  <a:lnTo>
                    <a:pt x="507047" y="49212"/>
                  </a:lnTo>
                  <a:lnTo>
                    <a:pt x="507047" y="0"/>
                  </a:lnTo>
                  <a:lnTo>
                    <a:pt x="605790" y="98742"/>
                  </a:lnTo>
                  <a:lnTo>
                    <a:pt x="507047" y="197167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535092" y="2586672"/>
            <a:ext cx="285750" cy="31178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45"/>
              </a:lnSpc>
            </a:pPr>
            <a:r>
              <a:rPr sz="2050" spc="155" dirty="0">
                <a:solidFill>
                  <a:srgbClr val="D8D8D8"/>
                </a:solidFill>
                <a:latin typeface="Calibri"/>
                <a:cs typeface="Calibri"/>
              </a:rPr>
              <a:t>ΠΡΑΚΤΙΚΈΣ</a:t>
            </a:r>
            <a:r>
              <a:rPr sz="20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145" dirty="0">
                <a:solidFill>
                  <a:srgbClr val="D8D8D8"/>
                </a:solidFill>
                <a:latin typeface="Calibri"/>
                <a:cs typeface="Calibri"/>
              </a:rPr>
              <a:t>ΕΡΓΑΣΊΕΣ</a:t>
            </a:r>
            <a:r>
              <a:rPr sz="20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110" dirty="0">
                <a:solidFill>
                  <a:srgbClr val="D8D8D8"/>
                </a:solidFill>
                <a:latin typeface="Calibri"/>
                <a:cs typeface="Calibri"/>
              </a:rPr>
              <a:t>XML</a:t>
            </a:r>
            <a:endParaRPr sz="20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5344" y="782320"/>
            <a:ext cx="474472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Εργασία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για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05" dirty="0">
                <a:latin typeface="Times New Roman"/>
                <a:cs typeface="Times New Roman"/>
              </a:rPr>
              <a:t>το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σπίτι: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50" dirty="0">
                <a:latin typeface="Times New Roman"/>
                <a:cs typeface="Times New Roman"/>
              </a:rPr>
              <a:t>OpenVAS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για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ακραία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σημεία)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1515" y="1461770"/>
            <a:ext cx="5968365" cy="28257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03505" marR="5080" indent="-91440">
              <a:lnSpc>
                <a:spcPts val="1000"/>
              </a:lnSpc>
              <a:spcBef>
                <a:spcPts val="15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160655" algn="l"/>
              </a:tabLst>
            </a:pPr>
            <a:r>
              <a:rPr sz="850" b="1" spc="60" dirty="0">
                <a:latin typeface="Calibri"/>
                <a:cs typeface="Calibri"/>
              </a:rPr>
              <a:t>Εργασία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1: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εξετάστε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χρήση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ενός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από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Linux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(λειτουργικό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σύστημα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ανοιχτού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κώδικα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βασισμένο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στο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Unix)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που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εκτελούνται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στο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GNS3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ή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στο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οικιακό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LAN: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4394" y="1786890"/>
            <a:ext cx="160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BA00"/>
                </a:solidFill>
                <a:latin typeface="Calibri"/>
                <a:cs typeface="Calibri"/>
              </a:rPr>
              <a:t>1</a:t>
            </a:r>
            <a:r>
              <a:rPr sz="1400" dirty="0">
                <a:solidFill>
                  <a:srgbClr val="FFBA00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17294" y="1984375"/>
            <a:ext cx="11995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30" dirty="0">
                <a:latin typeface="Calibri"/>
                <a:cs typeface="Calibri"/>
              </a:rPr>
              <a:t>(</a:t>
            </a:r>
            <a:r>
              <a:rPr sz="70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https://github</a:t>
            </a:r>
            <a:r>
              <a:rPr sz="700" spc="30" dirty="0">
                <a:solidFill>
                  <a:srgbClr val="87872D"/>
                </a:solidFill>
                <a:latin typeface="Calibri"/>
                <a:cs typeface="Calibri"/>
              </a:rPr>
              <a:t>.</a:t>
            </a:r>
            <a:r>
              <a:rPr sz="700" spc="30" dirty="0">
                <a:latin typeface="Calibri"/>
                <a:cs typeface="Calibri"/>
              </a:rPr>
              <a:t>com/rapid7/)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4394" y="2162809"/>
            <a:ext cx="48336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400" spc="-5" dirty="0">
                <a:solidFill>
                  <a:srgbClr val="FFBA00"/>
                </a:solidFill>
                <a:latin typeface="Calibri"/>
                <a:cs typeface="Calibri"/>
              </a:rPr>
              <a:t>2.	</a:t>
            </a:r>
            <a:r>
              <a:rPr sz="700" spc="30" dirty="0">
                <a:latin typeface="Calibri"/>
                <a:cs typeface="Calibri"/>
              </a:rPr>
              <a:t>Προσδιορίστε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τουλάχιστονυπηρεσία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δικτύου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θύρες)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με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τον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υψηλότερο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κίνδυνο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και </a:t>
            </a:r>
            <a:r>
              <a:rPr sz="700" spc="35" dirty="0">
                <a:latin typeface="Calibri"/>
                <a:cs typeface="Calibri"/>
              </a:rPr>
              <a:t>1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(θύρα)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με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μέτριο κίνδυνο.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1515" y="2483258"/>
            <a:ext cx="5932170" cy="93916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60655" indent="-147955">
              <a:lnSpc>
                <a:spcPct val="100000"/>
              </a:lnSpc>
              <a:spcBef>
                <a:spcPts val="42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160655" algn="l"/>
              </a:tabLst>
            </a:pPr>
            <a:r>
              <a:rPr sz="850" b="1" spc="35" dirty="0">
                <a:latin typeface="Calibri"/>
                <a:cs typeface="Calibri"/>
              </a:rPr>
              <a:t>Εργασία:</a:t>
            </a:r>
            <a:r>
              <a:rPr sz="850" b="1" spc="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από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spc="25" dirty="0">
                <a:latin typeface="Calibri"/>
                <a:cs typeface="Calibri"/>
              </a:rPr>
              <a:t>τις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ευπάθειες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spc="20" dirty="0">
                <a:latin typeface="Calibri"/>
                <a:cs typeface="Calibri"/>
              </a:rPr>
              <a:t>:</a:t>
            </a:r>
            <a:endParaRPr sz="850">
              <a:latin typeface="Calibri"/>
              <a:cs typeface="Calibri"/>
            </a:endParaRPr>
          </a:p>
          <a:p>
            <a:pPr marL="537845" marR="5080" lvl="1" indent="-342900">
              <a:lnSpc>
                <a:spcPct val="87200"/>
              </a:lnSpc>
              <a:spcBef>
                <a:spcPts val="745"/>
              </a:spcBef>
              <a:buClr>
                <a:srgbClr val="FFBA00"/>
              </a:buClr>
              <a:buSzPct val="200000"/>
              <a:buAutoNum type="arabicPeriod"/>
              <a:tabLst>
                <a:tab pos="537845" algn="l"/>
                <a:tab pos="538480" algn="l"/>
              </a:tabLst>
            </a:pPr>
            <a:r>
              <a:rPr sz="700" spc="45" dirty="0">
                <a:latin typeface="Calibri"/>
                <a:cs typeface="Calibri"/>
              </a:rPr>
              <a:t>Εξάγετε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και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αναφέρετε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(με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δικά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σας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λόγια)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αντίστοιχα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CVEs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λαμβάνοντας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υπόψη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υπάρχοντα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αξιόπιστα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αποθετήρια,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όπως: </a:t>
            </a:r>
            <a:r>
              <a:rPr sz="700" spc="-14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https://</a:t>
            </a:r>
            <a:r>
              <a:rPr sz="700" spc="40" dirty="0">
                <a:latin typeface="Calibri"/>
                <a:cs typeface="Calibri"/>
                <a:hlinkClick r:id="rId5"/>
              </a:rPr>
              <a:t>www.</a:t>
            </a:r>
            <a:r>
              <a:rPr sz="70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cvedetails.co</a:t>
            </a:r>
            <a:r>
              <a:rPr sz="70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m,</a:t>
            </a:r>
            <a:r>
              <a:rPr sz="7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70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https://cve</a:t>
            </a:r>
            <a:r>
              <a:rPr sz="700" spc="35" dirty="0">
                <a:solidFill>
                  <a:srgbClr val="87872D"/>
                </a:solidFill>
                <a:latin typeface="Calibri"/>
                <a:cs typeface="Calibri"/>
              </a:rPr>
              <a:t>.mitre.org,</a:t>
            </a:r>
            <a:r>
              <a:rPr sz="700" spc="2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87872D"/>
                </a:solidFill>
                <a:latin typeface="Calibri"/>
                <a:cs typeface="Calibri"/>
              </a:rPr>
              <a:t>https://nvd.nist.gov.</a:t>
            </a:r>
            <a:endParaRPr sz="7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Clr>
                <a:srgbClr val="FFBA00"/>
              </a:buClr>
              <a:buFont typeface="Calibri"/>
              <a:buAutoNum type="arabicPeriod"/>
            </a:pPr>
            <a:endParaRPr sz="650">
              <a:latin typeface="Calibri"/>
              <a:cs typeface="Calibri"/>
            </a:endParaRPr>
          </a:p>
          <a:p>
            <a:pPr marL="537845" marR="35560" lvl="1" indent="-342900">
              <a:lnSpc>
                <a:spcPct val="84200"/>
              </a:lnSpc>
              <a:buClr>
                <a:srgbClr val="FFBA00"/>
              </a:buClr>
              <a:buSzPct val="200000"/>
              <a:buAutoNum type="arabicPeriod"/>
              <a:tabLst>
                <a:tab pos="537845" algn="l"/>
                <a:tab pos="538480" algn="l"/>
              </a:tabLst>
            </a:pPr>
            <a:r>
              <a:rPr sz="700" spc="50" dirty="0">
                <a:latin typeface="Calibri"/>
                <a:cs typeface="Calibri"/>
              </a:rPr>
              <a:t>Μόλις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εντοπιστούν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οι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θύρες/υπηρεσίες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δικτύου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(της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Εργασίας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1),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προσπαθήστε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να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εντοπίσετε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τουλάχιστον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2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συστάσεις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για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την </a:t>
            </a:r>
            <a:r>
              <a:rPr sz="700" spc="50" dirty="0">
                <a:latin typeface="Calibri"/>
                <a:cs typeface="Calibri"/>
              </a:rPr>
              <a:t> αποτροπή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επίθεσης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ή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. </a:t>
            </a:r>
            <a:r>
              <a:rPr sz="700" spc="40" dirty="0">
                <a:latin typeface="Calibri"/>
                <a:cs typeface="Calibri"/>
              </a:rPr>
              <a:t>Για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να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γίνει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αυτό,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είναι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απαραίτητο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να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ληφθούν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υπόψη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οι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ακόλουθες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συστάσεις: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00175" y="3824922"/>
            <a:ext cx="78994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30" dirty="0">
                <a:latin typeface="Calibri"/>
                <a:cs typeface="Calibri"/>
              </a:rPr>
              <a:t>NIST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IR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7628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Rev.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1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57275" y="3523615"/>
            <a:ext cx="784860" cy="7175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37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700" spc="25" dirty="0">
                <a:latin typeface="Calibri"/>
                <a:cs typeface="Calibri"/>
              </a:rPr>
              <a:t>NI</a:t>
            </a:r>
            <a:r>
              <a:rPr sz="700" spc="30" dirty="0">
                <a:latin typeface="Calibri"/>
                <a:cs typeface="Calibri"/>
              </a:rPr>
              <a:t>ST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CSF</a:t>
            </a:r>
            <a:r>
              <a:rPr sz="700" spc="-10" dirty="0">
                <a:latin typeface="Calibri"/>
                <a:cs typeface="Calibri"/>
              </a:rPr>
              <a:t>.</a:t>
            </a:r>
            <a:r>
              <a:rPr sz="700" spc="35" dirty="0">
                <a:latin typeface="Calibri"/>
                <a:cs typeface="Calibri"/>
              </a:rPr>
              <a:t>0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400" dirty="0">
                <a:solidFill>
                  <a:srgbClr val="FFBA00"/>
                </a:solidFill>
                <a:latin typeface="Arial"/>
                <a:cs typeface="Arial"/>
              </a:rPr>
              <a:t>•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400" dirty="0">
                <a:solidFill>
                  <a:srgbClr val="FFBA00"/>
                </a:solidFill>
                <a:latin typeface="Arial"/>
                <a:cs typeface="Arial"/>
              </a:rPr>
              <a:t>•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00175" y="4091304"/>
            <a:ext cx="5611495" cy="23304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800"/>
              </a:lnSpc>
              <a:spcBef>
                <a:spcPts val="160"/>
              </a:spcBef>
            </a:pPr>
            <a:r>
              <a:rPr sz="700" spc="50" dirty="0">
                <a:latin typeface="Calibri"/>
                <a:cs typeface="Calibri"/>
              </a:rPr>
              <a:t>ENISA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(Ευρωπαϊκή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Υπηρεσία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Κυβερνοασφάλειας),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"Κατάλληλα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μέτρα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ασφάλειας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για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έξυπνα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δίκτυα.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Κατευθυντήριες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γραμμές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για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την </a:t>
            </a:r>
            <a:r>
              <a:rPr sz="700" spc="-14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αξιολόγηση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πολυπλοκότητας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υλοποίησης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των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μέτρων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ασφαλείας"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6364" y="4740592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527290" y="5591809"/>
            <a:ext cx="3939540" cy="5257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400" spc="25" dirty="0">
                <a:latin typeface="Calibri"/>
                <a:cs typeface="Calibri"/>
              </a:rPr>
              <a:t>Πηγή:</a:t>
            </a:r>
            <a:r>
              <a:rPr sz="400" spc="15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NIST, "Cybersecurity</a:t>
            </a:r>
            <a:r>
              <a:rPr sz="400" spc="15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Framework </a:t>
            </a:r>
            <a:r>
              <a:rPr sz="400" spc="20" dirty="0">
                <a:latin typeface="Calibri"/>
                <a:cs typeface="Calibri"/>
              </a:rPr>
              <a:t>(CSF).0</a:t>
            </a:r>
            <a:r>
              <a:rPr sz="400" spc="15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Reference</a:t>
            </a:r>
            <a:r>
              <a:rPr sz="400" spc="20" dirty="0">
                <a:latin typeface="Calibri"/>
                <a:cs typeface="Calibri"/>
              </a:rPr>
              <a:t> Tool",.</a:t>
            </a:r>
            <a:endParaRPr sz="400">
              <a:latin typeface="Calibri"/>
              <a:cs typeface="Calibri"/>
            </a:endParaRPr>
          </a:p>
          <a:p>
            <a:pPr marL="12700" marR="5080">
              <a:lnSpc>
                <a:spcPct val="103099"/>
              </a:lnSpc>
              <a:spcBef>
                <a:spcPts val="70"/>
              </a:spcBef>
            </a:pPr>
            <a:r>
              <a:rPr sz="400" spc="15" dirty="0">
                <a:latin typeface="Calibri"/>
                <a:cs typeface="Calibri"/>
              </a:rPr>
              <a:t>Διεύθυνση</a:t>
            </a:r>
            <a:r>
              <a:rPr sz="400" spc="3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URL:</a:t>
            </a:r>
            <a:r>
              <a:rPr sz="400" spc="30" dirty="0">
                <a:latin typeface="Calibri"/>
                <a:cs typeface="Calibri"/>
              </a:rPr>
              <a:t> </a:t>
            </a:r>
            <a:r>
              <a:rPr sz="4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https://csr</a:t>
            </a:r>
            <a:r>
              <a:rPr sz="400" spc="10" dirty="0">
                <a:solidFill>
                  <a:srgbClr val="87872D"/>
                </a:solidFill>
                <a:latin typeface="Calibri"/>
                <a:cs typeface="Calibri"/>
              </a:rPr>
              <a:t>c</a:t>
            </a:r>
            <a:r>
              <a:rPr sz="400" spc="10" dirty="0">
                <a:latin typeface="Calibri"/>
                <a:cs typeface="Calibri"/>
              </a:rPr>
              <a:t>nist.gov/Projects/Cybersecurity-Framework/Filters#/csf/filters</a:t>
            </a:r>
            <a:r>
              <a:rPr sz="400" spc="6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Πηγή:</a:t>
            </a:r>
            <a:r>
              <a:rPr sz="400" spc="3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NIST,</a:t>
            </a:r>
            <a:r>
              <a:rPr sz="400" spc="3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"Guidelines</a:t>
            </a:r>
            <a:r>
              <a:rPr sz="400" spc="4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for</a:t>
            </a:r>
            <a:r>
              <a:rPr sz="400" spc="3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Smart</a:t>
            </a:r>
            <a:r>
              <a:rPr sz="400" spc="3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Grid</a:t>
            </a:r>
            <a:r>
              <a:rPr sz="400" spc="3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Cybersecurity",</a:t>
            </a:r>
            <a:r>
              <a:rPr sz="400" spc="35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NIST</a:t>
            </a:r>
            <a:r>
              <a:rPr sz="400" spc="3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IR</a:t>
            </a:r>
            <a:r>
              <a:rPr sz="400" spc="3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7628</a:t>
            </a:r>
            <a:r>
              <a:rPr sz="400" spc="30" dirty="0">
                <a:latin typeface="Calibri"/>
                <a:cs typeface="Calibri"/>
              </a:rPr>
              <a:t> </a:t>
            </a:r>
            <a:r>
              <a:rPr sz="400" spc="15" dirty="0">
                <a:latin typeface="Calibri"/>
                <a:cs typeface="Calibri"/>
              </a:rPr>
              <a:t>Rev.</a:t>
            </a:r>
            <a:r>
              <a:rPr sz="400" spc="30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1,</a:t>
            </a:r>
            <a:r>
              <a:rPr sz="400" spc="35" dirty="0">
                <a:latin typeface="Calibri"/>
                <a:cs typeface="Calibri"/>
              </a:rPr>
              <a:t> </a:t>
            </a:r>
            <a:r>
              <a:rPr sz="400" spc="10" dirty="0">
                <a:latin typeface="Calibri"/>
                <a:cs typeface="Calibri"/>
              </a:rPr>
              <a:t>2024. </a:t>
            </a:r>
            <a:r>
              <a:rPr sz="400" spc="15" dirty="0">
                <a:latin typeface="Calibri"/>
                <a:cs typeface="Calibri"/>
              </a:rPr>
              <a:t> URL: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10" dirty="0">
                <a:solidFill>
                  <a:srgbClr val="87872D"/>
                </a:solidFill>
                <a:latin typeface="Calibri"/>
                <a:cs typeface="Calibri"/>
              </a:rPr>
              <a:t>https://csrc.nist.gov/pubs/ir/7628/r1/final</a:t>
            </a:r>
            <a:endParaRPr sz="400">
              <a:latin typeface="Calibri"/>
              <a:cs typeface="Calibri"/>
            </a:endParaRPr>
          </a:p>
          <a:p>
            <a:pPr marL="12700" marR="394335">
              <a:lnSpc>
                <a:spcPts val="919"/>
              </a:lnSpc>
              <a:spcBef>
                <a:spcPts val="10"/>
              </a:spcBef>
            </a:pPr>
            <a:r>
              <a:rPr sz="400" spc="15" dirty="0">
                <a:latin typeface="Calibri"/>
                <a:cs typeface="Calibri"/>
              </a:rPr>
              <a:t>Πηγή: ENISA (Ευρωπαϊκή Υπηρεσία Κυβερνοασφάλειας), "Κατάλληλες ασφαλείς λύσεις για τα έξυπνα δίκτυα. Κατευθυντήριες γραμμές για </a:t>
            </a:r>
            <a:r>
              <a:rPr sz="400" spc="5" dirty="0">
                <a:latin typeface="Calibri"/>
                <a:cs typeface="Calibri"/>
              </a:rPr>
              <a:t>την αξιολόγηση 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  <a:hlinkClick r:id="rId7"/>
              </a:rPr>
              <a:t>την</a:t>
            </a:r>
            <a:r>
              <a:rPr sz="400" spc="10" dirty="0">
                <a:latin typeface="Calibri"/>
                <a:cs typeface="Calibri"/>
                <a:hlinkClick r:id="rId7"/>
              </a:rPr>
              <a:t> </a:t>
            </a:r>
            <a:r>
              <a:rPr sz="400" spc="25" dirty="0">
                <a:latin typeface="Calibri"/>
                <a:cs typeface="Calibri"/>
                <a:hlinkClick r:id="rId7"/>
              </a:rPr>
              <a:t>πολυπλοκότητα</a:t>
            </a:r>
            <a:r>
              <a:rPr sz="400" spc="10" dirty="0">
                <a:latin typeface="Calibri"/>
                <a:cs typeface="Calibri"/>
                <a:hlinkClick r:id="rId7"/>
              </a:rPr>
              <a:t> </a:t>
            </a:r>
            <a:r>
              <a:rPr sz="400" spc="25" dirty="0">
                <a:latin typeface="Calibri"/>
                <a:cs typeface="Calibri"/>
                <a:hlinkClick r:id="rId7"/>
              </a:rPr>
              <a:t>της</a:t>
            </a:r>
            <a:r>
              <a:rPr sz="400" spc="10" dirty="0">
                <a:latin typeface="Calibri"/>
                <a:cs typeface="Calibri"/>
                <a:hlinkClick r:id="rId7"/>
              </a:rPr>
              <a:t> </a:t>
            </a:r>
            <a:r>
              <a:rPr sz="400" spc="25" dirty="0">
                <a:latin typeface="Calibri"/>
                <a:cs typeface="Calibri"/>
                <a:hlinkClick r:id="rId7"/>
              </a:rPr>
              <a:t>υλοποίησης</a:t>
            </a:r>
            <a:r>
              <a:rPr sz="400" spc="10" dirty="0">
                <a:latin typeface="Calibri"/>
                <a:cs typeface="Calibri"/>
                <a:hlinkClick r:id="rId7"/>
              </a:rPr>
              <a:t> </a:t>
            </a:r>
            <a:r>
              <a:rPr sz="400" spc="25" dirty="0">
                <a:latin typeface="Calibri"/>
                <a:cs typeface="Calibri"/>
                <a:hlinkClick r:id="rId7"/>
              </a:rPr>
              <a:t>των</a:t>
            </a:r>
            <a:r>
              <a:rPr sz="400" spc="10" dirty="0">
                <a:latin typeface="Calibri"/>
                <a:cs typeface="Calibri"/>
                <a:hlinkClick r:id="rId7"/>
              </a:rPr>
              <a:t> </a:t>
            </a:r>
            <a:r>
              <a:rPr sz="400" spc="25" dirty="0">
                <a:latin typeface="Calibri"/>
                <a:cs typeface="Calibri"/>
                <a:hlinkClick r:id="rId7"/>
              </a:rPr>
              <a:t>μέτρων</a:t>
            </a:r>
            <a:r>
              <a:rPr sz="400" spc="10" dirty="0">
                <a:latin typeface="Calibri"/>
                <a:cs typeface="Calibri"/>
                <a:hlinkClick r:id="rId7"/>
              </a:rPr>
              <a:t> </a:t>
            </a:r>
            <a:r>
              <a:rPr sz="400" spc="25" dirty="0">
                <a:latin typeface="Calibri"/>
                <a:cs typeface="Calibri"/>
              </a:rPr>
              <a:t>ασφαλείας",</a:t>
            </a:r>
            <a:r>
              <a:rPr sz="400" spc="15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2012</a:t>
            </a:r>
            <a:endParaRPr sz="400">
              <a:latin typeface="Calibri"/>
              <a:cs typeface="Calibri"/>
            </a:endParaRPr>
          </a:p>
          <a:p>
            <a:pPr marL="12700">
              <a:lnSpc>
                <a:spcPts val="465"/>
              </a:lnSpc>
            </a:pP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www.enisa.europa.eu/publications/appropriate-sec</a:t>
            </a: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urity</a:t>
            </a:r>
            <a:r>
              <a:rPr sz="400" spc="15" dirty="0">
                <a:solidFill>
                  <a:srgbClr val="87872D"/>
                </a:solidFill>
                <a:latin typeface="Calibri"/>
                <a:cs typeface="Calibri"/>
              </a:rPr>
              <a:t>-</a:t>
            </a:r>
            <a:r>
              <a:rPr sz="400" spc="15" dirty="0">
                <a:latin typeface="Calibri"/>
                <a:cs typeface="Calibri"/>
              </a:rPr>
              <a:t>URL: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</a:rPr>
              <a:t>xml-ph-0000@DeepL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 (internal measures-for-smart-grids)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009900" y="1774825"/>
            <a:ext cx="7174230" cy="4331970"/>
            <a:chOff x="3009900" y="1774825"/>
            <a:chExt cx="7174230" cy="4331970"/>
          </a:xfrm>
        </p:grpSpPr>
        <p:sp>
          <p:nvSpPr>
            <p:cNvPr id="26" name="object 26"/>
            <p:cNvSpPr/>
            <p:nvPr/>
          </p:nvSpPr>
          <p:spPr>
            <a:xfrm>
              <a:off x="8961437" y="6104890"/>
              <a:ext cx="1223010" cy="0"/>
            </a:xfrm>
            <a:custGeom>
              <a:avLst/>
              <a:gdLst/>
              <a:ahLst/>
              <a:cxnLst/>
              <a:rect l="l" t="t" r="r" b="b"/>
              <a:pathLst>
                <a:path w="1223009">
                  <a:moveTo>
                    <a:pt x="0" y="0"/>
                  </a:moveTo>
                  <a:lnTo>
                    <a:pt x="1222692" y="0"/>
                  </a:lnTo>
                </a:path>
              </a:pathLst>
            </a:custGeom>
            <a:ln w="3175">
              <a:solidFill>
                <a:srgbClr val="8787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028950" y="1793875"/>
              <a:ext cx="3076575" cy="228600"/>
            </a:xfrm>
            <a:custGeom>
              <a:avLst/>
              <a:gdLst/>
              <a:ahLst/>
              <a:cxnLst/>
              <a:rect l="l" t="t" r="r" b="b"/>
              <a:pathLst>
                <a:path w="3076575" h="228600">
                  <a:moveTo>
                    <a:pt x="0" y="0"/>
                  </a:moveTo>
                  <a:lnTo>
                    <a:pt x="3076575" y="0"/>
                  </a:lnTo>
                  <a:lnTo>
                    <a:pt x="3076575" y="228600"/>
                  </a:lnTo>
                  <a:lnTo>
                    <a:pt x="0" y="22860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191894" y="1844040"/>
            <a:ext cx="467741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050" spc="67" baseline="-19841" dirty="0">
                <a:latin typeface="Calibri"/>
                <a:cs typeface="Calibri"/>
              </a:rPr>
              <a:t>Αρχείο</a:t>
            </a:r>
            <a:r>
              <a:rPr sz="1050" spc="44" baseline="-19841" dirty="0">
                <a:latin typeface="Calibri"/>
                <a:cs typeface="Calibri"/>
              </a:rPr>
              <a:t> </a:t>
            </a:r>
            <a:r>
              <a:rPr sz="1050" spc="67" baseline="-19841" dirty="0">
                <a:latin typeface="Calibri"/>
                <a:cs typeface="Calibri"/>
              </a:rPr>
              <a:t>εγκατάστασης</a:t>
            </a:r>
            <a:r>
              <a:rPr sz="1050" spc="44" baseline="-19841" dirty="0">
                <a:latin typeface="Calibri"/>
                <a:cs typeface="Calibri"/>
              </a:rPr>
              <a:t> </a:t>
            </a:r>
            <a:r>
              <a:rPr sz="1050" b="1" spc="67" baseline="-19841" dirty="0">
                <a:latin typeface="Calibri"/>
                <a:cs typeface="Calibri"/>
              </a:rPr>
              <a:t>λογισμικού</a:t>
            </a:r>
            <a:r>
              <a:rPr sz="1050" b="1" spc="37" baseline="-19841" dirty="0">
                <a:latin typeface="Calibri"/>
                <a:cs typeface="Calibri"/>
              </a:rPr>
              <a:t> </a:t>
            </a:r>
            <a:r>
              <a:rPr sz="1050" b="1" spc="-75" baseline="-19841" dirty="0">
                <a:latin typeface="Calibri"/>
                <a:cs typeface="Calibri"/>
              </a:rPr>
              <a:t>OpenVA</a:t>
            </a:r>
            <a:r>
              <a:rPr sz="700" spc="-50" dirty="0">
                <a:latin typeface="Calibri"/>
                <a:cs typeface="Calibri"/>
              </a:rPr>
              <a:t>τ</a:t>
            </a:r>
            <a:r>
              <a:rPr sz="1050" b="1" spc="-75" baseline="-19841" dirty="0">
                <a:latin typeface="Calibri"/>
                <a:cs typeface="Calibri"/>
              </a:rPr>
              <a:t>S</a:t>
            </a:r>
            <a:r>
              <a:rPr sz="700" spc="-50" dirty="0">
                <a:latin typeface="Calibri"/>
                <a:cs typeface="Calibri"/>
              </a:rPr>
              <a:t>ο</a:t>
            </a:r>
            <a:r>
              <a:rPr sz="1050" spc="-75" baseline="-19841" dirty="0">
                <a:latin typeface="Calibri"/>
                <a:cs typeface="Calibri"/>
              </a:rPr>
              <a:t>κ</a:t>
            </a:r>
            <a:r>
              <a:rPr sz="700" spc="-50" dirty="0">
                <a:latin typeface="Calibri"/>
                <a:cs typeface="Calibri"/>
              </a:rPr>
              <a:t>ε</a:t>
            </a:r>
            <a:r>
              <a:rPr sz="1050" spc="-75" baseline="-19841" dirty="0">
                <a:latin typeface="Calibri"/>
                <a:cs typeface="Calibri"/>
              </a:rPr>
              <a:t>α</a:t>
            </a:r>
            <a:r>
              <a:rPr sz="700" spc="-50" dirty="0">
                <a:latin typeface="Calibri"/>
                <a:cs typeface="Calibri"/>
              </a:rPr>
              <a:t>υ</a:t>
            </a:r>
            <a:r>
              <a:rPr sz="1050" spc="-75" baseline="-19841" dirty="0">
                <a:latin typeface="Calibri"/>
                <a:cs typeface="Calibri"/>
              </a:rPr>
              <a:t>ι</a:t>
            </a:r>
            <a:r>
              <a:rPr sz="1050" spc="-82" baseline="-19841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παθές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75" dirty="0">
                <a:latin typeface="Calibri"/>
                <a:cs typeface="Calibri"/>
              </a:rPr>
              <a:t>VM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b="1" spc="30" dirty="0">
                <a:latin typeface="Calibri"/>
                <a:cs typeface="Calibri"/>
              </a:rPr>
              <a:t>(Virtual</a:t>
            </a:r>
            <a:r>
              <a:rPr sz="700" b="1" spc="10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Machine</a:t>
            </a:r>
            <a:r>
              <a:rPr sz="700" b="1" spc="15" dirty="0">
                <a:latin typeface="Calibri"/>
                <a:cs typeface="Calibri"/>
              </a:rPr>
              <a:t> </a:t>
            </a:r>
            <a:r>
              <a:rPr sz="700" b="1" spc="30" dirty="0">
                <a:latin typeface="Calibri"/>
                <a:cs typeface="Calibri"/>
              </a:rPr>
              <a:t>-</a:t>
            </a:r>
            <a:r>
              <a:rPr sz="700" b="1" spc="15" dirty="0">
                <a:latin typeface="Calibri"/>
                <a:cs typeface="Calibri"/>
              </a:rPr>
              <a:t> </a:t>
            </a:r>
            <a:r>
              <a:rPr sz="700" b="1" spc="35" dirty="0">
                <a:latin typeface="Calibri"/>
                <a:cs typeface="Calibri"/>
              </a:rPr>
              <a:t>εικονική</a:t>
            </a:r>
            <a:r>
              <a:rPr sz="700" b="1" spc="10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μηχανή</a:t>
            </a:r>
            <a:r>
              <a:rPr sz="700" b="1" spc="10" dirty="0">
                <a:latin typeface="Calibri"/>
                <a:cs typeface="Calibri"/>
              </a:rPr>
              <a:t> </a:t>
            </a:r>
            <a:r>
              <a:rPr sz="700" b="1" spc="40" dirty="0">
                <a:latin typeface="Calibri"/>
                <a:cs typeface="Calibri"/>
              </a:rPr>
              <a:t>για</a:t>
            </a:r>
            <a:r>
              <a:rPr sz="700" b="1" spc="10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απομόνωση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755447" y="1724025"/>
            <a:ext cx="5349240" cy="648335"/>
          </a:xfrm>
          <a:prstGeom prst="rect">
            <a:avLst/>
          </a:prstGeom>
          <a:solidFill>
            <a:srgbClr val="FF0000"/>
          </a:solidFill>
          <a:ln w="41275">
            <a:solidFill>
              <a:srgbClr val="FFFF00"/>
            </a:solidFill>
          </a:ln>
        </p:spPr>
        <p:txBody>
          <a:bodyPr vert="horz" wrap="square" lIns="0" tIns="71755" rIns="0" bIns="0" rtlCol="0">
            <a:spAutoFit/>
          </a:bodyPr>
          <a:lstStyle/>
          <a:p>
            <a:pPr marL="139065" marR="422275" indent="-17145">
              <a:lnSpc>
                <a:spcPts val="1000"/>
              </a:lnSpc>
              <a:spcBef>
                <a:spcPts val="565"/>
              </a:spcBef>
            </a:pPr>
            <a:r>
              <a:rPr sz="850" spc="60" dirty="0">
                <a:solidFill>
                  <a:srgbClr val="FFFF00"/>
                </a:solidFill>
                <a:latin typeface="Calibri"/>
                <a:cs typeface="Calibri"/>
              </a:rPr>
              <a:t>Μέγιστη</a:t>
            </a:r>
            <a:r>
              <a:rPr sz="850" spc="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00"/>
                </a:solidFill>
                <a:latin typeface="Calibri"/>
                <a:cs typeface="Calibri"/>
              </a:rPr>
              <a:t>προσοχή</a:t>
            </a:r>
            <a:r>
              <a:rPr sz="850" spc="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00"/>
                </a:solidFill>
                <a:latin typeface="Calibri"/>
                <a:cs typeface="Calibri"/>
              </a:rPr>
              <a:t>με</a:t>
            </a:r>
            <a:r>
              <a:rPr sz="850" spc="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00"/>
                </a:solidFill>
                <a:latin typeface="Calibri"/>
                <a:cs typeface="Calibri"/>
              </a:rPr>
              <a:t>αυτό</a:t>
            </a:r>
            <a:r>
              <a:rPr sz="850" spc="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00"/>
                </a:solidFill>
                <a:latin typeface="Calibri"/>
                <a:cs typeface="Calibri"/>
              </a:rPr>
              <a:t>το</a:t>
            </a:r>
            <a:r>
              <a:rPr sz="850" spc="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FFFF00"/>
                </a:solidFill>
                <a:latin typeface="Calibri"/>
                <a:cs typeface="Calibri"/>
              </a:rPr>
              <a:t>MV,</a:t>
            </a:r>
            <a:r>
              <a:rPr sz="850" spc="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00"/>
                </a:solidFill>
                <a:latin typeface="Calibri"/>
                <a:cs typeface="Calibri"/>
              </a:rPr>
              <a:t>το</a:t>
            </a:r>
            <a:r>
              <a:rPr sz="850" spc="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00"/>
                </a:solidFill>
                <a:latin typeface="Calibri"/>
                <a:cs typeface="Calibri"/>
              </a:rPr>
              <a:t>οποίο</a:t>
            </a:r>
            <a:r>
              <a:rPr sz="850" spc="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00"/>
                </a:solidFill>
                <a:latin typeface="Calibri"/>
                <a:cs typeface="Calibri"/>
              </a:rPr>
              <a:t>είναι</a:t>
            </a:r>
            <a:r>
              <a:rPr sz="850" spc="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FFFF00"/>
                </a:solidFill>
                <a:latin typeface="Calibri"/>
                <a:cs typeface="Calibri"/>
              </a:rPr>
              <a:t>ευάλωτο</a:t>
            </a:r>
            <a:r>
              <a:rPr sz="850" spc="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FFFF00"/>
                </a:solidFill>
                <a:latin typeface="Calibri"/>
                <a:cs typeface="Calibri"/>
              </a:rPr>
              <a:t>από</a:t>
            </a:r>
            <a:r>
              <a:rPr sz="850" spc="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00"/>
                </a:solidFill>
                <a:latin typeface="Calibri"/>
                <a:cs typeface="Calibri"/>
              </a:rPr>
              <a:t>τη</a:t>
            </a:r>
            <a:r>
              <a:rPr sz="850" spc="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FFFF00"/>
                </a:solidFill>
                <a:latin typeface="Calibri"/>
                <a:cs typeface="Calibri"/>
              </a:rPr>
              <a:t>φύση</a:t>
            </a:r>
            <a:r>
              <a:rPr sz="850" spc="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00"/>
                </a:solidFill>
                <a:latin typeface="Calibri"/>
                <a:cs typeface="Calibri"/>
              </a:rPr>
              <a:t>του</a:t>
            </a:r>
            <a:r>
              <a:rPr sz="850" spc="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00"/>
                </a:solidFill>
                <a:latin typeface="Calibri"/>
                <a:cs typeface="Calibri"/>
              </a:rPr>
              <a:t>και</a:t>
            </a:r>
            <a:r>
              <a:rPr sz="850" spc="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FFFF00"/>
                </a:solidFill>
                <a:latin typeface="Calibri"/>
                <a:cs typeface="Calibri"/>
              </a:rPr>
              <a:t>ΔΕΝ</a:t>
            </a:r>
            <a:r>
              <a:rPr sz="850" spc="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00"/>
                </a:solidFill>
                <a:latin typeface="Calibri"/>
                <a:cs typeface="Calibri"/>
              </a:rPr>
              <a:t>πρέπει</a:t>
            </a:r>
            <a:r>
              <a:rPr sz="850" spc="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FFFF00"/>
                </a:solidFill>
                <a:latin typeface="Calibri"/>
                <a:cs typeface="Calibri"/>
              </a:rPr>
              <a:t>να </a:t>
            </a:r>
            <a:r>
              <a:rPr sz="850" spc="-17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00"/>
                </a:solidFill>
                <a:latin typeface="Calibri"/>
                <a:cs typeface="Calibri"/>
              </a:rPr>
              <a:t>εφαρμόζεται</a:t>
            </a:r>
            <a:r>
              <a:rPr sz="850" spc="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00"/>
                </a:solidFill>
                <a:latin typeface="Calibri"/>
                <a:cs typeface="Calibri"/>
              </a:rPr>
              <a:t>για</a:t>
            </a:r>
            <a:r>
              <a:rPr sz="850" spc="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FFFF00"/>
                </a:solidFill>
                <a:latin typeface="Calibri"/>
                <a:cs typeface="Calibri"/>
              </a:rPr>
              <a:t>προσωπική</a:t>
            </a:r>
            <a:r>
              <a:rPr sz="850" spc="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00"/>
                </a:solidFill>
                <a:latin typeface="Calibri"/>
                <a:cs typeface="Calibri"/>
              </a:rPr>
              <a:t>χρήση.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535092" y="62547"/>
            <a:ext cx="285750" cy="115062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45"/>
              </a:lnSpc>
            </a:pPr>
            <a:r>
              <a:rPr sz="2050" spc="85" dirty="0">
                <a:solidFill>
                  <a:srgbClr val="D8D8D8"/>
                </a:solidFill>
                <a:latin typeface="Calibri"/>
                <a:cs typeface="Calibri"/>
              </a:rPr>
              <a:t>ΕΠΙΛΟΓΕΣ</a:t>
            </a:r>
            <a:endParaRPr sz="2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6290" y="0"/>
            <a:ext cx="11392535" cy="6883400"/>
            <a:chOff x="796290" y="0"/>
            <a:chExt cx="1139253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9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3977" y="60960"/>
              <a:ext cx="7034847" cy="6797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7652" y="255587"/>
              <a:ext cx="6557644" cy="6346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290" y="4458970"/>
              <a:ext cx="4201477" cy="214344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75030" y="330517"/>
            <a:ext cx="4215765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-5" dirty="0">
                <a:solidFill>
                  <a:srgbClr val="FFBA00"/>
                </a:solidFill>
                <a:latin typeface="Times New Roman"/>
                <a:cs typeface="Times New Roman"/>
              </a:rPr>
              <a:t>Συνδεθείτε με το CyberSecPro: Πώς </a:t>
            </a:r>
            <a:r>
              <a:rPr sz="1450" spc="65" dirty="0">
                <a:latin typeface="Times New Roman"/>
                <a:cs typeface="Times New Roman"/>
              </a:rPr>
              <a:t>να </a:t>
            </a:r>
            <a:r>
              <a:rPr sz="1450" spc="60" dirty="0">
                <a:latin typeface="Times New Roman"/>
                <a:cs typeface="Times New Roman"/>
              </a:rPr>
              <a:t>εγγραφείτε </a:t>
            </a:r>
            <a:r>
              <a:rPr sz="1450" spc="55" dirty="0">
                <a:latin typeface="Times New Roman"/>
                <a:cs typeface="Times New Roman"/>
              </a:rPr>
              <a:t>και </a:t>
            </a:r>
            <a:r>
              <a:rPr sz="1450" spc="-350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άλλες</a:t>
            </a:r>
            <a:r>
              <a:rPr sz="1450" spc="25" dirty="0">
                <a:latin typeface="Times New Roman"/>
                <a:cs typeface="Times New Roman"/>
              </a:rPr>
              <a:t> </a:t>
            </a:r>
            <a:r>
              <a:rPr sz="1450" spc="60" dirty="0">
                <a:latin typeface="Times New Roman"/>
                <a:cs typeface="Times New Roman"/>
              </a:rPr>
              <a:t>πρακτικές</a:t>
            </a:r>
            <a:r>
              <a:rPr sz="1450" spc="35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πληροφορίες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1511617"/>
            <a:ext cx="1851025" cy="4025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32740" marR="5080" indent="-320675">
              <a:lnSpc>
                <a:spcPct val="101400"/>
              </a:lnSpc>
              <a:spcBef>
                <a:spcPts val="70"/>
              </a:spcBef>
              <a:tabLst>
                <a:tab pos="354330" algn="l"/>
              </a:tabLst>
            </a:pPr>
            <a:r>
              <a:rPr sz="1600" spc="-5" dirty="0">
                <a:solidFill>
                  <a:srgbClr val="FFBA00"/>
                </a:solidFill>
              </a:rPr>
              <a:t>1.		</a:t>
            </a:r>
            <a:r>
              <a:rPr sz="850" spc="20" dirty="0"/>
              <a:t>Ιστοσελίδα: </a:t>
            </a:r>
            <a:r>
              <a:rPr sz="850" spc="25" dirty="0">
                <a:solidFill>
                  <a:srgbClr val="87872D"/>
                </a:solidFill>
              </a:rPr>
              <a:t> </a:t>
            </a:r>
            <a:r>
              <a:rPr sz="850" u="sng" spc="10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www</a:t>
            </a:r>
            <a:r>
              <a:rPr sz="8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.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cy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be</a:t>
            </a:r>
            <a:r>
              <a:rPr sz="8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r</a:t>
            </a:r>
            <a:r>
              <a:rPr sz="8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s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e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c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p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r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o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-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p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r</a:t>
            </a:r>
            <a:r>
              <a:rPr sz="85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o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j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e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c</a:t>
            </a:r>
            <a:r>
              <a:rPr sz="8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t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.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e</a:t>
            </a:r>
            <a:r>
              <a:rPr sz="850" u="sng" spc="8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u</a:t>
            </a:r>
            <a:endParaRPr sz="850"/>
          </a:p>
        </p:txBody>
      </p:sp>
      <p:sp>
        <p:nvSpPr>
          <p:cNvPr id="10" name="object 10"/>
          <p:cNvSpPr txBox="1"/>
          <p:nvPr/>
        </p:nvSpPr>
        <p:spPr>
          <a:xfrm>
            <a:off x="875030" y="1929129"/>
            <a:ext cx="3012440" cy="85915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85"/>
              </a:spcBef>
              <a:buClr>
                <a:srgbClr val="FFBA00"/>
              </a:buClr>
              <a:buSzPct val="188235"/>
              <a:buAutoNum type="arabicPeriod" startAt="2"/>
              <a:tabLst>
                <a:tab pos="354965" algn="l"/>
                <a:tab pos="355600" algn="l"/>
              </a:tabLst>
            </a:pPr>
            <a:r>
              <a:rPr sz="850" spc="65" dirty="0">
                <a:latin typeface="Calibri"/>
                <a:cs typeface="Calibri"/>
              </a:rPr>
              <a:t>X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(Twitter):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https://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twitter.com/CyberSecPro_eu</a:t>
            </a:r>
            <a:endParaRPr sz="850">
              <a:latin typeface="Calibri"/>
              <a:cs typeface="Calibri"/>
            </a:endParaRPr>
          </a:p>
          <a:p>
            <a:pPr marL="355600" marR="5080" indent="-342900">
              <a:lnSpc>
                <a:spcPct val="76900"/>
              </a:lnSpc>
              <a:spcBef>
                <a:spcPts val="1430"/>
              </a:spcBef>
              <a:buClr>
                <a:srgbClr val="FFBA00"/>
              </a:buClr>
              <a:buSzPct val="188235"/>
              <a:buAutoNum type="arabicPeriod" startAt="2"/>
              <a:tabLst>
                <a:tab pos="354965" algn="l"/>
                <a:tab pos="355600" algn="l"/>
              </a:tabLst>
            </a:pPr>
            <a:r>
              <a:rPr sz="850" spc="45" dirty="0">
                <a:latin typeface="Calibri"/>
                <a:cs typeface="Calibri"/>
              </a:rPr>
              <a:t>LinkedIn (επαγγελματικό κοινωνικό δίκτυο) </a:t>
            </a:r>
            <a:r>
              <a:rPr sz="850" spc="35" dirty="0">
                <a:latin typeface="Calibri"/>
                <a:cs typeface="Calibri"/>
              </a:rPr>
              <a:t>: </a:t>
            </a:r>
            <a:r>
              <a:rPr sz="850" spc="4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www.linkedin.com/compan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y/cybersecpro-euproject/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88825" cy="6880225"/>
            <a:chOff x="0" y="0"/>
            <a:chExt cx="1218882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8545" y="0"/>
              <a:ext cx="605028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720" y="5059679"/>
              <a:ext cx="932814" cy="1798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784022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443729" y="5079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0897"/>
                  </a:lnTo>
                  <a:lnTo>
                    <a:pt x="1547495" y="3546157"/>
                  </a:lnTo>
                  <a:lnTo>
                    <a:pt x="1526540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90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63365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48500" y="2199322"/>
            <a:ext cx="28206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04" dirty="0">
                <a:solidFill>
                  <a:srgbClr val="FFBA00"/>
                </a:solidFill>
                <a:latin typeface="Times New Roman"/>
                <a:cs typeface="Times New Roman"/>
              </a:rPr>
              <a:t>Σας</a:t>
            </a:r>
            <a:r>
              <a:rPr sz="3200" spc="130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3200" spc="215" dirty="0">
                <a:solidFill>
                  <a:srgbClr val="FFBA00"/>
                </a:solidFill>
                <a:latin typeface="Times New Roman"/>
                <a:cs typeface="Times New Roman"/>
              </a:rPr>
              <a:t>ευχαριστώ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48500" y="3173412"/>
            <a:ext cx="4041775" cy="14978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Εάν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έχετε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οποιεσδήποτε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ερωτήσεις,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μη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διστάσετε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επικοινωνήσετε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μαζί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μας:</a:t>
            </a:r>
            <a:endParaRPr sz="8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 dirty="0">
              <a:latin typeface="Calibri"/>
              <a:cs typeface="Calibri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Cristina Alcaraz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Associate Professor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University of Malaga</a:t>
            </a:r>
          </a:p>
          <a:p>
            <a:pPr algn="l"/>
            <a:r>
              <a:rPr lang="en-US" sz="1800" b="0" i="0" u="none" strike="noStrike" baseline="0" dirty="0">
                <a:solidFill>
                  <a:srgbClr val="88892D"/>
                </a:solidFill>
                <a:latin typeface="CenturyGothic"/>
              </a:rPr>
              <a:t>alcaraz@uma.es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455" y="5158422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3: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5634990" marR="5080">
              <a:lnSpc>
                <a:spcPts val="2920"/>
              </a:lnSpc>
              <a:spcBef>
                <a:spcPts val="310"/>
              </a:spcBef>
            </a:pPr>
            <a:r>
              <a:rPr spc="125" dirty="0"/>
              <a:t>Προστασία</a:t>
            </a:r>
            <a:r>
              <a:rPr spc="85" dirty="0"/>
              <a:t> </a:t>
            </a:r>
            <a:r>
              <a:rPr spc="105" dirty="0"/>
              <a:t>δικτύου</a:t>
            </a:r>
            <a:r>
              <a:rPr spc="75" dirty="0"/>
              <a:t> </a:t>
            </a:r>
            <a:r>
              <a:rPr spc="105" dirty="0"/>
              <a:t>για </a:t>
            </a:r>
            <a:r>
              <a:rPr spc="-560" dirty="0"/>
              <a:t> </a:t>
            </a:r>
            <a:r>
              <a:rPr spc="114" dirty="0"/>
              <a:t>συστήματα </a:t>
            </a:r>
            <a:r>
              <a:rPr spc="90" dirty="0"/>
              <a:t>ελέγχου </a:t>
            </a:r>
            <a:r>
              <a:rPr spc="95" dirty="0"/>
              <a:t> </a:t>
            </a:r>
            <a:r>
              <a:rPr spc="80" dirty="0"/>
              <a:t>ενέργειας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97725" y="2355215"/>
            <a:ext cx="2125345" cy="1057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1" spc="204" dirty="0">
                <a:solidFill>
                  <a:srgbClr val="D8791A"/>
                </a:solidFill>
                <a:latin typeface="Calibri"/>
                <a:cs typeface="Calibri"/>
              </a:rPr>
              <a:t>CSP004_C_E</a:t>
            </a:r>
            <a:endParaRPr sz="28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35"/>
              </a:spcBef>
            </a:pPr>
            <a:r>
              <a:rPr sz="850" spc="120" dirty="0">
                <a:latin typeface="Calibri"/>
                <a:cs typeface="Calibri"/>
              </a:rPr>
              <a:t>ΠΑΡΟΥΣ</a:t>
            </a:r>
            <a:r>
              <a:rPr lang="en-US" sz="850" spc="120" dirty="0">
                <a:latin typeface="Calibri"/>
                <a:cs typeface="Calibri"/>
              </a:rPr>
              <a:t>I</a:t>
            </a:r>
            <a:r>
              <a:rPr sz="850" spc="120" dirty="0">
                <a:latin typeface="Calibri"/>
                <a:cs typeface="Calibri"/>
              </a:rPr>
              <a:t>ΑΣΗ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95" dirty="0">
                <a:latin typeface="Calibri"/>
                <a:cs typeface="Calibri"/>
              </a:rPr>
              <a:t>ΑΠΌ:</a:t>
            </a:r>
            <a:endParaRPr sz="8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7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b="1" spc="135" dirty="0">
                <a:latin typeface="Calibri"/>
                <a:cs typeface="Calibri"/>
              </a:rPr>
              <a:t>CRISTINA</a:t>
            </a:r>
            <a:r>
              <a:rPr sz="850" b="1" spc="155" dirty="0">
                <a:latin typeface="Calibri"/>
                <a:cs typeface="Calibri"/>
              </a:rPr>
              <a:t> </a:t>
            </a:r>
            <a:r>
              <a:rPr sz="850" b="1" spc="140" dirty="0">
                <a:latin typeface="Calibri"/>
                <a:cs typeface="Calibri"/>
              </a:rPr>
              <a:t>ALCARAZ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83475" y="3476942"/>
            <a:ext cx="152336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130" dirty="0">
                <a:latin typeface="Calibri"/>
                <a:cs typeface="Calibri"/>
              </a:rPr>
              <a:t>ΠΑΝΕΠΙΣΤ</a:t>
            </a:r>
            <a:r>
              <a:rPr lang="en-US" sz="700" spc="130" dirty="0">
                <a:latin typeface="Calibri"/>
                <a:cs typeface="Calibri"/>
              </a:rPr>
              <a:t>H</a:t>
            </a:r>
            <a:r>
              <a:rPr sz="700" spc="130" dirty="0">
                <a:latin typeface="Calibri"/>
                <a:cs typeface="Calibri"/>
              </a:rPr>
              <a:t>ΜΙΟ</a:t>
            </a:r>
            <a:r>
              <a:rPr sz="700" spc="175" dirty="0">
                <a:latin typeface="Calibri"/>
                <a:cs typeface="Calibri"/>
              </a:rPr>
              <a:t> </a:t>
            </a:r>
            <a:r>
              <a:rPr sz="700" spc="80" dirty="0">
                <a:latin typeface="Calibri"/>
                <a:cs typeface="Calibri"/>
              </a:rPr>
              <a:t>ΤΗΣ</a:t>
            </a:r>
            <a:r>
              <a:rPr sz="700" spc="100" dirty="0">
                <a:latin typeface="Calibri"/>
                <a:cs typeface="Calibri"/>
              </a:rPr>
              <a:t> </a:t>
            </a:r>
            <a:r>
              <a:rPr sz="700" spc="125" dirty="0">
                <a:latin typeface="Calibri"/>
                <a:cs typeface="Calibri"/>
              </a:rPr>
              <a:t>Μ</a:t>
            </a:r>
            <a:r>
              <a:rPr lang="en-US" sz="700" spc="125" dirty="0">
                <a:latin typeface="Calibri"/>
                <a:cs typeface="Calibri"/>
              </a:rPr>
              <a:t>A</a:t>
            </a:r>
            <a:r>
              <a:rPr sz="700" spc="125" dirty="0">
                <a:latin typeface="Calibri"/>
                <a:cs typeface="Calibri"/>
              </a:rPr>
              <a:t>ΛΑΓΑ,</a:t>
            </a:r>
            <a:endParaRPr sz="7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827" y="6151562"/>
              <a:ext cx="2649537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60370">
              <a:lnSpc>
                <a:spcPct val="100000"/>
              </a:lnSpc>
              <a:spcBef>
                <a:spcPts val="100"/>
              </a:spcBef>
            </a:pPr>
            <a:r>
              <a:rPr spc="95" dirty="0"/>
              <a:t>Γ</a:t>
            </a:r>
            <a:r>
              <a:rPr spc="100" dirty="0"/>
              <a:t>ν</a:t>
            </a:r>
            <a:r>
              <a:rPr spc="160" dirty="0"/>
              <a:t>ω</a:t>
            </a:r>
            <a:r>
              <a:rPr spc="114" dirty="0"/>
              <a:t>σ</a:t>
            </a:r>
            <a:r>
              <a:rPr spc="85" dirty="0"/>
              <a:t>τ</a:t>
            </a:r>
            <a:r>
              <a:rPr spc="120" dirty="0"/>
              <a:t>ο</a:t>
            </a:r>
            <a:r>
              <a:rPr spc="125" dirty="0"/>
              <a:t>π</a:t>
            </a:r>
            <a:r>
              <a:rPr spc="120" dirty="0"/>
              <a:t>ο</a:t>
            </a:r>
            <a:r>
              <a:rPr spc="50" dirty="0"/>
              <a:t>ί</a:t>
            </a:r>
            <a:r>
              <a:rPr spc="120" dirty="0"/>
              <a:t>ησ</a:t>
            </a:r>
            <a:r>
              <a:rPr spc="135" dirty="0"/>
              <a:t>η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501765" y="1963102"/>
            <a:ext cx="5327650" cy="829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SzPct val="188235"/>
              <a:buFont typeface="Arial"/>
              <a:buChar char="•"/>
              <a:tabLst>
                <a:tab pos="355600" algn="l"/>
              </a:tabLst>
            </a:pPr>
            <a:r>
              <a:rPr sz="850" i="1" spc="55" dirty="0">
                <a:latin typeface="Calibri"/>
                <a:cs typeface="Calibri"/>
              </a:rPr>
              <a:t>Συγχρηματοδοτείται</a:t>
            </a:r>
            <a:r>
              <a:rPr sz="850" i="1" spc="60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από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την</a:t>
            </a:r>
            <a:r>
              <a:rPr sz="850" i="1" spc="60" dirty="0">
                <a:latin typeface="Calibri"/>
                <a:cs typeface="Calibri"/>
              </a:rPr>
              <a:t> Ευρωπαϊκή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Ένωση.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Ωστόσο,</a:t>
            </a:r>
            <a:r>
              <a:rPr sz="850" i="1" spc="60" dirty="0">
                <a:latin typeface="Calibri"/>
                <a:cs typeface="Calibri"/>
              </a:rPr>
              <a:t> </a:t>
            </a:r>
            <a:r>
              <a:rPr sz="850" i="1" spc="45" dirty="0">
                <a:latin typeface="Calibri"/>
                <a:cs typeface="Calibri"/>
              </a:rPr>
              <a:t>οι</a:t>
            </a:r>
            <a:r>
              <a:rPr sz="850" i="1" spc="5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απόψεις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και</a:t>
            </a:r>
            <a:r>
              <a:rPr sz="850" i="1" spc="55" dirty="0">
                <a:latin typeface="Calibri"/>
                <a:cs typeface="Calibri"/>
              </a:rPr>
              <a:t> </a:t>
            </a:r>
            <a:r>
              <a:rPr sz="850" i="1" spc="45" dirty="0">
                <a:latin typeface="Calibri"/>
                <a:cs typeface="Calibri"/>
              </a:rPr>
              <a:t>οι</a:t>
            </a:r>
            <a:r>
              <a:rPr sz="850" i="1" spc="5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γνώμες</a:t>
            </a:r>
            <a:r>
              <a:rPr sz="850" i="1" spc="65" dirty="0">
                <a:latin typeface="Calibri"/>
                <a:cs typeface="Calibri"/>
              </a:rPr>
              <a:t> που 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εκφράζονται </a:t>
            </a:r>
            <a:r>
              <a:rPr sz="850" i="1" spc="45" dirty="0">
                <a:latin typeface="Calibri"/>
                <a:cs typeface="Calibri"/>
              </a:rPr>
              <a:t>είναι </a:t>
            </a:r>
            <a:r>
              <a:rPr sz="850" i="1" spc="55" dirty="0">
                <a:latin typeface="Calibri"/>
                <a:cs typeface="Calibri"/>
              </a:rPr>
              <a:t>αποκλειστικά του/των </a:t>
            </a:r>
            <a:r>
              <a:rPr sz="850" i="1" spc="60" dirty="0">
                <a:latin typeface="Calibri"/>
                <a:cs typeface="Calibri"/>
              </a:rPr>
              <a:t>συγγραφέα/ων </a:t>
            </a:r>
            <a:r>
              <a:rPr sz="850" i="1" spc="50" dirty="0">
                <a:latin typeface="Calibri"/>
                <a:cs typeface="Calibri"/>
              </a:rPr>
              <a:t>και </a:t>
            </a:r>
            <a:r>
              <a:rPr sz="850" i="1" spc="60" dirty="0">
                <a:latin typeface="Calibri"/>
                <a:cs typeface="Calibri"/>
              </a:rPr>
              <a:t>δεν αντανακλούν </a:t>
            </a:r>
            <a:r>
              <a:rPr sz="850" i="1" spc="50" dirty="0">
                <a:latin typeface="Calibri"/>
                <a:cs typeface="Calibri"/>
              </a:rPr>
              <a:t>κατ' </a:t>
            </a:r>
            <a:r>
              <a:rPr sz="850" i="1" spc="60" dirty="0">
                <a:latin typeface="Calibri"/>
                <a:cs typeface="Calibri"/>
              </a:rPr>
              <a:t>ανάγκη </a:t>
            </a:r>
            <a:r>
              <a:rPr sz="850" i="1" spc="40" dirty="0">
                <a:latin typeface="Calibri"/>
                <a:cs typeface="Calibri"/>
              </a:rPr>
              <a:t>τις </a:t>
            </a:r>
            <a:r>
              <a:rPr sz="850" i="1" spc="4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απόψεις </a:t>
            </a:r>
            <a:r>
              <a:rPr sz="850" i="1" spc="50" dirty="0">
                <a:latin typeface="Calibri"/>
                <a:cs typeface="Calibri"/>
              </a:rPr>
              <a:t>και </a:t>
            </a:r>
            <a:r>
              <a:rPr sz="850" i="1" spc="40" dirty="0">
                <a:latin typeface="Calibri"/>
                <a:cs typeface="Calibri"/>
              </a:rPr>
              <a:t>τις </a:t>
            </a:r>
            <a:r>
              <a:rPr sz="850" i="1" spc="60" dirty="0">
                <a:latin typeface="Calibri"/>
                <a:cs typeface="Calibri"/>
              </a:rPr>
              <a:t>γνώμες </a:t>
            </a:r>
            <a:r>
              <a:rPr sz="850" i="1" spc="55" dirty="0">
                <a:latin typeface="Calibri"/>
                <a:cs typeface="Calibri"/>
              </a:rPr>
              <a:t>της </a:t>
            </a:r>
            <a:r>
              <a:rPr sz="850" i="1" spc="60" dirty="0">
                <a:latin typeface="Calibri"/>
                <a:cs typeface="Calibri"/>
              </a:rPr>
              <a:t>Ευρωπαϊκής Ένωσης </a:t>
            </a:r>
            <a:r>
              <a:rPr sz="850" i="1" spc="65" dirty="0">
                <a:latin typeface="Calibri"/>
                <a:cs typeface="Calibri"/>
              </a:rPr>
              <a:t>ή </a:t>
            </a:r>
            <a:r>
              <a:rPr sz="850" i="1" spc="55" dirty="0">
                <a:latin typeface="Calibri"/>
                <a:cs typeface="Calibri"/>
              </a:rPr>
              <a:t>της </a:t>
            </a:r>
            <a:r>
              <a:rPr sz="850" i="1" spc="60" dirty="0">
                <a:latin typeface="Calibri"/>
                <a:cs typeface="Calibri"/>
              </a:rPr>
              <a:t>HADEA. Ούτε </a:t>
            </a:r>
            <a:r>
              <a:rPr sz="850" i="1" spc="65" dirty="0">
                <a:latin typeface="Calibri"/>
                <a:cs typeface="Calibri"/>
              </a:rPr>
              <a:t>η </a:t>
            </a:r>
            <a:r>
              <a:rPr sz="850" i="1" spc="60" dirty="0">
                <a:latin typeface="Calibri"/>
                <a:cs typeface="Calibri"/>
              </a:rPr>
              <a:t>Ευρωπαϊκή </a:t>
            </a:r>
            <a:r>
              <a:rPr sz="850" i="1" spc="65" dirty="0">
                <a:latin typeface="Calibri"/>
                <a:cs typeface="Calibri"/>
              </a:rPr>
              <a:t>Ένωση </a:t>
            </a:r>
            <a:r>
              <a:rPr sz="850" i="1" spc="55" dirty="0">
                <a:latin typeface="Calibri"/>
                <a:cs typeface="Calibri"/>
              </a:rPr>
              <a:t>ούτε </a:t>
            </a:r>
            <a:r>
              <a:rPr sz="850" i="1" spc="65" dirty="0">
                <a:latin typeface="Calibri"/>
                <a:cs typeface="Calibri"/>
              </a:rPr>
              <a:t>η 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χορηγούσα</a:t>
            </a:r>
            <a:r>
              <a:rPr sz="850" i="1" spc="2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αρχή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μπορούν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να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θεωρηθούν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υπεύθυνοι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35" dirty="0">
                <a:latin typeface="Calibri"/>
                <a:cs typeface="Calibri"/>
              </a:rPr>
              <a:t>γι'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αυτές.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85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SzPct val="188235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850" i="1" spc="65" dirty="0">
                <a:latin typeface="Calibri"/>
                <a:cs typeface="Calibri"/>
              </a:rPr>
              <a:t>Συμφωνία</a:t>
            </a:r>
            <a:r>
              <a:rPr sz="850" i="1" spc="1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έργου</a:t>
            </a:r>
            <a:r>
              <a:rPr sz="850" i="1" spc="1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αριθ.</a:t>
            </a:r>
            <a:r>
              <a:rPr sz="850" i="1" spc="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101083594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4455" y="6431597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1: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55409" y="1285874"/>
            <a:ext cx="4558665" cy="826769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700" spc="160" dirty="0">
                <a:solidFill>
                  <a:srgbClr val="FFFFFF"/>
                </a:solidFill>
                <a:latin typeface="Times New Roman"/>
                <a:cs typeface="Times New Roman"/>
              </a:rPr>
              <a:t>Θέμα-1:</a:t>
            </a: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60" dirty="0">
                <a:solidFill>
                  <a:srgbClr val="FFFFFF"/>
                </a:solidFill>
                <a:latin typeface="Times New Roman"/>
                <a:cs typeface="Times New Roman"/>
              </a:rPr>
              <a:t>Εισαγωγή</a:t>
            </a:r>
            <a:r>
              <a:rPr sz="1700" spc="2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5" dirty="0">
                <a:solidFill>
                  <a:srgbClr val="FFFFFF"/>
                </a:solidFill>
                <a:latin typeface="Times New Roman"/>
                <a:cs typeface="Times New Roman"/>
              </a:rPr>
              <a:t>στον</a:t>
            </a:r>
            <a:r>
              <a:rPr sz="1700" spc="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ενεργειακό</a:t>
            </a:r>
            <a:r>
              <a:rPr sz="170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5" dirty="0">
                <a:solidFill>
                  <a:srgbClr val="FFFFFF"/>
                </a:solidFill>
                <a:latin typeface="Times New Roman"/>
                <a:cs typeface="Times New Roman"/>
              </a:rPr>
              <a:t>έλεγχο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1700" spc="145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r>
              <a:rPr sz="17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160" dirty="0">
                <a:solidFill>
                  <a:srgbClr val="FFFFFF"/>
                </a:solidFill>
                <a:latin typeface="Calibri"/>
                <a:cs typeface="Calibri"/>
              </a:rPr>
              <a:t>προστασίας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8429" y="2655887"/>
            <a:ext cx="4694555" cy="1896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Calibri"/>
              <a:cs typeface="Calibri"/>
            </a:endParaRPr>
          </a:p>
          <a:p>
            <a:pPr marL="287020" marR="5080" indent="-274320">
              <a:lnSpc>
                <a:spcPct val="85700"/>
              </a:lnSpc>
              <a:spcBef>
                <a:spcPts val="5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7020" algn="l"/>
              </a:tabLst>
            </a:pP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Εισαγωγή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σενάριο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εφαρμογής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κύριες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προκλήσεις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στα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ελέγχου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ισχύος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A00"/>
              </a:buClr>
              <a:buFont typeface="Courier New"/>
              <a:buChar char="o"/>
            </a:pP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Ταξινόμηση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κυβερνοαπειλών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μελέτες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περιπτώσεων</a:t>
            </a:r>
            <a:endParaRPr sz="9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20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Τελικές</a:t>
            </a:r>
            <a:r>
              <a:rPr sz="9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παρατηρήσεις</a:t>
            </a:r>
            <a:endParaRPr sz="9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45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Αναφορές</a:t>
            </a:r>
            <a:r>
              <a:rPr sz="9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πηγές</a:t>
            </a:r>
            <a:endParaRPr sz="9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4696777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80225"/>
            <a:chOff x="0" y="0"/>
            <a:chExt cx="584073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455" y="6431597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1: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55409" y="1285874"/>
            <a:ext cx="4558665" cy="826769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700" spc="160" dirty="0">
                <a:solidFill>
                  <a:srgbClr val="FFFFFF"/>
                </a:solidFill>
                <a:latin typeface="Times New Roman"/>
                <a:cs typeface="Times New Roman"/>
              </a:rPr>
              <a:t>Θέμα-1:</a:t>
            </a: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60" dirty="0">
                <a:solidFill>
                  <a:srgbClr val="FFFFFF"/>
                </a:solidFill>
                <a:latin typeface="Times New Roman"/>
                <a:cs typeface="Times New Roman"/>
              </a:rPr>
              <a:t>Εισαγωγή</a:t>
            </a:r>
            <a:r>
              <a:rPr sz="1700" spc="2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5" dirty="0">
                <a:solidFill>
                  <a:srgbClr val="FFFFFF"/>
                </a:solidFill>
                <a:latin typeface="Times New Roman"/>
                <a:cs typeface="Times New Roman"/>
              </a:rPr>
              <a:t>στον</a:t>
            </a:r>
            <a:r>
              <a:rPr sz="1700" spc="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ενεργειακό</a:t>
            </a:r>
            <a:r>
              <a:rPr sz="170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5" dirty="0">
                <a:solidFill>
                  <a:srgbClr val="FFFFFF"/>
                </a:solidFill>
                <a:latin typeface="Times New Roman"/>
                <a:cs typeface="Times New Roman"/>
              </a:rPr>
              <a:t>έλεγχο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1700" spc="145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r>
              <a:rPr sz="17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160" dirty="0">
                <a:solidFill>
                  <a:srgbClr val="FFFFFF"/>
                </a:solidFill>
                <a:latin typeface="Calibri"/>
                <a:cs typeface="Calibri"/>
              </a:rPr>
              <a:t>προστασίας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88429" y="2655887"/>
            <a:ext cx="4694555" cy="1896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Calibri"/>
              <a:cs typeface="Calibri"/>
            </a:endParaRPr>
          </a:p>
          <a:p>
            <a:pPr marL="287020" marR="5080" indent="-274320">
              <a:lnSpc>
                <a:spcPct val="85700"/>
              </a:lnSpc>
              <a:spcBef>
                <a:spcPts val="5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7020" algn="l"/>
              </a:tabLst>
            </a:pP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Εισαγωγή</a:t>
            </a:r>
            <a:r>
              <a:rPr sz="9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στο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σενάριο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7E7E7E"/>
                </a:solidFill>
                <a:latin typeface="Calibri"/>
                <a:cs typeface="Calibri"/>
              </a:rPr>
              <a:t>εφαρμογής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7E7E7E"/>
                </a:solidFill>
                <a:latin typeface="Calibri"/>
                <a:cs typeface="Calibri"/>
              </a:rPr>
              <a:t>στις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7E7E7E"/>
                </a:solidFill>
                <a:latin typeface="Calibri"/>
                <a:cs typeface="Calibri"/>
              </a:rPr>
              <a:t>κύριες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7E7E7E"/>
                </a:solidFill>
                <a:latin typeface="Calibri"/>
                <a:cs typeface="Calibri"/>
              </a:rPr>
              <a:t>προκλήσεις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ασφάλειας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στα </a:t>
            </a:r>
            <a:r>
              <a:rPr sz="950" spc="-2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7E7E7E"/>
                </a:solidFill>
                <a:latin typeface="Calibri"/>
                <a:cs typeface="Calibri"/>
              </a:rPr>
              <a:t>συστήματα</a:t>
            </a:r>
            <a:r>
              <a:rPr sz="9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ελέγχου</a:t>
            </a:r>
            <a:r>
              <a:rPr sz="9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7E7E7E"/>
                </a:solidFill>
                <a:latin typeface="Calibri"/>
                <a:cs typeface="Calibri"/>
              </a:rPr>
              <a:t>ισχύος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A00"/>
              </a:buClr>
              <a:buFont typeface="Courier New"/>
              <a:buChar char="o"/>
            </a:pP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spc="85" dirty="0">
                <a:solidFill>
                  <a:srgbClr val="7E7E7E"/>
                </a:solidFill>
                <a:latin typeface="Calibri"/>
                <a:cs typeface="Calibri"/>
              </a:rPr>
              <a:t>Ταξινόμηση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7E7E7E"/>
                </a:solidFill>
                <a:latin typeface="Calibri"/>
                <a:cs typeface="Calibri"/>
              </a:rPr>
              <a:t>κυβερνοαπειλών</a:t>
            </a:r>
            <a:r>
              <a:rPr sz="9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9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7E7E7E"/>
                </a:solidFill>
                <a:latin typeface="Calibri"/>
                <a:cs typeface="Calibri"/>
              </a:rPr>
              <a:t>μελέτες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7E7E7E"/>
                </a:solidFill>
                <a:latin typeface="Calibri"/>
                <a:cs typeface="Calibri"/>
              </a:rPr>
              <a:t>περιπτώσεων</a:t>
            </a:r>
            <a:endParaRPr sz="9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20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b="1" spc="35" dirty="0">
                <a:solidFill>
                  <a:srgbClr val="FFFFFF"/>
                </a:solidFill>
                <a:latin typeface="Calibri"/>
                <a:cs typeface="Calibri"/>
              </a:rPr>
              <a:t>Τελικές</a:t>
            </a:r>
            <a:r>
              <a:rPr sz="95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30" dirty="0">
                <a:solidFill>
                  <a:srgbClr val="FFFFFF"/>
                </a:solidFill>
                <a:latin typeface="Calibri"/>
                <a:cs typeface="Calibri"/>
              </a:rPr>
              <a:t>παρατηρήσεις</a:t>
            </a:r>
            <a:endParaRPr sz="9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45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spc="95" dirty="0">
                <a:solidFill>
                  <a:srgbClr val="7E7E7E"/>
                </a:solidFill>
                <a:latin typeface="Calibri"/>
                <a:cs typeface="Calibri"/>
              </a:rPr>
              <a:t>Αναφορές</a:t>
            </a:r>
            <a:r>
              <a:rPr sz="95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7E7E7E"/>
                </a:solidFill>
                <a:latin typeface="Calibri"/>
                <a:cs typeface="Calibri"/>
              </a:rPr>
              <a:t>πηγές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94722" y="10160"/>
            <a:ext cx="2545080" cy="6837045"/>
          </a:xfrm>
          <a:custGeom>
            <a:avLst/>
            <a:gdLst/>
            <a:ahLst/>
            <a:cxnLst/>
            <a:rect l="l" t="t" r="r" b="b"/>
            <a:pathLst>
              <a:path w="2545079" h="6837045">
                <a:moveTo>
                  <a:pt x="1321435" y="2283142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192" y="2388870"/>
                </a:lnTo>
                <a:lnTo>
                  <a:pt x="1159192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69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4" y="2307590"/>
                </a:lnTo>
                <a:lnTo>
                  <a:pt x="1417637" y="2307590"/>
                </a:lnTo>
                <a:lnTo>
                  <a:pt x="1372869" y="2289175"/>
                </a:lnTo>
                <a:lnTo>
                  <a:pt x="1321435" y="2283142"/>
                </a:lnTo>
                <a:close/>
              </a:path>
              <a:path w="2545079" h="6837045">
                <a:moveTo>
                  <a:pt x="1418272" y="2307590"/>
                </a:moveTo>
                <a:lnTo>
                  <a:pt x="1322704" y="2307590"/>
                </a:lnTo>
                <a:lnTo>
                  <a:pt x="1366837" y="2313305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4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20152" y="3457892"/>
                </a:lnTo>
                <a:lnTo>
                  <a:pt x="1214119" y="3493135"/>
                </a:lnTo>
                <a:lnTo>
                  <a:pt x="1215072" y="3525837"/>
                </a:lnTo>
                <a:lnTo>
                  <a:pt x="1215072" y="3528695"/>
                </a:lnTo>
                <a:lnTo>
                  <a:pt x="1223010" y="3563302"/>
                </a:lnTo>
                <a:lnTo>
                  <a:pt x="1258569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625" y="3682682"/>
                </a:lnTo>
                <a:lnTo>
                  <a:pt x="1487804" y="3664585"/>
                </a:lnTo>
                <a:lnTo>
                  <a:pt x="1490662" y="3662680"/>
                </a:lnTo>
                <a:lnTo>
                  <a:pt x="1403985" y="3662680"/>
                </a:lnTo>
                <a:lnTo>
                  <a:pt x="1354137" y="3657282"/>
                </a:lnTo>
                <a:lnTo>
                  <a:pt x="1298892" y="3630295"/>
                </a:lnTo>
                <a:lnTo>
                  <a:pt x="1259204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4" y="3463925"/>
                </a:lnTo>
                <a:lnTo>
                  <a:pt x="1502092" y="2512695"/>
                </a:lnTo>
                <a:lnTo>
                  <a:pt x="1508442" y="2464117"/>
                </a:lnTo>
                <a:lnTo>
                  <a:pt x="1502092" y="2417127"/>
                </a:lnTo>
                <a:lnTo>
                  <a:pt x="1483994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>
                <a:moveTo>
                  <a:pt x="2545079" y="0"/>
                </a:moveTo>
                <a:lnTo>
                  <a:pt x="2518410" y="0"/>
                </a:lnTo>
                <a:lnTo>
                  <a:pt x="1939289" y="2100897"/>
                </a:lnTo>
                <a:lnTo>
                  <a:pt x="1547494" y="3546157"/>
                </a:lnTo>
                <a:lnTo>
                  <a:pt x="1526539" y="3591877"/>
                </a:lnTo>
                <a:lnTo>
                  <a:pt x="1493519" y="3627755"/>
                </a:lnTo>
                <a:lnTo>
                  <a:pt x="1451610" y="3652202"/>
                </a:lnTo>
                <a:lnTo>
                  <a:pt x="1403985" y="3662680"/>
                </a:lnTo>
                <a:lnTo>
                  <a:pt x="1490662" y="3662680"/>
                </a:lnTo>
                <a:lnTo>
                  <a:pt x="1525269" y="3636327"/>
                </a:lnTo>
                <a:lnTo>
                  <a:pt x="1554162" y="3598862"/>
                </a:lnTo>
                <a:lnTo>
                  <a:pt x="1572894" y="3553777"/>
                </a:lnTo>
                <a:lnTo>
                  <a:pt x="1964689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79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4696777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80225"/>
            <a:chOff x="0" y="0"/>
            <a:chExt cx="584073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54775" y="1545907"/>
            <a:ext cx="4430395" cy="6000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700" spc="120" dirty="0">
                <a:solidFill>
                  <a:srgbClr val="FFFFFF"/>
                </a:solidFill>
                <a:latin typeface="Times New Roman"/>
                <a:cs typeface="Times New Roman"/>
              </a:rPr>
              <a:t>Θέμα-3: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ουσιώδες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700" spc="160" dirty="0">
                <a:solidFill>
                  <a:srgbClr val="FFFFFF"/>
                </a:solidFill>
              </a:rPr>
              <a:t>Προστασία</a:t>
            </a:r>
            <a:r>
              <a:rPr sz="1700" spc="250" dirty="0">
                <a:solidFill>
                  <a:srgbClr val="FFFFFF"/>
                </a:solidFill>
              </a:rPr>
              <a:t> </a:t>
            </a:r>
            <a:r>
              <a:rPr sz="1700" spc="114" dirty="0">
                <a:solidFill>
                  <a:srgbClr val="FFFFFF"/>
                </a:solidFill>
              </a:rPr>
              <a:t>για</a:t>
            </a:r>
            <a:r>
              <a:rPr sz="1700" spc="204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δίκτυα</a:t>
            </a:r>
            <a:r>
              <a:rPr sz="1700" spc="240" dirty="0">
                <a:solidFill>
                  <a:srgbClr val="FFFFFF"/>
                </a:solidFill>
              </a:rPr>
              <a:t> </a:t>
            </a:r>
            <a:r>
              <a:rPr sz="1700" spc="150" dirty="0">
                <a:solidFill>
                  <a:srgbClr val="FFFFFF"/>
                </a:solidFill>
              </a:rPr>
              <a:t>ελέγχου</a:t>
            </a:r>
            <a:r>
              <a:rPr sz="1700" spc="229" dirty="0">
                <a:solidFill>
                  <a:srgbClr val="FFFFFF"/>
                </a:solidFill>
              </a:rPr>
              <a:t> </a:t>
            </a:r>
            <a:r>
              <a:rPr sz="1700" spc="145" dirty="0">
                <a:solidFill>
                  <a:srgbClr val="FFFFFF"/>
                </a:solidFill>
              </a:rPr>
              <a:t>ενέργειας</a:t>
            </a:r>
            <a:endParaRPr sz="1700"/>
          </a:p>
        </p:txBody>
      </p:sp>
      <p:sp>
        <p:nvSpPr>
          <p:cNvPr id="8" name="object 8"/>
          <p:cNvSpPr txBox="1"/>
          <p:nvPr/>
        </p:nvSpPr>
        <p:spPr>
          <a:xfrm>
            <a:off x="6488429" y="2657792"/>
            <a:ext cx="3843654" cy="1640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0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spc="60" dirty="0">
                <a:solidFill>
                  <a:srgbClr val="7E7E7E"/>
                </a:solidFill>
                <a:latin typeface="Calibri"/>
                <a:cs typeface="Calibri"/>
              </a:rPr>
              <a:t>Επισκόπηση</a:t>
            </a:r>
            <a:r>
              <a:rPr sz="8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8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7E7E7E"/>
                </a:solidFill>
                <a:latin typeface="Calibri"/>
                <a:cs typeface="Calibri"/>
              </a:rPr>
              <a:t>κύριων</a:t>
            </a:r>
            <a:r>
              <a:rPr sz="8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7E7E7E"/>
                </a:solidFill>
                <a:latin typeface="Calibri"/>
                <a:cs typeface="Calibri"/>
              </a:rPr>
              <a:t>πρωτοκόλλων</a:t>
            </a:r>
            <a:r>
              <a:rPr sz="8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7E7E7E"/>
                </a:solidFill>
                <a:latin typeface="Calibri"/>
                <a:cs typeface="Calibri"/>
              </a:rPr>
              <a:t>ασφαλείας</a:t>
            </a:r>
            <a:r>
              <a:rPr sz="8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7E7E7E"/>
                </a:solidFill>
                <a:latin typeface="Calibri"/>
                <a:cs typeface="Calibri"/>
              </a:rPr>
              <a:t>TCP/IP</a:t>
            </a:r>
            <a:endParaRPr sz="8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35"/>
              </a:spcBef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Προστασία</a:t>
            </a:r>
            <a:r>
              <a:rPr sz="8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ακραίων</a:t>
            </a:r>
            <a:r>
              <a:rPr sz="8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σημείων,</a:t>
            </a:r>
            <a:r>
              <a:rPr sz="8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45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r>
              <a:rPr sz="8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45" dirty="0">
                <a:solidFill>
                  <a:srgbClr val="FFFFFF"/>
                </a:solidFill>
                <a:latin typeface="Calibri"/>
                <a:cs typeface="Calibri"/>
              </a:rPr>
              <a:t>HMI</a:t>
            </a:r>
            <a:r>
              <a:rPr sz="8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8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25" dirty="0">
                <a:solidFill>
                  <a:srgbClr val="FFFFFF"/>
                </a:solidFill>
                <a:latin typeface="Calibri"/>
                <a:cs typeface="Calibri"/>
              </a:rPr>
              <a:t>διακομιστές/Εξυπηρετητές</a:t>
            </a:r>
            <a:endParaRPr sz="8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30"/>
              </a:spcBef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spc="30" dirty="0">
                <a:solidFill>
                  <a:srgbClr val="7E7E7E"/>
                </a:solidFill>
                <a:latin typeface="Calibri"/>
                <a:cs typeface="Calibri"/>
              </a:rPr>
              <a:t>Τελικές</a:t>
            </a:r>
            <a:r>
              <a:rPr sz="8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25" dirty="0">
                <a:solidFill>
                  <a:srgbClr val="7E7E7E"/>
                </a:solidFill>
                <a:latin typeface="Calibri"/>
                <a:cs typeface="Calibri"/>
              </a:rPr>
              <a:t>παρατηρήσεις</a:t>
            </a:r>
            <a:endParaRPr sz="8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30"/>
              </a:spcBef>
              <a:buClr>
                <a:srgbClr val="FFBA00"/>
              </a:buClr>
              <a:buSzPct val="188235"/>
              <a:buFont typeface="Courier New"/>
              <a:buChar char="o"/>
              <a:tabLst>
                <a:tab pos="286385" algn="l"/>
              </a:tabLst>
            </a:pPr>
            <a:r>
              <a:rPr sz="850" spc="85" dirty="0">
                <a:solidFill>
                  <a:srgbClr val="7E7E7E"/>
                </a:solidFill>
                <a:latin typeface="Calibri"/>
                <a:cs typeface="Calibri"/>
              </a:rPr>
              <a:t>Αναφορές</a:t>
            </a:r>
            <a:r>
              <a:rPr sz="8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8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7E7E7E"/>
                </a:solidFill>
                <a:latin typeface="Calibri"/>
                <a:cs typeface="Calibri"/>
              </a:rPr>
              <a:t>πηγές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455" y="5388609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3: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5126354"/>
            <a:ext cx="3294062" cy="61214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3498215" y="17779"/>
            <a:ext cx="2545080" cy="6837045"/>
          </a:xfrm>
          <a:custGeom>
            <a:avLst/>
            <a:gdLst/>
            <a:ahLst/>
            <a:cxnLst/>
            <a:rect l="l" t="t" r="r" b="b"/>
            <a:pathLst>
              <a:path w="2545079" h="6837045">
                <a:moveTo>
                  <a:pt x="1321435" y="2283142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192" y="2388870"/>
                </a:lnTo>
                <a:lnTo>
                  <a:pt x="1159192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70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5" y="2307590"/>
                </a:lnTo>
                <a:lnTo>
                  <a:pt x="1417637" y="2307590"/>
                </a:lnTo>
                <a:lnTo>
                  <a:pt x="1372870" y="2289175"/>
                </a:lnTo>
                <a:lnTo>
                  <a:pt x="1321435" y="2283142"/>
                </a:lnTo>
                <a:close/>
              </a:path>
              <a:path w="2545079" h="6837045">
                <a:moveTo>
                  <a:pt x="1418272" y="2307590"/>
                </a:moveTo>
                <a:lnTo>
                  <a:pt x="1322705" y="2307590"/>
                </a:lnTo>
                <a:lnTo>
                  <a:pt x="1366837" y="2313305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4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20152" y="3457892"/>
                </a:lnTo>
                <a:lnTo>
                  <a:pt x="1214120" y="3493135"/>
                </a:lnTo>
                <a:lnTo>
                  <a:pt x="1223010" y="3563302"/>
                </a:lnTo>
                <a:lnTo>
                  <a:pt x="1258570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625" y="3682682"/>
                </a:lnTo>
                <a:lnTo>
                  <a:pt x="1487805" y="3664585"/>
                </a:lnTo>
                <a:lnTo>
                  <a:pt x="1490662" y="3662680"/>
                </a:lnTo>
                <a:lnTo>
                  <a:pt x="1403985" y="3662680"/>
                </a:lnTo>
                <a:lnTo>
                  <a:pt x="1354137" y="3657282"/>
                </a:lnTo>
                <a:lnTo>
                  <a:pt x="1298892" y="3630295"/>
                </a:lnTo>
                <a:lnTo>
                  <a:pt x="1259205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4" y="3463925"/>
                </a:lnTo>
                <a:lnTo>
                  <a:pt x="1502092" y="2512695"/>
                </a:lnTo>
                <a:lnTo>
                  <a:pt x="1508442" y="2464117"/>
                </a:lnTo>
                <a:lnTo>
                  <a:pt x="1502092" y="2417127"/>
                </a:lnTo>
                <a:lnTo>
                  <a:pt x="1483995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>
                <a:moveTo>
                  <a:pt x="2545080" y="0"/>
                </a:moveTo>
                <a:lnTo>
                  <a:pt x="2518410" y="0"/>
                </a:lnTo>
                <a:lnTo>
                  <a:pt x="1939289" y="2100897"/>
                </a:lnTo>
                <a:lnTo>
                  <a:pt x="1547495" y="3546157"/>
                </a:lnTo>
                <a:lnTo>
                  <a:pt x="1526539" y="3591877"/>
                </a:lnTo>
                <a:lnTo>
                  <a:pt x="1493520" y="3627755"/>
                </a:lnTo>
                <a:lnTo>
                  <a:pt x="1451610" y="3652202"/>
                </a:lnTo>
                <a:lnTo>
                  <a:pt x="1403985" y="3662680"/>
                </a:lnTo>
                <a:lnTo>
                  <a:pt x="1490662" y="3662680"/>
                </a:lnTo>
                <a:lnTo>
                  <a:pt x="1525270" y="3636327"/>
                </a:lnTo>
                <a:lnTo>
                  <a:pt x="1554162" y="3598862"/>
                </a:lnTo>
                <a:lnTo>
                  <a:pt x="1572895" y="3553777"/>
                </a:lnTo>
                <a:lnTo>
                  <a:pt x="1964689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8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5344" y="782320"/>
            <a:ext cx="203898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25" dirty="0">
                <a:latin typeface="Times New Roman"/>
                <a:cs typeface="Times New Roman"/>
              </a:rPr>
              <a:t>Τελικές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παρατηρήσεις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1515" y="1385569"/>
            <a:ext cx="6755130" cy="248348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52400" indent="-139700">
              <a:lnSpc>
                <a:spcPct val="100000"/>
              </a:lnSpc>
              <a:spcBef>
                <a:spcPts val="430"/>
              </a:spcBef>
              <a:buClr>
                <a:srgbClr val="FFBA00"/>
              </a:buClr>
              <a:buSzPct val="147368"/>
              <a:buFont typeface="Arial"/>
              <a:buChar char="•"/>
              <a:tabLst>
                <a:tab pos="152400" algn="l"/>
              </a:tabLst>
            </a:pPr>
            <a:r>
              <a:rPr sz="950" spc="65" dirty="0">
                <a:latin typeface="Calibri"/>
                <a:cs typeface="Calibri"/>
              </a:rPr>
              <a:t>Οι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ενεργειακές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υποδομές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αποτελούν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θεμελιώδη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συστήματα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για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την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κοινωνική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οικονομική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ευημερία</a:t>
            </a:r>
            <a:endParaRPr sz="9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310"/>
              </a:spcBef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850" spc="55" dirty="0">
                <a:latin typeface="Calibri"/>
                <a:cs typeface="Calibri"/>
              </a:rPr>
              <a:t>Όλοι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προαπαιτούν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ενέργεια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να</a:t>
            </a:r>
            <a:r>
              <a:rPr sz="850" spc="-1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ζήσουν</a:t>
            </a:r>
            <a:endParaRPr sz="85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spcBef>
                <a:spcPts val="1250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850" spc="60" dirty="0">
                <a:latin typeface="Calibri"/>
                <a:cs typeface="Calibri"/>
              </a:rPr>
              <a:t>Όλες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οι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οργανώσεις,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οι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εταιρείες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θεσμικά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όργανα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προαπαιτούν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ενέργεια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λειτουργήσουν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σωστά.</a:t>
            </a:r>
            <a:endParaRPr sz="8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280"/>
              </a:spcBef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850" spc="60" dirty="0">
                <a:latin typeface="Calibri"/>
                <a:cs typeface="Calibri"/>
              </a:rPr>
              <a:t>Όλες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οι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κρίσιμες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υποδομές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προαπαιτούν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ενέργεια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να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λειτουργήσουν</a:t>
            </a:r>
            <a:endParaRPr sz="850">
              <a:latin typeface="Calibri"/>
              <a:cs typeface="Calibri"/>
            </a:endParaRPr>
          </a:p>
          <a:p>
            <a:pPr marL="103505" marR="249554" indent="-91440" algn="just">
              <a:lnSpc>
                <a:spcPts val="1120"/>
              </a:lnSpc>
              <a:spcBef>
                <a:spcPts val="940"/>
              </a:spcBef>
              <a:buClr>
                <a:srgbClr val="FFBA00"/>
              </a:buClr>
              <a:buSzPct val="126315"/>
              <a:buFont typeface="Arial"/>
              <a:buChar char="•"/>
              <a:tabLst>
                <a:tab pos="146685" algn="l"/>
              </a:tabLst>
            </a:pPr>
            <a:r>
              <a:rPr dirty="0"/>
              <a:t>	</a:t>
            </a:r>
            <a:r>
              <a:rPr sz="950" spc="65" dirty="0">
                <a:latin typeface="Calibri"/>
                <a:cs typeface="Calibri"/>
              </a:rPr>
              <a:t>Δυστυχώς,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ενεργειακά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συστήματα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βασίζονται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πολλαπλά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εξαρτήματα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δικτύου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νέες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τεχνολογίες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για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τον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έλεγχο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παρακολούθησή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τους,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οπότε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η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κεντρική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υποδομή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τείνει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είναι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ευάλωτη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πολλαπλούς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τύπους </a:t>
            </a:r>
            <a:r>
              <a:rPr sz="950" spc="7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επιθέσεων.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har char="•"/>
            </a:pPr>
            <a:endParaRPr sz="105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850" spc="35" dirty="0">
                <a:latin typeface="Calibri"/>
                <a:cs typeface="Calibri"/>
              </a:rPr>
              <a:t>Πραγματικά,</a:t>
            </a:r>
            <a:r>
              <a:rPr sz="850" spc="21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ο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αριθμός</a:t>
            </a:r>
            <a:r>
              <a:rPr sz="850" spc="21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των</a:t>
            </a:r>
            <a:r>
              <a:rPr sz="850" spc="2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περιστατικών</a:t>
            </a:r>
            <a:r>
              <a:rPr sz="850" spc="2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αυξάνεται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κάθε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χρόνο,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με</a:t>
            </a:r>
            <a:r>
              <a:rPr sz="850" spc="2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τον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πρόσθετο</a:t>
            </a:r>
            <a:r>
              <a:rPr sz="850" spc="2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κίνδυνο</a:t>
            </a:r>
            <a:r>
              <a:rPr sz="850" spc="21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να</a:t>
            </a:r>
            <a:r>
              <a:rPr sz="850" spc="21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επηρεαστούν</a:t>
            </a:r>
            <a:r>
              <a:rPr sz="850" spc="2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άλλες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30" dirty="0">
                <a:latin typeface="Calibri"/>
                <a:cs typeface="Calibri"/>
              </a:rPr>
              <a:t>κρίσιμες </a:t>
            </a:r>
            <a:r>
              <a:rPr sz="850" spc="35" dirty="0">
                <a:latin typeface="Calibri"/>
                <a:cs typeface="Calibri"/>
              </a:rPr>
              <a:t> υποδομές,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συστήματα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ή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εξαρτήματα.</a:t>
            </a:r>
            <a:endParaRPr sz="8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1100">
              <a:latin typeface="Calibri"/>
              <a:cs typeface="Calibri"/>
            </a:endParaRPr>
          </a:p>
          <a:p>
            <a:pPr marL="396875" marR="676275" lvl="1" indent="-182880">
              <a:lnSpc>
                <a:spcPts val="1000"/>
              </a:lnSpc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8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οι</a:t>
            </a:r>
            <a:r>
              <a:rPr sz="850" spc="9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απειλές</a:t>
            </a:r>
            <a:r>
              <a:rPr sz="850" spc="9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γίνονται</a:t>
            </a:r>
            <a:r>
              <a:rPr sz="850" spc="9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όλο</a:t>
            </a:r>
            <a:r>
              <a:rPr sz="850" spc="9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και</a:t>
            </a:r>
            <a:r>
              <a:rPr sz="850" spc="9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πιο</a:t>
            </a:r>
            <a:r>
              <a:rPr sz="850" spc="9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έξυπνες,</a:t>
            </a:r>
            <a:r>
              <a:rPr sz="850" spc="9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επίμονες</a:t>
            </a:r>
            <a:r>
              <a:rPr sz="850" spc="9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και</a:t>
            </a:r>
            <a:r>
              <a:rPr sz="850" spc="9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καταστροφικές</a:t>
            </a:r>
            <a:r>
              <a:rPr sz="850" spc="9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-</a:t>
            </a:r>
            <a:r>
              <a:rPr sz="850" spc="9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τι</a:t>
            </a:r>
            <a:r>
              <a:rPr sz="850" spc="9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χαρακτηρίζει</a:t>
            </a:r>
            <a:r>
              <a:rPr sz="850" spc="9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ένα</a:t>
            </a:r>
            <a:r>
              <a:rPr sz="850" spc="9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APT</a:t>
            </a:r>
            <a:r>
              <a:rPr sz="850" spc="9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(Advanced </a:t>
            </a:r>
            <a:r>
              <a:rPr sz="850" spc="-17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Persistent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Threat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-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Προηγμένη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Επίμονη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Απειλή)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554" y="4546600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72850" y="4438650"/>
            <a:ext cx="6667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80225"/>
            <a:chOff x="0" y="0"/>
            <a:chExt cx="584073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455" y="6432867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1: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55409" y="1286510"/>
            <a:ext cx="4558665" cy="826769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700" spc="160" dirty="0">
                <a:solidFill>
                  <a:srgbClr val="FFFFFF"/>
                </a:solidFill>
                <a:latin typeface="Times New Roman"/>
                <a:cs typeface="Times New Roman"/>
              </a:rPr>
              <a:t>Θέμα-1:</a:t>
            </a: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60" dirty="0">
                <a:solidFill>
                  <a:srgbClr val="FFFFFF"/>
                </a:solidFill>
                <a:latin typeface="Times New Roman"/>
                <a:cs typeface="Times New Roman"/>
              </a:rPr>
              <a:t>Εισαγωγή</a:t>
            </a:r>
            <a:r>
              <a:rPr sz="1700" spc="2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5" dirty="0">
                <a:solidFill>
                  <a:srgbClr val="FFFFFF"/>
                </a:solidFill>
                <a:latin typeface="Times New Roman"/>
                <a:cs typeface="Times New Roman"/>
              </a:rPr>
              <a:t>στον</a:t>
            </a:r>
            <a:r>
              <a:rPr sz="1700" spc="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ενεργειακό</a:t>
            </a:r>
            <a:r>
              <a:rPr sz="170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5" dirty="0">
                <a:solidFill>
                  <a:srgbClr val="FFFFFF"/>
                </a:solidFill>
                <a:latin typeface="Times New Roman"/>
                <a:cs typeface="Times New Roman"/>
              </a:rPr>
              <a:t>έλεγχο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1700" spc="145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r>
              <a:rPr sz="17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160" dirty="0">
                <a:solidFill>
                  <a:srgbClr val="FFFFFF"/>
                </a:solidFill>
                <a:latin typeface="Calibri"/>
                <a:cs typeface="Calibri"/>
              </a:rPr>
              <a:t>προστασίας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88429" y="2656522"/>
            <a:ext cx="4694555" cy="1896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Calibri"/>
              <a:cs typeface="Calibri"/>
            </a:endParaRPr>
          </a:p>
          <a:p>
            <a:pPr marL="287020" marR="5080" indent="-274320">
              <a:lnSpc>
                <a:spcPct val="85700"/>
              </a:lnSpc>
              <a:spcBef>
                <a:spcPts val="5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7020" algn="l"/>
              </a:tabLst>
            </a:pP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Εισαγωγή</a:t>
            </a:r>
            <a:r>
              <a:rPr sz="9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στο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σενάριο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7E7E7E"/>
                </a:solidFill>
                <a:latin typeface="Calibri"/>
                <a:cs typeface="Calibri"/>
              </a:rPr>
              <a:t>εφαρμογής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7E7E7E"/>
                </a:solidFill>
                <a:latin typeface="Calibri"/>
                <a:cs typeface="Calibri"/>
              </a:rPr>
              <a:t>στις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7E7E7E"/>
                </a:solidFill>
                <a:latin typeface="Calibri"/>
                <a:cs typeface="Calibri"/>
              </a:rPr>
              <a:t>κύριες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7E7E7E"/>
                </a:solidFill>
                <a:latin typeface="Calibri"/>
                <a:cs typeface="Calibri"/>
              </a:rPr>
              <a:t>προκλήσεις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ασφάλειας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στα </a:t>
            </a:r>
            <a:r>
              <a:rPr sz="950" spc="-2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7E7E7E"/>
                </a:solidFill>
                <a:latin typeface="Calibri"/>
                <a:cs typeface="Calibri"/>
              </a:rPr>
              <a:t>συστήματα</a:t>
            </a:r>
            <a:r>
              <a:rPr sz="9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ελέγχου</a:t>
            </a:r>
            <a:r>
              <a:rPr sz="9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7E7E7E"/>
                </a:solidFill>
                <a:latin typeface="Calibri"/>
                <a:cs typeface="Calibri"/>
              </a:rPr>
              <a:t>ισχύος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Font typeface="Courier New"/>
              <a:buChar char="o"/>
            </a:pP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spc="85" dirty="0">
                <a:solidFill>
                  <a:srgbClr val="7E7E7E"/>
                </a:solidFill>
                <a:latin typeface="Calibri"/>
                <a:cs typeface="Calibri"/>
              </a:rPr>
              <a:t>Ταξινόμηση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7E7E7E"/>
                </a:solidFill>
                <a:latin typeface="Calibri"/>
                <a:cs typeface="Calibri"/>
              </a:rPr>
              <a:t>κυβερνοαπειλών</a:t>
            </a:r>
            <a:r>
              <a:rPr sz="9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9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7E7E7E"/>
                </a:solidFill>
                <a:latin typeface="Calibri"/>
                <a:cs typeface="Calibri"/>
              </a:rPr>
              <a:t>μελέτες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7E7E7E"/>
                </a:solidFill>
                <a:latin typeface="Calibri"/>
                <a:cs typeface="Calibri"/>
              </a:rPr>
              <a:t>περιπτώσεων</a:t>
            </a:r>
            <a:endParaRPr sz="9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20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Τελικές</a:t>
            </a:r>
            <a:r>
              <a:rPr sz="95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30" dirty="0">
                <a:solidFill>
                  <a:srgbClr val="7E7E7E"/>
                </a:solidFill>
                <a:latin typeface="Calibri"/>
                <a:cs typeface="Calibri"/>
              </a:rPr>
              <a:t>παρατηρήσεις</a:t>
            </a:r>
            <a:endParaRPr sz="9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50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b="1" spc="100" dirty="0">
                <a:solidFill>
                  <a:srgbClr val="FFFFFF"/>
                </a:solidFill>
                <a:latin typeface="Calibri"/>
                <a:cs typeface="Calibri"/>
              </a:rPr>
              <a:t>Αναφορές</a:t>
            </a:r>
            <a:r>
              <a:rPr sz="9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FFFFFF"/>
                </a:solidFill>
                <a:latin typeface="Calibri"/>
                <a:cs typeface="Calibri"/>
              </a:rPr>
              <a:t>πηγές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94722" y="10160"/>
            <a:ext cx="2545080" cy="6837045"/>
          </a:xfrm>
          <a:custGeom>
            <a:avLst/>
            <a:gdLst/>
            <a:ahLst/>
            <a:cxnLst/>
            <a:rect l="l" t="t" r="r" b="b"/>
            <a:pathLst>
              <a:path w="2545079" h="6837045">
                <a:moveTo>
                  <a:pt x="1321435" y="2283142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192" y="2388870"/>
                </a:lnTo>
                <a:lnTo>
                  <a:pt x="1159192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69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4" y="2307590"/>
                </a:lnTo>
                <a:lnTo>
                  <a:pt x="1417637" y="2307590"/>
                </a:lnTo>
                <a:lnTo>
                  <a:pt x="1372869" y="2289175"/>
                </a:lnTo>
                <a:lnTo>
                  <a:pt x="1321435" y="2283142"/>
                </a:lnTo>
                <a:close/>
              </a:path>
              <a:path w="2545079" h="6837045">
                <a:moveTo>
                  <a:pt x="1418272" y="2307590"/>
                </a:moveTo>
                <a:lnTo>
                  <a:pt x="1322704" y="2307590"/>
                </a:lnTo>
                <a:lnTo>
                  <a:pt x="1366837" y="2313305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4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20152" y="3457892"/>
                </a:lnTo>
                <a:lnTo>
                  <a:pt x="1214119" y="3493135"/>
                </a:lnTo>
                <a:lnTo>
                  <a:pt x="1215072" y="3525837"/>
                </a:lnTo>
                <a:lnTo>
                  <a:pt x="1215072" y="3528695"/>
                </a:lnTo>
                <a:lnTo>
                  <a:pt x="1223010" y="3563302"/>
                </a:lnTo>
                <a:lnTo>
                  <a:pt x="1258569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625" y="3682682"/>
                </a:lnTo>
                <a:lnTo>
                  <a:pt x="1487804" y="3664585"/>
                </a:lnTo>
                <a:lnTo>
                  <a:pt x="1490662" y="3662680"/>
                </a:lnTo>
                <a:lnTo>
                  <a:pt x="1403985" y="3662680"/>
                </a:lnTo>
                <a:lnTo>
                  <a:pt x="1354137" y="3657282"/>
                </a:lnTo>
                <a:lnTo>
                  <a:pt x="1298892" y="3630295"/>
                </a:lnTo>
                <a:lnTo>
                  <a:pt x="1259204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4" y="3463925"/>
                </a:lnTo>
                <a:lnTo>
                  <a:pt x="1502092" y="2512695"/>
                </a:lnTo>
                <a:lnTo>
                  <a:pt x="1508442" y="2464117"/>
                </a:lnTo>
                <a:lnTo>
                  <a:pt x="1502092" y="2417127"/>
                </a:lnTo>
                <a:lnTo>
                  <a:pt x="1483994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>
                <a:moveTo>
                  <a:pt x="2545079" y="0"/>
                </a:moveTo>
                <a:lnTo>
                  <a:pt x="2518410" y="0"/>
                </a:lnTo>
                <a:lnTo>
                  <a:pt x="1939289" y="2100897"/>
                </a:lnTo>
                <a:lnTo>
                  <a:pt x="1547494" y="3546157"/>
                </a:lnTo>
                <a:lnTo>
                  <a:pt x="1526539" y="3591877"/>
                </a:lnTo>
                <a:lnTo>
                  <a:pt x="1493519" y="3627755"/>
                </a:lnTo>
                <a:lnTo>
                  <a:pt x="1451610" y="3652202"/>
                </a:lnTo>
                <a:lnTo>
                  <a:pt x="1403985" y="3662680"/>
                </a:lnTo>
                <a:lnTo>
                  <a:pt x="1490662" y="3662680"/>
                </a:lnTo>
                <a:lnTo>
                  <a:pt x="1525269" y="3636327"/>
                </a:lnTo>
                <a:lnTo>
                  <a:pt x="1554162" y="3598862"/>
                </a:lnTo>
                <a:lnTo>
                  <a:pt x="1572894" y="3553777"/>
                </a:lnTo>
                <a:lnTo>
                  <a:pt x="1964689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79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4697412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1080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7812" y="1516697"/>
                  </a:moveTo>
                  <a:lnTo>
                    <a:pt x="1500504" y="1523364"/>
                  </a:lnTo>
                  <a:lnTo>
                    <a:pt x="1456690" y="1541462"/>
                  </a:lnTo>
                  <a:lnTo>
                    <a:pt x="1419225" y="1570037"/>
                  </a:lnTo>
                  <a:lnTo>
                    <a:pt x="1390015" y="1607502"/>
                  </a:lnTo>
                  <a:lnTo>
                    <a:pt x="1371282" y="1652904"/>
                  </a:lnTo>
                  <a:lnTo>
                    <a:pt x="976629" y="3108325"/>
                  </a:lnTo>
                  <a:lnTo>
                    <a:pt x="4127" y="6844347"/>
                  </a:lnTo>
                  <a:lnTo>
                    <a:pt x="317" y="6857047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5945"/>
                  </a:lnTo>
                  <a:lnTo>
                    <a:pt x="1396682" y="1660525"/>
                  </a:lnTo>
                  <a:lnTo>
                    <a:pt x="1417954" y="1614487"/>
                  </a:lnTo>
                  <a:lnTo>
                    <a:pt x="1450975" y="1578292"/>
                  </a:lnTo>
                  <a:lnTo>
                    <a:pt x="1493202" y="1554162"/>
                  </a:lnTo>
                  <a:lnTo>
                    <a:pt x="1541145" y="1543367"/>
                  </a:lnTo>
                  <a:lnTo>
                    <a:pt x="1643062" y="1543367"/>
                  </a:lnTo>
                  <a:lnTo>
                    <a:pt x="1631315" y="1536064"/>
                  </a:lnTo>
                  <a:lnTo>
                    <a:pt x="1596707" y="1523364"/>
                  </a:lnTo>
                  <a:lnTo>
                    <a:pt x="1547812" y="1516697"/>
                  </a:lnTo>
                  <a:close/>
                </a:path>
                <a:path w="2555875" h="6858000">
                  <a:moveTo>
                    <a:pt x="1643062" y="1543367"/>
                  </a:moveTo>
                  <a:lnTo>
                    <a:pt x="1541145" y="1543367"/>
                  </a:lnTo>
                  <a:lnTo>
                    <a:pt x="1591627" y="1548764"/>
                  </a:lnTo>
                  <a:lnTo>
                    <a:pt x="1620837" y="1559877"/>
                  </a:lnTo>
                  <a:lnTo>
                    <a:pt x="1669415" y="1597025"/>
                  </a:lnTo>
                  <a:lnTo>
                    <a:pt x="1700212" y="1651000"/>
                  </a:lnTo>
                  <a:lnTo>
                    <a:pt x="1707832" y="1711960"/>
                  </a:lnTo>
                  <a:lnTo>
                    <a:pt x="1702435" y="1743392"/>
                  </a:lnTo>
                  <a:lnTo>
                    <a:pt x="1442720" y="2701290"/>
                  </a:lnTo>
                  <a:lnTo>
                    <a:pt x="1436052" y="2750185"/>
                  </a:lnTo>
                  <a:lnTo>
                    <a:pt x="1442720" y="2797492"/>
                  </a:lnTo>
                  <a:lnTo>
                    <a:pt x="1460817" y="2840990"/>
                  </a:lnTo>
                  <a:lnTo>
                    <a:pt x="1489392" y="2878454"/>
                  </a:lnTo>
                  <a:lnTo>
                    <a:pt x="1526857" y="2907665"/>
                  </a:lnTo>
                  <a:lnTo>
                    <a:pt x="1572577" y="2926397"/>
                  </a:lnTo>
                  <a:lnTo>
                    <a:pt x="1624329" y="2932429"/>
                  </a:lnTo>
                  <a:lnTo>
                    <a:pt x="1674495" y="2924175"/>
                  </a:lnTo>
                  <a:lnTo>
                    <a:pt x="1710054" y="2907982"/>
                  </a:lnTo>
                  <a:lnTo>
                    <a:pt x="1623377" y="2907982"/>
                  </a:lnTo>
                  <a:lnTo>
                    <a:pt x="1578927" y="2902267"/>
                  </a:lnTo>
                  <a:lnTo>
                    <a:pt x="1532890" y="2881312"/>
                  </a:lnTo>
                  <a:lnTo>
                    <a:pt x="1496377" y="2847975"/>
                  </a:lnTo>
                  <a:lnTo>
                    <a:pt x="1472247" y="2805747"/>
                  </a:lnTo>
                  <a:lnTo>
                    <a:pt x="1461770" y="2757804"/>
                  </a:lnTo>
                  <a:lnTo>
                    <a:pt x="1466850" y="2707640"/>
                  </a:lnTo>
                  <a:lnTo>
                    <a:pt x="1726565" y="1749742"/>
                  </a:lnTo>
                  <a:lnTo>
                    <a:pt x="1732597" y="1714182"/>
                  </a:lnTo>
                  <a:lnTo>
                    <a:pt x="1723390" y="1643379"/>
                  </a:lnTo>
                  <a:lnTo>
                    <a:pt x="1687829" y="1579879"/>
                  </a:lnTo>
                  <a:lnTo>
                    <a:pt x="1661795" y="1555114"/>
                  </a:lnTo>
                  <a:lnTo>
                    <a:pt x="1643062" y="1543367"/>
                  </a:lnTo>
                  <a:close/>
                </a:path>
                <a:path w="2555875" h="6858000">
                  <a:moveTo>
                    <a:pt x="2555557" y="0"/>
                  </a:moveTo>
                  <a:lnTo>
                    <a:pt x="2528570" y="0"/>
                  </a:lnTo>
                  <a:lnTo>
                    <a:pt x="2105892" y="1541462"/>
                  </a:lnTo>
                  <a:lnTo>
                    <a:pt x="1763395" y="2816860"/>
                  </a:lnTo>
                  <a:lnTo>
                    <a:pt x="1738629" y="2854642"/>
                  </a:lnTo>
                  <a:lnTo>
                    <a:pt x="1705292" y="2882900"/>
                  </a:lnTo>
                  <a:lnTo>
                    <a:pt x="1666240" y="2900997"/>
                  </a:lnTo>
                  <a:lnTo>
                    <a:pt x="1623377" y="2907982"/>
                  </a:lnTo>
                  <a:lnTo>
                    <a:pt x="1710054" y="2907982"/>
                  </a:lnTo>
                  <a:lnTo>
                    <a:pt x="1720215" y="2902902"/>
                  </a:lnTo>
                  <a:lnTo>
                    <a:pt x="1758950" y="2869882"/>
                  </a:lnTo>
                  <a:lnTo>
                    <a:pt x="1787525" y="2825750"/>
                  </a:lnTo>
                  <a:lnTo>
                    <a:pt x="1787525" y="2824479"/>
                  </a:lnTo>
                  <a:lnTo>
                    <a:pt x="2130107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1214754"/>
            <a:ext cx="23704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170" dirty="0">
                <a:solidFill>
                  <a:srgbClr val="FFBA00"/>
                </a:solidFill>
                <a:latin typeface="Times New Roman"/>
                <a:cs typeface="Times New Roman"/>
              </a:rPr>
              <a:t>Αναφορές</a:t>
            </a:r>
            <a:r>
              <a:rPr sz="1900" spc="195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1900" spc="120" dirty="0">
                <a:solidFill>
                  <a:srgbClr val="FFBA00"/>
                </a:solidFill>
                <a:latin typeface="Times New Roman"/>
                <a:cs typeface="Times New Roman"/>
              </a:rPr>
              <a:t>και</a:t>
            </a:r>
            <a:r>
              <a:rPr sz="1900" spc="150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1900" spc="145" dirty="0">
                <a:solidFill>
                  <a:srgbClr val="FFBA00"/>
                </a:solidFill>
                <a:latin typeface="Times New Roman"/>
                <a:cs typeface="Times New Roman"/>
              </a:rPr>
              <a:t>πηγές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62050" y="2098357"/>
            <a:ext cx="760095" cy="0"/>
          </a:xfrm>
          <a:custGeom>
            <a:avLst/>
            <a:gdLst/>
            <a:ahLst/>
            <a:cxnLst/>
            <a:rect l="l" t="t" r="r" b="b"/>
            <a:pathLst>
              <a:path w="760094">
                <a:moveTo>
                  <a:pt x="0" y="0"/>
                </a:moveTo>
                <a:lnTo>
                  <a:pt x="759777" y="0"/>
                </a:lnTo>
              </a:path>
            </a:pathLst>
          </a:custGeom>
          <a:ln w="4762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37627" y="2460625"/>
            <a:ext cx="977900" cy="0"/>
          </a:xfrm>
          <a:custGeom>
            <a:avLst/>
            <a:gdLst/>
            <a:ahLst/>
            <a:cxnLst/>
            <a:rect l="l" t="t" r="r" b="b"/>
            <a:pathLst>
              <a:path w="977900">
                <a:moveTo>
                  <a:pt x="0" y="0"/>
                </a:moveTo>
                <a:lnTo>
                  <a:pt x="977582" y="0"/>
                </a:lnTo>
              </a:path>
            </a:pathLst>
          </a:custGeom>
          <a:ln w="4762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75030" y="1848167"/>
            <a:ext cx="5830570" cy="3291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ts val="1295"/>
              </a:lnSpc>
              <a:spcBef>
                <a:spcPts val="100"/>
              </a:spcBef>
              <a:buClr>
                <a:srgbClr val="FFBA00"/>
              </a:buClr>
              <a:buSzPct val="200000"/>
              <a:buAutoNum type="arabicPeriod"/>
              <a:tabLst>
                <a:tab pos="286385" algn="l"/>
                <a:tab pos="287020" algn="l"/>
              </a:tabLst>
            </a:pPr>
            <a:r>
              <a:rPr sz="1000" spc="40" dirty="0">
                <a:latin typeface="Calibri"/>
                <a:cs typeface="Calibri"/>
              </a:rPr>
              <a:t>Ο</a:t>
            </a:r>
            <a:r>
              <a:rPr sz="1000" spc="40" dirty="0">
                <a:latin typeface="Calibri"/>
                <a:cs typeface="Calibri"/>
                <a:hlinkClick r:id="rId5"/>
              </a:rPr>
              <a:t>ρισμένα</a:t>
            </a:r>
            <a:r>
              <a:rPr sz="1000" spc="20" dirty="0">
                <a:latin typeface="Calibri"/>
                <a:cs typeface="Calibri"/>
                <a:hlinkClick r:id="rId5"/>
              </a:rPr>
              <a:t> </a:t>
            </a:r>
            <a:r>
              <a:rPr sz="1000" spc="35" dirty="0">
                <a:latin typeface="Calibri"/>
                <a:cs typeface="Calibri"/>
                <a:hlinkClick r:id="rId5"/>
              </a:rPr>
              <a:t>στοιχεία</a:t>
            </a:r>
            <a:r>
              <a:rPr sz="1000" spc="25" dirty="0">
                <a:latin typeface="Calibri"/>
                <a:cs typeface="Calibri"/>
                <a:hlinkClick r:id="rId5"/>
              </a:rPr>
              <a:t> </a:t>
            </a:r>
            <a:r>
              <a:rPr sz="1000" spc="40" dirty="0">
                <a:latin typeface="Calibri"/>
                <a:cs typeface="Calibri"/>
              </a:rPr>
              <a:t>αποδίδονται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από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το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Vecteezy,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URL:</a:t>
            </a:r>
            <a:r>
              <a:rPr sz="1000" spc="2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00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</a:t>
            </a:r>
            <a:r>
              <a:rPr sz="100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10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- </a:t>
            </a:r>
            <a:r>
              <a:rPr sz="100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ευχαριστώ</a:t>
            </a:r>
            <a:endParaRPr sz="1000" dirty="0">
              <a:latin typeface="Calibri"/>
              <a:cs typeface="Calibri"/>
            </a:endParaRPr>
          </a:p>
          <a:p>
            <a:pPr marL="286385">
              <a:lnSpc>
                <a:spcPts val="575"/>
              </a:lnSpc>
            </a:pPr>
            <a:r>
              <a:rPr sz="1000" spc="40" dirty="0">
                <a:solidFill>
                  <a:srgbClr val="87872D"/>
                </a:solidFill>
                <a:latin typeface="Calibri"/>
                <a:cs typeface="Calibri"/>
              </a:rPr>
              <a:t>!</a:t>
            </a:r>
            <a:r>
              <a:rPr sz="1000" spc="40" dirty="0">
                <a:solidFill>
                  <a:srgbClr val="87872D"/>
                </a:solidFill>
                <a:latin typeface="Calibri"/>
                <a:cs typeface="Calibri"/>
                <a:hlinkClick r:id="rId5"/>
              </a:rPr>
              <a:t>www.vecteezy.co</a:t>
            </a:r>
            <a:r>
              <a:rPr sz="1000" spc="40" dirty="0">
                <a:solidFill>
                  <a:srgbClr val="87872D"/>
                </a:solidFill>
                <a:latin typeface="Calibri"/>
                <a:cs typeface="Calibri"/>
              </a:rPr>
              <a:t>m/</a:t>
            </a:r>
            <a:endParaRPr sz="1000" dirty="0">
              <a:latin typeface="Calibri"/>
              <a:cs typeface="Calibri"/>
            </a:endParaRPr>
          </a:p>
          <a:p>
            <a:pPr marL="286385" marR="3185795" indent="-274320">
              <a:lnSpc>
                <a:spcPts val="1280"/>
              </a:lnSpc>
              <a:spcBef>
                <a:spcPts val="420"/>
              </a:spcBef>
              <a:buClr>
                <a:srgbClr val="FFBA00"/>
              </a:buClr>
              <a:buSzPct val="200000"/>
              <a:buAutoNum type="arabicPeriod" startAt="2"/>
              <a:tabLst>
                <a:tab pos="285750" algn="l"/>
                <a:tab pos="286385" algn="l"/>
              </a:tabLst>
            </a:pPr>
            <a:r>
              <a:rPr sz="1000" spc="40" dirty="0">
                <a:solidFill>
                  <a:srgbClr val="151515"/>
                </a:solidFill>
                <a:latin typeface="Calibri"/>
                <a:cs typeface="Calibri"/>
              </a:rPr>
              <a:t>DeepL</a:t>
            </a:r>
            <a:r>
              <a:rPr sz="10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1000" spc="35" dirty="0">
                <a:solidFill>
                  <a:srgbClr val="151515"/>
                </a:solidFill>
                <a:latin typeface="Calibri"/>
                <a:cs typeface="Calibri"/>
              </a:rPr>
              <a:t>(λογισμικό</a:t>
            </a:r>
            <a:r>
              <a:rPr sz="1000" spc="2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1000" spc="30" dirty="0">
                <a:solidFill>
                  <a:srgbClr val="151515"/>
                </a:solidFill>
                <a:latin typeface="Calibri"/>
                <a:cs typeface="Calibri"/>
              </a:rPr>
              <a:t>μηχανικής</a:t>
            </a:r>
            <a:r>
              <a:rPr sz="100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1000" spc="35" dirty="0">
                <a:solidFill>
                  <a:srgbClr val="151515"/>
                </a:solidFill>
                <a:latin typeface="Calibri"/>
                <a:cs typeface="Calibri"/>
              </a:rPr>
              <a:t>μετάφρασης</a:t>
            </a:r>
            <a:r>
              <a:rPr sz="100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151515"/>
                </a:solidFill>
                <a:latin typeface="Calibri"/>
                <a:cs typeface="Calibri"/>
              </a:rPr>
              <a:t>) </a:t>
            </a:r>
            <a:r>
              <a:rPr sz="1000" spc="-1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151515"/>
                </a:solidFill>
                <a:latin typeface="Calibri"/>
                <a:cs typeface="Calibri"/>
              </a:rPr>
              <a:t>URL:</a:t>
            </a:r>
            <a:r>
              <a:rPr sz="1000" spc="1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87872D"/>
                </a:solidFill>
                <a:latin typeface="Calibri"/>
                <a:cs typeface="Calibri"/>
              </a:rPr>
              <a:t>://</a:t>
            </a:r>
            <a:r>
              <a:rPr sz="1000" spc="10" dirty="0">
                <a:solidFill>
                  <a:srgbClr val="87872D"/>
                </a:solidFill>
                <a:latin typeface="Calibri"/>
                <a:cs typeface="Calibri"/>
                <a:hlinkClick r:id="rId6"/>
              </a:rPr>
              <a:t>www.deepl.com/transla</a:t>
            </a:r>
            <a:r>
              <a:rPr sz="1000" spc="10" dirty="0">
                <a:solidFill>
                  <a:srgbClr val="87872D"/>
                </a:solidFill>
                <a:latin typeface="Calibri"/>
                <a:cs typeface="Calibri"/>
              </a:rPr>
              <a:t>tor</a:t>
            </a:r>
            <a:endParaRPr sz="1000" dirty="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160"/>
              </a:spcBef>
              <a:buClr>
                <a:srgbClr val="FFBA00"/>
              </a:buClr>
              <a:buSzPct val="200000"/>
              <a:buAutoNum type="arabicPeriod" startAt="2"/>
              <a:tabLst>
                <a:tab pos="285750" algn="l"/>
                <a:tab pos="286385" algn="l"/>
              </a:tabLst>
            </a:pPr>
            <a:r>
              <a:rPr sz="1000" spc="25" dirty="0">
                <a:latin typeface="Calibri"/>
                <a:cs typeface="Calibri"/>
              </a:rPr>
              <a:t>ENISA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15" dirty="0">
                <a:latin typeface="Calibri"/>
                <a:cs typeface="Calibri"/>
              </a:rPr>
              <a:t>()</a:t>
            </a:r>
            <a:endParaRPr sz="1000" dirty="0">
              <a:latin typeface="Calibri"/>
              <a:cs typeface="Calibri"/>
            </a:endParaRPr>
          </a:p>
          <a:p>
            <a:pPr marL="286385">
              <a:lnSpc>
                <a:spcPct val="100000"/>
              </a:lnSpc>
              <a:spcBef>
                <a:spcPts val="430"/>
              </a:spcBef>
            </a:pPr>
            <a:r>
              <a:rPr sz="1000" spc="25" dirty="0">
                <a:latin typeface="Calibri"/>
                <a:cs typeface="Calibri"/>
              </a:rPr>
              <a:t>URL: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https://ciras.enisa.europa.eu</a:t>
            </a:r>
            <a:endParaRPr sz="1000" dirty="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335"/>
              </a:spcBef>
              <a:buClr>
                <a:srgbClr val="FFBA00"/>
              </a:buClr>
              <a:buSzPct val="200000"/>
              <a:buAutoNum type="arabicPeriod" startAt="4"/>
              <a:tabLst>
                <a:tab pos="285750" algn="l"/>
                <a:tab pos="286385" algn="l"/>
              </a:tabLst>
            </a:pPr>
            <a:r>
              <a:rPr sz="1000" spc="35" dirty="0">
                <a:latin typeface="Calibri"/>
                <a:cs typeface="Calibri"/>
              </a:rPr>
              <a:t>CloudShark.org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25" dirty="0">
                <a:latin typeface="Calibri"/>
                <a:cs typeface="Calibri"/>
              </a:rPr>
              <a:t>-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modbus-bug0.pcapng</a:t>
            </a:r>
            <a:endParaRPr sz="1000" dirty="0">
              <a:latin typeface="Calibri"/>
              <a:cs typeface="Calibri"/>
            </a:endParaRPr>
          </a:p>
          <a:p>
            <a:pPr marL="403225">
              <a:lnSpc>
                <a:spcPct val="100000"/>
              </a:lnSpc>
              <a:spcBef>
                <a:spcPts val="489"/>
              </a:spcBef>
            </a:pPr>
            <a:r>
              <a:rPr sz="1000" spc="25" dirty="0">
                <a:latin typeface="Calibri"/>
                <a:cs typeface="Calibri"/>
              </a:rPr>
              <a:t>URL: </a:t>
            </a:r>
            <a:r>
              <a:rPr sz="1000" spc="25" dirty="0">
                <a:solidFill>
                  <a:srgbClr val="87872D"/>
                </a:solidFill>
                <a:latin typeface="Calibri"/>
                <a:cs typeface="Calibri"/>
              </a:rPr>
              <a:t>XML</a:t>
            </a:r>
            <a:r>
              <a:rPr sz="1000" spc="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87872D"/>
                </a:solidFill>
                <a:latin typeface="Calibri"/>
                <a:cs typeface="Calibri"/>
              </a:rPr>
              <a:t>(Extensible</a:t>
            </a:r>
            <a:r>
              <a:rPr sz="100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87872D"/>
                </a:solidFill>
                <a:latin typeface="Calibri"/>
                <a:cs typeface="Calibri"/>
              </a:rPr>
              <a:t>Markup</a:t>
            </a:r>
            <a:r>
              <a:rPr sz="1000" spc="1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87872D"/>
                </a:solidFill>
                <a:latin typeface="Calibri"/>
                <a:cs typeface="Calibri"/>
              </a:rPr>
              <a:t>Language</a:t>
            </a:r>
            <a:r>
              <a:rPr sz="100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87872D"/>
                </a:solidFill>
                <a:latin typeface="Calibri"/>
                <a:cs typeface="Calibri"/>
              </a:rPr>
              <a:t>-</a:t>
            </a:r>
            <a:r>
              <a:rPr sz="1000" spc="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87872D"/>
                </a:solidFill>
                <a:latin typeface="Calibri"/>
                <a:cs typeface="Calibri"/>
              </a:rPr>
              <a:t>δομημένη</a:t>
            </a:r>
            <a:r>
              <a:rPr sz="1000" spc="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87872D"/>
                </a:solidFill>
                <a:latin typeface="Calibri"/>
                <a:cs typeface="Calibri"/>
              </a:rPr>
              <a:t>μορφή</a:t>
            </a:r>
            <a:r>
              <a:rPr sz="1000" spc="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87872D"/>
                </a:solidFill>
                <a:latin typeface="Calibri"/>
                <a:cs typeface="Calibri"/>
              </a:rPr>
              <a:t>ανταλλαγής</a:t>
            </a:r>
            <a:r>
              <a:rPr sz="100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87872D"/>
                </a:solidFill>
                <a:latin typeface="Calibri"/>
                <a:cs typeface="Calibri"/>
              </a:rPr>
              <a:t>δεδομένωνn)</a:t>
            </a:r>
            <a:r>
              <a:rPr sz="1000" spc="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87872D"/>
                </a:solidFill>
                <a:latin typeface="Calibri"/>
                <a:cs typeface="Calibri"/>
              </a:rPr>
              <a:t>https://</a:t>
            </a:r>
            <a:r>
              <a:rPr sz="1000" spc="10" dirty="0">
                <a:solidFill>
                  <a:srgbClr val="87872D"/>
                </a:solidFill>
                <a:latin typeface="Calibri"/>
                <a:cs typeface="Calibri"/>
                <a:hlinkClick r:id="rId7"/>
              </a:rPr>
              <a:t>www.cloudshark.org/captures/4b8f9f35</a:t>
            </a:r>
            <a:r>
              <a:rPr sz="1000" spc="10" dirty="0">
                <a:solidFill>
                  <a:srgbClr val="87872D"/>
                </a:solidFill>
                <a:latin typeface="Calibri"/>
                <a:cs typeface="Calibri"/>
              </a:rPr>
              <a:t>79b3</a:t>
            </a:r>
            <a:endParaRPr sz="1000" dirty="0">
              <a:latin typeface="Calibri"/>
              <a:cs typeface="Calibri"/>
            </a:endParaRPr>
          </a:p>
          <a:p>
            <a:pPr marL="286385" marR="875030" indent="-274320">
              <a:lnSpc>
                <a:spcPct val="108000"/>
              </a:lnSpc>
              <a:spcBef>
                <a:spcPts val="204"/>
              </a:spcBef>
              <a:buClr>
                <a:srgbClr val="FFBA00"/>
              </a:buClr>
              <a:buSzPct val="200000"/>
              <a:buAutoNum type="arabicPeriod" startAt="5"/>
              <a:tabLst>
                <a:tab pos="286385" algn="l"/>
                <a:tab pos="287020" algn="l"/>
              </a:tabLst>
            </a:pPr>
            <a:r>
              <a:rPr sz="1000" spc="30" dirty="0">
                <a:latin typeface="Calibri"/>
                <a:cs typeface="Calibri"/>
              </a:rPr>
              <a:t>C. Alcaraz, </a:t>
            </a:r>
            <a:r>
              <a:rPr sz="1000" spc="20" dirty="0">
                <a:latin typeface="Calibri"/>
                <a:cs typeface="Calibri"/>
              </a:rPr>
              <a:t>J. </a:t>
            </a:r>
            <a:r>
              <a:rPr sz="1000" spc="35" dirty="0">
                <a:latin typeface="Calibri"/>
                <a:cs typeface="Calibri"/>
              </a:rPr>
              <a:t>Lopez, </a:t>
            </a:r>
            <a:r>
              <a:rPr sz="1000" spc="50" dirty="0">
                <a:latin typeface="Calibri"/>
                <a:cs typeface="Calibri"/>
              </a:rPr>
              <a:t>A </a:t>
            </a:r>
            <a:r>
              <a:rPr sz="1000" spc="30" dirty="0">
                <a:latin typeface="Calibri"/>
                <a:cs typeface="Calibri"/>
              </a:rPr>
              <a:t>Security </a:t>
            </a:r>
            <a:r>
              <a:rPr sz="1000" spc="35" dirty="0">
                <a:latin typeface="Calibri"/>
                <a:cs typeface="Calibri"/>
              </a:rPr>
              <a:t>Analysis </a:t>
            </a:r>
            <a:r>
              <a:rPr sz="1000" spc="30" dirty="0">
                <a:latin typeface="Calibri"/>
                <a:cs typeface="Calibri"/>
              </a:rPr>
              <a:t>for </a:t>
            </a:r>
            <a:r>
              <a:rPr sz="1000" spc="35" dirty="0">
                <a:latin typeface="Calibri"/>
                <a:cs typeface="Calibri"/>
              </a:rPr>
              <a:t>Wireless (επ)αισθητήρες </a:t>
            </a:r>
            <a:r>
              <a:rPr sz="1000" spc="40" dirty="0">
                <a:latin typeface="Calibri"/>
                <a:cs typeface="Calibri"/>
              </a:rPr>
              <a:t>Δικτύων </a:t>
            </a:r>
            <a:r>
              <a:rPr sz="1000" spc="45" dirty="0">
                <a:latin typeface="Calibri"/>
                <a:cs typeface="Calibri"/>
              </a:rPr>
              <a:t>σε Υψηλά </a:t>
            </a:r>
            <a:r>
              <a:rPr sz="1000" spc="40" dirty="0">
                <a:latin typeface="Calibri"/>
                <a:cs typeface="Calibri"/>
              </a:rPr>
              <a:t>Κρίσιμα Συστήματα, </a:t>
            </a:r>
            <a:r>
              <a:rPr sz="1000" spc="-1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IEEE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Transactions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on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Systems,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Man,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and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Cybernetics,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Part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C: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Applications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and</a:t>
            </a:r>
            <a:endParaRPr sz="1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A00"/>
              </a:buClr>
              <a:buFont typeface="Calibri"/>
              <a:buAutoNum type="arabicPeriod" startAt="5"/>
            </a:pPr>
            <a:endParaRPr sz="900" dirty="0">
              <a:latin typeface="Calibri"/>
              <a:cs typeface="Calibri"/>
            </a:endParaRPr>
          </a:p>
          <a:p>
            <a:pPr marL="286385">
              <a:lnSpc>
                <a:spcPct val="100000"/>
              </a:lnSpc>
            </a:pPr>
            <a:r>
              <a:rPr sz="1000" spc="30" dirty="0">
                <a:latin typeface="Calibri"/>
                <a:cs typeface="Calibri"/>
              </a:rPr>
              <a:t>Κριτικές,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τόμος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40,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αριθ.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4,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σ.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419-428,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2010,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ISSN: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1094-6977</a:t>
            </a:r>
            <a:endParaRPr sz="1000" dirty="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325"/>
              </a:spcBef>
              <a:buClr>
                <a:srgbClr val="FFBA00"/>
              </a:buClr>
              <a:buSzPct val="200000"/>
              <a:buAutoNum type="arabicPeriod" startAt="6"/>
              <a:tabLst>
                <a:tab pos="286385" algn="l"/>
                <a:tab pos="287020" algn="l"/>
              </a:tabLst>
            </a:pPr>
            <a:r>
              <a:rPr sz="1000" spc="35" dirty="0">
                <a:solidFill>
                  <a:srgbClr val="111111"/>
                </a:solidFill>
                <a:latin typeface="Calibri"/>
                <a:cs typeface="Calibri"/>
              </a:rPr>
              <a:t>Netresec, "Captures </a:t>
            </a:r>
            <a:r>
              <a:rPr sz="1000" spc="25" dirty="0">
                <a:solidFill>
                  <a:srgbClr val="111111"/>
                </a:solidFill>
                <a:latin typeface="Calibri"/>
                <a:cs typeface="Calibri"/>
              </a:rPr>
              <a:t>files</a:t>
            </a:r>
            <a:r>
              <a:rPr sz="1000" spc="40" dirty="0">
                <a:solidFill>
                  <a:srgbClr val="111111"/>
                </a:solidFill>
                <a:latin typeface="Calibri"/>
                <a:cs typeface="Calibri"/>
              </a:rPr>
              <a:t> from</a:t>
            </a:r>
            <a:r>
              <a:rPr sz="1000" spc="35" dirty="0">
                <a:solidFill>
                  <a:srgbClr val="111111"/>
                </a:solidFill>
                <a:latin typeface="Calibri"/>
                <a:cs typeface="Calibri"/>
              </a:rPr>
              <a:t> 4SICS</a:t>
            </a:r>
            <a:r>
              <a:rPr sz="1000" spc="4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1000" spc="45" dirty="0">
                <a:solidFill>
                  <a:srgbClr val="111111"/>
                </a:solidFill>
                <a:latin typeface="Calibri"/>
                <a:cs typeface="Calibri"/>
              </a:rPr>
              <a:t>Geek</a:t>
            </a:r>
            <a:r>
              <a:rPr sz="1000" spc="3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1000" spc="35" dirty="0">
                <a:solidFill>
                  <a:srgbClr val="111111"/>
                </a:solidFill>
                <a:latin typeface="Calibri"/>
                <a:cs typeface="Calibri"/>
              </a:rPr>
              <a:t>Lounge",</a:t>
            </a:r>
            <a:r>
              <a:rPr sz="1000" spc="4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1000" spc="45" dirty="0">
                <a:solidFill>
                  <a:srgbClr val="111111"/>
                </a:solidFill>
                <a:latin typeface="Calibri"/>
                <a:cs typeface="Calibri"/>
              </a:rPr>
              <a:t>2024</a:t>
            </a:r>
            <a:r>
              <a:rPr sz="1000" spc="4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1000" spc="35" dirty="0">
                <a:solidFill>
                  <a:srgbClr val="111111"/>
                </a:solidFill>
                <a:latin typeface="Calibri"/>
                <a:cs typeface="Calibri"/>
              </a:rPr>
              <a:t>URL:</a:t>
            </a:r>
            <a:r>
              <a:rPr sz="1000" spc="4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1000" spc="35" dirty="0">
                <a:solidFill>
                  <a:srgbClr val="111111"/>
                </a:solidFill>
                <a:latin typeface="Calibri"/>
                <a:cs typeface="Calibri"/>
              </a:rPr>
              <a:t>https://</a:t>
            </a:r>
            <a:r>
              <a:rPr sz="100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www.netresec.com/?page=PCAP4</a:t>
            </a:r>
            <a:r>
              <a:rPr sz="100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SICS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  <a:tabLst>
                <a:tab pos="285750" algn="l"/>
              </a:tabLst>
            </a:pPr>
            <a:r>
              <a:rPr sz="2000" spc="-5" dirty="0">
                <a:solidFill>
                  <a:srgbClr val="FFBA00"/>
                </a:solidFill>
                <a:latin typeface="Calibri"/>
                <a:cs typeface="Calibri"/>
              </a:rPr>
              <a:t>7.	</a:t>
            </a:r>
            <a:r>
              <a:rPr sz="1000" spc="20" dirty="0">
                <a:latin typeface="Calibri"/>
                <a:cs typeface="Calibri"/>
              </a:rPr>
              <a:t>CS3Sthtlm,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25" dirty="0">
                <a:latin typeface="Calibri"/>
                <a:cs typeface="Calibri"/>
              </a:rPr>
              <a:t>2014-2020,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25" dirty="0">
                <a:latin typeface="Calibri"/>
                <a:cs typeface="Calibri"/>
              </a:rPr>
              <a:t>2024</a:t>
            </a:r>
            <a:endParaRPr sz="1000" dirty="0">
              <a:latin typeface="Calibri"/>
              <a:cs typeface="Calibri"/>
            </a:endParaRPr>
          </a:p>
          <a:p>
            <a:pPr marL="286385">
              <a:lnSpc>
                <a:spcPct val="100000"/>
              </a:lnSpc>
              <a:spcBef>
                <a:spcPts val="490"/>
              </a:spcBef>
            </a:pPr>
            <a:r>
              <a:rPr sz="1000" spc="25" dirty="0">
                <a:latin typeface="Calibri"/>
                <a:cs typeface="Calibri"/>
              </a:rPr>
              <a:t>URL: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https://cs3sthlm.se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250612" y="5652134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554" y="5792152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81481" y="5322569"/>
            <a:ext cx="3843654" cy="43878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1080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7812" y="1516697"/>
                  </a:moveTo>
                  <a:lnTo>
                    <a:pt x="1500504" y="1523364"/>
                  </a:lnTo>
                  <a:lnTo>
                    <a:pt x="1456690" y="1541462"/>
                  </a:lnTo>
                  <a:lnTo>
                    <a:pt x="1419225" y="1570037"/>
                  </a:lnTo>
                  <a:lnTo>
                    <a:pt x="1390015" y="1607502"/>
                  </a:lnTo>
                  <a:lnTo>
                    <a:pt x="1371282" y="1652904"/>
                  </a:lnTo>
                  <a:lnTo>
                    <a:pt x="976629" y="3108325"/>
                  </a:lnTo>
                  <a:lnTo>
                    <a:pt x="4127" y="6844347"/>
                  </a:lnTo>
                  <a:lnTo>
                    <a:pt x="317" y="6857047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5945"/>
                  </a:lnTo>
                  <a:lnTo>
                    <a:pt x="1396682" y="1660525"/>
                  </a:lnTo>
                  <a:lnTo>
                    <a:pt x="1417954" y="1614487"/>
                  </a:lnTo>
                  <a:lnTo>
                    <a:pt x="1450975" y="1578292"/>
                  </a:lnTo>
                  <a:lnTo>
                    <a:pt x="1493202" y="1554162"/>
                  </a:lnTo>
                  <a:lnTo>
                    <a:pt x="1541145" y="1543367"/>
                  </a:lnTo>
                  <a:lnTo>
                    <a:pt x="1643062" y="1543367"/>
                  </a:lnTo>
                  <a:lnTo>
                    <a:pt x="1631315" y="1536064"/>
                  </a:lnTo>
                  <a:lnTo>
                    <a:pt x="1596707" y="1523364"/>
                  </a:lnTo>
                  <a:lnTo>
                    <a:pt x="1547812" y="1516697"/>
                  </a:lnTo>
                  <a:close/>
                </a:path>
                <a:path w="2555875" h="6858000">
                  <a:moveTo>
                    <a:pt x="1643062" y="1543367"/>
                  </a:moveTo>
                  <a:lnTo>
                    <a:pt x="1541145" y="1543367"/>
                  </a:lnTo>
                  <a:lnTo>
                    <a:pt x="1591627" y="1548764"/>
                  </a:lnTo>
                  <a:lnTo>
                    <a:pt x="1620837" y="1559877"/>
                  </a:lnTo>
                  <a:lnTo>
                    <a:pt x="1669415" y="1597025"/>
                  </a:lnTo>
                  <a:lnTo>
                    <a:pt x="1700212" y="1651000"/>
                  </a:lnTo>
                  <a:lnTo>
                    <a:pt x="1707832" y="1711960"/>
                  </a:lnTo>
                  <a:lnTo>
                    <a:pt x="1702435" y="1743392"/>
                  </a:lnTo>
                  <a:lnTo>
                    <a:pt x="1442720" y="2701290"/>
                  </a:lnTo>
                  <a:lnTo>
                    <a:pt x="1436052" y="2750185"/>
                  </a:lnTo>
                  <a:lnTo>
                    <a:pt x="1442720" y="2797492"/>
                  </a:lnTo>
                  <a:lnTo>
                    <a:pt x="1460817" y="2840990"/>
                  </a:lnTo>
                  <a:lnTo>
                    <a:pt x="1489392" y="2878454"/>
                  </a:lnTo>
                  <a:lnTo>
                    <a:pt x="1526857" y="2907665"/>
                  </a:lnTo>
                  <a:lnTo>
                    <a:pt x="1572577" y="2926397"/>
                  </a:lnTo>
                  <a:lnTo>
                    <a:pt x="1624329" y="2932429"/>
                  </a:lnTo>
                  <a:lnTo>
                    <a:pt x="1674495" y="2924175"/>
                  </a:lnTo>
                  <a:lnTo>
                    <a:pt x="1710054" y="2907982"/>
                  </a:lnTo>
                  <a:lnTo>
                    <a:pt x="1623377" y="2907982"/>
                  </a:lnTo>
                  <a:lnTo>
                    <a:pt x="1578927" y="2902267"/>
                  </a:lnTo>
                  <a:lnTo>
                    <a:pt x="1532890" y="2881312"/>
                  </a:lnTo>
                  <a:lnTo>
                    <a:pt x="1496377" y="2847975"/>
                  </a:lnTo>
                  <a:lnTo>
                    <a:pt x="1472247" y="2805747"/>
                  </a:lnTo>
                  <a:lnTo>
                    <a:pt x="1461770" y="2757804"/>
                  </a:lnTo>
                  <a:lnTo>
                    <a:pt x="1466850" y="2707640"/>
                  </a:lnTo>
                  <a:lnTo>
                    <a:pt x="1726565" y="1749742"/>
                  </a:lnTo>
                  <a:lnTo>
                    <a:pt x="1732597" y="1714182"/>
                  </a:lnTo>
                  <a:lnTo>
                    <a:pt x="1723390" y="1643379"/>
                  </a:lnTo>
                  <a:lnTo>
                    <a:pt x="1687829" y="1579879"/>
                  </a:lnTo>
                  <a:lnTo>
                    <a:pt x="1661795" y="1555114"/>
                  </a:lnTo>
                  <a:lnTo>
                    <a:pt x="1643062" y="1543367"/>
                  </a:lnTo>
                  <a:close/>
                </a:path>
                <a:path w="2555875" h="6858000">
                  <a:moveTo>
                    <a:pt x="2555557" y="0"/>
                  </a:moveTo>
                  <a:lnTo>
                    <a:pt x="2528570" y="0"/>
                  </a:lnTo>
                  <a:lnTo>
                    <a:pt x="2105892" y="1541462"/>
                  </a:lnTo>
                  <a:lnTo>
                    <a:pt x="1763395" y="2816860"/>
                  </a:lnTo>
                  <a:lnTo>
                    <a:pt x="1738629" y="2854642"/>
                  </a:lnTo>
                  <a:lnTo>
                    <a:pt x="1705292" y="2882900"/>
                  </a:lnTo>
                  <a:lnTo>
                    <a:pt x="1666240" y="2900997"/>
                  </a:lnTo>
                  <a:lnTo>
                    <a:pt x="1623377" y="2907982"/>
                  </a:lnTo>
                  <a:lnTo>
                    <a:pt x="1710054" y="2907982"/>
                  </a:lnTo>
                  <a:lnTo>
                    <a:pt x="1720215" y="2902902"/>
                  </a:lnTo>
                  <a:lnTo>
                    <a:pt x="1758950" y="2869882"/>
                  </a:lnTo>
                  <a:lnTo>
                    <a:pt x="1787525" y="2825750"/>
                  </a:lnTo>
                  <a:lnTo>
                    <a:pt x="1787525" y="2824479"/>
                  </a:lnTo>
                  <a:lnTo>
                    <a:pt x="2130107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1214754"/>
            <a:ext cx="23704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170" dirty="0">
                <a:solidFill>
                  <a:srgbClr val="FFBA00"/>
                </a:solidFill>
                <a:latin typeface="Times New Roman"/>
                <a:cs typeface="Times New Roman"/>
              </a:rPr>
              <a:t>Αναφορές</a:t>
            </a:r>
            <a:r>
              <a:rPr sz="1900" spc="195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1900" spc="120" dirty="0">
                <a:solidFill>
                  <a:srgbClr val="FFBA00"/>
                </a:solidFill>
                <a:latin typeface="Times New Roman"/>
                <a:cs typeface="Times New Roman"/>
              </a:rPr>
              <a:t>και</a:t>
            </a:r>
            <a:r>
              <a:rPr sz="1900" spc="150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1900" spc="145" dirty="0">
                <a:solidFill>
                  <a:srgbClr val="FFBA00"/>
                </a:solidFill>
                <a:latin typeface="Times New Roman"/>
                <a:cs typeface="Times New Roman"/>
              </a:rPr>
              <a:t>πηγές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72472" y="2217420"/>
            <a:ext cx="558165" cy="0"/>
          </a:xfrm>
          <a:custGeom>
            <a:avLst/>
            <a:gdLst/>
            <a:ahLst/>
            <a:cxnLst/>
            <a:rect l="l" t="t" r="r" b="b"/>
            <a:pathLst>
              <a:path w="558164">
                <a:moveTo>
                  <a:pt x="0" y="0"/>
                </a:moveTo>
                <a:lnTo>
                  <a:pt x="557847" y="0"/>
                </a:lnTo>
              </a:path>
            </a:pathLst>
          </a:custGeom>
          <a:ln w="4762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75030" y="1970722"/>
            <a:ext cx="5306060" cy="1802994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620"/>
              </a:spcBef>
              <a:buClr>
                <a:srgbClr val="FFBA00"/>
              </a:buClr>
              <a:buSzPct val="200000"/>
              <a:buAutoNum type="arabicPeriod" startAt="8"/>
              <a:tabLst>
                <a:tab pos="286385" algn="l"/>
                <a:tab pos="287020" algn="l"/>
              </a:tabLst>
            </a:pPr>
            <a:r>
              <a:rPr sz="900" spc="35" dirty="0">
                <a:solidFill>
                  <a:srgbClr val="111111"/>
                </a:solidFill>
                <a:latin typeface="Calibri"/>
                <a:cs typeface="Calibri"/>
              </a:rPr>
              <a:t>NIST,</a:t>
            </a:r>
            <a:r>
              <a:rPr sz="900" spc="2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900" spc="40" dirty="0">
                <a:solidFill>
                  <a:srgbClr val="111111"/>
                </a:solidFill>
                <a:latin typeface="Calibri"/>
                <a:cs typeface="Calibri"/>
              </a:rPr>
              <a:t>Εθνική</a:t>
            </a:r>
            <a:r>
              <a:rPr sz="900" spc="2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solidFill>
                  <a:srgbClr val="111111"/>
                </a:solidFill>
                <a:latin typeface="Calibri"/>
                <a:cs typeface="Calibri"/>
              </a:rPr>
              <a:t>Βάση</a:t>
            </a:r>
            <a:r>
              <a:rPr sz="900" spc="2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900" spc="40" dirty="0">
                <a:solidFill>
                  <a:srgbClr val="111111"/>
                </a:solidFill>
                <a:latin typeface="Calibri"/>
                <a:cs typeface="Calibri"/>
              </a:rPr>
              <a:t>Δεδομένων</a:t>
            </a:r>
            <a:r>
              <a:rPr sz="900" spc="3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900" spc="40" dirty="0">
                <a:solidFill>
                  <a:srgbClr val="111111"/>
                </a:solidFill>
                <a:latin typeface="Calibri"/>
                <a:cs typeface="Calibri"/>
              </a:rPr>
              <a:t>Ευπαθειών,</a:t>
            </a:r>
            <a:r>
              <a:rPr sz="900" spc="2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solidFill>
                  <a:srgbClr val="111111"/>
                </a:solidFill>
                <a:latin typeface="Calibri"/>
                <a:cs typeface="Calibri"/>
              </a:rPr>
              <a:t>2024</a:t>
            </a:r>
            <a:r>
              <a:rPr sz="900" spc="3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900" spc="40" dirty="0">
                <a:solidFill>
                  <a:srgbClr val="111111"/>
                </a:solidFill>
                <a:latin typeface="Calibri"/>
                <a:cs typeface="Calibri"/>
              </a:rPr>
              <a:t>URL:</a:t>
            </a:r>
            <a:r>
              <a:rPr sz="900" spc="2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900" spc="30" dirty="0">
                <a:solidFill>
                  <a:srgbClr val="111111"/>
                </a:solidFill>
                <a:latin typeface="Calibri"/>
                <a:cs typeface="Calibri"/>
              </a:rPr>
              <a:t>https</a:t>
            </a:r>
            <a:r>
              <a:rPr sz="900" spc="30" dirty="0">
                <a:solidFill>
                  <a:srgbClr val="87872D"/>
                </a:solidFill>
                <a:latin typeface="Calibri"/>
                <a:cs typeface="Calibri"/>
              </a:rPr>
              <a:t>://nvd.nist.gov/</a:t>
            </a:r>
            <a:endParaRPr sz="900" dirty="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525"/>
              </a:spcBef>
              <a:buClr>
                <a:srgbClr val="FFBA00"/>
              </a:buClr>
              <a:buSzPct val="200000"/>
              <a:buAutoNum type="arabicPeriod" startAt="8"/>
              <a:tabLst>
                <a:tab pos="285750" algn="l"/>
                <a:tab pos="286385" algn="l"/>
              </a:tabLst>
            </a:pPr>
            <a:r>
              <a:rPr sz="900" spc="-5" dirty="0">
                <a:latin typeface="Calibri"/>
                <a:cs typeface="Calibri"/>
              </a:rPr>
              <a:t>Μ</a:t>
            </a:r>
            <a:r>
              <a:rPr sz="900" dirty="0">
                <a:latin typeface="Calibri"/>
                <a:cs typeface="Calibri"/>
              </a:rPr>
              <a:t>ΊΤ</a:t>
            </a:r>
            <a:r>
              <a:rPr sz="900" spc="-5" dirty="0">
                <a:latin typeface="Calibri"/>
                <a:cs typeface="Calibri"/>
              </a:rPr>
              <a:t>Ρ</a:t>
            </a:r>
            <a:r>
              <a:rPr sz="900" dirty="0">
                <a:latin typeface="Calibri"/>
                <a:cs typeface="Calibri"/>
              </a:rPr>
              <a:t>Α,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</a:t>
            </a:r>
            <a:r>
              <a:rPr sz="900" spc="-5" dirty="0">
                <a:latin typeface="Calibri"/>
                <a:cs typeface="Calibri"/>
              </a:rPr>
              <a:t>VE,</a:t>
            </a:r>
            <a:endParaRPr sz="900" dirty="0">
              <a:latin typeface="Calibri"/>
              <a:cs typeface="Calibri"/>
            </a:endParaRPr>
          </a:p>
          <a:p>
            <a:pPr marL="286385">
              <a:lnSpc>
                <a:spcPct val="100000"/>
              </a:lnSpc>
              <a:spcBef>
                <a:spcPts val="590"/>
              </a:spcBef>
            </a:pPr>
            <a:r>
              <a:rPr sz="900" spc="25" dirty="0">
                <a:latin typeface="Calibri"/>
                <a:cs typeface="Calibri"/>
              </a:rPr>
              <a:t>URL: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https://cve.mitre.org</a:t>
            </a:r>
            <a:r>
              <a:rPr sz="900" spc="10" dirty="0">
                <a:solidFill>
                  <a:srgbClr val="87872D"/>
                </a:solidFill>
                <a:latin typeface="Calibri"/>
                <a:cs typeface="Calibri"/>
              </a:rPr>
              <a:t>/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 dirty="0">
              <a:latin typeface="Calibri"/>
              <a:cs typeface="Calibri"/>
            </a:endParaRPr>
          </a:p>
          <a:p>
            <a:pPr marL="286385" marR="4022090" indent="-274320">
              <a:lnSpc>
                <a:spcPct val="93200"/>
              </a:lnSpc>
              <a:spcBef>
                <a:spcPts val="5"/>
              </a:spcBef>
              <a:buClr>
                <a:srgbClr val="FFBA00"/>
              </a:buClr>
              <a:buSzPct val="200000"/>
              <a:buAutoNum type="arabicPeriod" startAt="10"/>
              <a:tabLst>
                <a:tab pos="285115" algn="l"/>
              </a:tabLst>
            </a:pPr>
            <a:r>
              <a:rPr sz="900" spc="10" dirty="0">
                <a:latin typeface="Calibri"/>
                <a:cs typeface="Calibri"/>
              </a:rPr>
              <a:t>ΦΑΛΤΣΟΓΩΝΙΆ, ATT&amp;CK, 2024 </a:t>
            </a:r>
            <a:r>
              <a:rPr sz="900" spc="-12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URL:</a:t>
            </a:r>
            <a:r>
              <a:rPr sz="900" spc="-3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9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https://attack.mitre.org</a:t>
            </a:r>
            <a:r>
              <a:rPr sz="900" spc="10" dirty="0">
                <a:solidFill>
                  <a:srgbClr val="87872D"/>
                </a:solidFill>
                <a:latin typeface="Calibri"/>
                <a:cs typeface="Calibri"/>
              </a:rPr>
              <a:t>/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A00"/>
              </a:buClr>
              <a:buFont typeface="Calibri"/>
              <a:buAutoNum type="arabicPeriod" startAt="10"/>
            </a:pPr>
            <a:endParaRPr sz="900" dirty="0">
              <a:latin typeface="Calibri"/>
              <a:cs typeface="Calibri"/>
            </a:endParaRPr>
          </a:p>
          <a:p>
            <a:pPr marL="286385" marR="5080" indent="-274320">
              <a:lnSpc>
                <a:spcPct val="86600"/>
              </a:lnSpc>
              <a:buClr>
                <a:srgbClr val="FFBA00"/>
              </a:buClr>
              <a:buSzPct val="200000"/>
              <a:buAutoNum type="arabicPeriod" startAt="10"/>
              <a:tabLst>
                <a:tab pos="285115" algn="l"/>
              </a:tabLst>
            </a:pPr>
            <a:r>
              <a:rPr sz="900" spc="35" dirty="0">
                <a:latin typeface="Calibri"/>
                <a:cs typeface="Calibri"/>
              </a:rPr>
              <a:t>Fursov, </a:t>
            </a:r>
            <a:r>
              <a:rPr sz="900" spc="30" dirty="0">
                <a:latin typeface="Calibri"/>
                <a:cs typeface="Calibri"/>
              </a:rPr>
              <a:t>Ihor, </a:t>
            </a:r>
            <a:r>
              <a:rPr sz="900" spc="40" dirty="0">
                <a:latin typeface="Calibri"/>
                <a:cs typeface="Calibri"/>
              </a:rPr>
              <a:t>Klym </a:t>
            </a:r>
            <a:r>
              <a:rPr sz="900" spc="35" dirty="0">
                <a:latin typeface="Calibri"/>
                <a:cs typeface="Calibri"/>
              </a:rPr>
              <a:t>Yamkovyi, και Oleksandr </a:t>
            </a:r>
            <a:r>
              <a:rPr sz="900" spc="40" dirty="0">
                <a:latin typeface="Calibri"/>
                <a:cs typeface="Calibri"/>
              </a:rPr>
              <a:t>Shmatko. "Έξυπνο </a:t>
            </a:r>
            <a:r>
              <a:rPr sz="900" spc="35" dirty="0">
                <a:latin typeface="Calibri"/>
                <a:cs typeface="Calibri"/>
              </a:rPr>
              <a:t>δίκτυο και ανεμογεννήτριες: </a:t>
            </a:r>
            <a:r>
              <a:rPr sz="900" spc="40" dirty="0">
                <a:latin typeface="Calibri"/>
                <a:cs typeface="Calibri"/>
              </a:rPr>
              <a:t>επισκόπηση των απειλών στον κυβερνοχώρο </a:t>
            </a:r>
            <a:r>
              <a:rPr sz="900" spc="30" dirty="0">
                <a:latin typeface="Calibri"/>
                <a:cs typeface="Calibri"/>
              </a:rPr>
              <a:t>και 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Ευπάθεια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των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δικτύων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παροχής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ηλεκτρικής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ενέργειας".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Ραδιοηλεκτρονικά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και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υπολογιστικά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συστήματα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4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(2022):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50-63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250612" y="5289550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554" y="542956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04352" y="3970020"/>
            <a:ext cx="3843654" cy="43878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6290" y="0"/>
            <a:ext cx="11392535" cy="6883400"/>
            <a:chOff x="796290" y="0"/>
            <a:chExt cx="1139253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9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3977" y="60960"/>
              <a:ext cx="7034847" cy="6797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7652" y="255587"/>
              <a:ext cx="6557644" cy="6346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290" y="4458970"/>
              <a:ext cx="4201477" cy="214344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75030" y="330517"/>
            <a:ext cx="4215765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-5" dirty="0">
                <a:solidFill>
                  <a:srgbClr val="FFBA00"/>
                </a:solidFill>
                <a:latin typeface="Times New Roman"/>
                <a:cs typeface="Times New Roman"/>
              </a:rPr>
              <a:t>Συνδεθείτε με το CyberSecPro: Πώς </a:t>
            </a:r>
            <a:r>
              <a:rPr sz="1450" spc="65" dirty="0">
                <a:latin typeface="Times New Roman"/>
                <a:cs typeface="Times New Roman"/>
              </a:rPr>
              <a:t>να </a:t>
            </a:r>
            <a:r>
              <a:rPr sz="1450" spc="60" dirty="0">
                <a:latin typeface="Times New Roman"/>
                <a:cs typeface="Times New Roman"/>
              </a:rPr>
              <a:t>εγγραφείτε </a:t>
            </a:r>
            <a:r>
              <a:rPr sz="1450" spc="55" dirty="0">
                <a:latin typeface="Times New Roman"/>
                <a:cs typeface="Times New Roman"/>
              </a:rPr>
              <a:t>και </a:t>
            </a:r>
            <a:r>
              <a:rPr sz="1450" spc="-350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άλλες</a:t>
            </a:r>
            <a:r>
              <a:rPr sz="1450" spc="25" dirty="0">
                <a:latin typeface="Times New Roman"/>
                <a:cs typeface="Times New Roman"/>
              </a:rPr>
              <a:t> </a:t>
            </a:r>
            <a:r>
              <a:rPr sz="1450" spc="60" dirty="0">
                <a:latin typeface="Times New Roman"/>
                <a:cs typeface="Times New Roman"/>
              </a:rPr>
              <a:t>πρακτικές</a:t>
            </a:r>
            <a:r>
              <a:rPr sz="1450" spc="35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πληροφορίες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1511617"/>
            <a:ext cx="1851025" cy="4025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32740" marR="5080" indent="-320675">
              <a:lnSpc>
                <a:spcPct val="101400"/>
              </a:lnSpc>
              <a:spcBef>
                <a:spcPts val="70"/>
              </a:spcBef>
              <a:tabLst>
                <a:tab pos="354330" algn="l"/>
              </a:tabLst>
            </a:pPr>
            <a:r>
              <a:rPr sz="1600" spc="-5" dirty="0">
                <a:solidFill>
                  <a:srgbClr val="FFBA00"/>
                </a:solidFill>
              </a:rPr>
              <a:t>1.		</a:t>
            </a:r>
            <a:r>
              <a:rPr sz="850" spc="20" dirty="0"/>
              <a:t>Ιστοσελίδα: </a:t>
            </a:r>
            <a:r>
              <a:rPr sz="850" spc="25" dirty="0">
                <a:solidFill>
                  <a:srgbClr val="87872D"/>
                </a:solidFill>
              </a:rPr>
              <a:t> </a:t>
            </a:r>
            <a:r>
              <a:rPr sz="850" u="sng" spc="10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www</a:t>
            </a:r>
            <a:r>
              <a:rPr sz="8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.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cy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be</a:t>
            </a:r>
            <a:r>
              <a:rPr sz="8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r</a:t>
            </a:r>
            <a:r>
              <a:rPr sz="8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s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e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c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p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r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o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-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p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r</a:t>
            </a:r>
            <a:r>
              <a:rPr sz="85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o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j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e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c</a:t>
            </a:r>
            <a:r>
              <a:rPr sz="8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t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.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e</a:t>
            </a:r>
            <a:r>
              <a:rPr sz="850" u="sng" spc="8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u</a:t>
            </a:r>
            <a:endParaRPr sz="850"/>
          </a:p>
        </p:txBody>
      </p:sp>
      <p:sp>
        <p:nvSpPr>
          <p:cNvPr id="10" name="object 10"/>
          <p:cNvSpPr txBox="1"/>
          <p:nvPr/>
        </p:nvSpPr>
        <p:spPr>
          <a:xfrm>
            <a:off x="875030" y="1929129"/>
            <a:ext cx="3012440" cy="85915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85"/>
              </a:spcBef>
              <a:buClr>
                <a:srgbClr val="FFBA00"/>
              </a:buClr>
              <a:buSzPct val="188235"/>
              <a:buAutoNum type="arabicPeriod" startAt="2"/>
              <a:tabLst>
                <a:tab pos="354965" algn="l"/>
                <a:tab pos="355600" algn="l"/>
              </a:tabLst>
            </a:pPr>
            <a:r>
              <a:rPr sz="850" spc="65" dirty="0">
                <a:latin typeface="Calibri"/>
                <a:cs typeface="Calibri"/>
              </a:rPr>
              <a:t>X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(Twitter):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https://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twitter.com/CyberSecPro_eu</a:t>
            </a:r>
            <a:endParaRPr sz="850">
              <a:latin typeface="Calibri"/>
              <a:cs typeface="Calibri"/>
            </a:endParaRPr>
          </a:p>
          <a:p>
            <a:pPr marL="355600" marR="5080" indent="-342900">
              <a:lnSpc>
                <a:spcPct val="76900"/>
              </a:lnSpc>
              <a:spcBef>
                <a:spcPts val="1430"/>
              </a:spcBef>
              <a:buClr>
                <a:srgbClr val="FFBA00"/>
              </a:buClr>
              <a:buSzPct val="188235"/>
              <a:buAutoNum type="arabicPeriod" startAt="2"/>
              <a:tabLst>
                <a:tab pos="354965" algn="l"/>
                <a:tab pos="355600" algn="l"/>
              </a:tabLst>
            </a:pPr>
            <a:r>
              <a:rPr sz="850" spc="45" dirty="0">
                <a:latin typeface="Calibri"/>
                <a:cs typeface="Calibri"/>
              </a:rPr>
              <a:t>LinkedIn (επαγγελματικό κοινωνικό δίκτυο) </a:t>
            </a:r>
            <a:r>
              <a:rPr sz="850" spc="35" dirty="0">
                <a:latin typeface="Calibri"/>
                <a:cs typeface="Calibri"/>
              </a:rPr>
              <a:t>: </a:t>
            </a:r>
            <a:r>
              <a:rPr sz="850" spc="4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www.linkedin.com/compan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y/cybersecpro-euproject/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88825" cy="6880225"/>
            <a:chOff x="0" y="0"/>
            <a:chExt cx="1218882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8545" y="0"/>
              <a:ext cx="605028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720" y="5059679"/>
              <a:ext cx="932814" cy="1798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784022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443729" y="5079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0897"/>
                  </a:lnTo>
                  <a:lnTo>
                    <a:pt x="1547495" y="3546157"/>
                  </a:lnTo>
                  <a:lnTo>
                    <a:pt x="1526540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90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63365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48500" y="2199322"/>
            <a:ext cx="28206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04" dirty="0">
                <a:solidFill>
                  <a:srgbClr val="FFBA00"/>
                </a:solidFill>
                <a:latin typeface="Times New Roman"/>
                <a:cs typeface="Times New Roman"/>
              </a:rPr>
              <a:t>Σας</a:t>
            </a:r>
            <a:r>
              <a:rPr sz="3200" spc="130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3200" spc="215" dirty="0">
                <a:solidFill>
                  <a:srgbClr val="FFBA00"/>
                </a:solidFill>
                <a:latin typeface="Times New Roman"/>
                <a:cs typeface="Times New Roman"/>
              </a:rPr>
              <a:t>ευχαριστώ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48500" y="3337559"/>
            <a:ext cx="450977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Εάν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έχετε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οποιεσδήποτε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ερωτήσεις,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μη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διστάσετε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επικοινωνήσετε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μαζί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μας: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48500" y="3841432"/>
            <a:ext cx="1949450" cy="7493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98450" marR="793115" indent="-285750">
              <a:lnSpc>
                <a:spcPct val="104700"/>
              </a:lnSpc>
              <a:spcBef>
                <a:spcPts val="5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Cristina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Alcaraz </a:t>
            </a:r>
            <a:r>
              <a:rPr sz="850" spc="7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6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alcaraz@uma</a:t>
            </a:r>
            <a:r>
              <a:rPr sz="850" u="sng" spc="6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.es</a:t>
            </a:r>
            <a:endParaRPr sz="850">
              <a:latin typeface="Calibri"/>
              <a:cs typeface="Calibri"/>
            </a:endParaRPr>
          </a:p>
          <a:p>
            <a:pPr marL="298450" marR="5080" indent="-285750">
              <a:lnSpc>
                <a:spcPts val="19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spc="75" dirty="0">
                <a:solidFill>
                  <a:srgbClr val="FFFFFF"/>
                </a:solidFill>
                <a:latin typeface="Calibri"/>
                <a:cs typeface="Calibri"/>
              </a:rPr>
              <a:t>Abdelkader </a:t>
            </a:r>
            <a:r>
              <a:rPr sz="850" spc="90" dirty="0">
                <a:solidFill>
                  <a:srgbClr val="FFFFFF"/>
                </a:solidFill>
                <a:latin typeface="Calibri"/>
                <a:cs typeface="Calibri"/>
              </a:rPr>
              <a:t>Shaaban </a:t>
            </a:r>
            <a:r>
              <a:rPr sz="850" spc="9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abdelkader.shaaban@ai</a:t>
            </a:r>
            <a:r>
              <a:rPr sz="85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t.ac.at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455" y="5478779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1: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5634990" marR="5080">
              <a:lnSpc>
                <a:spcPts val="2920"/>
              </a:lnSpc>
              <a:spcBef>
                <a:spcPts val="310"/>
              </a:spcBef>
            </a:pPr>
            <a:r>
              <a:rPr spc="125" dirty="0"/>
              <a:t>Προστασία</a:t>
            </a:r>
            <a:r>
              <a:rPr spc="85" dirty="0"/>
              <a:t> </a:t>
            </a:r>
            <a:r>
              <a:rPr spc="105" dirty="0"/>
              <a:t>δικτύου</a:t>
            </a:r>
            <a:r>
              <a:rPr spc="75" dirty="0"/>
              <a:t> </a:t>
            </a:r>
            <a:r>
              <a:rPr spc="105" dirty="0"/>
              <a:t>για </a:t>
            </a:r>
            <a:r>
              <a:rPr spc="-560" dirty="0"/>
              <a:t> </a:t>
            </a:r>
            <a:r>
              <a:rPr spc="114" dirty="0"/>
              <a:t>συστήματα </a:t>
            </a:r>
            <a:r>
              <a:rPr spc="90" dirty="0"/>
              <a:t>ελέγχου </a:t>
            </a:r>
            <a:r>
              <a:rPr spc="95" dirty="0"/>
              <a:t> </a:t>
            </a:r>
            <a:r>
              <a:rPr spc="80" dirty="0"/>
              <a:t>ενέργειας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97725" y="2355215"/>
            <a:ext cx="2125345" cy="1057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1" spc="204" dirty="0">
                <a:solidFill>
                  <a:srgbClr val="D8791A"/>
                </a:solidFill>
                <a:latin typeface="Calibri"/>
                <a:cs typeface="Calibri"/>
              </a:rPr>
              <a:t>CSP004_C_E</a:t>
            </a:r>
            <a:endParaRPr sz="2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35"/>
              </a:spcBef>
            </a:pPr>
            <a:r>
              <a:rPr sz="850" spc="120" dirty="0">
                <a:latin typeface="Calibri"/>
                <a:cs typeface="Calibri"/>
              </a:rPr>
              <a:t>ΠΑΡΟΥΣΊΑΣΗ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95" dirty="0">
                <a:latin typeface="Calibri"/>
                <a:cs typeface="Calibri"/>
              </a:rPr>
              <a:t>ΑΠΌ: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7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b="1" spc="135" dirty="0">
                <a:latin typeface="Calibri"/>
                <a:cs typeface="Calibri"/>
              </a:rPr>
              <a:t>CRISTINA</a:t>
            </a:r>
            <a:r>
              <a:rPr sz="850" b="1" spc="155" dirty="0">
                <a:latin typeface="Calibri"/>
                <a:cs typeface="Calibri"/>
              </a:rPr>
              <a:t> </a:t>
            </a:r>
            <a:r>
              <a:rPr sz="850" b="1" spc="140" dirty="0">
                <a:latin typeface="Calibri"/>
                <a:cs typeface="Calibri"/>
              </a:rPr>
              <a:t>ALCARAZ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83475" y="3476942"/>
            <a:ext cx="15233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130" dirty="0">
                <a:latin typeface="Calibri"/>
                <a:cs typeface="Calibri"/>
              </a:rPr>
              <a:t>ΠΑΝΕΠΙΣΤΉΜΙΟ</a:t>
            </a:r>
            <a:r>
              <a:rPr sz="700" spc="175" dirty="0">
                <a:latin typeface="Calibri"/>
                <a:cs typeface="Calibri"/>
              </a:rPr>
              <a:t> </a:t>
            </a:r>
            <a:r>
              <a:rPr sz="700" spc="80" dirty="0">
                <a:latin typeface="Calibri"/>
                <a:cs typeface="Calibri"/>
              </a:rPr>
              <a:t>ΤΗΣ</a:t>
            </a:r>
            <a:r>
              <a:rPr sz="700" spc="100" dirty="0">
                <a:latin typeface="Calibri"/>
                <a:cs typeface="Calibri"/>
              </a:rPr>
              <a:t> </a:t>
            </a:r>
            <a:r>
              <a:rPr sz="700" spc="125" dirty="0">
                <a:latin typeface="Calibri"/>
                <a:cs typeface="Calibri"/>
              </a:rPr>
              <a:t>ΜΆΛΑΓΑ,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827" y="6151562"/>
              <a:ext cx="2649537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60370">
              <a:lnSpc>
                <a:spcPct val="100000"/>
              </a:lnSpc>
              <a:spcBef>
                <a:spcPts val="100"/>
              </a:spcBef>
            </a:pPr>
            <a:r>
              <a:rPr spc="95" dirty="0"/>
              <a:t>Γ</a:t>
            </a:r>
            <a:r>
              <a:rPr spc="100" dirty="0"/>
              <a:t>ν</a:t>
            </a:r>
            <a:r>
              <a:rPr spc="160" dirty="0"/>
              <a:t>ω</a:t>
            </a:r>
            <a:r>
              <a:rPr spc="114" dirty="0"/>
              <a:t>σ</a:t>
            </a:r>
            <a:r>
              <a:rPr spc="85" dirty="0"/>
              <a:t>τ</a:t>
            </a:r>
            <a:r>
              <a:rPr spc="120" dirty="0"/>
              <a:t>ο</a:t>
            </a:r>
            <a:r>
              <a:rPr spc="125" dirty="0"/>
              <a:t>π</a:t>
            </a:r>
            <a:r>
              <a:rPr spc="120" dirty="0"/>
              <a:t>ο</a:t>
            </a:r>
            <a:r>
              <a:rPr spc="50" dirty="0"/>
              <a:t>ί</a:t>
            </a:r>
            <a:r>
              <a:rPr spc="120" dirty="0"/>
              <a:t>ησ</a:t>
            </a:r>
            <a:r>
              <a:rPr spc="135" dirty="0"/>
              <a:t>η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501765" y="1963102"/>
            <a:ext cx="5327650" cy="829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SzPct val="188235"/>
              <a:buFont typeface="Arial"/>
              <a:buChar char="•"/>
              <a:tabLst>
                <a:tab pos="355600" algn="l"/>
              </a:tabLst>
            </a:pPr>
            <a:r>
              <a:rPr sz="850" i="1" spc="55" dirty="0">
                <a:latin typeface="Calibri"/>
                <a:cs typeface="Calibri"/>
              </a:rPr>
              <a:t>Συγχρηματοδοτείται</a:t>
            </a:r>
            <a:r>
              <a:rPr sz="850" i="1" spc="60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από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την</a:t>
            </a:r>
            <a:r>
              <a:rPr sz="850" i="1" spc="60" dirty="0">
                <a:latin typeface="Calibri"/>
                <a:cs typeface="Calibri"/>
              </a:rPr>
              <a:t> Ευρωπαϊκή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Ένωση.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Ωστόσο,</a:t>
            </a:r>
            <a:r>
              <a:rPr sz="850" i="1" spc="60" dirty="0">
                <a:latin typeface="Calibri"/>
                <a:cs typeface="Calibri"/>
              </a:rPr>
              <a:t> </a:t>
            </a:r>
            <a:r>
              <a:rPr sz="850" i="1" spc="45" dirty="0">
                <a:latin typeface="Calibri"/>
                <a:cs typeface="Calibri"/>
              </a:rPr>
              <a:t>οι</a:t>
            </a:r>
            <a:r>
              <a:rPr sz="850" i="1" spc="5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απόψεις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και</a:t>
            </a:r>
            <a:r>
              <a:rPr sz="850" i="1" spc="55" dirty="0">
                <a:latin typeface="Calibri"/>
                <a:cs typeface="Calibri"/>
              </a:rPr>
              <a:t> </a:t>
            </a:r>
            <a:r>
              <a:rPr sz="850" i="1" spc="45" dirty="0">
                <a:latin typeface="Calibri"/>
                <a:cs typeface="Calibri"/>
              </a:rPr>
              <a:t>οι</a:t>
            </a:r>
            <a:r>
              <a:rPr sz="850" i="1" spc="5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γνώμες</a:t>
            </a:r>
            <a:r>
              <a:rPr sz="850" i="1" spc="65" dirty="0">
                <a:latin typeface="Calibri"/>
                <a:cs typeface="Calibri"/>
              </a:rPr>
              <a:t> που 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εκφράζονται </a:t>
            </a:r>
            <a:r>
              <a:rPr sz="850" i="1" spc="45" dirty="0">
                <a:latin typeface="Calibri"/>
                <a:cs typeface="Calibri"/>
              </a:rPr>
              <a:t>είναι </a:t>
            </a:r>
            <a:r>
              <a:rPr sz="850" i="1" spc="55" dirty="0">
                <a:latin typeface="Calibri"/>
                <a:cs typeface="Calibri"/>
              </a:rPr>
              <a:t>αποκλειστικά του/των </a:t>
            </a:r>
            <a:r>
              <a:rPr sz="850" i="1" spc="60" dirty="0">
                <a:latin typeface="Calibri"/>
                <a:cs typeface="Calibri"/>
              </a:rPr>
              <a:t>συγγραφέα/ων </a:t>
            </a:r>
            <a:r>
              <a:rPr sz="850" i="1" spc="50" dirty="0">
                <a:latin typeface="Calibri"/>
                <a:cs typeface="Calibri"/>
              </a:rPr>
              <a:t>και </a:t>
            </a:r>
            <a:r>
              <a:rPr sz="850" i="1" spc="60" dirty="0">
                <a:latin typeface="Calibri"/>
                <a:cs typeface="Calibri"/>
              </a:rPr>
              <a:t>δεν αντανακλούν </a:t>
            </a:r>
            <a:r>
              <a:rPr sz="850" i="1" spc="50" dirty="0">
                <a:latin typeface="Calibri"/>
                <a:cs typeface="Calibri"/>
              </a:rPr>
              <a:t>κατ' </a:t>
            </a:r>
            <a:r>
              <a:rPr sz="850" i="1" spc="60" dirty="0">
                <a:latin typeface="Calibri"/>
                <a:cs typeface="Calibri"/>
              </a:rPr>
              <a:t>ανάγκη </a:t>
            </a:r>
            <a:r>
              <a:rPr sz="850" i="1" spc="40" dirty="0">
                <a:latin typeface="Calibri"/>
                <a:cs typeface="Calibri"/>
              </a:rPr>
              <a:t>τις </a:t>
            </a:r>
            <a:r>
              <a:rPr sz="850" i="1" spc="4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απόψεις </a:t>
            </a:r>
            <a:r>
              <a:rPr sz="850" i="1" spc="50" dirty="0">
                <a:latin typeface="Calibri"/>
                <a:cs typeface="Calibri"/>
              </a:rPr>
              <a:t>και </a:t>
            </a:r>
            <a:r>
              <a:rPr sz="850" i="1" spc="40" dirty="0">
                <a:latin typeface="Calibri"/>
                <a:cs typeface="Calibri"/>
              </a:rPr>
              <a:t>τις </a:t>
            </a:r>
            <a:r>
              <a:rPr sz="850" i="1" spc="60" dirty="0">
                <a:latin typeface="Calibri"/>
                <a:cs typeface="Calibri"/>
              </a:rPr>
              <a:t>γνώμες </a:t>
            </a:r>
            <a:r>
              <a:rPr sz="850" i="1" spc="55" dirty="0">
                <a:latin typeface="Calibri"/>
                <a:cs typeface="Calibri"/>
              </a:rPr>
              <a:t>της </a:t>
            </a:r>
            <a:r>
              <a:rPr sz="850" i="1" spc="60" dirty="0">
                <a:latin typeface="Calibri"/>
                <a:cs typeface="Calibri"/>
              </a:rPr>
              <a:t>Ευρωπαϊκής Ένωσης </a:t>
            </a:r>
            <a:r>
              <a:rPr sz="850" i="1" spc="65" dirty="0">
                <a:latin typeface="Calibri"/>
                <a:cs typeface="Calibri"/>
              </a:rPr>
              <a:t>ή </a:t>
            </a:r>
            <a:r>
              <a:rPr sz="850" i="1" spc="55" dirty="0">
                <a:latin typeface="Calibri"/>
                <a:cs typeface="Calibri"/>
              </a:rPr>
              <a:t>της </a:t>
            </a:r>
            <a:r>
              <a:rPr sz="850" i="1" spc="60" dirty="0">
                <a:latin typeface="Calibri"/>
                <a:cs typeface="Calibri"/>
              </a:rPr>
              <a:t>HADEA. Ούτε </a:t>
            </a:r>
            <a:r>
              <a:rPr sz="850" i="1" spc="65" dirty="0">
                <a:latin typeface="Calibri"/>
                <a:cs typeface="Calibri"/>
              </a:rPr>
              <a:t>η </a:t>
            </a:r>
            <a:r>
              <a:rPr sz="850" i="1" spc="60" dirty="0">
                <a:latin typeface="Calibri"/>
                <a:cs typeface="Calibri"/>
              </a:rPr>
              <a:t>Ευρωπαϊκή </a:t>
            </a:r>
            <a:r>
              <a:rPr sz="850" i="1" spc="65" dirty="0">
                <a:latin typeface="Calibri"/>
                <a:cs typeface="Calibri"/>
              </a:rPr>
              <a:t>Ένωση </a:t>
            </a:r>
            <a:r>
              <a:rPr sz="850" i="1" spc="55" dirty="0">
                <a:latin typeface="Calibri"/>
                <a:cs typeface="Calibri"/>
              </a:rPr>
              <a:t>ούτε </a:t>
            </a:r>
            <a:r>
              <a:rPr sz="850" i="1" spc="65" dirty="0">
                <a:latin typeface="Calibri"/>
                <a:cs typeface="Calibri"/>
              </a:rPr>
              <a:t>η 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χορηγούσα</a:t>
            </a:r>
            <a:r>
              <a:rPr sz="850" i="1" spc="2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αρχή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μπορούν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να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θεωρηθούν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υπεύθυνοι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35" dirty="0">
                <a:latin typeface="Calibri"/>
                <a:cs typeface="Calibri"/>
              </a:rPr>
              <a:t>γι'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αυτές.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85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SzPct val="188235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850" i="1" spc="65" dirty="0">
                <a:latin typeface="Calibri"/>
                <a:cs typeface="Calibri"/>
              </a:rPr>
              <a:t>Συμφωνία</a:t>
            </a:r>
            <a:r>
              <a:rPr sz="850" i="1" spc="1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έργου</a:t>
            </a:r>
            <a:r>
              <a:rPr sz="850" i="1" spc="1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αριθ.</a:t>
            </a:r>
            <a:r>
              <a:rPr sz="850" i="1" spc="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101083594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4455" y="6431597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1: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55409" y="1285874"/>
            <a:ext cx="4558665" cy="826769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700" spc="160" dirty="0">
                <a:solidFill>
                  <a:srgbClr val="FFFFFF"/>
                </a:solidFill>
                <a:latin typeface="Times New Roman"/>
                <a:cs typeface="Times New Roman"/>
              </a:rPr>
              <a:t>Θέμα-1:</a:t>
            </a: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60" dirty="0">
                <a:solidFill>
                  <a:srgbClr val="FFFFFF"/>
                </a:solidFill>
                <a:latin typeface="Times New Roman"/>
                <a:cs typeface="Times New Roman"/>
              </a:rPr>
              <a:t>Εισαγωγή</a:t>
            </a:r>
            <a:r>
              <a:rPr sz="1700" spc="2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5" dirty="0">
                <a:solidFill>
                  <a:srgbClr val="FFFFFF"/>
                </a:solidFill>
                <a:latin typeface="Times New Roman"/>
                <a:cs typeface="Times New Roman"/>
              </a:rPr>
              <a:t>στον</a:t>
            </a:r>
            <a:r>
              <a:rPr sz="1700" spc="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ενεργειακό</a:t>
            </a:r>
            <a:r>
              <a:rPr sz="170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5" dirty="0">
                <a:solidFill>
                  <a:srgbClr val="FFFFFF"/>
                </a:solidFill>
                <a:latin typeface="Times New Roman"/>
                <a:cs typeface="Times New Roman"/>
              </a:rPr>
              <a:t>έλεγχο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1700" spc="145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r>
              <a:rPr sz="17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160" dirty="0">
                <a:solidFill>
                  <a:srgbClr val="FFFFFF"/>
                </a:solidFill>
                <a:latin typeface="Calibri"/>
                <a:cs typeface="Calibri"/>
              </a:rPr>
              <a:t>προστασίας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8429" y="2655887"/>
            <a:ext cx="4694555" cy="1896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Calibri"/>
              <a:cs typeface="Calibri"/>
            </a:endParaRPr>
          </a:p>
          <a:p>
            <a:pPr marL="287020" marR="5080" indent="-274320">
              <a:lnSpc>
                <a:spcPct val="85700"/>
              </a:lnSpc>
              <a:spcBef>
                <a:spcPts val="5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7020" algn="l"/>
              </a:tabLst>
            </a:pP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Εισαγωγή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σενάριο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εφαρμογής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κύριες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προκλήσεις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στα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ελέγχου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ισχύος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A00"/>
              </a:buClr>
              <a:buFont typeface="Courier New"/>
              <a:buChar char="o"/>
            </a:pP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Ταξινόμηση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κυβερνοαπειλών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μελέτες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περιπτώσεων</a:t>
            </a:r>
            <a:endParaRPr sz="9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20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Τελικές</a:t>
            </a:r>
            <a:r>
              <a:rPr sz="9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παρατηρήσεις</a:t>
            </a:r>
            <a:endParaRPr sz="9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45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Αναφορές</a:t>
            </a:r>
            <a:r>
              <a:rPr sz="9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πηγές</a:t>
            </a:r>
            <a:endParaRPr sz="9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4696777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0120" cy="6880225"/>
            <a:chOff x="0" y="0"/>
            <a:chExt cx="604012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4722" y="10159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69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4" y="2307590"/>
                  </a:lnTo>
                  <a:lnTo>
                    <a:pt x="1417637" y="2307590"/>
                  </a:lnTo>
                  <a:lnTo>
                    <a:pt x="1372869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4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19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69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4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4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4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79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4" y="3546157"/>
                  </a:lnTo>
                  <a:lnTo>
                    <a:pt x="1526539" y="3591877"/>
                  </a:lnTo>
                  <a:lnTo>
                    <a:pt x="1493519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69" y="3636327"/>
                  </a:lnTo>
                  <a:lnTo>
                    <a:pt x="1554162" y="3598862"/>
                  </a:lnTo>
                  <a:lnTo>
                    <a:pt x="1572894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4455" y="6431597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1: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55409" y="1285874"/>
            <a:ext cx="4558665" cy="826769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700" spc="160" dirty="0">
                <a:solidFill>
                  <a:srgbClr val="FFFFFF"/>
                </a:solidFill>
                <a:latin typeface="Times New Roman"/>
                <a:cs typeface="Times New Roman"/>
              </a:rPr>
              <a:t>Θέμα-1:</a:t>
            </a: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60" dirty="0">
                <a:solidFill>
                  <a:srgbClr val="FFFFFF"/>
                </a:solidFill>
                <a:latin typeface="Times New Roman"/>
                <a:cs typeface="Times New Roman"/>
              </a:rPr>
              <a:t>Εισαγωγή</a:t>
            </a:r>
            <a:r>
              <a:rPr sz="1700" spc="2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5" dirty="0">
                <a:solidFill>
                  <a:srgbClr val="FFFFFF"/>
                </a:solidFill>
                <a:latin typeface="Times New Roman"/>
                <a:cs typeface="Times New Roman"/>
              </a:rPr>
              <a:t>στον</a:t>
            </a:r>
            <a:r>
              <a:rPr sz="1700" spc="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ενεργειακό</a:t>
            </a:r>
            <a:r>
              <a:rPr sz="170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5" dirty="0">
                <a:solidFill>
                  <a:srgbClr val="FFFFFF"/>
                </a:solidFill>
                <a:latin typeface="Times New Roman"/>
                <a:cs typeface="Times New Roman"/>
              </a:rPr>
              <a:t>έλεγχο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1700" spc="160" dirty="0">
                <a:solidFill>
                  <a:srgbClr val="FFFFFF"/>
                </a:solidFill>
                <a:latin typeface="Calibri"/>
                <a:cs typeface="Calibri"/>
              </a:rPr>
              <a:t>Προστασία</a:t>
            </a:r>
            <a:r>
              <a:rPr sz="17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150" dirty="0">
                <a:solidFill>
                  <a:srgbClr val="FFFFFF"/>
                </a:solidFill>
                <a:latin typeface="Calibri"/>
                <a:cs typeface="Calibri"/>
              </a:rPr>
              <a:t>δικτύου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8429" y="2655887"/>
            <a:ext cx="4622800" cy="1896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Calibri"/>
              <a:cs typeface="Calibri"/>
            </a:endParaRPr>
          </a:p>
          <a:p>
            <a:pPr marL="287020" marR="5080" indent="-274320">
              <a:lnSpc>
                <a:spcPct val="85700"/>
              </a:lnSpc>
              <a:spcBef>
                <a:spcPts val="5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7020" algn="l"/>
              </a:tabLst>
            </a:pP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Εισαγωγή</a:t>
            </a:r>
            <a:r>
              <a:rPr sz="9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9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σενάριο</a:t>
            </a:r>
            <a:r>
              <a:rPr sz="9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εφαρμογής</a:t>
            </a:r>
            <a:r>
              <a:rPr sz="9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35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9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κύριες</a:t>
            </a:r>
            <a:r>
              <a:rPr sz="9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προκλήσεις</a:t>
            </a:r>
            <a:r>
              <a:rPr sz="9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9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στα </a:t>
            </a:r>
            <a:r>
              <a:rPr sz="950" b="1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9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ελέγχου</a:t>
            </a:r>
            <a:r>
              <a:rPr sz="9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ισχύος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A00"/>
              </a:buClr>
              <a:buFont typeface="Courier New"/>
              <a:buChar char="o"/>
            </a:pP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spc="85" dirty="0">
                <a:solidFill>
                  <a:srgbClr val="7E7E7E"/>
                </a:solidFill>
                <a:latin typeface="Calibri"/>
                <a:cs typeface="Calibri"/>
              </a:rPr>
              <a:t>Ταξινόμηση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7E7E7E"/>
                </a:solidFill>
                <a:latin typeface="Calibri"/>
                <a:cs typeface="Calibri"/>
              </a:rPr>
              <a:t>κυβερνοαπειλών</a:t>
            </a:r>
            <a:r>
              <a:rPr sz="9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9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7E7E7E"/>
                </a:solidFill>
                <a:latin typeface="Calibri"/>
                <a:cs typeface="Calibri"/>
              </a:rPr>
              <a:t>μελέτες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7E7E7E"/>
                </a:solidFill>
                <a:latin typeface="Calibri"/>
                <a:cs typeface="Calibri"/>
              </a:rPr>
              <a:t>περιπτώσεων</a:t>
            </a:r>
            <a:endParaRPr sz="9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20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Τελικές</a:t>
            </a:r>
            <a:r>
              <a:rPr sz="9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30" dirty="0">
                <a:solidFill>
                  <a:srgbClr val="7E7E7E"/>
                </a:solidFill>
                <a:latin typeface="Calibri"/>
                <a:cs typeface="Calibri"/>
              </a:rPr>
              <a:t>παρατηρήσεις</a:t>
            </a:r>
            <a:endParaRPr sz="9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45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spc="95" dirty="0">
                <a:solidFill>
                  <a:srgbClr val="7E7E7E"/>
                </a:solidFill>
                <a:latin typeface="Calibri"/>
                <a:cs typeface="Calibri"/>
              </a:rPr>
              <a:t>Αναφορές</a:t>
            </a:r>
            <a:r>
              <a:rPr sz="95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7E7E7E"/>
                </a:solidFill>
                <a:latin typeface="Calibri"/>
                <a:cs typeface="Calibri"/>
              </a:rPr>
              <a:t>πηγές</a:t>
            </a:r>
            <a:endParaRPr sz="9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4696777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5" y="0"/>
              <a:ext cx="5012055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38587" y="1777682"/>
            <a:ext cx="675957" cy="67500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701982" y="1525905"/>
            <a:ext cx="2339340" cy="1285875"/>
            <a:chOff x="5701982" y="1525905"/>
            <a:chExt cx="2339340" cy="128587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31877" y="1756410"/>
              <a:ext cx="610235" cy="4032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72910" y="1741170"/>
              <a:ext cx="610234" cy="4032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15847" y="1741170"/>
              <a:ext cx="610234" cy="40322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827395" y="2221230"/>
              <a:ext cx="2187575" cy="257175"/>
            </a:xfrm>
            <a:custGeom>
              <a:avLst/>
              <a:gdLst/>
              <a:ahLst/>
              <a:cxnLst/>
              <a:rect l="l" t="t" r="r" b="b"/>
              <a:pathLst>
                <a:path w="2187575" h="257175">
                  <a:moveTo>
                    <a:pt x="0" y="0"/>
                  </a:moveTo>
                  <a:lnTo>
                    <a:pt x="2187257" y="0"/>
                  </a:lnTo>
                </a:path>
                <a:path w="2187575" h="257175">
                  <a:moveTo>
                    <a:pt x="952817" y="257175"/>
                  </a:moveTo>
                  <a:lnTo>
                    <a:pt x="952817" y="0"/>
                  </a:lnTo>
                </a:path>
              </a:pathLst>
            </a:custGeom>
            <a:ln w="3810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83032" y="2512694"/>
              <a:ext cx="530225" cy="29876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947092" y="1533842"/>
              <a:ext cx="2086610" cy="671830"/>
            </a:xfrm>
            <a:custGeom>
              <a:avLst/>
              <a:gdLst/>
              <a:ahLst/>
              <a:cxnLst/>
              <a:rect l="l" t="t" r="r" b="b"/>
              <a:pathLst>
                <a:path w="2086609" h="671830">
                  <a:moveTo>
                    <a:pt x="0" y="112077"/>
                  </a:moveTo>
                  <a:lnTo>
                    <a:pt x="8890" y="68262"/>
                  </a:lnTo>
                  <a:lnTo>
                    <a:pt x="32702" y="32702"/>
                  </a:lnTo>
                  <a:lnTo>
                    <a:pt x="68262" y="8890"/>
                  </a:lnTo>
                  <a:lnTo>
                    <a:pt x="112077" y="0"/>
                  </a:lnTo>
                  <a:lnTo>
                    <a:pt x="1974215" y="0"/>
                  </a:lnTo>
                  <a:lnTo>
                    <a:pt x="2017712" y="8890"/>
                  </a:lnTo>
                  <a:lnTo>
                    <a:pt x="2053272" y="32702"/>
                  </a:lnTo>
                  <a:lnTo>
                    <a:pt x="2077402" y="68262"/>
                  </a:lnTo>
                  <a:lnTo>
                    <a:pt x="2086292" y="112077"/>
                  </a:lnTo>
                  <a:lnTo>
                    <a:pt x="2086292" y="559752"/>
                  </a:lnTo>
                  <a:lnTo>
                    <a:pt x="2077402" y="603250"/>
                  </a:lnTo>
                  <a:lnTo>
                    <a:pt x="2053272" y="638810"/>
                  </a:lnTo>
                  <a:lnTo>
                    <a:pt x="2017712" y="662940"/>
                  </a:lnTo>
                  <a:lnTo>
                    <a:pt x="1974215" y="671830"/>
                  </a:lnTo>
                  <a:lnTo>
                    <a:pt x="112077" y="671830"/>
                  </a:lnTo>
                  <a:lnTo>
                    <a:pt x="68262" y="662940"/>
                  </a:lnTo>
                  <a:lnTo>
                    <a:pt x="32702" y="638810"/>
                  </a:lnTo>
                  <a:lnTo>
                    <a:pt x="8890" y="603250"/>
                  </a:lnTo>
                  <a:lnTo>
                    <a:pt x="0" y="559752"/>
                  </a:lnTo>
                  <a:lnTo>
                    <a:pt x="0" y="11207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01982" y="1865312"/>
              <a:ext cx="404177" cy="499427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6748144" y="3267709"/>
            <a:ext cx="0" cy="257175"/>
          </a:xfrm>
          <a:custGeom>
            <a:avLst/>
            <a:gdLst/>
            <a:ahLst/>
            <a:cxnLst/>
            <a:rect l="l" t="t" r="r" b="b"/>
            <a:pathLst>
              <a:path h="257175">
                <a:moveTo>
                  <a:pt x="0" y="257175"/>
                </a:moveTo>
                <a:lnTo>
                  <a:pt x="0" y="0"/>
                </a:lnTo>
              </a:path>
            </a:pathLst>
          </a:custGeom>
          <a:ln w="38100">
            <a:solidFill>
              <a:srgbClr val="00A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47092" y="2878454"/>
            <a:ext cx="808355" cy="0"/>
          </a:xfrm>
          <a:custGeom>
            <a:avLst/>
            <a:gdLst/>
            <a:ahLst/>
            <a:cxnLst/>
            <a:rect l="l" t="t" r="r" b="b"/>
            <a:pathLst>
              <a:path w="808354">
                <a:moveTo>
                  <a:pt x="808354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D8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4526597" y="1972945"/>
            <a:ext cx="1164590" cy="374015"/>
            <a:chOff x="4526597" y="1972945"/>
            <a:chExt cx="1164590" cy="374015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55197" y="1972945"/>
              <a:ext cx="663575" cy="37369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526597" y="2208371"/>
              <a:ext cx="1164590" cy="0"/>
            </a:xfrm>
            <a:custGeom>
              <a:avLst/>
              <a:gdLst/>
              <a:ahLst/>
              <a:cxnLst/>
              <a:rect l="l" t="t" r="r" b="b"/>
              <a:pathLst>
                <a:path w="1164589">
                  <a:moveTo>
                    <a:pt x="835977" y="0"/>
                  </a:moveTo>
                  <a:lnTo>
                    <a:pt x="1164589" y="0"/>
                  </a:lnTo>
                </a:path>
                <a:path w="1164589">
                  <a:moveTo>
                    <a:pt x="0" y="0"/>
                  </a:moveTo>
                  <a:lnTo>
                    <a:pt x="328612" y="0"/>
                  </a:lnTo>
                </a:path>
              </a:pathLst>
            </a:custGeom>
            <a:ln w="40957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769484" y="2486660"/>
            <a:ext cx="1154430" cy="759460"/>
            <a:chOff x="4769484" y="2486660"/>
            <a:chExt cx="1154430" cy="759460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30519" y="2557462"/>
              <a:ext cx="439737" cy="66516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69827" y="2549842"/>
              <a:ext cx="439737" cy="66516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777422" y="2494597"/>
              <a:ext cx="1138555" cy="743585"/>
            </a:xfrm>
            <a:custGeom>
              <a:avLst/>
              <a:gdLst/>
              <a:ahLst/>
              <a:cxnLst/>
              <a:rect l="l" t="t" r="r" b="b"/>
              <a:pathLst>
                <a:path w="1138554" h="743585">
                  <a:moveTo>
                    <a:pt x="0" y="123825"/>
                  </a:moveTo>
                  <a:lnTo>
                    <a:pt x="9842" y="75564"/>
                  </a:lnTo>
                  <a:lnTo>
                    <a:pt x="36194" y="36194"/>
                  </a:lnTo>
                  <a:lnTo>
                    <a:pt x="75564" y="9842"/>
                  </a:lnTo>
                  <a:lnTo>
                    <a:pt x="123825" y="0"/>
                  </a:lnTo>
                  <a:lnTo>
                    <a:pt x="1014729" y="0"/>
                  </a:lnTo>
                  <a:lnTo>
                    <a:pt x="1062989" y="9842"/>
                  </a:lnTo>
                  <a:lnTo>
                    <a:pt x="1102360" y="36194"/>
                  </a:lnTo>
                  <a:lnTo>
                    <a:pt x="1128712" y="75564"/>
                  </a:lnTo>
                  <a:lnTo>
                    <a:pt x="1138554" y="123825"/>
                  </a:lnTo>
                  <a:lnTo>
                    <a:pt x="1138554" y="619442"/>
                  </a:lnTo>
                  <a:lnTo>
                    <a:pt x="1128712" y="667702"/>
                  </a:lnTo>
                  <a:lnTo>
                    <a:pt x="1102360" y="707072"/>
                  </a:lnTo>
                  <a:lnTo>
                    <a:pt x="1062989" y="733425"/>
                  </a:lnTo>
                  <a:lnTo>
                    <a:pt x="1014729" y="743267"/>
                  </a:lnTo>
                  <a:lnTo>
                    <a:pt x="123825" y="743267"/>
                  </a:lnTo>
                  <a:lnTo>
                    <a:pt x="75564" y="733425"/>
                  </a:lnTo>
                  <a:lnTo>
                    <a:pt x="36194" y="707072"/>
                  </a:lnTo>
                  <a:lnTo>
                    <a:pt x="9842" y="667702"/>
                  </a:lnTo>
                  <a:lnTo>
                    <a:pt x="0" y="619442"/>
                  </a:lnTo>
                  <a:lnTo>
                    <a:pt x="0" y="123825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6040120" y="3522821"/>
            <a:ext cx="1677035" cy="0"/>
          </a:xfrm>
          <a:custGeom>
            <a:avLst/>
            <a:gdLst/>
            <a:ahLst/>
            <a:cxnLst/>
            <a:rect l="l" t="t" r="r" b="b"/>
            <a:pathLst>
              <a:path w="1677034">
                <a:moveTo>
                  <a:pt x="0" y="0"/>
                </a:moveTo>
                <a:lnTo>
                  <a:pt x="1676717" y="0"/>
                </a:lnTo>
              </a:path>
            </a:pathLst>
          </a:custGeom>
          <a:ln w="44132">
            <a:solidFill>
              <a:srgbClr val="00A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16625" y="3619817"/>
            <a:ext cx="610234" cy="40322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25640" y="3556952"/>
            <a:ext cx="484504" cy="542607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6483032" y="2789554"/>
            <a:ext cx="739775" cy="541655"/>
            <a:chOff x="6483032" y="2789554"/>
            <a:chExt cx="739775" cy="541655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83032" y="3008947"/>
              <a:ext cx="530225" cy="29876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748145" y="2789554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h="198119">
                  <a:moveTo>
                    <a:pt x="0" y="197802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42772" y="2985452"/>
              <a:ext cx="279717" cy="345757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6008687" y="3258184"/>
            <a:ext cx="1960245" cy="834390"/>
            <a:chOff x="6008687" y="3258184"/>
            <a:chExt cx="1960245" cy="834390"/>
          </a:xfrm>
        </p:grpSpPr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77977" y="3585209"/>
              <a:ext cx="358140" cy="46704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6016625" y="3543617"/>
              <a:ext cx="1944370" cy="541020"/>
            </a:xfrm>
            <a:custGeom>
              <a:avLst/>
              <a:gdLst/>
              <a:ahLst/>
              <a:cxnLst/>
              <a:rect l="l" t="t" r="r" b="b"/>
              <a:pathLst>
                <a:path w="1944370" h="541020">
                  <a:moveTo>
                    <a:pt x="0" y="90170"/>
                  </a:moveTo>
                  <a:lnTo>
                    <a:pt x="6985" y="54927"/>
                  </a:lnTo>
                  <a:lnTo>
                    <a:pt x="26352" y="26352"/>
                  </a:lnTo>
                  <a:lnTo>
                    <a:pt x="54927" y="6985"/>
                  </a:lnTo>
                  <a:lnTo>
                    <a:pt x="90170" y="0"/>
                  </a:lnTo>
                  <a:lnTo>
                    <a:pt x="1853882" y="0"/>
                  </a:lnTo>
                  <a:lnTo>
                    <a:pt x="1888807" y="6985"/>
                  </a:lnTo>
                  <a:lnTo>
                    <a:pt x="1917700" y="26352"/>
                  </a:lnTo>
                  <a:lnTo>
                    <a:pt x="1936750" y="54927"/>
                  </a:lnTo>
                  <a:lnTo>
                    <a:pt x="1944052" y="90170"/>
                  </a:lnTo>
                  <a:lnTo>
                    <a:pt x="1944052" y="450532"/>
                  </a:lnTo>
                  <a:lnTo>
                    <a:pt x="1936750" y="485775"/>
                  </a:lnTo>
                  <a:lnTo>
                    <a:pt x="1917700" y="514350"/>
                  </a:lnTo>
                  <a:lnTo>
                    <a:pt x="1888807" y="533717"/>
                  </a:lnTo>
                  <a:lnTo>
                    <a:pt x="1853882" y="540702"/>
                  </a:lnTo>
                  <a:lnTo>
                    <a:pt x="90170" y="540702"/>
                  </a:lnTo>
                  <a:lnTo>
                    <a:pt x="54927" y="533717"/>
                  </a:lnTo>
                  <a:lnTo>
                    <a:pt x="26352" y="514350"/>
                  </a:lnTo>
                  <a:lnTo>
                    <a:pt x="6985" y="485775"/>
                  </a:lnTo>
                  <a:lnTo>
                    <a:pt x="0" y="450532"/>
                  </a:lnTo>
                  <a:lnTo>
                    <a:pt x="0" y="90170"/>
                  </a:lnTo>
                </a:path>
              </a:pathLst>
            </a:custGeom>
            <a:ln w="15875">
              <a:solidFill>
                <a:srgbClr val="009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82384" y="3258184"/>
              <a:ext cx="325755" cy="264477"/>
            </a:xfrm>
            <a:prstGeom prst="rect">
              <a:avLst/>
            </a:prstGeom>
          </p:spPr>
        </p:pic>
      </p:grpSp>
      <p:pic>
        <p:nvPicPr>
          <p:cNvPr id="36" name="object 3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813232" y="2235835"/>
            <a:ext cx="300354" cy="264477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201092" y="2869247"/>
            <a:ext cx="300354" cy="264477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7027227" y="4418965"/>
            <a:ext cx="621665" cy="213360"/>
            <a:chOff x="7027227" y="4418965"/>
            <a:chExt cx="621665" cy="213360"/>
          </a:xfrm>
        </p:grpSpPr>
        <p:sp>
          <p:nvSpPr>
            <p:cNvPr id="39" name="object 39"/>
            <p:cNvSpPr/>
            <p:nvPr/>
          </p:nvSpPr>
          <p:spPr>
            <a:xfrm>
              <a:off x="7035165" y="4426902"/>
              <a:ext cx="605790" cy="197485"/>
            </a:xfrm>
            <a:custGeom>
              <a:avLst/>
              <a:gdLst/>
              <a:ahLst/>
              <a:cxnLst/>
              <a:rect l="l" t="t" r="r" b="b"/>
              <a:pathLst>
                <a:path w="605790" h="197485">
                  <a:moveTo>
                    <a:pt x="507047" y="0"/>
                  </a:moveTo>
                  <a:lnTo>
                    <a:pt x="507047" y="49212"/>
                  </a:lnTo>
                  <a:lnTo>
                    <a:pt x="0" y="49212"/>
                  </a:lnTo>
                  <a:lnTo>
                    <a:pt x="0" y="147955"/>
                  </a:lnTo>
                  <a:lnTo>
                    <a:pt x="507047" y="147955"/>
                  </a:lnTo>
                  <a:lnTo>
                    <a:pt x="507047" y="197167"/>
                  </a:lnTo>
                  <a:lnTo>
                    <a:pt x="605789" y="98742"/>
                  </a:lnTo>
                  <a:lnTo>
                    <a:pt x="507047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035165" y="4426902"/>
              <a:ext cx="605790" cy="197485"/>
            </a:xfrm>
            <a:custGeom>
              <a:avLst/>
              <a:gdLst/>
              <a:ahLst/>
              <a:cxnLst/>
              <a:rect l="l" t="t" r="r" b="b"/>
              <a:pathLst>
                <a:path w="605790" h="197485">
                  <a:moveTo>
                    <a:pt x="507047" y="197167"/>
                  </a:moveTo>
                  <a:lnTo>
                    <a:pt x="507047" y="147955"/>
                  </a:lnTo>
                  <a:lnTo>
                    <a:pt x="0" y="147955"/>
                  </a:lnTo>
                  <a:lnTo>
                    <a:pt x="0" y="49212"/>
                  </a:lnTo>
                  <a:lnTo>
                    <a:pt x="507047" y="49212"/>
                  </a:lnTo>
                  <a:lnTo>
                    <a:pt x="507047" y="0"/>
                  </a:lnTo>
                  <a:lnTo>
                    <a:pt x="605789" y="98742"/>
                  </a:lnTo>
                  <a:lnTo>
                    <a:pt x="507047" y="197167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462470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Μέτρα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προστασίας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05" dirty="0">
                <a:latin typeface="Times New Roman"/>
                <a:cs typeface="Times New Roman"/>
              </a:rPr>
              <a:t>σε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επίπεδο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τομέα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υποδοχής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91515" y="1105852"/>
            <a:ext cx="2741295" cy="97398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03505" marR="5080" indent="-91440" algn="just">
              <a:lnSpc>
                <a:spcPts val="1120"/>
              </a:lnSpc>
              <a:spcBef>
                <a:spcPts val="155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80" dirty="0">
                <a:latin typeface="Calibri"/>
                <a:cs typeface="Calibri"/>
              </a:rPr>
              <a:t>Όπως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απεικονίζεται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στο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σχήμα,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ένα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σύστημα </a:t>
            </a:r>
            <a:r>
              <a:rPr sz="950" spc="-204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SCADA </a:t>
            </a:r>
            <a:r>
              <a:rPr sz="950" spc="60" dirty="0">
                <a:latin typeface="Calibri"/>
                <a:cs typeface="Calibri"/>
              </a:rPr>
              <a:t>αποτελείται </a:t>
            </a:r>
            <a:r>
              <a:rPr sz="950" spc="70" dirty="0">
                <a:latin typeface="Calibri"/>
                <a:cs typeface="Calibri"/>
              </a:rPr>
              <a:t>συνήθως </a:t>
            </a:r>
            <a:r>
              <a:rPr sz="950" spc="75" dirty="0">
                <a:latin typeface="Calibri"/>
                <a:cs typeface="Calibri"/>
              </a:rPr>
              <a:t>από </a:t>
            </a:r>
            <a:r>
              <a:rPr sz="950" spc="65" dirty="0">
                <a:latin typeface="Calibri"/>
                <a:cs typeface="Calibri"/>
              </a:rPr>
              <a:t>ένα σύνολο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δικτύων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συστημάτων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που</a:t>
            </a:r>
            <a:r>
              <a:rPr lang="en-US" sz="950" spc="7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απαιτούν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προληπτικά</a:t>
            </a:r>
            <a:r>
              <a:rPr sz="950" spc="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μέτρα</a:t>
            </a:r>
            <a:r>
              <a:rPr lang="el-GR" sz="950" spc="90" dirty="0">
                <a:latin typeface="Calibri"/>
                <a:cs typeface="Calibri"/>
              </a:rPr>
              <a:t>τόσο</a:t>
            </a:r>
            <a:r>
              <a:rPr lang="el-GR" sz="950" spc="40" dirty="0">
                <a:latin typeface="Calibri"/>
                <a:cs typeface="Calibri"/>
              </a:rPr>
              <a:t> </a:t>
            </a:r>
            <a:r>
              <a:rPr lang="el-GR" sz="950" spc="90" dirty="0">
                <a:latin typeface="Calibri"/>
                <a:cs typeface="Calibri"/>
              </a:rPr>
              <a:t>σε</a:t>
            </a:r>
            <a:r>
              <a:rPr lang="el-GR" sz="950" spc="50" dirty="0">
                <a:latin typeface="Calibri"/>
                <a:cs typeface="Calibri"/>
              </a:rPr>
              <a:t> </a:t>
            </a:r>
            <a:r>
              <a:rPr lang="el-GR" sz="950" spc="75" dirty="0">
                <a:latin typeface="Calibri"/>
                <a:cs typeface="Calibri"/>
              </a:rPr>
              <a:t>επίπεδο</a:t>
            </a:r>
            <a:r>
              <a:rPr lang="el-GR" sz="950" spc="30" dirty="0">
                <a:latin typeface="Calibri"/>
                <a:cs typeface="Calibri"/>
              </a:rPr>
              <a:t> </a:t>
            </a:r>
            <a:r>
              <a:rPr lang="el-GR" sz="950" spc="85" dirty="0">
                <a:latin typeface="Calibri"/>
                <a:cs typeface="Calibri"/>
              </a:rPr>
              <a:t>δικτύου</a:t>
            </a:r>
            <a:r>
              <a:rPr lang="el-GR" sz="950" spc="45" dirty="0">
                <a:latin typeface="Calibri"/>
                <a:cs typeface="Calibri"/>
              </a:rPr>
              <a:t> </a:t>
            </a:r>
            <a:r>
              <a:rPr lang="el-GR" sz="950" spc="95" dirty="0">
                <a:latin typeface="Calibri"/>
                <a:cs typeface="Calibri"/>
              </a:rPr>
              <a:t>όσο</a:t>
            </a:r>
            <a:r>
              <a:rPr lang="el-GR" sz="950" spc="50" dirty="0">
                <a:latin typeface="Calibri"/>
                <a:cs typeface="Calibri"/>
              </a:rPr>
              <a:t> </a:t>
            </a:r>
            <a:r>
              <a:rPr lang="el-GR" sz="950" spc="75" dirty="0">
                <a:latin typeface="Calibri"/>
                <a:cs typeface="Calibri"/>
              </a:rPr>
              <a:t>και</a:t>
            </a:r>
            <a:r>
              <a:rPr lang="el-GR" sz="950" spc="55" dirty="0">
                <a:latin typeface="Calibri"/>
                <a:cs typeface="Calibri"/>
              </a:rPr>
              <a:t> </a:t>
            </a:r>
            <a:r>
              <a:rPr lang="el-GR" sz="950" spc="90" dirty="0">
                <a:latin typeface="Calibri"/>
                <a:cs typeface="Calibri"/>
              </a:rPr>
              <a:t>σε</a:t>
            </a:r>
            <a:r>
              <a:rPr lang="el-GR" sz="950" spc="50" dirty="0">
                <a:latin typeface="Calibri"/>
                <a:cs typeface="Calibri"/>
              </a:rPr>
              <a:t> </a:t>
            </a:r>
            <a:r>
              <a:rPr lang="el-GR" sz="950" spc="75" dirty="0">
                <a:latin typeface="Calibri"/>
                <a:cs typeface="Calibri"/>
              </a:rPr>
              <a:t>επίπεδο</a:t>
            </a:r>
            <a:r>
              <a:rPr lang="el-GR" sz="950" spc="40" dirty="0">
                <a:latin typeface="Calibri"/>
                <a:cs typeface="Calibri"/>
              </a:rPr>
              <a:t> </a:t>
            </a:r>
            <a:r>
              <a:rPr lang="el-GR" sz="950" spc="80" dirty="0">
                <a:latin typeface="Calibri"/>
                <a:cs typeface="Calibri"/>
              </a:rPr>
              <a:t>κεντρικού</a:t>
            </a:r>
            <a:r>
              <a:rPr lang="el-GR" sz="950" spc="40" dirty="0">
                <a:latin typeface="Calibri"/>
                <a:cs typeface="Calibri"/>
              </a:rPr>
              <a:t> </a:t>
            </a:r>
            <a:r>
              <a:rPr lang="el-GR" sz="950" spc="85" dirty="0">
                <a:latin typeface="Calibri"/>
                <a:cs typeface="Calibri"/>
              </a:rPr>
              <a:t>υπολογιστή</a:t>
            </a:r>
            <a:endParaRPr lang="el-GR" sz="950" dirty="0">
              <a:latin typeface="Calibri"/>
              <a:cs typeface="Calibri"/>
            </a:endParaRPr>
          </a:p>
          <a:p>
            <a:pPr marL="103505">
              <a:lnSpc>
                <a:spcPct val="100000"/>
              </a:lnSpc>
              <a:spcBef>
                <a:spcPts val="785"/>
              </a:spcBef>
            </a:pPr>
            <a:endParaRPr sz="950" dirty="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017009" y="1904365"/>
            <a:ext cx="24574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spc="-5" dirty="0">
                <a:latin typeface="Calibri"/>
                <a:cs typeface="Calibri"/>
              </a:rPr>
              <a:t>Ίντερνετ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954587" y="2018347"/>
            <a:ext cx="111760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b="1" spc="-20" dirty="0">
                <a:latin typeface="Calibri"/>
                <a:cs typeface="Calibri"/>
              </a:rPr>
              <a:t>D</a:t>
            </a:r>
            <a:r>
              <a:rPr sz="350" b="1" spc="-10" dirty="0">
                <a:latin typeface="Calibri"/>
                <a:cs typeface="Calibri"/>
              </a:rPr>
              <a:t>M</a:t>
            </a:r>
            <a:r>
              <a:rPr sz="350" b="1" spc="5" dirty="0">
                <a:latin typeface="Calibri"/>
                <a:cs typeface="Calibri"/>
              </a:rPr>
              <a:t>Z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182517" y="1284094"/>
            <a:ext cx="134905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20" dirty="0">
                <a:latin typeface="Calibri"/>
                <a:cs typeface="Calibri"/>
              </a:rPr>
              <a:t>Εταιρικό</a:t>
            </a:r>
            <a:r>
              <a:rPr sz="900" b="1" spc="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δίκτυο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91515" y="2784792"/>
            <a:ext cx="3948112" cy="31178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03505" marR="5080" indent="-91440">
              <a:lnSpc>
                <a:spcPts val="1110"/>
              </a:lnSpc>
              <a:spcBef>
                <a:spcPts val="16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75" dirty="0">
                <a:latin typeface="Calibri"/>
                <a:cs typeface="Calibri"/>
              </a:rPr>
              <a:t>Ως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εκ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τούτου,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επίπεδο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τομέα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κεντρικού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υπολογιστή,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είναι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ουσιώδες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ένα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σύνολο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ενεργειών,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όπως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113586" y="2311663"/>
            <a:ext cx="2981325" cy="733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Calibri"/>
                <a:cs typeface="Calibri"/>
              </a:rPr>
              <a:t>ModbusTCP/DNP3/S7/CIP/HTTP/...</a:t>
            </a:r>
            <a:endParaRPr sz="1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800" dirty="0">
              <a:latin typeface="Calibri"/>
              <a:cs typeface="Calibri"/>
            </a:endParaRPr>
          </a:p>
          <a:p>
            <a:pPr marL="803275" marR="5080" indent="-76200">
              <a:lnSpc>
                <a:spcPct val="100000"/>
              </a:lnSpc>
            </a:pPr>
            <a:r>
              <a:rPr sz="1000" b="1" spc="5" dirty="0">
                <a:latin typeface="Calibri"/>
                <a:cs typeface="Calibri"/>
              </a:rPr>
              <a:t>Δ</a:t>
            </a:r>
            <a:r>
              <a:rPr sz="1000" b="1" spc="-5" dirty="0">
                <a:latin typeface="Calibri"/>
                <a:cs typeface="Calibri"/>
              </a:rPr>
              <a:t>ί</a:t>
            </a:r>
            <a:r>
              <a:rPr sz="1000" b="1" dirty="0">
                <a:latin typeface="Calibri"/>
                <a:cs typeface="Calibri"/>
              </a:rPr>
              <a:t>κ</a:t>
            </a:r>
            <a:r>
              <a:rPr sz="1000" b="1" spc="-5" dirty="0">
                <a:latin typeface="Calibri"/>
                <a:cs typeface="Calibri"/>
              </a:rPr>
              <a:t>τ</a:t>
            </a:r>
            <a:r>
              <a:rPr sz="1000" b="1" dirty="0">
                <a:latin typeface="Calibri"/>
                <a:cs typeface="Calibri"/>
              </a:rPr>
              <a:t>υ</a:t>
            </a:r>
            <a:r>
              <a:rPr sz="1000" b="1" spc="15" dirty="0">
                <a:latin typeface="Calibri"/>
                <a:cs typeface="Calibri"/>
              </a:rPr>
              <a:t>ο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ελέ</a:t>
            </a:r>
            <a:r>
              <a:rPr sz="1000" b="1" spc="5" dirty="0">
                <a:latin typeface="Calibri"/>
                <a:cs typeface="Calibri"/>
              </a:rPr>
              <a:t>γ</a:t>
            </a:r>
            <a:r>
              <a:rPr sz="1000" b="1" dirty="0">
                <a:latin typeface="Calibri"/>
                <a:cs typeface="Calibri"/>
              </a:rPr>
              <a:t>χο</a:t>
            </a:r>
            <a:r>
              <a:rPr sz="1000" b="1" spc="15" dirty="0">
                <a:latin typeface="Calibri"/>
                <a:cs typeface="Calibri"/>
              </a:rPr>
              <a:t>υ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κ</a:t>
            </a:r>
            <a:r>
              <a:rPr sz="1000" b="1" dirty="0">
                <a:latin typeface="Calibri"/>
                <a:cs typeface="Calibri"/>
              </a:rPr>
              <a:t>α</a:t>
            </a:r>
            <a:r>
              <a:rPr sz="1000" b="1" spc="5" dirty="0">
                <a:latin typeface="Calibri"/>
                <a:cs typeface="Calibri"/>
              </a:rPr>
              <a:t>ι  </a:t>
            </a:r>
            <a:r>
              <a:rPr sz="1000" b="1" dirty="0">
                <a:latin typeface="Calibri"/>
                <a:cs typeface="Calibri"/>
              </a:rPr>
              <a:t>υποσταθμοί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50264" y="3114039"/>
            <a:ext cx="6177915" cy="649605"/>
          </a:xfrm>
          <a:custGeom>
            <a:avLst/>
            <a:gdLst/>
            <a:ahLst/>
            <a:cxnLst/>
            <a:rect l="l" t="t" r="r" b="b"/>
            <a:pathLst>
              <a:path w="6177915" h="649604">
                <a:moveTo>
                  <a:pt x="0" y="0"/>
                </a:moveTo>
                <a:lnTo>
                  <a:pt x="6177915" y="0"/>
                </a:lnTo>
                <a:lnTo>
                  <a:pt x="6177915" y="649605"/>
                </a:lnTo>
                <a:lnTo>
                  <a:pt x="0" y="649605"/>
                </a:lnTo>
                <a:lnTo>
                  <a:pt x="0" y="0"/>
                </a:lnTo>
              </a:path>
            </a:pathLst>
          </a:custGeom>
          <a:ln w="15875">
            <a:solidFill>
              <a:srgbClr val="CF2D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876935" y="3167131"/>
            <a:ext cx="3348990" cy="49657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365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b="1" spc="45" dirty="0">
                <a:latin typeface="Calibri"/>
                <a:cs typeface="Calibri"/>
              </a:rPr>
              <a:t>Απομόνωση</a:t>
            </a:r>
            <a:r>
              <a:rPr sz="850" b="1" spc="20" dirty="0">
                <a:latin typeface="Calibri"/>
                <a:cs typeface="Calibri"/>
              </a:rPr>
              <a:t> </a:t>
            </a:r>
            <a:r>
              <a:rPr sz="850" b="1" spc="35" dirty="0">
                <a:latin typeface="Calibri"/>
                <a:cs typeface="Calibri"/>
              </a:rPr>
              <a:t>και</a:t>
            </a:r>
            <a:r>
              <a:rPr sz="850" b="1" spc="15" dirty="0">
                <a:latin typeface="Calibri"/>
                <a:cs typeface="Calibri"/>
              </a:rPr>
              <a:t> </a:t>
            </a:r>
            <a:r>
              <a:rPr sz="850" b="1" spc="35" dirty="0">
                <a:latin typeface="Calibri"/>
                <a:cs typeface="Calibri"/>
              </a:rPr>
              <a:t>διαχωρισμός</a:t>
            </a:r>
            <a:r>
              <a:rPr sz="850" b="1" spc="10" dirty="0">
                <a:latin typeface="Calibri"/>
                <a:cs typeface="Calibri"/>
              </a:rPr>
              <a:t> </a:t>
            </a:r>
            <a:r>
              <a:rPr sz="850" b="1" spc="40" dirty="0">
                <a:latin typeface="Calibri"/>
                <a:cs typeface="Calibri"/>
              </a:rPr>
              <a:t>των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30" dirty="0">
                <a:latin typeface="Calibri"/>
                <a:cs typeface="Calibri"/>
              </a:rPr>
              <a:t>τομέων</a:t>
            </a:r>
            <a:r>
              <a:rPr sz="850" b="1" spc="10" dirty="0">
                <a:latin typeface="Calibri"/>
                <a:cs typeface="Calibri"/>
              </a:rPr>
              <a:t> </a:t>
            </a:r>
            <a:r>
              <a:rPr sz="850" b="1" spc="35" dirty="0">
                <a:latin typeface="Calibri"/>
                <a:cs typeface="Calibri"/>
              </a:rPr>
              <a:t>IT-OT</a:t>
            </a:r>
            <a:endParaRPr sz="8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55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b="1" spc="40" dirty="0">
                <a:latin typeface="Calibri"/>
                <a:cs typeface="Calibri"/>
              </a:rPr>
              <a:t>Επιθεώρηση</a:t>
            </a:r>
            <a:r>
              <a:rPr sz="850" b="1" spc="10" dirty="0">
                <a:latin typeface="Calibri"/>
                <a:cs typeface="Calibri"/>
              </a:rPr>
              <a:t> </a:t>
            </a:r>
            <a:r>
              <a:rPr sz="850" b="1" spc="40" dirty="0">
                <a:latin typeface="Calibri"/>
                <a:cs typeface="Calibri"/>
              </a:rPr>
              <a:t>των</a:t>
            </a:r>
            <a:r>
              <a:rPr sz="850" b="1" spc="15" dirty="0">
                <a:latin typeface="Calibri"/>
                <a:cs typeface="Calibri"/>
              </a:rPr>
              <a:t> </a:t>
            </a:r>
            <a:r>
              <a:rPr sz="850" b="1" spc="40" dirty="0">
                <a:latin typeface="Calibri"/>
                <a:cs typeface="Calibri"/>
              </a:rPr>
              <a:t>συστημάτων</a:t>
            </a:r>
            <a:r>
              <a:rPr sz="850" b="1" spc="15" dirty="0">
                <a:latin typeface="Calibri"/>
                <a:cs typeface="Calibri"/>
              </a:rPr>
              <a:t> </a:t>
            </a:r>
            <a:r>
              <a:rPr sz="850" b="1" spc="40" dirty="0">
                <a:latin typeface="Calibri"/>
                <a:cs typeface="Calibri"/>
              </a:rPr>
              <a:t>όρους</a:t>
            </a:r>
            <a:r>
              <a:rPr sz="850" b="1" spc="15" dirty="0">
                <a:latin typeface="Calibri"/>
                <a:cs typeface="Calibri"/>
              </a:rPr>
              <a:t> </a:t>
            </a:r>
            <a:r>
              <a:rPr sz="850" b="1" spc="40" dirty="0">
                <a:latin typeface="Calibri"/>
                <a:cs typeface="Calibri"/>
              </a:rPr>
              <a:t>Ευπάθειας</a:t>
            </a:r>
            <a:r>
              <a:rPr sz="850" b="1" spc="10" dirty="0">
                <a:latin typeface="Calibri"/>
                <a:cs typeface="Calibri"/>
              </a:rPr>
              <a:t> </a:t>
            </a:r>
            <a:r>
              <a:rPr sz="850" b="1" spc="35" dirty="0">
                <a:latin typeface="Calibri"/>
                <a:cs typeface="Calibri"/>
              </a:rPr>
              <a:t>και</a:t>
            </a:r>
            <a:r>
              <a:rPr sz="850" b="1" spc="20" dirty="0">
                <a:latin typeface="Calibri"/>
                <a:cs typeface="Calibri"/>
              </a:rPr>
              <a:t> </a:t>
            </a:r>
            <a:r>
              <a:rPr sz="850" b="1" spc="30" dirty="0">
                <a:latin typeface="Calibri"/>
                <a:cs typeface="Calibri"/>
              </a:rPr>
              <a:t>Υπηρεσιών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92810" y="3817749"/>
            <a:ext cx="3658235" cy="107378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355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spc="70" dirty="0">
                <a:latin typeface="Calibri"/>
                <a:cs typeface="Calibri"/>
              </a:rPr>
              <a:t>Διαχείριση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λογαριασμών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χρηστών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και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αναθεώρηση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πολιτικής</a:t>
            </a:r>
            <a:endParaRPr sz="8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40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spc="60" dirty="0">
                <a:latin typeface="Calibri"/>
                <a:cs typeface="Calibri"/>
              </a:rPr>
              <a:t>Ενεργοποίηση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συστημάτων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anti-malware</a:t>
            </a:r>
            <a:endParaRPr sz="8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45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spc="75" dirty="0">
                <a:latin typeface="Calibri"/>
                <a:cs typeface="Calibri"/>
              </a:rPr>
              <a:t>Τακτική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ενημέρωση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των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συστημάτων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και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εφαρμογή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διορθώσεων</a:t>
            </a:r>
            <a:endParaRPr sz="8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80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spc="60" dirty="0">
                <a:latin typeface="Calibri"/>
                <a:cs typeface="Calibri"/>
              </a:rPr>
              <a:t>Απομακρυσμένη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βεβαίωση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250612" y="5113654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26364" y="5244782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7696200" y="3063875"/>
            <a:ext cx="3710940" cy="1066165"/>
            <a:chOff x="7696200" y="3063875"/>
            <a:chExt cx="3710940" cy="1066165"/>
          </a:xfrm>
        </p:grpSpPr>
        <p:sp>
          <p:nvSpPr>
            <p:cNvPr id="55" name="object 55"/>
            <p:cNvSpPr/>
            <p:nvPr/>
          </p:nvSpPr>
          <p:spPr>
            <a:xfrm>
              <a:off x="7716837" y="3084512"/>
              <a:ext cx="3669665" cy="1024890"/>
            </a:xfrm>
            <a:custGeom>
              <a:avLst/>
              <a:gdLst/>
              <a:ahLst/>
              <a:cxnLst/>
              <a:rect l="l" t="t" r="r" b="b"/>
              <a:pathLst>
                <a:path w="3669665" h="1024889">
                  <a:moveTo>
                    <a:pt x="3669665" y="0"/>
                  </a:moveTo>
                  <a:lnTo>
                    <a:pt x="0" y="0"/>
                  </a:lnTo>
                  <a:lnTo>
                    <a:pt x="0" y="1024889"/>
                  </a:lnTo>
                  <a:lnTo>
                    <a:pt x="3669665" y="1024889"/>
                  </a:lnTo>
                  <a:lnTo>
                    <a:pt x="3669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716837" y="3084512"/>
              <a:ext cx="3669665" cy="1024890"/>
            </a:xfrm>
            <a:custGeom>
              <a:avLst/>
              <a:gdLst/>
              <a:ahLst/>
              <a:cxnLst/>
              <a:rect l="l" t="t" r="r" b="b"/>
              <a:pathLst>
                <a:path w="3669665" h="1024889">
                  <a:moveTo>
                    <a:pt x="0" y="0"/>
                  </a:moveTo>
                  <a:lnTo>
                    <a:pt x="3669665" y="0"/>
                  </a:lnTo>
                  <a:lnTo>
                    <a:pt x="3669665" y="1024889"/>
                  </a:lnTo>
                  <a:lnTo>
                    <a:pt x="0" y="1024889"/>
                  </a:lnTo>
                  <a:lnTo>
                    <a:pt x="0" y="0"/>
                  </a:lnTo>
                </a:path>
              </a:pathLst>
            </a:custGeom>
            <a:ln w="41274">
              <a:solidFill>
                <a:srgbClr val="BF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7981632" y="3142932"/>
            <a:ext cx="3140710" cy="4426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5720" marR="5080" indent="-33655">
              <a:lnSpc>
                <a:spcPts val="830"/>
              </a:lnSpc>
              <a:spcBef>
                <a:spcPts val="135"/>
              </a:spcBef>
            </a:pPr>
            <a:r>
              <a:rPr sz="1100" spc="45" dirty="0">
                <a:latin typeface="Calibri"/>
                <a:cs typeface="Calibri"/>
              </a:rPr>
              <a:t>Σε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αυτή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την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ενότητα,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θα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εξετάσουμε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μόνο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δύο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μέτρα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ασφαλείας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και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τις </a:t>
            </a:r>
            <a:r>
              <a:rPr sz="1100" spc="-14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επιπτώσεις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τους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στα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δίκτυα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ενεργειακού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ελέγχου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και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τους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ξενιστές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τους.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ΑΚΡΑΙΟΥ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93915" y="0"/>
              <a:ext cx="4998084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5344" y="782320"/>
            <a:ext cx="324167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Εισαγωγή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στον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τομέα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της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ενέργειας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93515" y="1889759"/>
            <a:ext cx="3519170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90476"/>
              <a:buFont typeface="Arial"/>
              <a:buChar char="•"/>
              <a:tabLst>
                <a:tab pos="175260" algn="l"/>
              </a:tabLst>
            </a:pPr>
            <a:r>
              <a:rPr sz="1050" spc="105" dirty="0">
                <a:latin typeface="Calibri"/>
                <a:cs typeface="Calibri"/>
              </a:rPr>
              <a:t>Ο </a:t>
            </a:r>
            <a:r>
              <a:rPr sz="1050" b="1" spc="70" dirty="0">
                <a:latin typeface="Calibri"/>
                <a:cs typeface="Calibri"/>
              </a:rPr>
              <a:t>ενεργειακός </a:t>
            </a:r>
            <a:r>
              <a:rPr sz="1050" b="1" spc="75" dirty="0">
                <a:latin typeface="Calibri"/>
                <a:cs typeface="Calibri"/>
              </a:rPr>
              <a:t>τομέας </a:t>
            </a:r>
            <a:r>
              <a:rPr sz="1050" spc="60" dirty="0">
                <a:latin typeface="Calibri"/>
                <a:cs typeface="Calibri"/>
              </a:rPr>
              <a:t>είναι </a:t>
            </a:r>
            <a:r>
              <a:rPr sz="1050" spc="80" dirty="0">
                <a:latin typeface="Calibri"/>
                <a:cs typeface="Calibri"/>
              </a:rPr>
              <a:t>ο </a:t>
            </a:r>
            <a:r>
              <a:rPr sz="1050" spc="70" dirty="0">
                <a:latin typeface="Calibri"/>
                <a:cs typeface="Calibri"/>
              </a:rPr>
              <a:t>τομέας </a:t>
            </a:r>
            <a:r>
              <a:rPr sz="1050" spc="80" dirty="0">
                <a:latin typeface="Calibri"/>
                <a:cs typeface="Calibri"/>
              </a:rPr>
              <a:t>που </a:t>
            </a:r>
            <a:r>
              <a:rPr sz="1050" spc="60" dirty="0">
                <a:latin typeface="Calibri"/>
                <a:cs typeface="Calibri"/>
              </a:rPr>
              <a:t>είναι 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υπεύθυνος </a:t>
            </a:r>
            <a:r>
              <a:rPr sz="1050" spc="65" dirty="0">
                <a:latin typeface="Calibri"/>
                <a:cs typeface="Calibri"/>
              </a:rPr>
              <a:t>για </a:t>
            </a:r>
            <a:r>
              <a:rPr sz="1050" spc="70" dirty="0">
                <a:latin typeface="Calibri"/>
                <a:cs typeface="Calibri"/>
              </a:rPr>
              <a:t>την </a:t>
            </a:r>
            <a:r>
              <a:rPr sz="1050" spc="75" dirty="0">
                <a:latin typeface="Calibri"/>
                <a:cs typeface="Calibri"/>
              </a:rPr>
              <a:t>παραγωγή, </a:t>
            </a:r>
            <a:r>
              <a:rPr sz="1050" spc="70" dirty="0">
                <a:latin typeface="Calibri"/>
                <a:cs typeface="Calibri"/>
              </a:rPr>
              <a:t>τη </a:t>
            </a:r>
            <a:r>
              <a:rPr sz="1050" spc="80" dirty="0">
                <a:latin typeface="Calibri"/>
                <a:cs typeface="Calibri"/>
              </a:rPr>
              <a:t>μεταφορά </a:t>
            </a:r>
            <a:r>
              <a:rPr sz="1050" spc="65" dirty="0">
                <a:latin typeface="Calibri"/>
                <a:cs typeface="Calibri"/>
              </a:rPr>
              <a:t>και </a:t>
            </a:r>
            <a:r>
              <a:rPr sz="1050" spc="70" dirty="0">
                <a:latin typeface="Calibri"/>
                <a:cs typeface="Calibri"/>
              </a:rPr>
              <a:t>τη </a:t>
            </a:r>
            <a:r>
              <a:rPr sz="1050" spc="75" dirty="0">
                <a:latin typeface="Calibri"/>
                <a:cs typeface="Calibri"/>
              </a:rPr>
              <a:t> διανομή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της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ενέργειας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στους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τελικούς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χρήστες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για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την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κατανάλωση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ευημερία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τους.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4800" y="4024020"/>
            <a:ext cx="6776720" cy="1395254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>
              <a:buNone/>
            </a:pPr>
            <a:r>
              <a:rPr lang="el-GR" sz="1600" dirty="0"/>
              <a:t>Διάφοροι φορείς εξαρτώνται από την ενέργεια για να λειτουργούν σωστά: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600" b="1" dirty="0"/>
              <a:t>Κατοικίες</a:t>
            </a:r>
            <a:r>
              <a:rPr lang="el-GR" sz="1600" dirty="0"/>
              <a:t>, ώστε οι πολίτες να ζουν με άνεση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600" b="1" dirty="0"/>
              <a:t>Γραφεία</a:t>
            </a:r>
            <a:r>
              <a:rPr lang="el-GR" sz="1600" dirty="0"/>
              <a:t>, για τη διασφάλιση της επιχειρησιακής συνέχειας και της κερδοφορίας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600" b="1" dirty="0"/>
              <a:t>Κρίσιμες υποδομές</a:t>
            </a:r>
            <a:r>
              <a:rPr lang="el-GR" sz="1600" dirty="0"/>
              <a:t>, για την παροχή βασικών και αναγκαίων υπηρεσιών</a:t>
            </a:r>
          </a:p>
          <a:p>
            <a:pPr marL="200660">
              <a:lnSpc>
                <a:spcPct val="100000"/>
              </a:lnSpc>
              <a:spcBef>
                <a:spcPts val="1290"/>
              </a:spcBef>
            </a:pPr>
            <a:endParaRPr sz="95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8994" y="3806886"/>
            <a:ext cx="4682490" cy="343684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buSzPct val="189473"/>
              <a:buFont typeface="Arial"/>
              <a:buChar char="•"/>
              <a:tabLst>
                <a:tab pos="194945" algn="l"/>
              </a:tabLst>
            </a:pPr>
            <a:endParaRPr lang="en-US" sz="950" spc="35" dirty="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buSzPct val="189473"/>
              <a:buFont typeface="Arial"/>
              <a:buChar char="•"/>
              <a:tabLst>
                <a:tab pos="194945" algn="l"/>
              </a:tabLst>
            </a:pPr>
            <a:endParaRPr sz="9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1450" y="5385240"/>
            <a:ext cx="512445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spc="25" dirty="0">
                <a:latin typeface="Calibri"/>
                <a:cs typeface="Calibri"/>
              </a:rPr>
              <a:t>Πηγή</a:t>
            </a:r>
            <a:r>
              <a:rPr sz="350" spc="-1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εικόνας:</a:t>
            </a:r>
            <a:r>
              <a:rPr sz="350" spc="-5" dirty="0">
                <a:latin typeface="Calibri"/>
                <a:cs typeface="Calibri"/>
              </a:rPr>
              <a:t> </a:t>
            </a:r>
            <a:r>
              <a:rPr sz="350" spc="10" dirty="0">
                <a:latin typeface="Calibri"/>
                <a:cs typeface="Calibri"/>
              </a:rPr>
              <a:t>Vecteezy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1450" y="5490015"/>
            <a:ext cx="2692400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URL:https://</a:t>
            </a:r>
            <a:r>
              <a:rPr sz="3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4"/>
              </a:rPr>
              <a:t>www.vecteezy.com/vector-art/7885798-flat-isometric-illustration-concept-solar-panel-industrial-city-view</a:t>
            </a:r>
            <a:r>
              <a:rPr sz="3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-on-smartphon</a:t>
            </a:r>
            <a:r>
              <a:rPr sz="350" spc="10" dirty="0">
                <a:solidFill>
                  <a:srgbClr val="87872D"/>
                </a:solidFill>
                <a:latin typeface="Calibri"/>
                <a:cs typeface="Calibri"/>
              </a:rPr>
              <a:t>e</a:t>
            </a:r>
            <a:endParaRPr sz="35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2400" y="5614158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5125" y="1564005"/>
            <a:ext cx="3414395" cy="258381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204575" y="4683442"/>
            <a:ext cx="6096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5344" y="782320"/>
            <a:ext cx="324167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Εισαγωγή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στον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τομέα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της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ενέργειας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478279"/>
            <a:ext cx="7172959" cy="1487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45" dirty="0">
                <a:latin typeface="Calibri"/>
                <a:cs typeface="Calibri"/>
              </a:rPr>
              <a:t>Αυτό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σημαίνει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επίσης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ότι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b="1" spc="50" dirty="0">
                <a:latin typeface="Calibri"/>
                <a:cs typeface="Calibri"/>
              </a:rPr>
              <a:t>ο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40" dirty="0">
                <a:latin typeface="Calibri"/>
                <a:cs typeface="Calibri"/>
              </a:rPr>
              <a:t>ενεργειακός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40" dirty="0">
                <a:latin typeface="Calibri"/>
                <a:cs typeface="Calibri"/>
              </a:rPr>
              <a:t>τομέας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40" dirty="0">
                <a:latin typeface="Calibri"/>
                <a:cs typeface="Calibri"/>
              </a:rPr>
              <a:t>και</a:t>
            </a:r>
            <a:r>
              <a:rPr sz="950" b="1" spc="15" dirty="0">
                <a:latin typeface="Calibri"/>
                <a:cs typeface="Calibri"/>
              </a:rPr>
              <a:t> </a:t>
            </a:r>
            <a:r>
              <a:rPr sz="950" b="1" spc="35" dirty="0">
                <a:latin typeface="Calibri"/>
                <a:cs typeface="Calibri"/>
              </a:rPr>
              <a:t>οι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υποδομές</a:t>
            </a:r>
            <a:r>
              <a:rPr sz="950" b="1" spc="15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του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15" dirty="0">
                <a:latin typeface="Calibri"/>
                <a:cs typeface="Calibri"/>
              </a:rPr>
              <a:t>είναι</a:t>
            </a:r>
            <a:endParaRPr sz="950">
              <a:latin typeface="Calibri"/>
              <a:cs typeface="Calibri"/>
            </a:endParaRPr>
          </a:p>
          <a:p>
            <a:pPr marL="103505">
              <a:lnSpc>
                <a:spcPct val="100000"/>
              </a:lnSpc>
              <a:spcBef>
                <a:spcPts val="1015"/>
              </a:spcBef>
            </a:pPr>
            <a:r>
              <a:rPr sz="950" spc="65" dirty="0">
                <a:latin typeface="Calibri"/>
                <a:cs typeface="Calibri"/>
              </a:rPr>
              <a:t>θεωρούνται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επίσης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b="1" spc="60" dirty="0">
                <a:latin typeface="Calibri"/>
                <a:cs typeface="Calibri"/>
              </a:rPr>
              <a:t>κρίσιμες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80" dirty="0">
                <a:latin typeface="Calibri"/>
                <a:cs typeface="Calibri"/>
              </a:rPr>
              <a:t>από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τη</a:t>
            </a:r>
            <a:r>
              <a:rPr sz="950" b="1" spc="30" dirty="0">
                <a:latin typeface="Calibri"/>
                <a:cs typeface="Calibri"/>
              </a:rPr>
              <a:t> </a:t>
            </a:r>
            <a:r>
              <a:rPr sz="950" b="1" spc="80" dirty="0">
                <a:latin typeface="Calibri"/>
                <a:cs typeface="Calibri"/>
              </a:rPr>
              <a:t>φύση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τους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ως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εκ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τούτου: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00">
              <a:latin typeface="Calibri"/>
              <a:cs typeface="Calibri"/>
            </a:endParaRPr>
          </a:p>
          <a:p>
            <a:pPr marL="480695" marR="5080" lvl="1" indent="-285750">
              <a:lnSpc>
                <a:spcPts val="10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480695" algn="l"/>
                <a:tab pos="481330" algn="l"/>
              </a:tabLst>
            </a:pPr>
            <a:r>
              <a:rPr sz="850" spc="60" dirty="0">
                <a:latin typeface="Calibri"/>
                <a:cs typeface="Calibri"/>
              </a:rPr>
              <a:t>Οποιαδήποτε </a:t>
            </a:r>
            <a:r>
              <a:rPr sz="850" spc="55" dirty="0">
                <a:latin typeface="Calibri"/>
                <a:cs typeface="Calibri"/>
              </a:rPr>
              <a:t>έλλειψη </a:t>
            </a:r>
            <a:r>
              <a:rPr sz="850" spc="60" dirty="0">
                <a:latin typeface="Calibri"/>
                <a:cs typeface="Calibri"/>
              </a:rPr>
              <a:t>στην </a:t>
            </a:r>
            <a:r>
              <a:rPr sz="850" spc="65" dirty="0">
                <a:latin typeface="Calibri"/>
                <a:cs typeface="Calibri"/>
              </a:rPr>
              <a:t>παραγωγή ή </a:t>
            </a:r>
            <a:r>
              <a:rPr sz="850" spc="60" dirty="0">
                <a:latin typeface="Calibri"/>
                <a:cs typeface="Calibri"/>
              </a:rPr>
              <a:t>διανομή </a:t>
            </a:r>
            <a:r>
              <a:rPr sz="850" spc="50" dirty="0">
                <a:latin typeface="Calibri"/>
                <a:cs typeface="Calibri"/>
              </a:rPr>
              <a:t>ενέργειας </a:t>
            </a:r>
            <a:r>
              <a:rPr sz="850" spc="55" dirty="0">
                <a:latin typeface="Calibri"/>
                <a:cs typeface="Calibri"/>
              </a:rPr>
              <a:t>μπορεί </a:t>
            </a:r>
            <a:r>
              <a:rPr sz="850" spc="65" dirty="0">
                <a:latin typeface="Calibri"/>
                <a:cs typeface="Calibri"/>
              </a:rPr>
              <a:t>να </a:t>
            </a:r>
            <a:r>
              <a:rPr sz="850" spc="45" dirty="0">
                <a:latin typeface="Calibri"/>
                <a:cs typeface="Calibri"/>
              </a:rPr>
              <a:t>έχει </a:t>
            </a:r>
            <a:r>
              <a:rPr sz="850" spc="60" dirty="0">
                <a:latin typeface="Calibri"/>
                <a:cs typeface="Calibri"/>
              </a:rPr>
              <a:t>σοβαρές </a:t>
            </a:r>
            <a:r>
              <a:rPr sz="850" spc="55" dirty="0">
                <a:latin typeface="Calibri"/>
                <a:cs typeface="Calibri"/>
              </a:rPr>
              <a:t>επιπτώσεις στην </a:t>
            </a:r>
            <a:r>
              <a:rPr sz="850" spc="60" dirty="0">
                <a:latin typeface="Calibri"/>
                <a:cs typeface="Calibri"/>
              </a:rPr>
              <a:t>παροχή </a:t>
            </a:r>
            <a:r>
              <a:rPr sz="850" spc="65" dirty="0">
                <a:latin typeface="Calibri"/>
                <a:cs typeface="Calibri"/>
              </a:rPr>
              <a:t>άλλων ουσιωδών </a:t>
            </a:r>
            <a:r>
              <a:rPr sz="850" spc="7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υπηρεσιών </a:t>
            </a:r>
            <a:r>
              <a:rPr sz="850" spc="40" dirty="0">
                <a:latin typeface="Calibri"/>
                <a:cs typeface="Calibri"/>
              </a:rPr>
              <a:t>(π.χ. </a:t>
            </a:r>
            <a:r>
              <a:rPr sz="850" spc="55" dirty="0">
                <a:latin typeface="Calibri"/>
                <a:cs typeface="Calibri"/>
              </a:rPr>
              <a:t>υγειονομική περίθαλψη, </a:t>
            </a:r>
            <a:r>
              <a:rPr sz="850" spc="60" dirty="0">
                <a:latin typeface="Calibri"/>
                <a:cs typeface="Calibri"/>
              </a:rPr>
              <a:t>μεταφορές </a:t>
            </a:r>
            <a:r>
              <a:rPr sz="850" spc="55" dirty="0">
                <a:latin typeface="Calibri"/>
                <a:cs typeface="Calibri"/>
              </a:rPr>
              <a:t>κ.λπμε σημαντικές επιπτώσεις στην </a:t>
            </a:r>
            <a:r>
              <a:rPr sz="850" spc="50" dirty="0">
                <a:latin typeface="Calibri"/>
                <a:cs typeface="Calibri"/>
              </a:rPr>
              <a:t>κοινωνία, </a:t>
            </a:r>
            <a:r>
              <a:rPr sz="850" spc="55" dirty="0">
                <a:latin typeface="Calibri"/>
                <a:cs typeface="Calibri"/>
              </a:rPr>
              <a:t>την </a:t>
            </a:r>
            <a:r>
              <a:rPr sz="850" spc="60" dirty="0">
                <a:latin typeface="Calibri"/>
                <a:cs typeface="Calibri"/>
              </a:rPr>
              <a:t>ευημερία </a:t>
            </a:r>
            <a:r>
              <a:rPr sz="850" spc="55" dirty="0">
                <a:latin typeface="Calibri"/>
                <a:cs typeface="Calibri"/>
              </a:rPr>
              <a:t>και την οικονομία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της.</a:t>
            </a:r>
            <a:endParaRPr sz="8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Clr>
                <a:srgbClr val="FFBA00"/>
              </a:buClr>
              <a:buFont typeface="Arial"/>
              <a:buChar char="•"/>
            </a:pPr>
            <a:endParaRPr sz="800">
              <a:latin typeface="Calibri"/>
              <a:cs typeface="Calibri"/>
            </a:endParaRPr>
          </a:p>
          <a:p>
            <a:pPr marL="298450" marR="1550035" indent="-285750">
              <a:lnSpc>
                <a:spcPts val="1110"/>
              </a:lnSpc>
              <a:spcBef>
                <a:spcPts val="525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90" dirty="0">
                <a:latin typeface="Calibri"/>
                <a:cs typeface="Calibri"/>
              </a:rPr>
              <a:t>Με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σειρά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του,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αυτό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εισάγει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την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ιδέα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του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"προαπαιτούμενου"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ή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του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"αλληλοεξαρτώμενου"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μεταξύ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των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υποδομών,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1515" y="3714611"/>
            <a:ext cx="6154420" cy="111569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42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40" dirty="0">
                <a:latin typeface="Calibri"/>
                <a:cs typeface="Calibri"/>
              </a:rPr>
              <a:t>Χωρίς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ενέργεια,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δεν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δυνατόν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να:</a:t>
            </a:r>
            <a:endParaRPr sz="950">
              <a:latin typeface="Calibri"/>
              <a:cs typeface="Calibri"/>
            </a:endParaRPr>
          </a:p>
          <a:p>
            <a:pPr marL="664210" lvl="1" indent="-286385">
              <a:lnSpc>
                <a:spcPct val="100000"/>
              </a:lnSpc>
              <a:spcBef>
                <a:spcPts val="129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663575" algn="l"/>
                <a:tab pos="664210" algn="l"/>
              </a:tabLst>
            </a:pPr>
            <a:r>
              <a:rPr sz="850" spc="60" dirty="0">
                <a:latin typeface="Calibri"/>
                <a:cs typeface="Calibri"/>
              </a:rPr>
              <a:t>Προχωρήστε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στον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τομέα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των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ηλεκτρικών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οχημάτων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(EV)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και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σε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άλλους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συναφείς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τομείς</a:t>
            </a:r>
            <a:endParaRPr sz="850">
              <a:latin typeface="Calibri"/>
              <a:cs typeface="Calibri"/>
            </a:endParaRPr>
          </a:p>
          <a:p>
            <a:pPr marL="664210" lvl="1" indent="-286385">
              <a:lnSpc>
                <a:spcPct val="100000"/>
              </a:lnSpc>
              <a:spcBef>
                <a:spcPts val="126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663575" algn="l"/>
                <a:tab pos="664210" algn="l"/>
              </a:tabLst>
            </a:pPr>
            <a:r>
              <a:rPr sz="850" spc="55" dirty="0">
                <a:latin typeface="Calibri"/>
                <a:cs typeface="Calibri"/>
              </a:rPr>
              <a:t>Εξασφαλίστε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την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ορθή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λειτουργία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άλλων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συστημάτων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και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χρήση</a:t>
            </a:r>
            <a:r>
              <a:rPr sz="850" spc="5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ηλεκτρικού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εξοπλισμού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λειτουργικά</a:t>
            </a:r>
            <a:endParaRPr sz="850">
              <a:latin typeface="Calibri"/>
              <a:cs typeface="Calibri"/>
            </a:endParaRPr>
          </a:p>
          <a:p>
            <a:pPr marL="664210" lvl="1" indent="-286385">
              <a:lnSpc>
                <a:spcPct val="100000"/>
              </a:lnSpc>
              <a:spcBef>
                <a:spcPts val="135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663575" algn="l"/>
                <a:tab pos="664210" algn="l"/>
              </a:tabLst>
            </a:pPr>
            <a:r>
              <a:rPr sz="850" spc="60" dirty="0">
                <a:latin typeface="Calibri"/>
                <a:cs typeface="Calibri"/>
              </a:rPr>
              <a:t>Εγγύηση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ποιότητας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ζωής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άνεσης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50612" y="4876165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5016182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62100" y="3129279"/>
            <a:ext cx="2089150" cy="427355"/>
          </a:xfrm>
          <a:custGeom>
            <a:avLst/>
            <a:gdLst/>
            <a:ahLst/>
            <a:cxnLst/>
            <a:rect l="l" t="t" r="r" b="b"/>
            <a:pathLst>
              <a:path w="2089150" h="427354">
                <a:moveTo>
                  <a:pt x="1875154" y="0"/>
                </a:moveTo>
                <a:lnTo>
                  <a:pt x="1875154" y="106997"/>
                </a:lnTo>
                <a:lnTo>
                  <a:pt x="0" y="106997"/>
                </a:lnTo>
                <a:lnTo>
                  <a:pt x="0" y="320675"/>
                </a:lnTo>
                <a:lnTo>
                  <a:pt x="1875154" y="320675"/>
                </a:lnTo>
                <a:lnTo>
                  <a:pt x="1875154" y="427355"/>
                </a:lnTo>
                <a:lnTo>
                  <a:pt x="2088832" y="213677"/>
                </a:lnTo>
                <a:lnTo>
                  <a:pt x="1875154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872614" y="3214370"/>
            <a:ext cx="100584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14" dirty="0">
                <a:solidFill>
                  <a:srgbClr val="FFFFFF"/>
                </a:solidFill>
                <a:latin typeface="Calibri"/>
                <a:cs typeface="Calibri"/>
              </a:rPr>
              <a:t>Προαπαιτούμενα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54754" y="3129279"/>
            <a:ext cx="2452370" cy="427355"/>
          </a:xfrm>
          <a:custGeom>
            <a:avLst/>
            <a:gdLst/>
            <a:ahLst/>
            <a:cxnLst/>
            <a:rect l="l" t="t" r="r" b="b"/>
            <a:pathLst>
              <a:path w="2452370" h="427354">
                <a:moveTo>
                  <a:pt x="213677" y="0"/>
                </a:moveTo>
                <a:lnTo>
                  <a:pt x="0" y="213677"/>
                </a:lnTo>
                <a:lnTo>
                  <a:pt x="213677" y="427355"/>
                </a:lnTo>
                <a:lnTo>
                  <a:pt x="213677" y="320675"/>
                </a:lnTo>
                <a:lnTo>
                  <a:pt x="2345055" y="320675"/>
                </a:lnTo>
                <a:lnTo>
                  <a:pt x="2452052" y="213677"/>
                </a:lnTo>
                <a:lnTo>
                  <a:pt x="2345372" y="106997"/>
                </a:lnTo>
                <a:lnTo>
                  <a:pt x="213677" y="106997"/>
                </a:lnTo>
                <a:lnTo>
                  <a:pt x="213677" y="0"/>
                </a:lnTo>
                <a:close/>
              </a:path>
              <a:path w="2452370" h="427354">
                <a:moveTo>
                  <a:pt x="2345055" y="320675"/>
                </a:moveTo>
                <a:lnTo>
                  <a:pt x="2238375" y="320675"/>
                </a:lnTo>
                <a:lnTo>
                  <a:pt x="2238375" y="427355"/>
                </a:lnTo>
                <a:lnTo>
                  <a:pt x="2345055" y="320675"/>
                </a:lnTo>
                <a:close/>
              </a:path>
              <a:path w="2452370" h="427354">
                <a:moveTo>
                  <a:pt x="2238375" y="0"/>
                </a:moveTo>
                <a:lnTo>
                  <a:pt x="2238375" y="106997"/>
                </a:lnTo>
                <a:lnTo>
                  <a:pt x="2345372" y="106997"/>
                </a:lnTo>
                <a:lnTo>
                  <a:pt x="2238375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090034" y="3214370"/>
            <a:ext cx="105092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70" dirty="0">
                <a:solidFill>
                  <a:srgbClr val="FFFFFF"/>
                </a:solidFill>
                <a:latin typeface="Calibri"/>
                <a:cs typeface="Calibri"/>
              </a:rPr>
              <a:t>Αλληλοεξαρτώμενα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2955" y="0"/>
            <a:ext cx="11409045" cy="6880225"/>
            <a:chOff x="782955" y="0"/>
            <a:chExt cx="1140904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3600" y="0"/>
              <a:ext cx="49784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2955" y="3990340"/>
              <a:ext cx="6934834" cy="126523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82955" y="3493770"/>
              <a:ext cx="1350645" cy="553720"/>
            </a:xfrm>
            <a:custGeom>
              <a:avLst/>
              <a:gdLst/>
              <a:ahLst/>
              <a:cxnLst/>
              <a:rect l="l" t="t" r="r" b="b"/>
              <a:pathLst>
                <a:path w="1350645" h="553720">
                  <a:moveTo>
                    <a:pt x="17462" y="138429"/>
                  </a:moveTo>
                  <a:lnTo>
                    <a:pt x="0" y="138429"/>
                  </a:lnTo>
                  <a:lnTo>
                    <a:pt x="0" y="415289"/>
                  </a:lnTo>
                  <a:lnTo>
                    <a:pt x="17462" y="415289"/>
                  </a:lnTo>
                  <a:lnTo>
                    <a:pt x="17462" y="138429"/>
                  </a:lnTo>
                  <a:close/>
                </a:path>
                <a:path w="1350645" h="553720">
                  <a:moveTo>
                    <a:pt x="69214" y="138429"/>
                  </a:moveTo>
                  <a:lnTo>
                    <a:pt x="34607" y="138429"/>
                  </a:lnTo>
                  <a:lnTo>
                    <a:pt x="34607" y="415289"/>
                  </a:lnTo>
                  <a:lnTo>
                    <a:pt x="69214" y="415289"/>
                  </a:lnTo>
                  <a:lnTo>
                    <a:pt x="69214" y="138429"/>
                  </a:lnTo>
                  <a:close/>
                </a:path>
                <a:path w="1350645" h="553720">
                  <a:moveTo>
                    <a:pt x="1073467" y="0"/>
                  </a:moveTo>
                  <a:lnTo>
                    <a:pt x="1073467" y="138429"/>
                  </a:lnTo>
                  <a:lnTo>
                    <a:pt x="86677" y="138429"/>
                  </a:lnTo>
                  <a:lnTo>
                    <a:pt x="86677" y="415289"/>
                  </a:lnTo>
                  <a:lnTo>
                    <a:pt x="1073467" y="415289"/>
                  </a:lnTo>
                  <a:lnTo>
                    <a:pt x="1073467" y="553719"/>
                  </a:lnTo>
                  <a:lnTo>
                    <a:pt x="1350327" y="276859"/>
                  </a:lnTo>
                  <a:lnTo>
                    <a:pt x="1073467" y="0"/>
                  </a:lnTo>
                  <a:close/>
                </a:path>
              </a:pathLst>
            </a:custGeom>
            <a:solidFill>
              <a:srgbClr val="00905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280805" y="87946"/>
            <a:ext cx="548292" cy="3493453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540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540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540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540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540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540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540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08062" y="216087"/>
            <a:ext cx="324167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40" dirty="0">
                <a:latin typeface="Times New Roman"/>
                <a:cs typeface="Times New Roman"/>
              </a:rPr>
              <a:t>Εισαγωγή</a:t>
            </a:r>
            <a:r>
              <a:rPr sz="2400" spc="190" dirty="0">
                <a:latin typeface="Times New Roman"/>
                <a:cs typeface="Times New Roman"/>
              </a:rPr>
              <a:t> </a:t>
            </a:r>
            <a:r>
              <a:rPr sz="2400" spc="100" dirty="0">
                <a:latin typeface="Times New Roman"/>
                <a:cs typeface="Times New Roman"/>
              </a:rPr>
              <a:t>στον</a:t>
            </a:r>
            <a:r>
              <a:rPr sz="2400" spc="110" dirty="0">
                <a:latin typeface="Times New Roman"/>
                <a:cs typeface="Times New Roman"/>
              </a:rPr>
              <a:t> </a:t>
            </a:r>
            <a:r>
              <a:rPr sz="2400" spc="120" dirty="0">
                <a:latin typeface="Times New Roman"/>
                <a:cs typeface="Times New Roman"/>
              </a:rPr>
              <a:t>τομέα</a:t>
            </a:r>
            <a:r>
              <a:rPr sz="2400" spc="165" dirty="0">
                <a:latin typeface="Times New Roman"/>
                <a:cs typeface="Times New Roman"/>
              </a:rPr>
              <a:t> </a:t>
            </a:r>
            <a:r>
              <a:rPr sz="2400" spc="110" dirty="0">
                <a:latin typeface="Times New Roman"/>
                <a:cs typeface="Times New Roman"/>
              </a:rPr>
              <a:t>της</a:t>
            </a:r>
            <a:r>
              <a:rPr sz="2400" spc="175" dirty="0">
                <a:latin typeface="Times New Roman"/>
                <a:cs typeface="Times New Roman"/>
              </a:rPr>
              <a:t> </a:t>
            </a:r>
            <a:r>
              <a:rPr sz="2400" spc="125" dirty="0">
                <a:latin typeface="Times New Roman"/>
                <a:cs typeface="Times New Roman"/>
              </a:rPr>
              <a:t>ενέργειας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515" y="1479492"/>
            <a:ext cx="6686550" cy="174022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390"/>
              </a:spcBef>
              <a:buClr>
                <a:srgbClr val="FFBA00"/>
              </a:buClr>
              <a:buSzPct val="235294"/>
              <a:buFont typeface="Arial"/>
              <a:buChar char="•"/>
              <a:tabLst>
                <a:tab pos="173355" algn="l"/>
              </a:tabLst>
            </a:pPr>
            <a:r>
              <a:rPr sz="1100" spc="45" dirty="0">
                <a:latin typeface="Calibri"/>
                <a:cs typeface="Calibri"/>
              </a:rPr>
              <a:t>Έτσι,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"ενέργεια"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θεωρείται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ουσιώδης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πόρος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για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την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κοινωνία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και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οι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πηγές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ενέργειας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μπορούν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να</a:t>
            </a:r>
            <a:r>
              <a:rPr sz="1100" spc="35" dirty="0">
                <a:latin typeface="Calibri"/>
                <a:cs typeface="Calibri"/>
              </a:rPr>
              <a:t> :</a:t>
            </a:r>
            <a:endParaRPr sz="11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185"/>
              </a:spcBef>
              <a:buSzPct val="200000"/>
              <a:buFont typeface="Arial"/>
              <a:buChar char="•"/>
              <a:tabLst>
                <a:tab pos="396240" algn="l"/>
              </a:tabLst>
            </a:pPr>
            <a:r>
              <a:rPr sz="1050" spc="65" dirty="0">
                <a:latin typeface="Calibri"/>
                <a:cs typeface="Calibri"/>
              </a:rPr>
              <a:t>Άνθρακας,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πετρέλαιο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και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φυσικό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αέριο,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πυρηνική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ενέργεια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και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ηλεκτρισμός</a:t>
            </a:r>
            <a:endParaRPr sz="105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spcBef>
                <a:spcPts val="1255"/>
              </a:spcBef>
              <a:buSzPct val="200000"/>
              <a:buFont typeface="Arial"/>
              <a:buChar char="•"/>
              <a:tabLst>
                <a:tab pos="396875" algn="l"/>
              </a:tabLst>
            </a:pPr>
            <a:r>
              <a:rPr sz="1050" spc="45" dirty="0">
                <a:latin typeface="Calibri"/>
                <a:cs typeface="Calibri"/>
              </a:rPr>
              <a:t>Σημειώστε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ότι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αυτή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ενότητα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θα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επικεντρωθεί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σε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θέματα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ηλεκτρικής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ενέργειας,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αλλά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μάθηση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επεκτείνεται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σε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όλους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τους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άλλους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συναφείς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τομείς.</a:t>
            </a:r>
            <a:endParaRPr sz="10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>
              <a:latin typeface="Calibri"/>
              <a:cs typeface="Calibri"/>
            </a:endParaRPr>
          </a:p>
          <a:p>
            <a:pPr marL="158750" indent="-146050">
              <a:lnSpc>
                <a:spcPct val="1000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158750" algn="l"/>
              </a:tabLst>
            </a:pPr>
            <a:r>
              <a:rPr sz="1100" spc="65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δίκτυο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ηλεκτρικής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ενέργειας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συνήθως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λειτουργεί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ακολουθώντας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ίδια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στάδια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λειτουργικότητας:</a:t>
            </a:r>
            <a:endParaRPr sz="1100">
              <a:latin typeface="Calibri"/>
              <a:cs typeface="Calibri"/>
            </a:endParaRPr>
          </a:p>
          <a:p>
            <a:pPr marL="103505">
              <a:lnSpc>
                <a:spcPct val="100000"/>
              </a:lnSpc>
              <a:spcBef>
                <a:spcPts val="915"/>
              </a:spcBef>
            </a:pPr>
            <a:r>
              <a:rPr sz="1100" i="1" spc="75" dirty="0">
                <a:latin typeface="Calibri"/>
                <a:cs typeface="Calibri"/>
              </a:rPr>
              <a:t>παραγωγή,</a:t>
            </a:r>
            <a:r>
              <a:rPr sz="1100" i="1" spc="10" dirty="0">
                <a:latin typeface="Calibri"/>
                <a:cs typeface="Calibri"/>
              </a:rPr>
              <a:t> </a:t>
            </a:r>
            <a:r>
              <a:rPr sz="1100" i="1" spc="75" dirty="0">
                <a:latin typeface="Calibri"/>
                <a:cs typeface="Calibri"/>
              </a:rPr>
              <a:t>μεταφορά</a:t>
            </a:r>
            <a:r>
              <a:rPr sz="1100" i="1" spc="10" dirty="0">
                <a:latin typeface="Calibri"/>
                <a:cs typeface="Calibri"/>
              </a:rPr>
              <a:t> </a:t>
            </a:r>
            <a:r>
              <a:rPr sz="1100" i="1" spc="65" dirty="0">
                <a:latin typeface="Calibri"/>
                <a:cs typeface="Calibri"/>
              </a:rPr>
              <a:t>και</a:t>
            </a:r>
            <a:r>
              <a:rPr sz="1100" i="1" spc="10" dirty="0">
                <a:latin typeface="Calibri"/>
                <a:cs typeface="Calibri"/>
              </a:rPr>
              <a:t> </a:t>
            </a:r>
            <a:r>
              <a:rPr sz="1100" i="1" spc="75" dirty="0">
                <a:latin typeface="Calibri"/>
                <a:cs typeface="Calibri"/>
              </a:rPr>
              <a:t>κατανάλωση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38236" y="3712210"/>
            <a:ext cx="690564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FFBF00"/>
                </a:solidFill>
                <a:latin typeface="Calibri"/>
                <a:cs typeface="Calibri"/>
              </a:rPr>
              <a:t>Πα</a:t>
            </a:r>
            <a:r>
              <a:rPr sz="1000" b="1" spc="15" dirty="0">
                <a:solidFill>
                  <a:srgbClr val="FFBF00"/>
                </a:solidFill>
                <a:latin typeface="Calibri"/>
                <a:cs typeface="Calibri"/>
              </a:rPr>
              <a:t>ρ</a:t>
            </a:r>
            <a:r>
              <a:rPr sz="1000" b="1" spc="20" dirty="0">
                <a:solidFill>
                  <a:srgbClr val="FFBF00"/>
                </a:solidFill>
                <a:latin typeface="Calibri"/>
                <a:cs typeface="Calibri"/>
              </a:rPr>
              <a:t>α</a:t>
            </a:r>
            <a:r>
              <a:rPr sz="1000" b="1" spc="10" dirty="0">
                <a:solidFill>
                  <a:srgbClr val="FFBF00"/>
                </a:solidFill>
                <a:latin typeface="Calibri"/>
                <a:cs typeface="Calibri"/>
              </a:rPr>
              <a:t>γ</a:t>
            </a:r>
            <a:r>
              <a:rPr sz="1000" b="1" spc="30" dirty="0">
                <a:solidFill>
                  <a:srgbClr val="FFBF00"/>
                </a:solidFill>
                <a:latin typeface="Calibri"/>
                <a:cs typeface="Calibri"/>
              </a:rPr>
              <a:t>ω</a:t>
            </a:r>
            <a:r>
              <a:rPr sz="1000" b="1" spc="10" dirty="0">
                <a:solidFill>
                  <a:srgbClr val="FFBF00"/>
                </a:solidFill>
                <a:latin typeface="Calibri"/>
                <a:cs typeface="Calibri"/>
              </a:rPr>
              <a:t>γ</a:t>
            </a:r>
            <a:r>
              <a:rPr sz="1000" b="1" spc="30" dirty="0">
                <a:solidFill>
                  <a:srgbClr val="FFBF00"/>
                </a:solidFill>
                <a:latin typeface="Calibri"/>
                <a:cs typeface="Calibri"/>
              </a:rPr>
              <a:t>ή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50612" y="5501322"/>
            <a:ext cx="6476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354" y="6366742"/>
            <a:ext cx="282384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50" dirty="0">
                <a:latin typeface="Calibri"/>
                <a:cs typeface="Calibri"/>
              </a:rPr>
              <a:t>CSP004_C_E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1: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Cristina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Alcaraz,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Πανεπιστήμιο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της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ΜάλαγαΙσπανία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06D7CB-8EF1-FC9E-CFC0-3E314C572419}"/>
              </a:ext>
            </a:extLst>
          </p:cNvPr>
          <p:cNvSpPr txBox="1"/>
          <p:nvPr/>
        </p:nvSpPr>
        <p:spPr>
          <a:xfrm>
            <a:off x="292460" y="5298702"/>
            <a:ext cx="52874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Η παραγωγή ενέργειας περιλαμβάνει μηχανισμούς και εξαρτήματα ικανά να παράγουν </a:t>
            </a:r>
            <a:r>
              <a:rPr lang="el-GR" sz="1400" b="1" dirty="0"/>
              <a:t>μεγάλες ποσότητες ενέργειας</a:t>
            </a:r>
            <a:r>
              <a:rPr lang="el-GR" sz="1400" dirty="0"/>
              <a:t>, με επιπλέον δυνατότητα </a:t>
            </a:r>
            <a:r>
              <a:rPr lang="el-GR" sz="1400" b="1" dirty="0"/>
              <a:t>αποθήκευσης</a:t>
            </a:r>
            <a:r>
              <a:rPr lang="el-GR" sz="1400" dirty="0"/>
              <a:t> και/ή </a:t>
            </a:r>
            <a:r>
              <a:rPr lang="el-GR" sz="1400" b="1" dirty="0"/>
              <a:t>διανομής</a:t>
            </a:r>
            <a:r>
              <a:rPr lang="el-GR" sz="1400" dirty="0"/>
              <a:t> μέσω </a:t>
            </a:r>
            <a:r>
              <a:rPr lang="el-GR" sz="1400" b="1" dirty="0"/>
              <a:t>πυλώνων</a:t>
            </a:r>
            <a:r>
              <a:rPr lang="el-GR" sz="1400" dirty="0"/>
              <a:t>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2955" y="0"/>
            <a:ext cx="11409045" cy="6880225"/>
            <a:chOff x="782955" y="0"/>
            <a:chExt cx="11409045" cy="6880225"/>
          </a:xfrm>
        </p:grpSpPr>
        <p:sp>
          <p:nvSpPr>
            <p:cNvPr id="3" name="object 3"/>
            <p:cNvSpPr/>
            <p:nvPr/>
          </p:nvSpPr>
          <p:spPr>
            <a:xfrm>
              <a:off x="689355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3600" y="0"/>
              <a:ext cx="49784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430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2955" y="3990340"/>
              <a:ext cx="6934834" cy="126523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76462" y="3473132"/>
              <a:ext cx="4161154" cy="615950"/>
            </a:xfrm>
            <a:custGeom>
              <a:avLst/>
              <a:gdLst/>
              <a:ahLst/>
              <a:cxnLst/>
              <a:rect l="l" t="t" r="r" b="b"/>
              <a:pathLst>
                <a:path w="4161154" h="615950">
                  <a:moveTo>
                    <a:pt x="19367" y="153987"/>
                  </a:moveTo>
                  <a:lnTo>
                    <a:pt x="0" y="153987"/>
                  </a:lnTo>
                  <a:lnTo>
                    <a:pt x="0" y="461962"/>
                  </a:lnTo>
                  <a:lnTo>
                    <a:pt x="19367" y="461962"/>
                  </a:lnTo>
                  <a:lnTo>
                    <a:pt x="19367" y="153987"/>
                  </a:lnTo>
                  <a:close/>
                </a:path>
                <a:path w="4161154" h="615950">
                  <a:moveTo>
                    <a:pt x="76835" y="153987"/>
                  </a:moveTo>
                  <a:lnTo>
                    <a:pt x="38417" y="153987"/>
                  </a:lnTo>
                  <a:lnTo>
                    <a:pt x="38417" y="461962"/>
                  </a:lnTo>
                  <a:lnTo>
                    <a:pt x="76835" y="461962"/>
                  </a:lnTo>
                  <a:lnTo>
                    <a:pt x="76835" y="153987"/>
                  </a:lnTo>
                  <a:close/>
                </a:path>
                <a:path w="4161154" h="615950">
                  <a:moveTo>
                    <a:pt x="3853179" y="0"/>
                  </a:moveTo>
                  <a:lnTo>
                    <a:pt x="3853179" y="153987"/>
                  </a:lnTo>
                  <a:lnTo>
                    <a:pt x="96202" y="153987"/>
                  </a:lnTo>
                  <a:lnTo>
                    <a:pt x="96202" y="461962"/>
                  </a:lnTo>
                  <a:lnTo>
                    <a:pt x="3853179" y="461962"/>
                  </a:lnTo>
                  <a:lnTo>
                    <a:pt x="3853179" y="615949"/>
                  </a:lnTo>
                  <a:lnTo>
                    <a:pt x="4161154" y="307974"/>
                  </a:lnTo>
                  <a:lnTo>
                    <a:pt x="3853179" y="0"/>
                  </a:lnTo>
                  <a:close/>
                </a:path>
              </a:pathLst>
            </a:custGeom>
            <a:solidFill>
              <a:srgbClr val="009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2955" y="3493770"/>
              <a:ext cx="1350645" cy="553720"/>
            </a:xfrm>
            <a:custGeom>
              <a:avLst/>
              <a:gdLst/>
              <a:ahLst/>
              <a:cxnLst/>
              <a:rect l="l" t="t" r="r" b="b"/>
              <a:pathLst>
                <a:path w="1350645" h="553720">
                  <a:moveTo>
                    <a:pt x="17462" y="138429"/>
                  </a:moveTo>
                  <a:lnTo>
                    <a:pt x="0" y="138429"/>
                  </a:lnTo>
                  <a:lnTo>
                    <a:pt x="0" y="415289"/>
                  </a:lnTo>
                  <a:lnTo>
                    <a:pt x="17462" y="415289"/>
                  </a:lnTo>
                  <a:lnTo>
                    <a:pt x="17462" y="138429"/>
                  </a:lnTo>
                  <a:close/>
                </a:path>
                <a:path w="1350645" h="553720">
                  <a:moveTo>
                    <a:pt x="69214" y="138429"/>
                  </a:moveTo>
                  <a:lnTo>
                    <a:pt x="34607" y="138429"/>
                  </a:lnTo>
                  <a:lnTo>
                    <a:pt x="34607" y="415289"/>
                  </a:lnTo>
                  <a:lnTo>
                    <a:pt x="69214" y="415289"/>
                  </a:lnTo>
                  <a:lnTo>
                    <a:pt x="69214" y="138429"/>
                  </a:lnTo>
                  <a:close/>
                </a:path>
                <a:path w="1350645" h="553720">
                  <a:moveTo>
                    <a:pt x="1073467" y="0"/>
                  </a:moveTo>
                  <a:lnTo>
                    <a:pt x="1073467" y="138429"/>
                  </a:lnTo>
                  <a:lnTo>
                    <a:pt x="86677" y="138429"/>
                  </a:lnTo>
                  <a:lnTo>
                    <a:pt x="86677" y="415289"/>
                  </a:lnTo>
                  <a:lnTo>
                    <a:pt x="1073467" y="415289"/>
                  </a:lnTo>
                  <a:lnTo>
                    <a:pt x="1073467" y="553719"/>
                  </a:lnTo>
                  <a:lnTo>
                    <a:pt x="1350327" y="276859"/>
                  </a:lnTo>
                  <a:lnTo>
                    <a:pt x="1073467" y="0"/>
                  </a:lnTo>
                  <a:close/>
                </a:path>
              </a:pathLst>
            </a:custGeom>
            <a:solidFill>
              <a:srgbClr val="009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324167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Εισαγωγή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στον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τομέα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της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ενέργειας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515" y="1479492"/>
            <a:ext cx="6686550" cy="1663276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22885" indent="-210185">
              <a:lnSpc>
                <a:spcPct val="100000"/>
              </a:lnSpc>
              <a:spcBef>
                <a:spcPts val="390"/>
              </a:spcBef>
              <a:buClr>
                <a:srgbClr val="FFBA00"/>
              </a:buClr>
              <a:buSzPct val="235294"/>
              <a:buFont typeface="Arial"/>
              <a:buChar char="•"/>
              <a:tabLst>
                <a:tab pos="222885" algn="l"/>
              </a:tabLst>
            </a:pPr>
            <a:r>
              <a:rPr sz="1050" spc="45" dirty="0">
                <a:latin typeface="Calibri"/>
                <a:cs typeface="Calibri"/>
              </a:rPr>
              <a:t>Έτσι,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η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"ενέργεια"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θεωρείται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ουσιώδης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b="1" spc="60" dirty="0">
                <a:latin typeface="Calibri"/>
                <a:cs typeface="Calibri"/>
              </a:rPr>
              <a:t>πόρος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για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την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κοινωνία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και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οι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πηγές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ενέργειας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μπορούν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να</a:t>
            </a:r>
            <a:r>
              <a:rPr sz="1050" spc="35" dirty="0">
                <a:latin typeface="Calibri"/>
                <a:cs typeface="Calibri"/>
              </a:rPr>
              <a:t> :</a:t>
            </a:r>
            <a:endParaRPr sz="10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185"/>
              </a:spcBef>
              <a:buSzPct val="200000"/>
              <a:buFont typeface="Arial"/>
              <a:buChar char="•"/>
              <a:tabLst>
                <a:tab pos="396240" algn="l"/>
              </a:tabLst>
            </a:pPr>
            <a:r>
              <a:rPr sz="1000" spc="65" dirty="0">
                <a:latin typeface="Calibri"/>
                <a:cs typeface="Calibri"/>
              </a:rPr>
              <a:t>Άνθρακας,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πετρέλαιο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και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φυσικό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αέριο,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πυρηνική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ενέργεια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και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ηλεκτρισμός</a:t>
            </a:r>
            <a:endParaRPr sz="1000" dirty="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spcBef>
                <a:spcPts val="1255"/>
              </a:spcBef>
              <a:buSzPct val="200000"/>
              <a:buFont typeface="Arial"/>
              <a:buChar char="•"/>
              <a:tabLst>
                <a:tab pos="396875" algn="l"/>
              </a:tabLst>
            </a:pPr>
            <a:r>
              <a:rPr sz="1000" spc="45" dirty="0">
                <a:latin typeface="Calibri"/>
                <a:cs typeface="Calibri"/>
              </a:rPr>
              <a:t>Σημειώστε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ότι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αυτή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ενότητα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θα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επικεντρωθεί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σε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θέματα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ηλεκτρικής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ενέργειας,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αλλά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μάθηση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επεκτείνεται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σε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όλους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τους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άλλους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συναφείς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τομείς.</a:t>
            </a:r>
            <a:endParaRPr sz="10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1600" dirty="0">
              <a:latin typeface="Calibri"/>
              <a:cs typeface="Calibri"/>
            </a:endParaRPr>
          </a:p>
          <a:p>
            <a:pPr marL="158750" indent="-146050">
              <a:lnSpc>
                <a:spcPct val="1000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158750" algn="l"/>
              </a:tabLst>
            </a:pPr>
            <a:r>
              <a:rPr sz="1050" spc="65" dirty="0">
                <a:latin typeface="Calibri"/>
                <a:cs typeface="Calibri"/>
              </a:rPr>
              <a:t>Το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δίκτυο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ηλεκτρικής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ενέργειας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συνήθως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λειτουργεί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ακολουθώντας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τα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ίδια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στάδια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λειτουργικότητας:</a:t>
            </a:r>
            <a:endParaRPr sz="1050" dirty="0">
              <a:latin typeface="Calibri"/>
              <a:cs typeface="Calibri"/>
            </a:endParaRPr>
          </a:p>
          <a:p>
            <a:pPr marL="103505">
              <a:lnSpc>
                <a:spcPct val="100000"/>
              </a:lnSpc>
              <a:spcBef>
                <a:spcPts val="915"/>
              </a:spcBef>
            </a:pPr>
            <a:r>
              <a:rPr sz="1050" i="1" spc="75" dirty="0">
                <a:latin typeface="Calibri"/>
                <a:cs typeface="Calibri"/>
              </a:rPr>
              <a:t>παραγωγή,</a:t>
            </a:r>
            <a:r>
              <a:rPr sz="1050" i="1" spc="1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μεταφορά</a:t>
            </a:r>
            <a:r>
              <a:rPr sz="1050" i="1" spc="10" dirty="0">
                <a:latin typeface="Calibri"/>
                <a:cs typeface="Calibri"/>
              </a:rPr>
              <a:t> </a:t>
            </a:r>
            <a:r>
              <a:rPr sz="1050" i="1" spc="65" dirty="0">
                <a:latin typeface="Calibri"/>
                <a:cs typeface="Calibri"/>
              </a:rPr>
              <a:t>και</a:t>
            </a:r>
            <a:r>
              <a:rPr sz="1050" i="1" spc="1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κατανάλωση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83469" y="3696560"/>
            <a:ext cx="39624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20" dirty="0">
                <a:solidFill>
                  <a:srgbClr val="FFBF00"/>
                </a:solidFill>
                <a:latin typeface="Calibri"/>
                <a:cs typeface="Calibri"/>
              </a:rPr>
              <a:t>Πα</a:t>
            </a:r>
            <a:r>
              <a:rPr sz="600" b="1" spc="15" dirty="0">
                <a:solidFill>
                  <a:srgbClr val="FFBF00"/>
                </a:solidFill>
                <a:latin typeface="Calibri"/>
                <a:cs typeface="Calibri"/>
              </a:rPr>
              <a:t>ρ</a:t>
            </a:r>
            <a:r>
              <a:rPr sz="600" b="1" spc="20" dirty="0">
                <a:solidFill>
                  <a:srgbClr val="FFBF00"/>
                </a:solidFill>
                <a:latin typeface="Calibri"/>
                <a:cs typeface="Calibri"/>
              </a:rPr>
              <a:t>α</a:t>
            </a:r>
            <a:r>
              <a:rPr sz="600" b="1" spc="10" dirty="0">
                <a:solidFill>
                  <a:srgbClr val="FFBF00"/>
                </a:solidFill>
                <a:latin typeface="Calibri"/>
                <a:cs typeface="Calibri"/>
              </a:rPr>
              <a:t>γ</a:t>
            </a:r>
            <a:r>
              <a:rPr sz="600" b="1" spc="30" dirty="0">
                <a:solidFill>
                  <a:srgbClr val="FFBF00"/>
                </a:solidFill>
                <a:latin typeface="Calibri"/>
                <a:cs typeface="Calibri"/>
              </a:rPr>
              <a:t>ω</a:t>
            </a:r>
            <a:r>
              <a:rPr sz="600" b="1" spc="10" dirty="0">
                <a:solidFill>
                  <a:srgbClr val="FFBF00"/>
                </a:solidFill>
                <a:latin typeface="Calibri"/>
                <a:cs typeface="Calibri"/>
              </a:rPr>
              <a:t>γ</a:t>
            </a:r>
            <a:r>
              <a:rPr sz="600" b="1" spc="30" dirty="0">
                <a:solidFill>
                  <a:srgbClr val="FFBF00"/>
                </a:solidFill>
                <a:latin typeface="Calibri"/>
                <a:cs typeface="Calibri"/>
              </a:rPr>
              <a:t>ή</a:t>
            </a:r>
            <a:endParaRPr sz="6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89349" y="3683183"/>
            <a:ext cx="4076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20" dirty="0">
                <a:solidFill>
                  <a:srgbClr val="FFBF00"/>
                </a:solidFill>
                <a:latin typeface="Calibri"/>
                <a:cs typeface="Calibri"/>
              </a:rPr>
              <a:t>Μεταφορά</a:t>
            </a:r>
            <a:endParaRPr sz="6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250612" y="5501322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-79375" y="647350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 dirty="0">
              <a:latin typeface="Calibri"/>
              <a:cs typeface="Calibri"/>
            </a:endParaRPr>
          </a:p>
        </p:txBody>
      </p:sp>
      <p:graphicFrame>
        <p:nvGraphicFramePr>
          <p:cNvPr id="17" name="object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139349"/>
              </p:ext>
            </p:extLst>
          </p:nvPr>
        </p:nvGraphicFramePr>
        <p:xfrm>
          <a:off x="2101809" y="5076348"/>
          <a:ext cx="4397055" cy="10910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3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866">
                <a:tc>
                  <a:txBody>
                    <a:bodyPr/>
                    <a:lstStyle/>
                    <a:p>
                      <a:pPr marR="76200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T w="53975">
                      <a:solidFill>
                        <a:srgbClr val="FFBA00"/>
                      </a:solidFill>
                      <a:prstDash val="solid"/>
                    </a:lnT>
                    <a:lnB w="38100">
                      <a:solidFill>
                        <a:srgbClr val="FFBA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FFBA00"/>
                      </a:solidFill>
                      <a:prstDash val="solid"/>
                    </a:lnL>
                    <a:lnB w="38100">
                      <a:solidFill>
                        <a:srgbClr val="FFBA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22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l-GR" sz="900" dirty="0">
                          <a:solidFill>
                            <a:schemeClr val="bg1"/>
                          </a:solidFill>
                        </a:rPr>
                        <a:t>Η </a:t>
                      </a:r>
                      <a:r>
                        <a:rPr lang="el-GR" sz="900" b="1" dirty="0">
                          <a:solidFill>
                            <a:schemeClr val="bg1"/>
                          </a:solidFill>
                        </a:rPr>
                        <a:t>μετάδοση ενέργειας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</a:rPr>
                        <a:t> στοχεύει στη </a:t>
                      </a:r>
                      <a:r>
                        <a:rPr lang="el-GR" sz="900" b="1" dirty="0">
                          <a:solidFill>
                            <a:schemeClr val="bg1"/>
                          </a:solidFill>
                        </a:rPr>
                        <a:t>μεταφορά μεγάλων ποσοτήτων ηλεκτρικής ενέργειας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</a:rPr>
                        <a:t> με </a:t>
                      </a:r>
                      <a:r>
                        <a:rPr lang="el-GR" sz="900" b="1" dirty="0">
                          <a:solidFill>
                            <a:schemeClr val="bg1"/>
                          </a:solidFill>
                        </a:rPr>
                        <a:t>υψηλά φορτία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</a:rPr>
                        <a:t> σε </a:t>
                      </a:r>
                      <a:r>
                        <a:rPr lang="el-GR" sz="900" b="1" dirty="0">
                          <a:solidFill>
                            <a:schemeClr val="bg1"/>
                          </a:solidFill>
                        </a:rPr>
                        <a:t>μεγάλες αποστάσεις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</a:rPr>
                        <a:t> (μέσω πυλώνων), και υποστηρίζεται κυρίως από </a:t>
                      </a:r>
                      <a:r>
                        <a:rPr lang="el-GR" sz="900" b="1" dirty="0">
                          <a:solidFill>
                            <a:schemeClr val="bg1"/>
                          </a:solidFill>
                        </a:rPr>
                        <a:t>συστήματα αποθήκευσης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</a:rPr>
                        <a:t> και </a:t>
                      </a:r>
                      <a:r>
                        <a:rPr lang="el-GR" sz="900" b="1" dirty="0">
                          <a:solidFill>
                            <a:schemeClr val="bg1"/>
                          </a:solidFill>
                        </a:rPr>
                        <a:t>παραγωγής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</a:rPr>
                        <a:t> σε </a:t>
                      </a:r>
                      <a:r>
                        <a:rPr lang="el-GR" sz="900" b="1" dirty="0">
                          <a:solidFill>
                            <a:schemeClr val="bg1"/>
                          </a:solidFill>
                        </a:rPr>
                        <a:t>υποσταθμούς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sz="9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BA00"/>
                      </a:solidFill>
                      <a:prstDash val="solid"/>
                    </a:lnL>
                    <a:lnR w="38100">
                      <a:solidFill>
                        <a:srgbClr val="FFBA00"/>
                      </a:solidFill>
                      <a:prstDash val="solid"/>
                    </a:lnR>
                    <a:lnT w="38100" cap="flat" cmpd="sng" algn="ctr">
                      <a:solidFill>
                        <a:srgbClr val="FFBA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FFBA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2955" y="0"/>
            <a:ext cx="11409045" cy="6880225"/>
            <a:chOff x="782955" y="0"/>
            <a:chExt cx="11409045" cy="6880225"/>
          </a:xfrm>
        </p:grpSpPr>
        <p:sp>
          <p:nvSpPr>
            <p:cNvPr id="3" name="object 3"/>
            <p:cNvSpPr/>
            <p:nvPr/>
          </p:nvSpPr>
          <p:spPr>
            <a:xfrm>
              <a:off x="689355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3600" y="0"/>
              <a:ext cx="49784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430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2955" y="3990340"/>
              <a:ext cx="6934834" cy="126523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76462" y="3473132"/>
              <a:ext cx="4161154" cy="615950"/>
            </a:xfrm>
            <a:custGeom>
              <a:avLst/>
              <a:gdLst/>
              <a:ahLst/>
              <a:cxnLst/>
              <a:rect l="l" t="t" r="r" b="b"/>
              <a:pathLst>
                <a:path w="4161154" h="615950">
                  <a:moveTo>
                    <a:pt x="19367" y="153987"/>
                  </a:moveTo>
                  <a:lnTo>
                    <a:pt x="0" y="153987"/>
                  </a:lnTo>
                  <a:lnTo>
                    <a:pt x="0" y="461962"/>
                  </a:lnTo>
                  <a:lnTo>
                    <a:pt x="19367" y="461962"/>
                  </a:lnTo>
                  <a:lnTo>
                    <a:pt x="19367" y="153987"/>
                  </a:lnTo>
                  <a:close/>
                </a:path>
                <a:path w="4161154" h="615950">
                  <a:moveTo>
                    <a:pt x="76835" y="153987"/>
                  </a:moveTo>
                  <a:lnTo>
                    <a:pt x="38417" y="153987"/>
                  </a:lnTo>
                  <a:lnTo>
                    <a:pt x="38417" y="461962"/>
                  </a:lnTo>
                  <a:lnTo>
                    <a:pt x="76835" y="461962"/>
                  </a:lnTo>
                  <a:lnTo>
                    <a:pt x="76835" y="153987"/>
                  </a:lnTo>
                  <a:close/>
                </a:path>
                <a:path w="4161154" h="615950">
                  <a:moveTo>
                    <a:pt x="3853179" y="0"/>
                  </a:moveTo>
                  <a:lnTo>
                    <a:pt x="3853179" y="153987"/>
                  </a:lnTo>
                  <a:lnTo>
                    <a:pt x="96202" y="153987"/>
                  </a:lnTo>
                  <a:lnTo>
                    <a:pt x="96202" y="461962"/>
                  </a:lnTo>
                  <a:lnTo>
                    <a:pt x="3853179" y="461962"/>
                  </a:lnTo>
                  <a:lnTo>
                    <a:pt x="3853179" y="615949"/>
                  </a:lnTo>
                  <a:lnTo>
                    <a:pt x="4161154" y="307974"/>
                  </a:lnTo>
                  <a:lnTo>
                    <a:pt x="3853179" y="0"/>
                  </a:lnTo>
                  <a:close/>
                </a:path>
              </a:pathLst>
            </a:custGeom>
            <a:solidFill>
              <a:srgbClr val="009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2955" y="3493770"/>
              <a:ext cx="1350645" cy="553720"/>
            </a:xfrm>
            <a:custGeom>
              <a:avLst/>
              <a:gdLst/>
              <a:ahLst/>
              <a:cxnLst/>
              <a:rect l="l" t="t" r="r" b="b"/>
              <a:pathLst>
                <a:path w="1350645" h="553720">
                  <a:moveTo>
                    <a:pt x="17462" y="138429"/>
                  </a:moveTo>
                  <a:lnTo>
                    <a:pt x="0" y="138429"/>
                  </a:lnTo>
                  <a:lnTo>
                    <a:pt x="0" y="415289"/>
                  </a:lnTo>
                  <a:lnTo>
                    <a:pt x="17462" y="415289"/>
                  </a:lnTo>
                  <a:lnTo>
                    <a:pt x="17462" y="138429"/>
                  </a:lnTo>
                  <a:close/>
                </a:path>
                <a:path w="1350645" h="553720">
                  <a:moveTo>
                    <a:pt x="69214" y="138429"/>
                  </a:moveTo>
                  <a:lnTo>
                    <a:pt x="34607" y="138429"/>
                  </a:lnTo>
                  <a:lnTo>
                    <a:pt x="34607" y="415289"/>
                  </a:lnTo>
                  <a:lnTo>
                    <a:pt x="69214" y="415289"/>
                  </a:lnTo>
                  <a:lnTo>
                    <a:pt x="69214" y="138429"/>
                  </a:lnTo>
                  <a:close/>
                </a:path>
                <a:path w="1350645" h="553720">
                  <a:moveTo>
                    <a:pt x="1073467" y="0"/>
                  </a:moveTo>
                  <a:lnTo>
                    <a:pt x="1073467" y="138429"/>
                  </a:lnTo>
                  <a:lnTo>
                    <a:pt x="86677" y="138429"/>
                  </a:lnTo>
                  <a:lnTo>
                    <a:pt x="86677" y="415289"/>
                  </a:lnTo>
                  <a:lnTo>
                    <a:pt x="1073467" y="415289"/>
                  </a:lnTo>
                  <a:lnTo>
                    <a:pt x="1073467" y="553719"/>
                  </a:lnTo>
                  <a:lnTo>
                    <a:pt x="1350327" y="276859"/>
                  </a:lnTo>
                  <a:lnTo>
                    <a:pt x="1073467" y="0"/>
                  </a:lnTo>
                  <a:close/>
                </a:path>
              </a:pathLst>
            </a:custGeom>
            <a:solidFill>
              <a:srgbClr val="009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324167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Εισαγωγή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στον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τομέα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της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ενέργειας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514" y="1479492"/>
            <a:ext cx="12577461" cy="1594026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22885" indent="-210185">
              <a:lnSpc>
                <a:spcPct val="100000"/>
              </a:lnSpc>
              <a:spcBef>
                <a:spcPts val="390"/>
              </a:spcBef>
              <a:buClr>
                <a:srgbClr val="FFBA00"/>
              </a:buClr>
              <a:buSzPct val="235294"/>
              <a:buFont typeface="Arial"/>
              <a:buChar char="•"/>
              <a:tabLst>
                <a:tab pos="222885" algn="l"/>
              </a:tabLst>
            </a:pPr>
            <a:r>
              <a:rPr sz="1100" spc="45" dirty="0">
                <a:latin typeface="Calibri"/>
                <a:cs typeface="Calibri"/>
              </a:rPr>
              <a:t>Έτσι,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"ενέργεια"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θεωρείται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ουσιώδης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πόρος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για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την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κοινωνία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και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οι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πηγές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ενέργειας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μπορούν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να</a:t>
            </a:r>
            <a:r>
              <a:rPr sz="1100" spc="35" dirty="0">
                <a:latin typeface="Calibri"/>
                <a:cs typeface="Calibri"/>
              </a:rPr>
              <a:t> :</a:t>
            </a:r>
            <a:endParaRPr sz="11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185"/>
              </a:spcBef>
              <a:buSzPct val="200000"/>
              <a:buFont typeface="Arial"/>
              <a:buChar char="•"/>
              <a:tabLst>
                <a:tab pos="396240" algn="l"/>
              </a:tabLst>
            </a:pPr>
            <a:r>
              <a:rPr sz="1050" spc="65" dirty="0">
                <a:latin typeface="Calibri"/>
                <a:cs typeface="Calibri"/>
              </a:rPr>
              <a:t>Άνθρακας,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πετρέλαιο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και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φυσικό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αέριο,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πυρηνική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ενέργεια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και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ηλεκτρισμός</a:t>
            </a:r>
            <a:endParaRPr sz="1050" dirty="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spcBef>
                <a:spcPts val="1255"/>
              </a:spcBef>
              <a:buSzPct val="200000"/>
              <a:buFont typeface="Arial"/>
              <a:buChar char="•"/>
              <a:tabLst>
                <a:tab pos="396875" algn="l"/>
              </a:tabLst>
            </a:pPr>
            <a:r>
              <a:rPr sz="1050" spc="45" dirty="0">
                <a:latin typeface="Calibri"/>
                <a:cs typeface="Calibri"/>
              </a:rPr>
              <a:t>Σημειώστε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ότι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αυτή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ενότητα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θα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επικεντρωθεί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σε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θέματα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ηλεκτρικής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ενέργειας,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αλλά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μάθηση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επεκτείνεται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σε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όλους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τους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άλλους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συναφείς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τομείς.</a:t>
            </a:r>
            <a:endParaRPr sz="105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dirty="0">
              <a:latin typeface="Calibri"/>
              <a:cs typeface="Calibri"/>
            </a:endParaRPr>
          </a:p>
          <a:p>
            <a:pPr marL="158750" indent="-146050">
              <a:lnSpc>
                <a:spcPct val="1000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158750" algn="l"/>
              </a:tabLst>
            </a:pPr>
            <a:r>
              <a:rPr sz="1100" spc="65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δίκτυο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ηλεκτρικής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ενέργειας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συνήθως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λειτουργεί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ακολουθώντας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ίδια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στάδια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λειτουργικότητας:</a:t>
            </a:r>
            <a:endParaRPr sz="1100" dirty="0">
              <a:latin typeface="Calibri"/>
              <a:cs typeface="Calibri"/>
            </a:endParaRPr>
          </a:p>
          <a:p>
            <a:pPr marL="103505">
              <a:lnSpc>
                <a:spcPct val="100000"/>
              </a:lnSpc>
              <a:spcBef>
                <a:spcPts val="915"/>
              </a:spcBef>
            </a:pPr>
            <a:r>
              <a:rPr sz="1100" i="1" spc="75" dirty="0">
                <a:latin typeface="Calibri"/>
                <a:cs typeface="Calibri"/>
              </a:rPr>
              <a:t>παραγωγή,</a:t>
            </a:r>
            <a:r>
              <a:rPr sz="1100" i="1" spc="10" dirty="0">
                <a:latin typeface="Calibri"/>
                <a:cs typeface="Calibri"/>
              </a:rPr>
              <a:t> </a:t>
            </a:r>
            <a:r>
              <a:rPr sz="1100" i="1" spc="75" dirty="0">
                <a:latin typeface="Calibri"/>
                <a:cs typeface="Calibri"/>
              </a:rPr>
              <a:t>μεταφορά</a:t>
            </a:r>
            <a:r>
              <a:rPr sz="1100" i="1" spc="10" dirty="0">
                <a:latin typeface="Calibri"/>
                <a:cs typeface="Calibri"/>
              </a:rPr>
              <a:t> </a:t>
            </a:r>
            <a:r>
              <a:rPr sz="1100" i="1" spc="65" dirty="0">
                <a:latin typeface="Calibri"/>
                <a:cs typeface="Calibri"/>
              </a:rPr>
              <a:t>και</a:t>
            </a:r>
            <a:r>
              <a:rPr sz="1100" i="1" spc="10" dirty="0">
                <a:latin typeface="Calibri"/>
                <a:cs typeface="Calibri"/>
              </a:rPr>
              <a:t> </a:t>
            </a:r>
            <a:r>
              <a:rPr sz="1100" i="1" spc="75" dirty="0">
                <a:latin typeface="Calibri"/>
                <a:cs typeface="Calibri"/>
              </a:rPr>
              <a:t>κατανάλωση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83468" y="3746831"/>
            <a:ext cx="74533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20" dirty="0">
                <a:solidFill>
                  <a:srgbClr val="FFBF00"/>
                </a:solidFill>
                <a:latin typeface="Calibri"/>
                <a:cs typeface="Calibri"/>
              </a:rPr>
              <a:t>Πα</a:t>
            </a:r>
            <a:r>
              <a:rPr sz="900" b="1" spc="15" dirty="0">
                <a:solidFill>
                  <a:srgbClr val="FFBF00"/>
                </a:solidFill>
                <a:latin typeface="Calibri"/>
                <a:cs typeface="Calibri"/>
              </a:rPr>
              <a:t>ρ</a:t>
            </a:r>
            <a:r>
              <a:rPr sz="900" b="1" spc="20" dirty="0">
                <a:solidFill>
                  <a:srgbClr val="FFBF00"/>
                </a:solidFill>
                <a:latin typeface="Calibri"/>
                <a:cs typeface="Calibri"/>
              </a:rPr>
              <a:t>α</a:t>
            </a:r>
            <a:r>
              <a:rPr sz="900" b="1" spc="10" dirty="0">
                <a:solidFill>
                  <a:srgbClr val="FFBF00"/>
                </a:solidFill>
                <a:latin typeface="Calibri"/>
                <a:cs typeface="Calibri"/>
              </a:rPr>
              <a:t>γ</a:t>
            </a:r>
            <a:r>
              <a:rPr sz="900" b="1" spc="30" dirty="0">
                <a:solidFill>
                  <a:srgbClr val="FFBF00"/>
                </a:solidFill>
                <a:latin typeface="Calibri"/>
                <a:cs typeface="Calibri"/>
              </a:rPr>
              <a:t>ω</a:t>
            </a:r>
            <a:r>
              <a:rPr sz="900" b="1" spc="10" dirty="0">
                <a:solidFill>
                  <a:srgbClr val="FFBF00"/>
                </a:solidFill>
                <a:latin typeface="Calibri"/>
                <a:cs typeface="Calibri"/>
              </a:rPr>
              <a:t>γ</a:t>
            </a:r>
            <a:r>
              <a:rPr sz="900" b="1" spc="30" dirty="0">
                <a:solidFill>
                  <a:srgbClr val="FFBF00"/>
                </a:solidFill>
                <a:latin typeface="Calibri"/>
                <a:cs typeface="Calibri"/>
              </a:rPr>
              <a:t>ή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89348" y="3653791"/>
            <a:ext cx="76683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20" dirty="0">
                <a:solidFill>
                  <a:srgbClr val="FFBF00"/>
                </a:solidFill>
                <a:latin typeface="Calibri"/>
                <a:cs typeface="Calibri"/>
              </a:rPr>
              <a:t>Μεταφορά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250612" y="5501322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200" y="6476649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4EA27B-89BF-A55E-71AD-63E9CBF235F6}"/>
              </a:ext>
            </a:extLst>
          </p:cNvPr>
          <p:cNvSpPr txBox="1"/>
          <p:nvPr/>
        </p:nvSpPr>
        <p:spPr>
          <a:xfrm>
            <a:off x="1881464" y="5361789"/>
            <a:ext cx="55220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accent3">
                    <a:lumMod val="50000"/>
                  </a:schemeClr>
                </a:solidFill>
              </a:rPr>
              <a:t>Η διανομή ενέργειας συνίσταται στη μεταφορά ηλεκτρικής ενέργειας με κατάλληλη ένταση για τελική κατανάλωση, πιθανόν με υποστήριξη από συστήματα αποθήκευσης και παραγωγής που βρίσκονται σε υποσταθμούς κοντά στους τελικούς καταναλωτές.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2955" y="0"/>
            <a:ext cx="11409045" cy="6858000"/>
            <a:chOff x="782955" y="0"/>
            <a:chExt cx="11409045" cy="6858000"/>
          </a:xfrm>
        </p:grpSpPr>
        <p:sp>
          <p:nvSpPr>
            <p:cNvPr id="3" name="object 3"/>
            <p:cNvSpPr/>
            <p:nvPr/>
          </p:nvSpPr>
          <p:spPr>
            <a:xfrm>
              <a:off x="689355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3600" y="0"/>
              <a:ext cx="49784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31107" y="3304259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430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2955" y="3990340"/>
              <a:ext cx="6934834" cy="126523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76462" y="3473132"/>
              <a:ext cx="4161154" cy="615950"/>
            </a:xfrm>
            <a:custGeom>
              <a:avLst/>
              <a:gdLst/>
              <a:ahLst/>
              <a:cxnLst/>
              <a:rect l="l" t="t" r="r" b="b"/>
              <a:pathLst>
                <a:path w="4161154" h="615950">
                  <a:moveTo>
                    <a:pt x="19367" y="153987"/>
                  </a:moveTo>
                  <a:lnTo>
                    <a:pt x="0" y="153987"/>
                  </a:lnTo>
                  <a:lnTo>
                    <a:pt x="0" y="461962"/>
                  </a:lnTo>
                  <a:lnTo>
                    <a:pt x="19367" y="461962"/>
                  </a:lnTo>
                  <a:lnTo>
                    <a:pt x="19367" y="153987"/>
                  </a:lnTo>
                  <a:close/>
                </a:path>
                <a:path w="4161154" h="615950">
                  <a:moveTo>
                    <a:pt x="76835" y="153987"/>
                  </a:moveTo>
                  <a:lnTo>
                    <a:pt x="38417" y="153987"/>
                  </a:lnTo>
                  <a:lnTo>
                    <a:pt x="38417" y="461962"/>
                  </a:lnTo>
                  <a:lnTo>
                    <a:pt x="76835" y="461962"/>
                  </a:lnTo>
                  <a:lnTo>
                    <a:pt x="76835" y="153987"/>
                  </a:lnTo>
                  <a:close/>
                </a:path>
                <a:path w="4161154" h="615950">
                  <a:moveTo>
                    <a:pt x="3853179" y="0"/>
                  </a:moveTo>
                  <a:lnTo>
                    <a:pt x="3853179" y="153987"/>
                  </a:lnTo>
                  <a:lnTo>
                    <a:pt x="96202" y="153987"/>
                  </a:lnTo>
                  <a:lnTo>
                    <a:pt x="96202" y="461962"/>
                  </a:lnTo>
                  <a:lnTo>
                    <a:pt x="3853179" y="461962"/>
                  </a:lnTo>
                  <a:lnTo>
                    <a:pt x="3853179" y="615949"/>
                  </a:lnTo>
                  <a:lnTo>
                    <a:pt x="4161154" y="307974"/>
                  </a:lnTo>
                  <a:lnTo>
                    <a:pt x="3853179" y="0"/>
                  </a:lnTo>
                  <a:close/>
                </a:path>
              </a:pathLst>
            </a:custGeom>
            <a:solidFill>
              <a:srgbClr val="009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2955" y="3493770"/>
              <a:ext cx="1350645" cy="553720"/>
            </a:xfrm>
            <a:custGeom>
              <a:avLst/>
              <a:gdLst/>
              <a:ahLst/>
              <a:cxnLst/>
              <a:rect l="l" t="t" r="r" b="b"/>
              <a:pathLst>
                <a:path w="1350645" h="553720">
                  <a:moveTo>
                    <a:pt x="17462" y="138429"/>
                  </a:moveTo>
                  <a:lnTo>
                    <a:pt x="0" y="138429"/>
                  </a:lnTo>
                  <a:lnTo>
                    <a:pt x="0" y="415289"/>
                  </a:lnTo>
                  <a:lnTo>
                    <a:pt x="17462" y="415289"/>
                  </a:lnTo>
                  <a:lnTo>
                    <a:pt x="17462" y="138429"/>
                  </a:lnTo>
                  <a:close/>
                </a:path>
                <a:path w="1350645" h="553720">
                  <a:moveTo>
                    <a:pt x="69214" y="138429"/>
                  </a:moveTo>
                  <a:lnTo>
                    <a:pt x="34607" y="138429"/>
                  </a:lnTo>
                  <a:lnTo>
                    <a:pt x="34607" y="415289"/>
                  </a:lnTo>
                  <a:lnTo>
                    <a:pt x="69214" y="415289"/>
                  </a:lnTo>
                  <a:lnTo>
                    <a:pt x="69214" y="138429"/>
                  </a:lnTo>
                  <a:close/>
                </a:path>
                <a:path w="1350645" h="553720">
                  <a:moveTo>
                    <a:pt x="1073467" y="0"/>
                  </a:moveTo>
                  <a:lnTo>
                    <a:pt x="1073467" y="138429"/>
                  </a:lnTo>
                  <a:lnTo>
                    <a:pt x="86677" y="138429"/>
                  </a:lnTo>
                  <a:lnTo>
                    <a:pt x="86677" y="415289"/>
                  </a:lnTo>
                  <a:lnTo>
                    <a:pt x="1073467" y="415289"/>
                  </a:lnTo>
                  <a:lnTo>
                    <a:pt x="1073467" y="553719"/>
                  </a:lnTo>
                  <a:lnTo>
                    <a:pt x="1350327" y="276859"/>
                  </a:lnTo>
                  <a:lnTo>
                    <a:pt x="1073467" y="0"/>
                  </a:lnTo>
                  <a:close/>
                </a:path>
              </a:pathLst>
            </a:custGeom>
            <a:solidFill>
              <a:srgbClr val="009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324167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Εισαγωγή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στον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τομέα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της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ενέργειας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8013" y="1283534"/>
            <a:ext cx="6686550" cy="1755609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22885" indent="-210185">
              <a:lnSpc>
                <a:spcPct val="100000"/>
              </a:lnSpc>
              <a:spcBef>
                <a:spcPts val="390"/>
              </a:spcBef>
              <a:buClr>
                <a:srgbClr val="FFBA00"/>
              </a:buClr>
              <a:buSzPct val="235294"/>
              <a:buFont typeface="Arial"/>
              <a:buChar char="•"/>
              <a:tabLst>
                <a:tab pos="222885" algn="l"/>
              </a:tabLst>
            </a:pPr>
            <a:r>
              <a:rPr sz="1100" spc="45" dirty="0">
                <a:latin typeface="Calibri"/>
                <a:cs typeface="Calibri"/>
              </a:rPr>
              <a:t>Έτσι,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"ενέργεια"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θεωρείται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ουσιώδης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πόρος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για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την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κοινωνία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και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οι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πηγές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ενέργειας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μπορούν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να</a:t>
            </a:r>
            <a:r>
              <a:rPr sz="1100" spc="35" dirty="0">
                <a:latin typeface="Calibri"/>
                <a:cs typeface="Calibri"/>
              </a:rPr>
              <a:t> :</a:t>
            </a:r>
            <a:endParaRPr sz="11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185"/>
              </a:spcBef>
              <a:buSzPct val="200000"/>
              <a:buFont typeface="Arial"/>
              <a:buChar char="•"/>
              <a:tabLst>
                <a:tab pos="396240" algn="l"/>
              </a:tabLst>
            </a:pPr>
            <a:r>
              <a:rPr sz="1050" spc="65" dirty="0">
                <a:latin typeface="Calibri"/>
                <a:cs typeface="Calibri"/>
              </a:rPr>
              <a:t>Άνθρακας,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πετρέλαιο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και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φυσικό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αέριο,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πυρηνική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ενέργεια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και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ηλεκτρισμός</a:t>
            </a:r>
            <a:endParaRPr sz="105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spcBef>
                <a:spcPts val="1255"/>
              </a:spcBef>
              <a:buSzPct val="200000"/>
              <a:buFont typeface="Arial"/>
              <a:buChar char="•"/>
              <a:tabLst>
                <a:tab pos="396875" algn="l"/>
              </a:tabLst>
            </a:pPr>
            <a:r>
              <a:rPr sz="1050" spc="45" dirty="0">
                <a:latin typeface="Calibri"/>
                <a:cs typeface="Calibri"/>
              </a:rPr>
              <a:t>Σημειώστε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ότι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αυτή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ενότητα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θα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επικεντρωθεί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σε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θέματα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ηλεκτρικής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ενέργειας,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αλλά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μάθηση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επεκτείνεται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σε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όλους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τους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άλλους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συναφείς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40" dirty="0">
                <a:latin typeface="Calibri"/>
                <a:cs typeface="Calibri"/>
              </a:rPr>
              <a:t>τομείς.</a:t>
            </a:r>
            <a:endParaRPr sz="10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>
              <a:latin typeface="Calibri"/>
              <a:cs typeface="Calibri"/>
            </a:endParaRPr>
          </a:p>
          <a:p>
            <a:pPr marL="158750" indent="-146050">
              <a:lnSpc>
                <a:spcPct val="1000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158750" algn="l"/>
              </a:tabLst>
            </a:pPr>
            <a:r>
              <a:rPr sz="1100" spc="65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δίκτυο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ηλεκτρικής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ενέργειας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συνήθως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λειτουργεί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ακολουθώντας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ίδια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στάδια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λειτουργικότητας:</a:t>
            </a:r>
            <a:endParaRPr sz="1100">
              <a:latin typeface="Calibri"/>
              <a:cs typeface="Calibri"/>
            </a:endParaRPr>
          </a:p>
          <a:p>
            <a:pPr marL="103505">
              <a:lnSpc>
                <a:spcPct val="100000"/>
              </a:lnSpc>
              <a:spcBef>
                <a:spcPts val="915"/>
              </a:spcBef>
            </a:pPr>
            <a:r>
              <a:rPr sz="1100" i="1" spc="75" dirty="0">
                <a:latin typeface="Calibri"/>
                <a:cs typeface="Calibri"/>
              </a:rPr>
              <a:t>παραγωγή,</a:t>
            </a:r>
            <a:r>
              <a:rPr sz="1100" i="1" spc="10" dirty="0">
                <a:latin typeface="Calibri"/>
                <a:cs typeface="Calibri"/>
              </a:rPr>
              <a:t> </a:t>
            </a:r>
            <a:r>
              <a:rPr sz="1100" i="1" spc="75" dirty="0">
                <a:latin typeface="Calibri"/>
                <a:cs typeface="Calibri"/>
              </a:rPr>
              <a:t>μεταφορά</a:t>
            </a:r>
            <a:r>
              <a:rPr sz="1100" i="1" spc="10" dirty="0">
                <a:latin typeface="Calibri"/>
                <a:cs typeface="Calibri"/>
              </a:rPr>
              <a:t> </a:t>
            </a:r>
            <a:r>
              <a:rPr sz="1100" i="1" spc="65" dirty="0">
                <a:latin typeface="Calibri"/>
                <a:cs typeface="Calibri"/>
              </a:rPr>
              <a:t>και</a:t>
            </a:r>
            <a:r>
              <a:rPr sz="1100" i="1" spc="10" dirty="0">
                <a:latin typeface="Calibri"/>
                <a:cs typeface="Calibri"/>
              </a:rPr>
              <a:t> </a:t>
            </a:r>
            <a:r>
              <a:rPr sz="1100" i="1" spc="75" dirty="0">
                <a:latin typeface="Calibri"/>
                <a:cs typeface="Calibri"/>
              </a:rPr>
              <a:t>κατανάλωση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5990" y="3610329"/>
            <a:ext cx="7966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FFBF00"/>
                </a:solidFill>
                <a:latin typeface="Calibri"/>
                <a:cs typeface="Calibri"/>
              </a:rPr>
              <a:t>Πα</a:t>
            </a:r>
            <a:r>
              <a:rPr sz="1000" b="1" spc="15" dirty="0">
                <a:solidFill>
                  <a:srgbClr val="FFBF00"/>
                </a:solidFill>
                <a:latin typeface="Calibri"/>
                <a:cs typeface="Calibri"/>
              </a:rPr>
              <a:t>ρ</a:t>
            </a:r>
            <a:r>
              <a:rPr sz="1000" b="1" spc="20" dirty="0">
                <a:solidFill>
                  <a:srgbClr val="FFBF00"/>
                </a:solidFill>
                <a:latin typeface="Calibri"/>
                <a:cs typeface="Calibri"/>
              </a:rPr>
              <a:t>α</a:t>
            </a:r>
            <a:r>
              <a:rPr sz="1000" b="1" spc="10" dirty="0">
                <a:solidFill>
                  <a:srgbClr val="FFBF00"/>
                </a:solidFill>
                <a:latin typeface="Calibri"/>
                <a:cs typeface="Calibri"/>
              </a:rPr>
              <a:t>γ</a:t>
            </a:r>
            <a:r>
              <a:rPr sz="1000" b="1" spc="30" dirty="0">
                <a:solidFill>
                  <a:srgbClr val="FFBF00"/>
                </a:solidFill>
                <a:latin typeface="Calibri"/>
                <a:cs typeface="Calibri"/>
              </a:rPr>
              <a:t>ω</a:t>
            </a:r>
            <a:r>
              <a:rPr sz="1000" b="1" spc="10" dirty="0">
                <a:solidFill>
                  <a:srgbClr val="FFBF00"/>
                </a:solidFill>
                <a:latin typeface="Calibri"/>
                <a:cs typeface="Calibri"/>
              </a:rPr>
              <a:t>γ</a:t>
            </a:r>
            <a:r>
              <a:rPr sz="1000" b="1" spc="30" dirty="0">
                <a:solidFill>
                  <a:srgbClr val="FFBF00"/>
                </a:solidFill>
                <a:latin typeface="Calibri"/>
                <a:cs typeface="Calibri"/>
              </a:rPr>
              <a:t>ή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91468" y="3703931"/>
            <a:ext cx="811102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FFBF00"/>
                </a:solidFill>
                <a:latin typeface="Calibri"/>
                <a:cs typeface="Calibri"/>
              </a:rPr>
              <a:t>Μεταφορά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212830" y="5501322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2400" y="6497760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 dirty="0">
              <a:latin typeface="Calibri"/>
              <a:cs typeface="Calibri"/>
            </a:endParaRPr>
          </a:p>
        </p:txBody>
      </p:sp>
      <p:graphicFrame>
        <p:nvGraphicFramePr>
          <p:cNvPr id="17" name="object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56056"/>
              </p:ext>
            </p:extLst>
          </p:nvPr>
        </p:nvGraphicFramePr>
        <p:xfrm>
          <a:off x="679769" y="5090041"/>
          <a:ext cx="7381874" cy="6145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2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450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0575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53975">
                      <a:solidFill>
                        <a:srgbClr val="FFBA00"/>
                      </a:solidFill>
                      <a:prstDash val="solid"/>
                    </a:lnR>
                    <a:lnB w="38100">
                      <a:solidFill>
                        <a:srgbClr val="FFBA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T w="53975">
                      <a:solidFill>
                        <a:srgbClr val="FFBA00"/>
                      </a:solidFill>
                      <a:prstDash val="solid"/>
                    </a:lnT>
                    <a:lnB w="38100">
                      <a:solidFill>
                        <a:srgbClr val="FFBA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B w="38100">
                      <a:solidFill>
                        <a:srgbClr val="FFBA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T w="53975">
                      <a:solidFill>
                        <a:srgbClr val="FFBA00"/>
                      </a:solidFill>
                      <a:prstDash val="solid"/>
                    </a:lnT>
                    <a:lnB w="38100">
                      <a:solidFill>
                        <a:srgbClr val="FFBA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FFBA00"/>
                      </a:solidFill>
                      <a:prstDash val="solid"/>
                    </a:lnL>
                    <a:lnB w="38100">
                      <a:solidFill>
                        <a:srgbClr val="FFBA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089">
                <a:tc>
                  <a:txBody>
                    <a:bodyPr/>
                    <a:lstStyle/>
                    <a:p>
                      <a:pPr algn="r">
                        <a:lnSpc>
                          <a:spcPts val="720"/>
                        </a:lnSpc>
                        <a:spcBef>
                          <a:spcPts val="250"/>
                        </a:spcBef>
                      </a:pP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38100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T w="38100">
                      <a:solidFill>
                        <a:srgbClr val="FFBA00"/>
                      </a:solidFill>
                      <a:prstDash val="solid"/>
                    </a:lnT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marL="17780" indent="127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T w="38100">
                      <a:solidFill>
                        <a:srgbClr val="FFBA00"/>
                      </a:solidFill>
                      <a:prstDash val="solid"/>
                    </a:lnT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indent="825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T w="38100">
                      <a:solidFill>
                        <a:srgbClr val="FFBA00"/>
                      </a:solidFill>
                      <a:prstDash val="solid"/>
                    </a:lnT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720"/>
                        </a:lnSpc>
                        <a:spcBef>
                          <a:spcPts val="250"/>
                        </a:spcBef>
                      </a:pP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T w="38100">
                      <a:solidFill>
                        <a:srgbClr val="FFBA00"/>
                      </a:solidFill>
                      <a:prstDash val="solid"/>
                    </a:lnT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marR="261620" indent="1016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38100">
                      <a:solidFill>
                        <a:srgbClr val="FFBA00"/>
                      </a:solidFill>
                      <a:prstDash val="solid"/>
                    </a:lnR>
                    <a:lnT w="38100">
                      <a:solidFill>
                        <a:srgbClr val="FFBA00"/>
                      </a:solidFill>
                      <a:prstDash val="solid"/>
                    </a:lnT>
                    <a:solidFill>
                      <a:srgbClr val="009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105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BA00"/>
                      </a:solidFill>
                      <a:prstDash val="solid"/>
                    </a:lnL>
                    <a:lnR w="38100">
                      <a:solidFill>
                        <a:srgbClr val="FFBA00"/>
                      </a:solidFill>
                      <a:prstDash val="solid"/>
                    </a:lnR>
                    <a:lnB w="38100">
                      <a:solidFill>
                        <a:srgbClr val="FFBA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0DA6DA2-B0C9-257B-08E3-927DD1094A7F}"/>
              </a:ext>
            </a:extLst>
          </p:cNvPr>
          <p:cNvSpPr txBox="1"/>
          <p:nvPr/>
        </p:nvSpPr>
        <p:spPr>
          <a:xfrm>
            <a:off x="795018" y="5723828"/>
            <a:ext cx="101015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</a:t>
            </a:r>
            <a:r>
              <a:rPr lang="el-GR" sz="1400" dirty="0"/>
              <a:t> </a:t>
            </a:r>
            <a:r>
              <a:rPr lang="el-GR" sz="1400" b="1" dirty="0"/>
              <a:t>παραγωγή ενέργειας</a:t>
            </a:r>
            <a:r>
              <a:rPr lang="el-GR" sz="1400" dirty="0"/>
              <a:t> όσο και η </a:t>
            </a:r>
            <a:r>
              <a:rPr lang="el-GR" sz="1400" b="1" dirty="0"/>
              <a:t>μετατροπή της για μεταφορά</a:t>
            </a:r>
            <a:r>
              <a:rPr lang="el-GR" sz="1400" dirty="0"/>
              <a:t> πραγματοποιούνται σε </a:t>
            </a:r>
            <a:r>
              <a:rPr lang="el-GR" sz="1400" b="1" dirty="0"/>
              <a:t>ηλεκτροπαραγωγικούς υποσταθμούς</a:t>
            </a:r>
            <a:r>
              <a:rPr lang="el-GR" sz="1400" dirty="0"/>
              <a:t>, οι οποίοι αποτελούν </a:t>
            </a:r>
            <a:r>
              <a:rPr lang="el-GR" sz="1400" b="1" dirty="0" err="1"/>
              <a:t>υποδίκτυα</a:t>
            </a:r>
            <a:r>
              <a:rPr lang="el-GR" sz="1400" b="1" dirty="0"/>
              <a:t> ελέγχου</a:t>
            </a:r>
            <a:r>
              <a:rPr lang="el-GR" sz="1400" dirty="0"/>
              <a:t> εγκατεστημένα </a:t>
            </a:r>
            <a:r>
              <a:rPr lang="el-GR" sz="1400" b="1" dirty="0"/>
              <a:t>γύρω ή κοντά σε κρίσιμα ενεργειακά συστατικά</a:t>
            </a:r>
            <a:r>
              <a:rPr lang="el-GR" sz="1400" dirty="0"/>
              <a:t>. Ο έλεγχός τους εξαρτάται από </a:t>
            </a:r>
            <a:r>
              <a:rPr lang="el-GR" sz="1400" b="1" dirty="0" err="1"/>
              <a:t>κυβερνο</a:t>
            </a:r>
            <a:r>
              <a:rPr lang="el-GR" sz="1400" b="1" dirty="0"/>
              <a:t>-φυσικά στοιχεία</a:t>
            </a:r>
            <a:r>
              <a:rPr lang="el-GR" sz="1400" dirty="0"/>
              <a:t> όπως </a:t>
            </a:r>
            <a:r>
              <a:rPr lang="el-GR" sz="1400" b="1" dirty="0"/>
              <a:t>αισθητήρες, </a:t>
            </a:r>
            <a:r>
              <a:rPr lang="el-GR" sz="1400" b="1" dirty="0" err="1"/>
              <a:t>ενεργοποιητές</a:t>
            </a:r>
            <a:r>
              <a:rPr lang="el-GR" sz="1400" b="1" dirty="0"/>
              <a:t> (</a:t>
            </a:r>
            <a:r>
              <a:rPr lang="el-GR" sz="1400" b="1" dirty="0" err="1"/>
              <a:t>actuators</a:t>
            </a:r>
            <a:r>
              <a:rPr lang="el-GR" sz="1400" b="1" dirty="0"/>
              <a:t>)</a:t>
            </a:r>
            <a:r>
              <a:rPr lang="el-GR" sz="1400" dirty="0"/>
              <a:t> και </a:t>
            </a:r>
            <a:r>
              <a:rPr lang="el-GR" sz="1400" b="1" dirty="0"/>
              <a:t>μονάδες ελέγχου (</a:t>
            </a:r>
            <a:r>
              <a:rPr lang="el-GR" sz="1400" b="1" dirty="0" err="1"/>
              <a:t>controllers</a:t>
            </a:r>
            <a:r>
              <a:rPr lang="el-GR" sz="1400" b="1" dirty="0"/>
              <a:t>)</a:t>
            </a:r>
            <a:r>
              <a:rPr lang="el-GR" sz="1400" dirty="0"/>
              <a:t>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2955" y="0"/>
            <a:ext cx="11409045" cy="6858000"/>
            <a:chOff x="782955" y="0"/>
            <a:chExt cx="11409045" cy="6858000"/>
          </a:xfrm>
        </p:grpSpPr>
        <p:sp>
          <p:nvSpPr>
            <p:cNvPr id="3" name="object 3"/>
            <p:cNvSpPr/>
            <p:nvPr/>
          </p:nvSpPr>
          <p:spPr>
            <a:xfrm>
              <a:off x="689355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3600" y="0"/>
              <a:ext cx="49784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87799" y="3154080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430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2955" y="3990340"/>
              <a:ext cx="6934834" cy="126523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76462" y="3473132"/>
              <a:ext cx="5839460" cy="617855"/>
            </a:xfrm>
            <a:custGeom>
              <a:avLst/>
              <a:gdLst/>
              <a:ahLst/>
              <a:cxnLst/>
              <a:rect l="l" t="t" r="r" b="b"/>
              <a:pathLst>
                <a:path w="5839459" h="617854">
                  <a:moveTo>
                    <a:pt x="19367" y="153987"/>
                  </a:moveTo>
                  <a:lnTo>
                    <a:pt x="0" y="153987"/>
                  </a:lnTo>
                  <a:lnTo>
                    <a:pt x="0" y="461962"/>
                  </a:lnTo>
                  <a:lnTo>
                    <a:pt x="19367" y="461962"/>
                  </a:lnTo>
                  <a:lnTo>
                    <a:pt x="19367" y="153987"/>
                  </a:lnTo>
                  <a:close/>
                </a:path>
                <a:path w="5839459" h="617854">
                  <a:moveTo>
                    <a:pt x="76835" y="153987"/>
                  </a:moveTo>
                  <a:lnTo>
                    <a:pt x="38417" y="153987"/>
                  </a:lnTo>
                  <a:lnTo>
                    <a:pt x="38417" y="461962"/>
                  </a:lnTo>
                  <a:lnTo>
                    <a:pt x="76835" y="461962"/>
                  </a:lnTo>
                  <a:lnTo>
                    <a:pt x="76835" y="153987"/>
                  </a:lnTo>
                  <a:close/>
                </a:path>
                <a:path w="5839459" h="617854">
                  <a:moveTo>
                    <a:pt x="3853179" y="0"/>
                  </a:moveTo>
                  <a:lnTo>
                    <a:pt x="3853179" y="153987"/>
                  </a:lnTo>
                  <a:lnTo>
                    <a:pt x="96202" y="153987"/>
                  </a:lnTo>
                  <a:lnTo>
                    <a:pt x="96202" y="461962"/>
                  </a:lnTo>
                  <a:lnTo>
                    <a:pt x="3853179" y="461962"/>
                  </a:lnTo>
                  <a:lnTo>
                    <a:pt x="3853179" y="615949"/>
                  </a:lnTo>
                  <a:lnTo>
                    <a:pt x="4161154" y="307974"/>
                  </a:lnTo>
                  <a:lnTo>
                    <a:pt x="3853179" y="0"/>
                  </a:lnTo>
                  <a:close/>
                </a:path>
                <a:path w="5839459" h="617854">
                  <a:moveTo>
                    <a:pt x="4201795" y="155892"/>
                  </a:moveTo>
                  <a:lnTo>
                    <a:pt x="4182427" y="155892"/>
                  </a:lnTo>
                  <a:lnTo>
                    <a:pt x="4182427" y="463867"/>
                  </a:lnTo>
                  <a:lnTo>
                    <a:pt x="4201795" y="463867"/>
                  </a:lnTo>
                  <a:lnTo>
                    <a:pt x="4201795" y="155892"/>
                  </a:lnTo>
                  <a:close/>
                </a:path>
                <a:path w="5839459" h="617854">
                  <a:moveTo>
                    <a:pt x="4259580" y="155892"/>
                  </a:moveTo>
                  <a:lnTo>
                    <a:pt x="4221162" y="155892"/>
                  </a:lnTo>
                  <a:lnTo>
                    <a:pt x="4221162" y="463867"/>
                  </a:lnTo>
                  <a:lnTo>
                    <a:pt x="4259580" y="463867"/>
                  </a:lnTo>
                  <a:lnTo>
                    <a:pt x="4259580" y="155892"/>
                  </a:lnTo>
                  <a:close/>
                </a:path>
                <a:path w="5839459" h="617854">
                  <a:moveTo>
                    <a:pt x="5531484" y="1904"/>
                  </a:moveTo>
                  <a:lnTo>
                    <a:pt x="5531484" y="155892"/>
                  </a:lnTo>
                  <a:lnTo>
                    <a:pt x="4278630" y="155892"/>
                  </a:lnTo>
                  <a:lnTo>
                    <a:pt x="4278630" y="463867"/>
                  </a:lnTo>
                  <a:lnTo>
                    <a:pt x="5531484" y="463867"/>
                  </a:lnTo>
                  <a:lnTo>
                    <a:pt x="5531484" y="617854"/>
                  </a:lnTo>
                  <a:lnTo>
                    <a:pt x="5839459" y="309879"/>
                  </a:lnTo>
                  <a:lnTo>
                    <a:pt x="5531484" y="1904"/>
                  </a:lnTo>
                  <a:close/>
                </a:path>
              </a:pathLst>
            </a:custGeom>
            <a:solidFill>
              <a:srgbClr val="009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2955" y="3493770"/>
              <a:ext cx="1350645" cy="553720"/>
            </a:xfrm>
            <a:custGeom>
              <a:avLst/>
              <a:gdLst/>
              <a:ahLst/>
              <a:cxnLst/>
              <a:rect l="l" t="t" r="r" b="b"/>
              <a:pathLst>
                <a:path w="1350645" h="553720">
                  <a:moveTo>
                    <a:pt x="17462" y="138429"/>
                  </a:moveTo>
                  <a:lnTo>
                    <a:pt x="0" y="138429"/>
                  </a:lnTo>
                  <a:lnTo>
                    <a:pt x="0" y="415289"/>
                  </a:lnTo>
                  <a:lnTo>
                    <a:pt x="17462" y="415289"/>
                  </a:lnTo>
                  <a:lnTo>
                    <a:pt x="17462" y="138429"/>
                  </a:lnTo>
                  <a:close/>
                </a:path>
                <a:path w="1350645" h="553720">
                  <a:moveTo>
                    <a:pt x="69214" y="138429"/>
                  </a:moveTo>
                  <a:lnTo>
                    <a:pt x="34607" y="138429"/>
                  </a:lnTo>
                  <a:lnTo>
                    <a:pt x="34607" y="415289"/>
                  </a:lnTo>
                  <a:lnTo>
                    <a:pt x="69214" y="415289"/>
                  </a:lnTo>
                  <a:lnTo>
                    <a:pt x="69214" y="138429"/>
                  </a:lnTo>
                  <a:close/>
                </a:path>
                <a:path w="1350645" h="553720">
                  <a:moveTo>
                    <a:pt x="1073467" y="0"/>
                  </a:moveTo>
                  <a:lnTo>
                    <a:pt x="1073467" y="138429"/>
                  </a:lnTo>
                  <a:lnTo>
                    <a:pt x="86677" y="138429"/>
                  </a:lnTo>
                  <a:lnTo>
                    <a:pt x="86677" y="415289"/>
                  </a:lnTo>
                  <a:lnTo>
                    <a:pt x="1073467" y="415289"/>
                  </a:lnTo>
                  <a:lnTo>
                    <a:pt x="1073467" y="553719"/>
                  </a:lnTo>
                  <a:lnTo>
                    <a:pt x="1350327" y="276859"/>
                  </a:lnTo>
                  <a:lnTo>
                    <a:pt x="1073467" y="0"/>
                  </a:lnTo>
                  <a:close/>
                </a:path>
              </a:pathLst>
            </a:custGeom>
            <a:solidFill>
              <a:srgbClr val="009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784339" y="4335145"/>
              <a:ext cx="1272540" cy="1128395"/>
            </a:xfrm>
            <a:custGeom>
              <a:avLst/>
              <a:gdLst/>
              <a:ahLst/>
              <a:cxnLst/>
              <a:rect l="l" t="t" r="r" b="b"/>
              <a:pathLst>
                <a:path w="1272540" h="1128395">
                  <a:moveTo>
                    <a:pt x="0" y="564197"/>
                  </a:moveTo>
                  <a:lnTo>
                    <a:pt x="1904" y="520064"/>
                  </a:lnTo>
                  <a:lnTo>
                    <a:pt x="7619" y="476884"/>
                  </a:lnTo>
                  <a:lnTo>
                    <a:pt x="16827" y="434657"/>
                  </a:lnTo>
                  <a:lnTo>
                    <a:pt x="29527" y="394017"/>
                  </a:lnTo>
                  <a:lnTo>
                    <a:pt x="45402" y="354329"/>
                  </a:lnTo>
                  <a:lnTo>
                    <a:pt x="64769" y="315912"/>
                  </a:lnTo>
                  <a:lnTo>
                    <a:pt x="86994" y="279399"/>
                  </a:lnTo>
                  <a:lnTo>
                    <a:pt x="112077" y="244474"/>
                  </a:lnTo>
                  <a:lnTo>
                    <a:pt x="139700" y="211454"/>
                  </a:lnTo>
                  <a:lnTo>
                    <a:pt x="170179" y="180022"/>
                  </a:lnTo>
                  <a:lnTo>
                    <a:pt x="203200" y="150812"/>
                  </a:lnTo>
                  <a:lnTo>
                    <a:pt x="238442" y="123824"/>
                  </a:lnTo>
                  <a:lnTo>
                    <a:pt x="275589" y="99377"/>
                  </a:lnTo>
                  <a:lnTo>
                    <a:pt x="314959" y="77152"/>
                  </a:lnTo>
                  <a:lnTo>
                    <a:pt x="356552" y="57467"/>
                  </a:lnTo>
                  <a:lnTo>
                    <a:pt x="399414" y="40322"/>
                  </a:lnTo>
                  <a:lnTo>
                    <a:pt x="444182" y="26034"/>
                  </a:lnTo>
                  <a:lnTo>
                    <a:pt x="490219" y="14922"/>
                  </a:lnTo>
                  <a:lnTo>
                    <a:pt x="537844" y="6667"/>
                  </a:lnTo>
                  <a:lnTo>
                    <a:pt x="586422" y="1587"/>
                  </a:lnTo>
                  <a:lnTo>
                    <a:pt x="636269" y="0"/>
                  </a:lnTo>
                  <a:lnTo>
                    <a:pt x="685800" y="1587"/>
                  </a:lnTo>
                  <a:lnTo>
                    <a:pt x="734694" y="6667"/>
                  </a:lnTo>
                  <a:lnTo>
                    <a:pt x="782002" y="14922"/>
                  </a:lnTo>
                  <a:lnTo>
                    <a:pt x="828357" y="26034"/>
                  </a:lnTo>
                  <a:lnTo>
                    <a:pt x="872807" y="40322"/>
                  </a:lnTo>
                  <a:lnTo>
                    <a:pt x="915987" y="57467"/>
                  </a:lnTo>
                  <a:lnTo>
                    <a:pt x="957262" y="77152"/>
                  </a:lnTo>
                  <a:lnTo>
                    <a:pt x="996632" y="99377"/>
                  </a:lnTo>
                  <a:lnTo>
                    <a:pt x="1034097" y="123824"/>
                  </a:lnTo>
                  <a:lnTo>
                    <a:pt x="1069339" y="150812"/>
                  </a:lnTo>
                  <a:lnTo>
                    <a:pt x="1102042" y="180022"/>
                  </a:lnTo>
                  <a:lnTo>
                    <a:pt x="1132522" y="211454"/>
                  </a:lnTo>
                  <a:lnTo>
                    <a:pt x="1160462" y="244474"/>
                  </a:lnTo>
                  <a:lnTo>
                    <a:pt x="1185544" y="279399"/>
                  </a:lnTo>
                  <a:lnTo>
                    <a:pt x="1207769" y="315912"/>
                  </a:lnTo>
                  <a:lnTo>
                    <a:pt x="1226819" y="354329"/>
                  </a:lnTo>
                  <a:lnTo>
                    <a:pt x="1243012" y="394017"/>
                  </a:lnTo>
                  <a:lnTo>
                    <a:pt x="1255712" y="434657"/>
                  </a:lnTo>
                  <a:lnTo>
                    <a:pt x="1264919" y="476884"/>
                  </a:lnTo>
                  <a:lnTo>
                    <a:pt x="1270317" y="520064"/>
                  </a:lnTo>
                  <a:lnTo>
                    <a:pt x="1272222" y="564197"/>
                  </a:lnTo>
                  <a:lnTo>
                    <a:pt x="1270317" y="608329"/>
                  </a:lnTo>
                  <a:lnTo>
                    <a:pt x="1264919" y="651509"/>
                  </a:lnTo>
                  <a:lnTo>
                    <a:pt x="1255712" y="693419"/>
                  </a:lnTo>
                  <a:lnTo>
                    <a:pt x="1243012" y="734377"/>
                  </a:lnTo>
                  <a:lnTo>
                    <a:pt x="1226819" y="774064"/>
                  </a:lnTo>
                  <a:lnTo>
                    <a:pt x="1207769" y="812164"/>
                  </a:lnTo>
                  <a:lnTo>
                    <a:pt x="1185544" y="848994"/>
                  </a:lnTo>
                  <a:lnTo>
                    <a:pt x="1160462" y="883919"/>
                  </a:lnTo>
                  <a:lnTo>
                    <a:pt x="1132522" y="916939"/>
                  </a:lnTo>
                  <a:lnTo>
                    <a:pt x="1102042" y="948372"/>
                  </a:lnTo>
                  <a:lnTo>
                    <a:pt x="1069339" y="977264"/>
                  </a:lnTo>
                  <a:lnTo>
                    <a:pt x="1034097" y="1004252"/>
                  </a:lnTo>
                  <a:lnTo>
                    <a:pt x="996632" y="1029017"/>
                  </a:lnTo>
                  <a:lnTo>
                    <a:pt x="957262" y="1051242"/>
                  </a:lnTo>
                  <a:lnTo>
                    <a:pt x="915987" y="1070927"/>
                  </a:lnTo>
                  <a:lnTo>
                    <a:pt x="872807" y="1088072"/>
                  </a:lnTo>
                  <a:lnTo>
                    <a:pt x="828357" y="1102042"/>
                  </a:lnTo>
                  <a:lnTo>
                    <a:pt x="782002" y="1113472"/>
                  </a:lnTo>
                  <a:lnTo>
                    <a:pt x="734694" y="1121727"/>
                  </a:lnTo>
                  <a:lnTo>
                    <a:pt x="685800" y="1126489"/>
                  </a:lnTo>
                  <a:lnTo>
                    <a:pt x="636269" y="1128394"/>
                  </a:lnTo>
                  <a:lnTo>
                    <a:pt x="586422" y="1126489"/>
                  </a:lnTo>
                  <a:lnTo>
                    <a:pt x="537844" y="1121727"/>
                  </a:lnTo>
                  <a:lnTo>
                    <a:pt x="490219" y="1113472"/>
                  </a:lnTo>
                  <a:lnTo>
                    <a:pt x="444182" y="1102042"/>
                  </a:lnTo>
                  <a:lnTo>
                    <a:pt x="399414" y="1088072"/>
                  </a:lnTo>
                  <a:lnTo>
                    <a:pt x="356552" y="1070927"/>
                  </a:lnTo>
                  <a:lnTo>
                    <a:pt x="314959" y="1051242"/>
                  </a:lnTo>
                  <a:lnTo>
                    <a:pt x="275589" y="1029017"/>
                  </a:lnTo>
                  <a:lnTo>
                    <a:pt x="238442" y="1004252"/>
                  </a:lnTo>
                  <a:lnTo>
                    <a:pt x="203200" y="977264"/>
                  </a:lnTo>
                  <a:lnTo>
                    <a:pt x="170179" y="948372"/>
                  </a:lnTo>
                  <a:lnTo>
                    <a:pt x="139700" y="916939"/>
                  </a:lnTo>
                  <a:lnTo>
                    <a:pt x="112077" y="883919"/>
                  </a:lnTo>
                  <a:lnTo>
                    <a:pt x="86994" y="848994"/>
                  </a:lnTo>
                  <a:lnTo>
                    <a:pt x="64769" y="812164"/>
                  </a:lnTo>
                  <a:lnTo>
                    <a:pt x="45402" y="774064"/>
                  </a:lnTo>
                  <a:lnTo>
                    <a:pt x="29527" y="734377"/>
                  </a:lnTo>
                  <a:lnTo>
                    <a:pt x="16827" y="693419"/>
                  </a:lnTo>
                  <a:lnTo>
                    <a:pt x="7619" y="651509"/>
                  </a:lnTo>
                  <a:lnTo>
                    <a:pt x="1904" y="608329"/>
                  </a:lnTo>
                  <a:lnTo>
                    <a:pt x="0" y="564197"/>
                  </a:lnTo>
                </a:path>
              </a:pathLst>
            </a:custGeom>
            <a:ln w="5715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324167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Εισαγωγή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στον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τομέα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της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ενέργειας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1514" y="1479492"/>
            <a:ext cx="7488237" cy="1647887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22885" indent="-210185">
              <a:lnSpc>
                <a:spcPct val="100000"/>
              </a:lnSpc>
              <a:spcBef>
                <a:spcPts val="390"/>
              </a:spcBef>
              <a:buClr>
                <a:srgbClr val="FFBA00"/>
              </a:buClr>
              <a:buSzPct val="235294"/>
              <a:buFont typeface="Arial"/>
              <a:buChar char="•"/>
              <a:tabLst>
                <a:tab pos="222885" algn="l"/>
              </a:tabLst>
            </a:pPr>
            <a:r>
              <a:rPr sz="1200" spc="45" dirty="0">
                <a:latin typeface="Calibri"/>
                <a:cs typeface="Calibri"/>
              </a:rPr>
              <a:t>Έτσι,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"ενέργεια"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θεωρείται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ουσιώδης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πόρος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για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την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κοινωνία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και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οι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πηγές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ενέργειας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μπορούν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να</a:t>
            </a:r>
            <a:r>
              <a:rPr sz="1200" spc="35" dirty="0">
                <a:latin typeface="Calibri"/>
                <a:cs typeface="Calibri"/>
              </a:rPr>
              <a:t> :</a:t>
            </a:r>
            <a:endParaRPr sz="12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185"/>
              </a:spcBef>
              <a:buSzPct val="200000"/>
              <a:buFont typeface="Arial"/>
              <a:buChar char="•"/>
              <a:tabLst>
                <a:tab pos="396240" algn="l"/>
              </a:tabLst>
            </a:pPr>
            <a:r>
              <a:rPr sz="1100" spc="65" dirty="0">
                <a:latin typeface="Calibri"/>
                <a:cs typeface="Calibri"/>
              </a:rPr>
              <a:t>Άνθρακας,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πετρέλαιο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φυσικό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αέριο,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πυρηνική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ενέργεια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ηλεκτρισμός</a:t>
            </a:r>
            <a:endParaRPr sz="1100" dirty="0">
              <a:latin typeface="Calibri"/>
              <a:cs typeface="Calibri"/>
            </a:endParaRPr>
          </a:p>
          <a:p>
            <a:pPr marL="396875" marR="5080" lvl="1" indent="-182880">
              <a:lnSpc>
                <a:spcPts val="800"/>
              </a:lnSpc>
              <a:spcBef>
                <a:spcPts val="1315"/>
              </a:spcBef>
              <a:buSzPct val="200000"/>
              <a:buFont typeface="Arial"/>
              <a:buChar char="•"/>
              <a:tabLst>
                <a:tab pos="396875" algn="l"/>
              </a:tabLst>
            </a:pPr>
            <a:r>
              <a:rPr sz="1100" spc="45" dirty="0">
                <a:latin typeface="Calibri"/>
                <a:cs typeface="Calibri"/>
              </a:rPr>
              <a:t>Σημειώστε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ότι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αυτή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ενότητα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θα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επικεντρωθεί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θέματα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ηλεκτρικής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ενέργειας, </a:t>
            </a:r>
            <a:r>
              <a:rPr sz="1100" spc="50" dirty="0">
                <a:latin typeface="Calibri"/>
                <a:cs typeface="Calibri"/>
              </a:rPr>
              <a:t>αλλά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οι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έννοιες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που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μαθαίνετε</a:t>
            </a:r>
            <a:r>
              <a:rPr sz="1100" spc="40" dirty="0">
                <a:latin typeface="Calibri"/>
                <a:cs typeface="Calibri"/>
              </a:rPr>
              <a:t> επεκτείνονται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όλους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τους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άλλους 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συναφείς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τομείς.</a:t>
            </a:r>
            <a:endParaRPr sz="11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Font typeface="Arial"/>
              <a:buChar char="•"/>
            </a:pPr>
            <a:endParaRPr sz="1100" dirty="0">
              <a:latin typeface="Calibri"/>
              <a:cs typeface="Calibri"/>
            </a:endParaRPr>
          </a:p>
          <a:p>
            <a:pPr marL="158750" indent="-146050">
              <a:lnSpc>
                <a:spcPct val="100000"/>
              </a:lnSpc>
              <a:spcBef>
                <a:spcPts val="47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158750" algn="l"/>
              </a:tabLst>
            </a:pPr>
            <a:r>
              <a:rPr sz="1200" spc="65" dirty="0">
                <a:latin typeface="Calibri"/>
                <a:cs typeface="Calibri"/>
              </a:rPr>
              <a:t>Το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δίκτυο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ηλεκτρικής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ενέργειας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συνήθως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λειτουργεί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ακολουθώντας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τα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ίδια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στάδια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λειτουργικότητας:</a:t>
            </a:r>
            <a:endParaRPr sz="1200" dirty="0">
              <a:latin typeface="Calibri"/>
              <a:cs typeface="Calibri"/>
            </a:endParaRPr>
          </a:p>
          <a:p>
            <a:pPr marL="103505">
              <a:lnSpc>
                <a:spcPct val="100000"/>
              </a:lnSpc>
              <a:spcBef>
                <a:spcPts val="915"/>
              </a:spcBef>
            </a:pPr>
            <a:r>
              <a:rPr sz="1200" i="1" spc="75" dirty="0">
                <a:latin typeface="Calibri"/>
                <a:cs typeface="Calibri"/>
              </a:rPr>
              <a:t>παραγωγή,</a:t>
            </a:r>
            <a:r>
              <a:rPr sz="1200" i="1" spc="10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μεταφορά</a:t>
            </a:r>
            <a:r>
              <a:rPr sz="1200" i="1" spc="10" dirty="0">
                <a:latin typeface="Calibri"/>
                <a:cs typeface="Calibri"/>
              </a:rPr>
              <a:t> </a:t>
            </a:r>
            <a:r>
              <a:rPr sz="1200" i="1" spc="65" dirty="0">
                <a:latin typeface="Calibri"/>
                <a:cs typeface="Calibri"/>
              </a:rPr>
              <a:t>και</a:t>
            </a:r>
            <a:r>
              <a:rPr sz="1200" i="1" spc="10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κατανάλωση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38236" y="3665220"/>
            <a:ext cx="69056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20" dirty="0">
                <a:solidFill>
                  <a:srgbClr val="FFBF00"/>
                </a:solidFill>
                <a:latin typeface="Calibri"/>
                <a:cs typeface="Calibri"/>
              </a:rPr>
              <a:t>Πα</a:t>
            </a:r>
            <a:r>
              <a:rPr sz="900" b="1" spc="15" dirty="0">
                <a:solidFill>
                  <a:srgbClr val="FFBF00"/>
                </a:solidFill>
                <a:latin typeface="Calibri"/>
                <a:cs typeface="Calibri"/>
              </a:rPr>
              <a:t>ρ</a:t>
            </a:r>
            <a:r>
              <a:rPr sz="900" b="1" spc="20" dirty="0">
                <a:solidFill>
                  <a:srgbClr val="FFBF00"/>
                </a:solidFill>
                <a:latin typeface="Calibri"/>
                <a:cs typeface="Calibri"/>
              </a:rPr>
              <a:t>α</a:t>
            </a:r>
            <a:r>
              <a:rPr sz="900" b="1" spc="10" dirty="0">
                <a:solidFill>
                  <a:srgbClr val="FFBF00"/>
                </a:solidFill>
                <a:latin typeface="Calibri"/>
                <a:cs typeface="Calibri"/>
              </a:rPr>
              <a:t>γ</a:t>
            </a:r>
            <a:r>
              <a:rPr sz="900" b="1" spc="30" dirty="0">
                <a:solidFill>
                  <a:srgbClr val="FFBF00"/>
                </a:solidFill>
                <a:latin typeface="Calibri"/>
                <a:cs typeface="Calibri"/>
              </a:rPr>
              <a:t>ω</a:t>
            </a:r>
            <a:r>
              <a:rPr sz="900" b="1" spc="10" dirty="0">
                <a:solidFill>
                  <a:srgbClr val="FFBF00"/>
                </a:solidFill>
                <a:latin typeface="Calibri"/>
                <a:cs typeface="Calibri"/>
              </a:rPr>
              <a:t>γ</a:t>
            </a:r>
            <a:r>
              <a:rPr sz="900" b="1" spc="30" dirty="0">
                <a:solidFill>
                  <a:srgbClr val="FFBF00"/>
                </a:solidFill>
                <a:latin typeface="Calibri"/>
                <a:cs typeface="Calibri"/>
              </a:rPr>
              <a:t>ή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68349" y="3683636"/>
            <a:ext cx="71048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20" dirty="0">
                <a:solidFill>
                  <a:srgbClr val="FFBF00"/>
                </a:solidFill>
                <a:latin typeface="Calibri"/>
                <a:cs typeface="Calibri"/>
              </a:rPr>
              <a:t>Μεταφορά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17479" y="3614897"/>
            <a:ext cx="82336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15" dirty="0">
                <a:solidFill>
                  <a:srgbClr val="FFBF00"/>
                </a:solidFill>
                <a:latin typeface="Calibri"/>
                <a:cs typeface="Calibri"/>
              </a:rPr>
              <a:t>Κα</a:t>
            </a:r>
            <a:r>
              <a:rPr sz="900" b="1" spc="5" dirty="0">
                <a:solidFill>
                  <a:srgbClr val="FFBF00"/>
                </a:solidFill>
                <a:latin typeface="Calibri"/>
                <a:cs typeface="Calibri"/>
              </a:rPr>
              <a:t>τ</a:t>
            </a:r>
            <a:r>
              <a:rPr sz="900" b="1" spc="20" dirty="0">
                <a:solidFill>
                  <a:srgbClr val="FFBF00"/>
                </a:solidFill>
                <a:latin typeface="Calibri"/>
                <a:cs typeface="Calibri"/>
              </a:rPr>
              <a:t>α</a:t>
            </a:r>
            <a:r>
              <a:rPr sz="900" b="1" spc="10" dirty="0">
                <a:solidFill>
                  <a:srgbClr val="FFBF00"/>
                </a:solidFill>
                <a:latin typeface="Calibri"/>
                <a:cs typeface="Calibri"/>
              </a:rPr>
              <a:t>ν</a:t>
            </a:r>
            <a:r>
              <a:rPr sz="900" b="1" spc="20" dirty="0">
                <a:solidFill>
                  <a:srgbClr val="FFBF00"/>
                </a:solidFill>
                <a:latin typeface="Calibri"/>
                <a:cs typeface="Calibri"/>
              </a:rPr>
              <a:t>ά</a:t>
            </a:r>
            <a:r>
              <a:rPr sz="900" b="1" spc="10" dirty="0">
                <a:solidFill>
                  <a:srgbClr val="FFBF00"/>
                </a:solidFill>
                <a:latin typeface="Calibri"/>
                <a:cs typeface="Calibri"/>
              </a:rPr>
              <a:t>λ</a:t>
            </a:r>
            <a:r>
              <a:rPr sz="900" b="1" spc="25" dirty="0">
                <a:solidFill>
                  <a:srgbClr val="FFBF00"/>
                </a:solidFill>
                <a:latin typeface="Calibri"/>
                <a:cs typeface="Calibri"/>
              </a:rPr>
              <a:t>ω</a:t>
            </a:r>
            <a:r>
              <a:rPr sz="900" b="1" spc="15" dirty="0">
                <a:solidFill>
                  <a:srgbClr val="FFBF00"/>
                </a:solidFill>
                <a:latin typeface="Calibri"/>
                <a:cs typeface="Calibri"/>
              </a:rPr>
              <a:t>σ</a:t>
            </a:r>
            <a:r>
              <a:rPr sz="900" b="1" spc="30" dirty="0">
                <a:solidFill>
                  <a:srgbClr val="FFBF00"/>
                </a:solidFill>
                <a:latin typeface="Calibri"/>
                <a:cs typeface="Calibri"/>
              </a:rPr>
              <a:t>η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90738" y="5421027"/>
            <a:ext cx="1386662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45" dirty="0">
                <a:solidFill>
                  <a:srgbClr val="FFBF00"/>
                </a:solidFill>
                <a:latin typeface="Calibri"/>
                <a:cs typeface="Calibri"/>
              </a:rPr>
              <a:t>Ουσιώδες</a:t>
            </a:r>
            <a:r>
              <a:rPr sz="900" b="1" dirty="0">
                <a:solidFill>
                  <a:srgbClr val="FFBF00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FFBF00"/>
                </a:solidFill>
                <a:latin typeface="Calibri"/>
                <a:cs typeface="Calibri"/>
              </a:rPr>
              <a:t>για</a:t>
            </a:r>
            <a:r>
              <a:rPr sz="900" b="1" dirty="0">
                <a:solidFill>
                  <a:srgbClr val="FFBF00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FFBF00"/>
                </a:solidFill>
                <a:latin typeface="Calibri"/>
                <a:cs typeface="Calibri"/>
              </a:rPr>
              <a:t>άνετη</a:t>
            </a:r>
            <a:r>
              <a:rPr sz="900" b="1" spc="5" dirty="0">
                <a:solidFill>
                  <a:srgbClr val="FFBF00"/>
                </a:solidFill>
                <a:latin typeface="Calibri"/>
                <a:cs typeface="Calibri"/>
              </a:rPr>
              <a:t> </a:t>
            </a:r>
            <a:r>
              <a:rPr sz="900" b="1" spc="30" dirty="0">
                <a:solidFill>
                  <a:srgbClr val="FFBF00"/>
                </a:solidFill>
                <a:latin typeface="Calibri"/>
                <a:cs typeface="Calibri"/>
              </a:rPr>
              <a:t>ζωή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212830" y="5509259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354" y="660913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graphicFrame>
        <p:nvGraphicFramePr>
          <p:cNvPr id="20" name="object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562451"/>
              </p:ext>
            </p:extLst>
          </p:nvPr>
        </p:nvGraphicFramePr>
        <p:xfrm>
          <a:off x="786731" y="5175117"/>
          <a:ext cx="7326629" cy="4755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4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450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121"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53975">
                      <a:solidFill>
                        <a:srgbClr val="FFBA00"/>
                      </a:solidFill>
                      <a:prstDash val="solid"/>
                    </a:lnR>
                    <a:lnB w="38100">
                      <a:solidFill>
                        <a:srgbClr val="FFBA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T w="53975">
                      <a:solidFill>
                        <a:srgbClr val="FFBA00"/>
                      </a:solidFill>
                      <a:prstDash val="solid"/>
                    </a:lnT>
                    <a:lnB w="38100">
                      <a:solidFill>
                        <a:srgbClr val="FFBA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0480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B w="38100">
                      <a:solidFill>
                        <a:srgbClr val="FFBA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T w="53975">
                      <a:solidFill>
                        <a:srgbClr val="FFBA00"/>
                      </a:solidFill>
                      <a:prstDash val="solid"/>
                    </a:lnT>
                    <a:lnB w="38100">
                      <a:solidFill>
                        <a:srgbClr val="FFBA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FFBA00"/>
                      </a:solidFill>
                      <a:prstDash val="solid"/>
                    </a:lnL>
                    <a:lnB w="38100">
                      <a:solidFill>
                        <a:srgbClr val="FFBA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546">
                <a:tc>
                  <a:txBody>
                    <a:bodyPr/>
                    <a:lstStyle/>
                    <a:p>
                      <a:pPr marL="25146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38100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T w="38100">
                      <a:solidFill>
                        <a:srgbClr val="FFBA00"/>
                      </a:solidFill>
                      <a:prstDash val="solid"/>
                    </a:lnT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T w="38100">
                      <a:solidFill>
                        <a:srgbClr val="FFBA00"/>
                      </a:solidFill>
                      <a:prstDash val="solid"/>
                    </a:lnT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T w="38100">
                      <a:solidFill>
                        <a:srgbClr val="FFBA00"/>
                      </a:solidFill>
                      <a:prstDash val="solid"/>
                    </a:lnT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T w="38100">
                      <a:solidFill>
                        <a:srgbClr val="FFBA00"/>
                      </a:solidFill>
                      <a:prstDash val="solid"/>
                    </a:lnT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marL="17145" marR="243840" indent="-285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38100">
                      <a:solidFill>
                        <a:srgbClr val="FFBA00"/>
                      </a:solidFill>
                      <a:prstDash val="solid"/>
                    </a:lnR>
                    <a:lnT w="38100">
                      <a:solidFill>
                        <a:srgbClr val="FFBA00"/>
                      </a:solidFill>
                      <a:prstDash val="solid"/>
                    </a:lnT>
                    <a:solidFill>
                      <a:srgbClr val="009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021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BA00"/>
                      </a:solidFill>
                      <a:prstDash val="solid"/>
                    </a:lnL>
                    <a:lnR w="38100">
                      <a:solidFill>
                        <a:srgbClr val="FFBA00"/>
                      </a:solidFill>
                      <a:prstDash val="solid"/>
                    </a:lnR>
                    <a:lnB w="38100">
                      <a:solidFill>
                        <a:srgbClr val="FFBA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0A7A2287-5E43-0CA3-01AA-2D1A11A1C1EB}"/>
              </a:ext>
            </a:extLst>
          </p:cNvPr>
          <p:cNvSpPr txBox="1"/>
          <p:nvPr/>
        </p:nvSpPr>
        <p:spPr>
          <a:xfrm>
            <a:off x="463065" y="5681319"/>
            <a:ext cx="113660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 </a:t>
            </a:r>
            <a:r>
              <a:rPr lang="el-GR" sz="1400" b="1" dirty="0"/>
              <a:t>παραγωγή ενέργειας</a:t>
            </a:r>
            <a:r>
              <a:rPr lang="el-GR" sz="1400" dirty="0"/>
              <a:t> όσο και η </a:t>
            </a:r>
            <a:r>
              <a:rPr lang="el-GR" sz="1400" b="1" dirty="0"/>
              <a:t>μετατροπή της για σκοπούς μεταφοράς</a:t>
            </a:r>
            <a:r>
              <a:rPr lang="el-GR" sz="1400" dirty="0"/>
              <a:t> πραγματοποιούνται σε </a:t>
            </a:r>
            <a:r>
              <a:rPr lang="el-GR" sz="1400" b="1" dirty="0"/>
              <a:t>ηλεκτρικούς υποσταθμούς</a:t>
            </a:r>
            <a:r>
              <a:rPr lang="el-GR" sz="1400" dirty="0"/>
              <a:t>, οι οποίοι λειτουργούν ως </a:t>
            </a:r>
            <a:r>
              <a:rPr lang="el-GR" sz="1400" b="1" dirty="0" err="1"/>
              <a:t>υποδίκτυα</a:t>
            </a:r>
            <a:r>
              <a:rPr lang="el-GR" sz="1400" b="1" dirty="0"/>
              <a:t> ελέγχου</a:t>
            </a:r>
            <a:r>
              <a:rPr lang="el-GR" sz="1400" dirty="0"/>
              <a:t> εγκατεστημένα </a:t>
            </a:r>
            <a:r>
              <a:rPr lang="el-GR" sz="1400" b="1" dirty="0"/>
              <a:t>φυσικά γύρω και κοντά σε κρίσιμα ενεργειακά συστήματα</a:t>
            </a:r>
            <a:r>
              <a:rPr lang="el-GR" sz="1400" dirty="0"/>
              <a:t>. Ο έλεγχος αυτών των υποδομών βασίζεται σε </a:t>
            </a:r>
            <a:r>
              <a:rPr lang="el-GR" sz="1400" b="1" dirty="0" err="1"/>
              <a:t>κυβερνο</a:t>
            </a:r>
            <a:r>
              <a:rPr lang="el-GR" sz="1400" b="1" dirty="0"/>
              <a:t>-φυσικά στοιχεία</a:t>
            </a:r>
            <a:r>
              <a:rPr lang="el-GR" sz="1400" dirty="0"/>
              <a:t>, όπως είναι οι </a:t>
            </a:r>
            <a:r>
              <a:rPr lang="el-GR" sz="1400" b="1" dirty="0"/>
              <a:t>αισθητήρες</a:t>
            </a:r>
            <a:r>
              <a:rPr lang="el-GR" sz="1400" dirty="0"/>
              <a:t>, οι </a:t>
            </a:r>
            <a:r>
              <a:rPr lang="el-GR" sz="1400" b="1" dirty="0" err="1"/>
              <a:t>ενεργοποιητές</a:t>
            </a:r>
            <a:r>
              <a:rPr lang="el-GR" sz="1400" b="1" dirty="0"/>
              <a:t> (</a:t>
            </a:r>
            <a:r>
              <a:rPr lang="el-GR" sz="1400" b="1" dirty="0" err="1"/>
              <a:t>actuators</a:t>
            </a:r>
            <a:r>
              <a:rPr lang="el-GR" sz="1400" b="1" dirty="0"/>
              <a:t>)</a:t>
            </a:r>
            <a:r>
              <a:rPr lang="el-GR" sz="1400" dirty="0"/>
              <a:t> και οι </a:t>
            </a:r>
            <a:r>
              <a:rPr lang="el-GR" sz="1400" b="1" dirty="0"/>
              <a:t>μονάδες ελέγχου (</a:t>
            </a:r>
            <a:r>
              <a:rPr lang="el-GR" sz="1400" b="1" dirty="0" err="1"/>
              <a:t>controllers</a:t>
            </a:r>
            <a:r>
              <a:rPr lang="el-GR" sz="1400" b="1" dirty="0"/>
              <a:t>)</a:t>
            </a:r>
            <a:r>
              <a:rPr lang="el-GR" sz="1400" dirty="0"/>
              <a:t>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CF7D1-1FFA-7055-F43C-A543CB1DF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7051D5F4-E6C1-A3F1-3F62-078EB86FF58D}"/>
              </a:ext>
            </a:extLst>
          </p:cNvPr>
          <p:cNvGrpSpPr/>
          <p:nvPr/>
        </p:nvGrpSpPr>
        <p:grpSpPr>
          <a:xfrm>
            <a:off x="782955" y="0"/>
            <a:ext cx="11409045" cy="6858000"/>
            <a:chOff x="782955" y="0"/>
            <a:chExt cx="11409045" cy="685800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7D83D633-CE6C-FA5B-AB24-C77F579C13EF}"/>
                </a:ext>
              </a:extLst>
            </p:cNvPr>
            <p:cNvSpPr/>
            <p:nvPr/>
          </p:nvSpPr>
          <p:spPr>
            <a:xfrm>
              <a:off x="689355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A4D11684-678B-4072-3907-C8914C2BA83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3600" y="0"/>
              <a:ext cx="4978400" cy="6858000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9457EBAC-E31F-CC81-AB2A-F8B890BD6A9A}"/>
                </a:ext>
              </a:extLst>
            </p:cNvPr>
            <p:cNvSpPr/>
            <p:nvPr/>
          </p:nvSpPr>
          <p:spPr>
            <a:xfrm>
              <a:off x="7377430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FB64F907-AD64-80E0-6A68-A788FA76F26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955" y="3990340"/>
              <a:ext cx="6934834" cy="1265237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85321B60-12E6-7EB8-DBF3-8BC14BB9B4D4}"/>
                </a:ext>
              </a:extLst>
            </p:cNvPr>
            <p:cNvSpPr/>
            <p:nvPr/>
          </p:nvSpPr>
          <p:spPr>
            <a:xfrm>
              <a:off x="2176462" y="3473132"/>
              <a:ext cx="5839460" cy="617855"/>
            </a:xfrm>
            <a:custGeom>
              <a:avLst/>
              <a:gdLst/>
              <a:ahLst/>
              <a:cxnLst/>
              <a:rect l="l" t="t" r="r" b="b"/>
              <a:pathLst>
                <a:path w="5839459" h="617854">
                  <a:moveTo>
                    <a:pt x="19367" y="153987"/>
                  </a:moveTo>
                  <a:lnTo>
                    <a:pt x="0" y="153987"/>
                  </a:lnTo>
                  <a:lnTo>
                    <a:pt x="0" y="461962"/>
                  </a:lnTo>
                  <a:lnTo>
                    <a:pt x="19367" y="461962"/>
                  </a:lnTo>
                  <a:lnTo>
                    <a:pt x="19367" y="153987"/>
                  </a:lnTo>
                  <a:close/>
                </a:path>
                <a:path w="5839459" h="617854">
                  <a:moveTo>
                    <a:pt x="76835" y="153987"/>
                  </a:moveTo>
                  <a:lnTo>
                    <a:pt x="38417" y="153987"/>
                  </a:lnTo>
                  <a:lnTo>
                    <a:pt x="38417" y="461962"/>
                  </a:lnTo>
                  <a:lnTo>
                    <a:pt x="76835" y="461962"/>
                  </a:lnTo>
                  <a:lnTo>
                    <a:pt x="76835" y="153987"/>
                  </a:lnTo>
                  <a:close/>
                </a:path>
                <a:path w="5839459" h="617854">
                  <a:moveTo>
                    <a:pt x="3853179" y="0"/>
                  </a:moveTo>
                  <a:lnTo>
                    <a:pt x="3853179" y="153987"/>
                  </a:lnTo>
                  <a:lnTo>
                    <a:pt x="96202" y="153987"/>
                  </a:lnTo>
                  <a:lnTo>
                    <a:pt x="96202" y="461962"/>
                  </a:lnTo>
                  <a:lnTo>
                    <a:pt x="3853179" y="461962"/>
                  </a:lnTo>
                  <a:lnTo>
                    <a:pt x="3853179" y="615949"/>
                  </a:lnTo>
                  <a:lnTo>
                    <a:pt x="4161154" y="307974"/>
                  </a:lnTo>
                  <a:lnTo>
                    <a:pt x="3853179" y="0"/>
                  </a:lnTo>
                  <a:close/>
                </a:path>
                <a:path w="5839459" h="617854">
                  <a:moveTo>
                    <a:pt x="4201795" y="155892"/>
                  </a:moveTo>
                  <a:lnTo>
                    <a:pt x="4182427" y="155892"/>
                  </a:lnTo>
                  <a:lnTo>
                    <a:pt x="4182427" y="463867"/>
                  </a:lnTo>
                  <a:lnTo>
                    <a:pt x="4201795" y="463867"/>
                  </a:lnTo>
                  <a:lnTo>
                    <a:pt x="4201795" y="155892"/>
                  </a:lnTo>
                  <a:close/>
                </a:path>
                <a:path w="5839459" h="617854">
                  <a:moveTo>
                    <a:pt x="4259580" y="155892"/>
                  </a:moveTo>
                  <a:lnTo>
                    <a:pt x="4221162" y="155892"/>
                  </a:lnTo>
                  <a:lnTo>
                    <a:pt x="4221162" y="463867"/>
                  </a:lnTo>
                  <a:lnTo>
                    <a:pt x="4259580" y="463867"/>
                  </a:lnTo>
                  <a:lnTo>
                    <a:pt x="4259580" y="155892"/>
                  </a:lnTo>
                  <a:close/>
                </a:path>
                <a:path w="5839459" h="617854">
                  <a:moveTo>
                    <a:pt x="5531484" y="1904"/>
                  </a:moveTo>
                  <a:lnTo>
                    <a:pt x="5531484" y="155892"/>
                  </a:lnTo>
                  <a:lnTo>
                    <a:pt x="4278630" y="155892"/>
                  </a:lnTo>
                  <a:lnTo>
                    <a:pt x="4278630" y="463867"/>
                  </a:lnTo>
                  <a:lnTo>
                    <a:pt x="5531484" y="463867"/>
                  </a:lnTo>
                  <a:lnTo>
                    <a:pt x="5531484" y="617854"/>
                  </a:lnTo>
                  <a:lnTo>
                    <a:pt x="5839459" y="309879"/>
                  </a:lnTo>
                  <a:lnTo>
                    <a:pt x="5531484" y="1904"/>
                  </a:lnTo>
                  <a:close/>
                </a:path>
              </a:pathLst>
            </a:custGeom>
            <a:solidFill>
              <a:srgbClr val="009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2D675679-0CDC-83C8-50BC-88FED1D1A591}"/>
                </a:ext>
              </a:extLst>
            </p:cNvPr>
            <p:cNvSpPr/>
            <p:nvPr/>
          </p:nvSpPr>
          <p:spPr>
            <a:xfrm>
              <a:off x="782955" y="3493770"/>
              <a:ext cx="1350645" cy="553720"/>
            </a:xfrm>
            <a:custGeom>
              <a:avLst/>
              <a:gdLst/>
              <a:ahLst/>
              <a:cxnLst/>
              <a:rect l="l" t="t" r="r" b="b"/>
              <a:pathLst>
                <a:path w="1350645" h="553720">
                  <a:moveTo>
                    <a:pt x="17462" y="138429"/>
                  </a:moveTo>
                  <a:lnTo>
                    <a:pt x="0" y="138429"/>
                  </a:lnTo>
                  <a:lnTo>
                    <a:pt x="0" y="415289"/>
                  </a:lnTo>
                  <a:lnTo>
                    <a:pt x="17462" y="415289"/>
                  </a:lnTo>
                  <a:lnTo>
                    <a:pt x="17462" y="138429"/>
                  </a:lnTo>
                  <a:close/>
                </a:path>
                <a:path w="1350645" h="553720">
                  <a:moveTo>
                    <a:pt x="69214" y="138429"/>
                  </a:moveTo>
                  <a:lnTo>
                    <a:pt x="34607" y="138429"/>
                  </a:lnTo>
                  <a:lnTo>
                    <a:pt x="34607" y="415289"/>
                  </a:lnTo>
                  <a:lnTo>
                    <a:pt x="69214" y="415289"/>
                  </a:lnTo>
                  <a:lnTo>
                    <a:pt x="69214" y="138429"/>
                  </a:lnTo>
                  <a:close/>
                </a:path>
                <a:path w="1350645" h="553720">
                  <a:moveTo>
                    <a:pt x="1073467" y="0"/>
                  </a:moveTo>
                  <a:lnTo>
                    <a:pt x="1073467" y="138429"/>
                  </a:lnTo>
                  <a:lnTo>
                    <a:pt x="86677" y="138429"/>
                  </a:lnTo>
                  <a:lnTo>
                    <a:pt x="86677" y="415289"/>
                  </a:lnTo>
                  <a:lnTo>
                    <a:pt x="1073467" y="415289"/>
                  </a:lnTo>
                  <a:lnTo>
                    <a:pt x="1073467" y="553719"/>
                  </a:lnTo>
                  <a:lnTo>
                    <a:pt x="1350327" y="276859"/>
                  </a:lnTo>
                  <a:lnTo>
                    <a:pt x="1073467" y="0"/>
                  </a:lnTo>
                  <a:close/>
                </a:path>
              </a:pathLst>
            </a:custGeom>
            <a:solidFill>
              <a:srgbClr val="009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B54D59FE-12F8-2898-061E-F46F27651445}"/>
                </a:ext>
              </a:extLst>
            </p:cNvPr>
            <p:cNvSpPr/>
            <p:nvPr/>
          </p:nvSpPr>
          <p:spPr>
            <a:xfrm>
              <a:off x="6784339" y="4335145"/>
              <a:ext cx="1272540" cy="1128395"/>
            </a:xfrm>
            <a:custGeom>
              <a:avLst/>
              <a:gdLst/>
              <a:ahLst/>
              <a:cxnLst/>
              <a:rect l="l" t="t" r="r" b="b"/>
              <a:pathLst>
                <a:path w="1272540" h="1128395">
                  <a:moveTo>
                    <a:pt x="0" y="564197"/>
                  </a:moveTo>
                  <a:lnTo>
                    <a:pt x="1904" y="520064"/>
                  </a:lnTo>
                  <a:lnTo>
                    <a:pt x="7619" y="476884"/>
                  </a:lnTo>
                  <a:lnTo>
                    <a:pt x="16827" y="434657"/>
                  </a:lnTo>
                  <a:lnTo>
                    <a:pt x="29527" y="394017"/>
                  </a:lnTo>
                  <a:lnTo>
                    <a:pt x="45402" y="354329"/>
                  </a:lnTo>
                  <a:lnTo>
                    <a:pt x="64769" y="315912"/>
                  </a:lnTo>
                  <a:lnTo>
                    <a:pt x="86994" y="279399"/>
                  </a:lnTo>
                  <a:lnTo>
                    <a:pt x="112077" y="244474"/>
                  </a:lnTo>
                  <a:lnTo>
                    <a:pt x="139700" y="211454"/>
                  </a:lnTo>
                  <a:lnTo>
                    <a:pt x="170179" y="180022"/>
                  </a:lnTo>
                  <a:lnTo>
                    <a:pt x="203200" y="150812"/>
                  </a:lnTo>
                  <a:lnTo>
                    <a:pt x="238442" y="123824"/>
                  </a:lnTo>
                  <a:lnTo>
                    <a:pt x="275589" y="99377"/>
                  </a:lnTo>
                  <a:lnTo>
                    <a:pt x="314959" y="77152"/>
                  </a:lnTo>
                  <a:lnTo>
                    <a:pt x="356552" y="57467"/>
                  </a:lnTo>
                  <a:lnTo>
                    <a:pt x="399414" y="40322"/>
                  </a:lnTo>
                  <a:lnTo>
                    <a:pt x="444182" y="26034"/>
                  </a:lnTo>
                  <a:lnTo>
                    <a:pt x="490219" y="14922"/>
                  </a:lnTo>
                  <a:lnTo>
                    <a:pt x="537844" y="6667"/>
                  </a:lnTo>
                  <a:lnTo>
                    <a:pt x="586422" y="1587"/>
                  </a:lnTo>
                  <a:lnTo>
                    <a:pt x="636269" y="0"/>
                  </a:lnTo>
                  <a:lnTo>
                    <a:pt x="685800" y="1587"/>
                  </a:lnTo>
                  <a:lnTo>
                    <a:pt x="734694" y="6667"/>
                  </a:lnTo>
                  <a:lnTo>
                    <a:pt x="782002" y="14922"/>
                  </a:lnTo>
                  <a:lnTo>
                    <a:pt x="828357" y="26034"/>
                  </a:lnTo>
                  <a:lnTo>
                    <a:pt x="872807" y="40322"/>
                  </a:lnTo>
                  <a:lnTo>
                    <a:pt x="915987" y="57467"/>
                  </a:lnTo>
                  <a:lnTo>
                    <a:pt x="957262" y="77152"/>
                  </a:lnTo>
                  <a:lnTo>
                    <a:pt x="996632" y="99377"/>
                  </a:lnTo>
                  <a:lnTo>
                    <a:pt x="1034097" y="123824"/>
                  </a:lnTo>
                  <a:lnTo>
                    <a:pt x="1069339" y="150812"/>
                  </a:lnTo>
                  <a:lnTo>
                    <a:pt x="1102042" y="180022"/>
                  </a:lnTo>
                  <a:lnTo>
                    <a:pt x="1132522" y="211454"/>
                  </a:lnTo>
                  <a:lnTo>
                    <a:pt x="1160462" y="244474"/>
                  </a:lnTo>
                  <a:lnTo>
                    <a:pt x="1185544" y="279399"/>
                  </a:lnTo>
                  <a:lnTo>
                    <a:pt x="1207769" y="315912"/>
                  </a:lnTo>
                  <a:lnTo>
                    <a:pt x="1226819" y="354329"/>
                  </a:lnTo>
                  <a:lnTo>
                    <a:pt x="1243012" y="394017"/>
                  </a:lnTo>
                  <a:lnTo>
                    <a:pt x="1255712" y="434657"/>
                  </a:lnTo>
                  <a:lnTo>
                    <a:pt x="1264919" y="476884"/>
                  </a:lnTo>
                  <a:lnTo>
                    <a:pt x="1270317" y="520064"/>
                  </a:lnTo>
                  <a:lnTo>
                    <a:pt x="1272222" y="564197"/>
                  </a:lnTo>
                  <a:lnTo>
                    <a:pt x="1270317" y="608329"/>
                  </a:lnTo>
                  <a:lnTo>
                    <a:pt x="1264919" y="651509"/>
                  </a:lnTo>
                  <a:lnTo>
                    <a:pt x="1255712" y="693419"/>
                  </a:lnTo>
                  <a:lnTo>
                    <a:pt x="1243012" y="734377"/>
                  </a:lnTo>
                  <a:lnTo>
                    <a:pt x="1226819" y="774064"/>
                  </a:lnTo>
                  <a:lnTo>
                    <a:pt x="1207769" y="812164"/>
                  </a:lnTo>
                  <a:lnTo>
                    <a:pt x="1185544" y="848994"/>
                  </a:lnTo>
                  <a:lnTo>
                    <a:pt x="1160462" y="883919"/>
                  </a:lnTo>
                  <a:lnTo>
                    <a:pt x="1132522" y="916939"/>
                  </a:lnTo>
                  <a:lnTo>
                    <a:pt x="1102042" y="948372"/>
                  </a:lnTo>
                  <a:lnTo>
                    <a:pt x="1069339" y="977264"/>
                  </a:lnTo>
                  <a:lnTo>
                    <a:pt x="1034097" y="1004252"/>
                  </a:lnTo>
                  <a:lnTo>
                    <a:pt x="996632" y="1029017"/>
                  </a:lnTo>
                  <a:lnTo>
                    <a:pt x="957262" y="1051242"/>
                  </a:lnTo>
                  <a:lnTo>
                    <a:pt x="915987" y="1070927"/>
                  </a:lnTo>
                  <a:lnTo>
                    <a:pt x="872807" y="1088072"/>
                  </a:lnTo>
                  <a:lnTo>
                    <a:pt x="828357" y="1102042"/>
                  </a:lnTo>
                  <a:lnTo>
                    <a:pt x="782002" y="1113472"/>
                  </a:lnTo>
                  <a:lnTo>
                    <a:pt x="734694" y="1121727"/>
                  </a:lnTo>
                  <a:lnTo>
                    <a:pt x="685800" y="1126489"/>
                  </a:lnTo>
                  <a:lnTo>
                    <a:pt x="636269" y="1128394"/>
                  </a:lnTo>
                  <a:lnTo>
                    <a:pt x="586422" y="1126489"/>
                  </a:lnTo>
                  <a:lnTo>
                    <a:pt x="537844" y="1121727"/>
                  </a:lnTo>
                  <a:lnTo>
                    <a:pt x="490219" y="1113472"/>
                  </a:lnTo>
                  <a:lnTo>
                    <a:pt x="444182" y="1102042"/>
                  </a:lnTo>
                  <a:lnTo>
                    <a:pt x="399414" y="1088072"/>
                  </a:lnTo>
                  <a:lnTo>
                    <a:pt x="356552" y="1070927"/>
                  </a:lnTo>
                  <a:lnTo>
                    <a:pt x="314959" y="1051242"/>
                  </a:lnTo>
                  <a:lnTo>
                    <a:pt x="275589" y="1029017"/>
                  </a:lnTo>
                  <a:lnTo>
                    <a:pt x="238442" y="1004252"/>
                  </a:lnTo>
                  <a:lnTo>
                    <a:pt x="203200" y="977264"/>
                  </a:lnTo>
                  <a:lnTo>
                    <a:pt x="170179" y="948372"/>
                  </a:lnTo>
                  <a:lnTo>
                    <a:pt x="139700" y="916939"/>
                  </a:lnTo>
                  <a:lnTo>
                    <a:pt x="112077" y="883919"/>
                  </a:lnTo>
                  <a:lnTo>
                    <a:pt x="86994" y="848994"/>
                  </a:lnTo>
                  <a:lnTo>
                    <a:pt x="64769" y="812164"/>
                  </a:lnTo>
                  <a:lnTo>
                    <a:pt x="45402" y="774064"/>
                  </a:lnTo>
                  <a:lnTo>
                    <a:pt x="29527" y="734377"/>
                  </a:lnTo>
                  <a:lnTo>
                    <a:pt x="16827" y="693419"/>
                  </a:lnTo>
                  <a:lnTo>
                    <a:pt x="7619" y="651509"/>
                  </a:lnTo>
                  <a:lnTo>
                    <a:pt x="1904" y="608329"/>
                  </a:lnTo>
                  <a:lnTo>
                    <a:pt x="0" y="564197"/>
                  </a:lnTo>
                </a:path>
              </a:pathLst>
            </a:custGeom>
            <a:ln w="5715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9DDC8ECC-1971-FF57-462D-629E87520CF5}"/>
              </a:ext>
            </a:extLst>
          </p:cNvPr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13A8BEA8-9F81-B344-A9FB-652EC77CF8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324167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Εισαγωγή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στον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τομέα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της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ενέργειας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074BC2EA-4269-5141-ADDE-FFA4306E7D6F}"/>
              </a:ext>
            </a:extLst>
          </p:cNvPr>
          <p:cNvSpPr txBox="1"/>
          <p:nvPr/>
        </p:nvSpPr>
        <p:spPr>
          <a:xfrm>
            <a:off x="691514" y="1479492"/>
            <a:ext cx="7488237" cy="1647887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22885" indent="-210185">
              <a:lnSpc>
                <a:spcPct val="100000"/>
              </a:lnSpc>
              <a:spcBef>
                <a:spcPts val="390"/>
              </a:spcBef>
              <a:buClr>
                <a:srgbClr val="FFBA00"/>
              </a:buClr>
              <a:buSzPct val="235294"/>
              <a:buFont typeface="Arial"/>
              <a:buChar char="•"/>
              <a:tabLst>
                <a:tab pos="222885" algn="l"/>
              </a:tabLst>
            </a:pPr>
            <a:r>
              <a:rPr sz="1200" spc="45" dirty="0">
                <a:latin typeface="Calibri"/>
                <a:cs typeface="Calibri"/>
              </a:rPr>
              <a:t>Έτσι,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η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"ενέργεια"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θεωρείται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ουσιώδης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πόρος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για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την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κοινωνία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και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οι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πηγές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ενέργειας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μπορούν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να</a:t>
            </a:r>
            <a:r>
              <a:rPr sz="1200" spc="35" dirty="0">
                <a:latin typeface="Calibri"/>
                <a:cs typeface="Calibri"/>
              </a:rPr>
              <a:t> :</a:t>
            </a:r>
            <a:endParaRPr sz="12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185"/>
              </a:spcBef>
              <a:buSzPct val="200000"/>
              <a:buFont typeface="Arial"/>
              <a:buChar char="•"/>
              <a:tabLst>
                <a:tab pos="396240" algn="l"/>
              </a:tabLst>
            </a:pPr>
            <a:r>
              <a:rPr sz="1100" spc="65" dirty="0">
                <a:latin typeface="Calibri"/>
                <a:cs typeface="Calibri"/>
              </a:rPr>
              <a:t>Άνθρακας,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πετρέλαιο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φυσικό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αέριο,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πυρηνική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ενέργεια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ηλεκτρισμός</a:t>
            </a:r>
            <a:endParaRPr sz="1100" dirty="0">
              <a:latin typeface="Calibri"/>
              <a:cs typeface="Calibri"/>
            </a:endParaRPr>
          </a:p>
          <a:p>
            <a:pPr marL="396875" marR="5080" lvl="1" indent="-182880">
              <a:lnSpc>
                <a:spcPts val="800"/>
              </a:lnSpc>
              <a:spcBef>
                <a:spcPts val="1315"/>
              </a:spcBef>
              <a:buSzPct val="200000"/>
              <a:buFont typeface="Arial"/>
              <a:buChar char="•"/>
              <a:tabLst>
                <a:tab pos="396875" algn="l"/>
              </a:tabLst>
            </a:pPr>
            <a:r>
              <a:rPr sz="1100" spc="45" dirty="0">
                <a:latin typeface="Calibri"/>
                <a:cs typeface="Calibri"/>
              </a:rPr>
              <a:t>Σημειώστε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ότι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αυτή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ενότητα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θα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επικεντρωθεί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θέματα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ηλεκτρικής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ενέργειας, </a:t>
            </a:r>
            <a:r>
              <a:rPr sz="1100" spc="50" dirty="0">
                <a:latin typeface="Calibri"/>
                <a:cs typeface="Calibri"/>
              </a:rPr>
              <a:t>αλλά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οι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έννοιες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που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μαθαίνετε</a:t>
            </a:r>
            <a:r>
              <a:rPr sz="1100" spc="40" dirty="0">
                <a:latin typeface="Calibri"/>
                <a:cs typeface="Calibri"/>
              </a:rPr>
              <a:t> επεκτείνονται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όλους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τους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άλλους 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συναφείς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τομείς.</a:t>
            </a:r>
            <a:endParaRPr sz="11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Font typeface="Arial"/>
              <a:buChar char="•"/>
            </a:pPr>
            <a:endParaRPr sz="1100" dirty="0">
              <a:latin typeface="Calibri"/>
              <a:cs typeface="Calibri"/>
            </a:endParaRPr>
          </a:p>
          <a:p>
            <a:pPr marL="158750" indent="-146050">
              <a:lnSpc>
                <a:spcPct val="100000"/>
              </a:lnSpc>
              <a:spcBef>
                <a:spcPts val="47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158750" algn="l"/>
              </a:tabLst>
            </a:pPr>
            <a:r>
              <a:rPr sz="1200" spc="65" dirty="0">
                <a:latin typeface="Calibri"/>
                <a:cs typeface="Calibri"/>
              </a:rPr>
              <a:t>Το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δίκτυο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5" dirty="0">
                <a:latin typeface="Calibri"/>
                <a:cs typeface="Calibri"/>
              </a:rPr>
              <a:t>ηλεκτρικής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ενέργειας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συνήθως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λειτουργεί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ακολουθώντας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τα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ίδια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στάδια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λειτουργικότητας:</a:t>
            </a:r>
            <a:endParaRPr sz="1200" dirty="0">
              <a:latin typeface="Calibri"/>
              <a:cs typeface="Calibri"/>
            </a:endParaRPr>
          </a:p>
          <a:p>
            <a:pPr marL="103505">
              <a:lnSpc>
                <a:spcPct val="100000"/>
              </a:lnSpc>
              <a:spcBef>
                <a:spcPts val="915"/>
              </a:spcBef>
            </a:pPr>
            <a:r>
              <a:rPr sz="1200" i="1" spc="75" dirty="0">
                <a:latin typeface="Calibri"/>
                <a:cs typeface="Calibri"/>
              </a:rPr>
              <a:t>παραγωγή,</a:t>
            </a:r>
            <a:r>
              <a:rPr sz="1200" i="1" spc="10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μεταφορά</a:t>
            </a:r>
            <a:r>
              <a:rPr sz="1200" i="1" spc="10" dirty="0">
                <a:latin typeface="Calibri"/>
                <a:cs typeface="Calibri"/>
              </a:rPr>
              <a:t> </a:t>
            </a:r>
            <a:r>
              <a:rPr sz="1200" i="1" spc="65" dirty="0">
                <a:latin typeface="Calibri"/>
                <a:cs typeface="Calibri"/>
              </a:rPr>
              <a:t>και</a:t>
            </a:r>
            <a:r>
              <a:rPr sz="1200" i="1" spc="10" dirty="0">
                <a:latin typeface="Calibri"/>
                <a:cs typeface="Calibri"/>
              </a:rPr>
              <a:t> </a:t>
            </a:r>
            <a:r>
              <a:rPr sz="1200" i="1" spc="75" dirty="0">
                <a:latin typeface="Calibri"/>
                <a:cs typeface="Calibri"/>
              </a:rPr>
              <a:t>κατανάλωση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AFD77AB2-F202-20CA-0722-6D8696480513}"/>
              </a:ext>
            </a:extLst>
          </p:cNvPr>
          <p:cNvSpPr txBox="1"/>
          <p:nvPr/>
        </p:nvSpPr>
        <p:spPr>
          <a:xfrm>
            <a:off x="1138236" y="3665220"/>
            <a:ext cx="69056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20" dirty="0">
                <a:solidFill>
                  <a:srgbClr val="FFBF00"/>
                </a:solidFill>
                <a:latin typeface="Calibri"/>
                <a:cs typeface="Calibri"/>
              </a:rPr>
              <a:t>Πα</a:t>
            </a:r>
            <a:r>
              <a:rPr sz="900" b="1" spc="15" dirty="0">
                <a:solidFill>
                  <a:srgbClr val="FFBF00"/>
                </a:solidFill>
                <a:latin typeface="Calibri"/>
                <a:cs typeface="Calibri"/>
              </a:rPr>
              <a:t>ρ</a:t>
            </a:r>
            <a:r>
              <a:rPr sz="900" b="1" spc="20" dirty="0">
                <a:solidFill>
                  <a:srgbClr val="FFBF00"/>
                </a:solidFill>
                <a:latin typeface="Calibri"/>
                <a:cs typeface="Calibri"/>
              </a:rPr>
              <a:t>α</a:t>
            </a:r>
            <a:r>
              <a:rPr sz="900" b="1" spc="10" dirty="0">
                <a:solidFill>
                  <a:srgbClr val="FFBF00"/>
                </a:solidFill>
                <a:latin typeface="Calibri"/>
                <a:cs typeface="Calibri"/>
              </a:rPr>
              <a:t>γ</a:t>
            </a:r>
            <a:r>
              <a:rPr sz="900" b="1" spc="30" dirty="0">
                <a:solidFill>
                  <a:srgbClr val="FFBF00"/>
                </a:solidFill>
                <a:latin typeface="Calibri"/>
                <a:cs typeface="Calibri"/>
              </a:rPr>
              <a:t>ω</a:t>
            </a:r>
            <a:r>
              <a:rPr sz="900" b="1" spc="10" dirty="0">
                <a:solidFill>
                  <a:srgbClr val="FFBF00"/>
                </a:solidFill>
                <a:latin typeface="Calibri"/>
                <a:cs typeface="Calibri"/>
              </a:rPr>
              <a:t>γ</a:t>
            </a:r>
            <a:r>
              <a:rPr sz="900" b="1" spc="30" dirty="0">
                <a:solidFill>
                  <a:srgbClr val="FFBF00"/>
                </a:solidFill>
                <a:latin typeface="Calibri"/>
                <a:cs typeface="Calibri"/>
              </a:rPr>
              <a:t>ή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6A50AB9-8F41-E82D-ABAD-9F5CAD5D41AE}"/>
              </a:ext>
            </a:extLst>
          </p:cNvPr>
          <p:cNvSpPr txBox="1"/>
          <p:nvPr/>
        </p:nvSpPr>
        <p:spPr>
          <a:xfrm>
            <a:off x="2968349" y="3683636"/>
            <a:ext cx="71048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20" dirty="0">
                <a:solidFill>
                  <a:srgbClr val="FFBF00"/>
                </a:solidFill>
                <a:latin typeface="Calibri"/>
                <a:cs typeface="Calibri"/>
              </a:rPr>
              <a:t>Μεταφορά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AE41C335-0754-BEC4-7032-012389AC1975}"/>
              </a:ext>
            </a:extLst>
          </p:cNvPr>
          <p:cNvSpPr txBox="1"/>
          <p:nvPr/>
        </p:nvSpPr>
        <p:spPr>
          <a:xfrm>
            <a:off x="6717479" y="3614897"/>
            <a:ext cx="82336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15" dirty="0">
                <a:solidFill>
                  <a:srgbClr val="FFBF00"/>
                </a:solidFill>
                <a:latin typeface="Calibri"/>
                <a:cs typeface="Calibri"/>
              </a:rPr>
              <a:t>Κα</a:t>
            </a:r>
            <a:r>
              <a:rPr sz="900" b="1" spc="5" dirty="0">
                <a:solidFill>
                  <a:srgbClr val="FFBF00"/>
                </a:solidFill>
                <a:latin typeface="Calibri"/>
                <a:cs typeface="Calibri"/>
              </a:rPr>
              <a:t>τ</a:t>
            </a:r>
            <a:r>
              <a:rPr sz="900" b="1" spc="20" dirty="0">
                <a:solidFill>
                  <a:srgbClr val="FFBF00"/>
                </a:solidFill>
                <a:latin typeface="Calibri"/>
                <a:cs typeface="Calibri"/>
              </a:rPr>
              <a:t>α</a:t>
            </a:r>
            <a:r>
              <a:rPr sz="900" b="1" spc="10" dirty="0">
                <a:solidFill>
                  <a:srgbClr val="FFBF00"/>
                </a:solidFill>
                <a:latin typeface="Calibri"/>
                <a:cs typeface="Calibri"/>
              </a:rPr>
              <a:t>ν</a:t>
            </a:r>
            <a:r>
              <a:rPr sz="900" b="1" spc="20" dirty="0">
                <a:solidFill>
                  <a:srgbClr val="FFBF00"/>
                </a:solidFill>
                <a:latin typeface="Calibri"/>
                <a:cs typeface="Calibri"/>
              </a:rPr>
              <a:t>ά</a:t>
            </a:r>
            <a:r>
              <a:rPr sz="900" b="1" spc="10" dirty="0">
                <a:solidFill>
                  <a:srgbClr val="FFBF00"/>
                </a:solidFill>
                <a:latin typeface="Calibri"/>
                <a:cs typeface="Calibri"/>
              </a:rPr>
              <a:t>λ</a:t>
            </a:r>
            <a:r>
              <a:rPr sz="900" b="1" spc="25" dirty="0">
                <a:solidFill>
                  <a:srgbClr val="FFBF00"/>
                </a:solidFill>
                <a:latin typeface="Calibri"/>
                <a:cs typeface="Calibri"/>
              </a:rPr>
              <a:t>ω</a:t>
            </a:r>
            <a:r>
              <a:rPr sz="900" b="1" spc="15" dirty="0">
                <a:solidFill>
                  <a:srgbClr val="FFBF00"/>
                </a:solidFill>
                <a:latin typeface="Calibri"/>
                <a:cs typeface="Calibri"/>
              </a:rPr>
              <a:t>σ</a:t>
            </a:r>
            <a:r>
              <a:rPr sz="900" b="1" spc="30" dirty="0">
                <a:solidFill>
                  <a:srgbClr val="FFBF00"/>
                </a:solidFill>
                <a:latin typeface="Calibri"/>
                <a:cs typeface="Calibri"/>
              </a:rPr>
              <a:t>η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E7FF15AB-AF19-B036-AE6A-6F34538C6546}"/>
              </a:ext>
            </a:extLst>
          </p:cNvPr>
          <p:cNvSpPr txBox="1"/>
          <p:nvPr/>
        </p:nvSpPr>
        <p:spPr>
          <a:xfrm>
            <a:off x="11212830" y="5509259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CC345AEC-2355-840D-5AE9-3DF66F50059D}"/>
              </a:ext>
            </a:extLst>
          </p:cNvPr>
          <p:cNvSpPr txBox="1"/>
          <p:nvPr/>
        </p:nvSpPr>
        <p:spPr>
          <a:xfrm>
            <a:off x="46354" y="660913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graphicFrame>
        <p:nvGraphicFramePr>
          <p:cNvPr id="20" name="object 20">
            <a:extLst>
              <a:ext uri="{FF2B5EF4-FFF2-40B4-BE49-F238E27FC236}">
                <a16:creationId xmlns:a16="http://schemas.microsoft.com/office/drawing/2014/main" id="{CE2C8DD3-EC3C-CC9A-5C78-95202360B467}"/>
              </a:ext>
            </a:extLst>
          </p:cNvPr>
          <p:cNvGraphicFramePr>
            <a:graphicFrameLocks noGrp="1"/>
          </p:cNvGraphicFramePr>
          <p:nvPr/>
        </p:nvGraphicFramePr>
        <p:xfrm>
          <a:off x="786731" y="5175117"/>
          <a:ext cx="7326629" cy="4755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4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450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121"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53975">
                      <a:solidFill>
                        <a:srgbClr val="FFBA00"/>
                      </a:solidFill>
                      <a:prstDash val="solid"/>
                    </a:lnR>
                    <a:lnB w="38100">
                      <a:solidFill>
                        <a:srgbClr val="FFBA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T w="53975">
                      <a:solidFill>
                        <a:srgbClr val="FFBA00"/>
                      </a:solidFill>
                      <a:prstDash val="solid"/>
                    </a:lnT>
                    <a:lnB w="38100">
                      <a:solidFill>
                        <a:srgbClr val="FFBA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0480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B w="38100">
                      <a:solidFill>
                        <a:srgbClr val="FFBA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T w="53975">
                      <a:solidFill>
                        <a:srgbClr val="FFBA00"/>
                      </a:solidFill>
                      <a:prstDash val="solid"/>
                    </a:lnT>
                    <a:lnB w="38100">
                      <a:solidFill>
                        <a:srgbClr val="FFBA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FFBA00"/>
                      </a:solidFill>
                      <a:prstDash val="solid"/>
                    </a:lnL>
                    <a:lnB w="38100">
                      <a:solidFill>
                        <a:srgbClr val="FFBA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546">
                <a:tc>
                  <a:txBody>
                    <a:bodyPr/>
                    <a:lstStyle/>
                    <a:p>
                      <a:pPr marL="25146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38100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T w="38100">
                      <a:solidFill>
                        <a:srgbClr val="FFBA00"/>
                      </a:solidFill>
                      <a:prstDash val="solid"/>
                    </a:lnT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T w="38100">
                      <a:solidFill>
                        <a:srgbClr val="FFBA00"/>
                      </a:solidFill>
                      <a:prstDash val="solid"/>
                    </a:lnT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T w="38100">
                      <a:solidFill>
                        <a:srgbClr val="FFBA00"/>
                      </a:solidFill>
                      <a:prstDash val="solid"/>
                    </a:lnT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53975">
                      <a:solidFill>
                        <a:srgbClr val="FFBA00"/>
                      </a:solidFill>
                      <a:prstDash val="solid"/>
                    </a:lnR>
                    <a:lnT w="38100">
                      <a:solidFill>
                        <a:srgbClr val="FFBA00"/>
                      </a:solidFill>
                      <a:prstDash val="solid"/>
                    </a:lnT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marL="17145" marR="243840" indent="-285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53975">
                      <a:solidFill>
                        <a:srgbClr val="FFBA00"/>
                      </a:solidFill>
                      <a:prstDash val="solid"/>
                    </a:lnL>
                    <a:lnR w="38100">
                      <a:solidFill>
                        <a:srgbClr val="FFBA00"/>
                      </a:solidFill>
                      <a:prstDash val="solid"/>
                    </a:lnR>
                    <a:lnT w="38100">
                      <a:solidFill>
                        <a:srgbClr val="FFBA00"/>
                      </a:solidFill>
                      <a:prstDash val="solid"/>
                    </a:lnT>
                    <a:solidFill>
                      <a:srgbClr val="009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021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BA00"/>
                      </a:solidFill>
                      <a:prstDash val="solid"/>
                    </a:lnL>
                    <a:lnR w="38100">
                      <a:solidFill>
                        <a:srgbClr val="FFBA00"/>
                      </a:solidFill>
                      <a:prstDash val="solid"/>
                    </a:lnR>
                    <a:lnB w="38100">
                      <a:solidFill>
                        <a:srgbClr val="FFBA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6CB4B49F-7E1D-6A77-ADFD-29E7E602993B}"/>
              </a:ext>
            </a:extLst>
          </p:cNvPr>
          <p:cNvSpPr txBox="1"/>
          <p:nvPr/>
        </p:nvSpPr>
        <p:spPr>
          <a:xfrm>
            <a:off x="463065" y="5681319"/>
            <a:ext cx="113660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 </a:t>
            </a:r>
            <a:r>
              <a:rPr lang="el-GR" sz="1400" b="1" dirty="0"/>
              <a:t>παραγωγή ενέργειας</a:t>
            </a:r>
            <a:r>
              <a:rPr lang="el-GR" sz="1400" dirty="0"/>
              <a:t> όσο και η </a:t>
            </a:r>
            <a:r>
              <a:rPr lang="el-GR" sz="1400" b="1" dirty="0"/>
              <a:t>μετατροπή της για σκοπούς μεταφοράς</a:t>
            </a:r>
            <a:r>
              <a:rPr lang="el-GR" sz="1400" dirty="0"/>
              <a:t> πραγματοποιούνται σε </a:t>
            </a:r>
            <a:r>
              <a:rPr lang="el-GR" sz="1400" b="1" dirty="0"/>
              <a:t>ηλεκτρικούς υποσταθμούς</a:t>
            </a:r>
            <a:r>
              <a:rPr lang="el-GR" sz="1400" dirty="0"/>
              <a:t>, οι οποίοι λειτουργούν ως </a:t>
            </a:r>
            <a:r>
              <a:rPr lang="el-GR" sz="1400" b="1" dirty="0" err="1"/>
              <a:t>υποδίκτυα</a:t>
            </a:r>
            <a:r>
              <a:rPr lang="el-GR" sz="1400" b="1" dirty="0"/>
              <a:t> ελέγχου</a:t>
            </a:r>
            <a:r>
              <a:rPr lang="el-GR" sz="1400" dirty="0"/>
              <a:t> εγκατεστημένα </a:t>
            </a:r>
            <a:r>
              <a:rPr lang="el-GR" sz="1400" b="1" dirty="0"/>
              <a:t>φυσικά γύρω και κοντά σε κρίσιμα ενεργειακά συστήματα</a:t>
            </a:r>
            <a:r>
              <a:rPr lang="el-GR" sz="1400" dirty="0"/>
              <a:t>. Ο έλεγχος αυτών των υποδομών βασίζεται σε </a:t>
            </a:r>
            <a:r>
              <a:rPr lang="el-GR" sz="1400" b="1" dirty="0" err="1"/>
              <a:t>κυβερνο</a:t>
            </a:r>
            <a:r>
              <a:rPr lang="el-GR" sz="1400" b="1" dirty="0"/>
              <a:t>-φυσικά στοιχεία</a:t>
            </a:r>
            <a:r>
              <a:rPr lang="el-GR" sz="1400" dirty="0"/>
              <a:t>, όπως είναι οι </a:t>
            </a:r>
            <a:r>
              <a:rPr lang="el-GR" sz="1400" b="1" dirty="0"/>
              <a:t>αισθητήρες</a:t>
            </a:r>
            <a:r>
              <a:rPr lang="el-GR" sz="1400" dirty="0"/>
              <a:t>, οι </a:t>
            </a:r>
            <a:r>
              <a:rPr lang="el-GR" sz="1400" b="1" dirty="0" err="1"/>
              <a:t>ενεργοποιητές</a:t>
            </a:r>
            <a:r>
              <a:rPr lang="el-GR" sz="1400" b="1" dirty="0"/>
              <a:t> (</a:t>
            </a:r>
            <a:r>
              <a:rPr lang="el-GR" sz="1400" b="1" dirty="0" err="1"/>
              <a:t>actuators</a:t>
            </a:r>
            <a:r>
              <a:rPr lang="el-GR" sz="1400" b="1" dirty="0"/>
              <a:t>)</a:t>
            </a:r>
            <a:r>
              <a:rPr lang="el-GR" sz="1400" dirty="0"/>
              <a:t> και οι </a:t>
            </a:r>
            <a:r>
              <a:rPr lang="el-GR" sz="1400" b="1" dirty="0"/>
              <a:t>μονάδες ελέγχου (</a:t>
            </a:r>
            <a:r>
              <a:rPr lang="el-GR" sz="1400" b="1" dirty="0" err="1"/>
              <a:t>controllers</a:t>
            </a:r>
            <a:r>
              <a:rPr lang="el-GR" sz="1400" b="1" dirty="0"/>
              <a:t>)</a:t>
            </a:r>
            <a:r>
              <a:rPr lang="el-GR" sz="1400" dirty="0"/>
              <a:t>.</a:t>
            </a:r>
          </a:p>
        </p:txBody>
      </p:sp>
      <p:pic>
        <p:nvPicPr>
          <p:cNvPr id="26" name="object 12">
            <a:extLst>
              <a:ext uri="{FF2B5EF4-FFF2-40B4-BE49-F238E27FC236}">
                <a16:creationId xmlns:a16="http://schemas.microsoft.com/office/drawing/2014/main" id="{5465633D-3BC3-65E3-61D1-2DAF7DB2A1F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82027" y="3513456"/>
            <a:ext cx="1042352" cy="1042352"/>
          </a:xfrm>
          <a:prstGeom prst="rect">
            <a:avLst/>
          </a:prstGeom>
        </p:spPr>
      </p:pic>
      <p:sp>
        <p:nvSpPr>
          <p:cNvPr id="27" name="object 13">
            <a:extLst>
              <a:ext uri="{FF2B5EF4-FFF2-40B4-BE49-F238E27FC236}">
                <a16:creationId xmlns:a16="http://schemas.microsoft.com/office/drawing/2014/main" id="{B00BCDBB-657E-4994-40D9-829C29D2BB12}"/>
              </a:ext>
            </a:extLst>
          </p:cNvPr>
          <p:cNvSpPr/>
          <p:nvPr/>
        </p:nvSpPr>
        <p:spPr>
          <a:xfrm>
            <a:off x="8175526" y="5055553"/>
            <a:ext cx="2693829" cy="668179"/>
          </a:xfrm>
          <a:custGeom>
            <a:avLst/>
            <a:gdLst/>
            <a:ahLst/>
            <a:cxnLst/>
            <a:rect l="l" t="t" r="r" b="b"/>
            <a:pathLst>
              <a:path w="2404109" h="195579">
                <a:moveTo>
                  <a:pt x="0" y="32385"/>
                </a:moveTo>
                <a:lnTo>
                  <a:pt x="2540" y="20002"/>
                </a:lnTo>
                <a:lnTo>
                  <a:pt x="9525" y="9525"/>
                </a:lnTo>
                <a:lnTo>
                  <a:pt x="20002" y="2540"/>
                </a:lnTo>
                <a:lnTo>
                  <a:pt x="32384" y="0"/>
                </a:lnTo>
                <a:lnTo>
                  <a:pt x="2371407" y="0"/>
                </a:lnTo>
                <a:lnTo>
                  <a:pt x="2384107" y="2540"/>
                </a:lnTo>
                <a:lnTo>
                  <a:pt x="2394584" y="9525"/>
                </a:lnTo>
                <a:lnTo>
                  <a:pt x="2401570" y="20002"/>
                </a:lnTo>
                <a:lnTo>
                  <a:pt x="2404109" y="32385"/>
                </a:lnTo>
                <a:lnTo>
                  <a:pt x="2404109" y="162560"/>
                </a:lnTo>
                <a:lnTo>
                  <a:pt x="2401570" y="175260"/>
                </a:lnTo>
                <a:lnTo>
                  <a:pt x="2394584" y="185737"/>
                </a:lnTo>
                <a:lnTo>
                  <a:pt x="2384107" y="192722"/>
                </a:lnTo>
                <a:lnTo>
                  <a:pt x="2371407" y="195262"/>
                </a:lnTo>
                <a:lnTo>
                  <a:pt x="32384" y="195262"/>
                </a:lnTo>
                <a:lnTo>
                  <a:pt x="20002" y="192722"/>
                </a:lnTo>
                <a:lnTo>
                  <a:pt x="9525" y="185737"/>
                </a:lnTo>
                <a:lnTo>
                  <a:pt x="2540" y="175260"/>
                </a:lnTo>
                <a:lnTo>
                  <a:pt x="0" y="162560"/>
                </a:lnTo>
                <a:lnTo>
                  <a:pt x="0" y="32385"/>
                </a:lnTo>
              </a:path>
            </a:pathLst>
          </a:custGeom>
          <a:ln w="28575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r>
              <a:rPr lang="el-GR" dirty="0"/>
              <a:t>Απαραίτητη για μια άνετη και αξιοπρεπή ζωή.</a:t>
            </a:r>
            <a:endParaRPr dirty="0"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6DF72B25-7043-787C-746E-D57378BFF08B}"/>
              </a:ext>
            </a:extLst>
          </p:cNvPr>
          <p:cNvSpPr/>
          <p:nvPr/>
        </p:nvSpPr>
        <p:spPr>
          <a:xfrm>
            <a:off x="9823670" y="4520566"/>
            <a:ext cx="200025" cy="457200"/>
          </a:xfrm>
          <a:custGeom>
            <a:avLst/>
            <a:gdLst/>
            <a:ahLst/>
            <a:cxnLst/>
            <a:rect l="l" t="t" r="r" b="b"/>
            <a:pathLst>
              <a:path w="200025" h="457200">
                <a:moveTo>
                  <a:pt x="66675" y="257175"/>
                </a:moveTo>
                <a:lnTo>
                  <a:pt x="0" y="257175"/>
                </a:lnTo>
                <a:lnTo>
                  <a:pt x="100012" y="457200"/>
                </a:lnTo>
                <a:lnTo>
                  <a:pt x="183197" y="290512"/>
                </a:lnTo>
                <a:lnTo>
                  <a:pt x="66675" y="290512"/>
                </a:lnTo>
                <a:lnTo>
                  <a:pt x="66675" y="257175"/>
                </a:lnTo>
                <a:close/>
              </a:path>
              <a:path w="200025" h="457200">
                <a:moveTo>
                  <a:pt x="133350" y="0"/>
                </a:moveTo>
                <a:lnTo>
                  <a:pt x="66675" y="0"/>
                </a:lnTo>
                <a:lnTo>
                  <a:pt x="66675" y="290512"/>
                </a:lnTo>
                <a:lnTo>
                  <a:pt x="133350" y="290512"/>
                </a:lnTo>
                <a:lnTo>
                  <a:pt x="133350" y="0"/>
                </a:lnTo>
                <a:close/>
              </a:path>
              <a:path w="200025" h="457200">
                <a:moveTo>
                  <a:pt x="200025" y="257175"/>
                </a:moveTo>
                <a:lnTo>
                  <a:pt x="133350" y="257175"/>
                </a:lnTo>
                <a:lnTo>
                  <a:pt x="133350" y="290512"/>
                </a:lnTo>
                <a:lnTo>
                  <a:pt x="183197" y="290512"/>
                </a:lnTo>
                <a:lnTo>
                  <a:pt x="200025" y="257175"/>
                </a:lnTo>
                <a:close/>
              </a:path>
            </a:pathLst>
          </a:custGeom>
          <a:solidFill>
            <a:srgbClr val="CF2D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15">
            <a:extLst>
              <a:ext uri="{FF2B5EF4-FFF2-40B4-BE49-F238E27FC236}">
                <a16:creationId xmlns:a16="http://schemas.microsoft.com/office/drawing/2014/main" id="{3DE4D275-CCC9-C2FB-CBFF-749D7B7CE1D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80783" y="2515871"/>
            <a:ext cx="1926589" cy="114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016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4067" y="0"/>
            <a:ext cx="11398250" cy="6880225"/>
            <a:chOff x="794067" y="0"/>
            <a:chExt cx="1139825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532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2589" y="4005579"/>
              <a:ext cx="5010467" cy="243109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477827" y="4000817"/>
              <a:ext cx="5020310" cy="2440940"/>
            </a:xfrm>
            <a:custGeom>
              <a:avLst/>
              <a:gdLst/>
              <a:ahLst/>
              <a:cxnLst/>
              <a:rect l="l" t="t" r="r" b="b"/>
              <a:pathLst>
                <a:path w="5020309" h="2440940">
                  <a:moveTo>
                    <a:pt x="0" y="0"/>
                  </a:moveTo>
                  <a:lnTo>
                    <a:pt x="5019992" y="0"/>
                  </a:lnTo>
                  <a:lnTo>
                    <a:pt x="5019992" y="2440622"/>
                  </a:lnTo>
                  <a:lnTo>
                    <a:pt x="0" y="244062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3592" y="3656647"/>
              <a:ext cx="4927917" cy="243109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98830" y="3651884"/>
              <a:ext cx="4937760" cy="2440940"/>
            </a:xfrm>
            <a:custGeom>
              <a:avLst/>
              <a:gdLst/>
              <a:ahLst/>
              <a:cxnLst/>
              <a:rect l="l" t="t" r="r" b="b"/>
              <a:pathLst>
                <a:path w="4937760" h="2440940">
                  <a:moveTo>
                    <a:pt x="0" y="0"/>
                  </a:moveTo>
                  <a:lnTo>
                    <a:pt x="4937442" y="0"/>
                  </a:lnTo>
                  <a:lnTo>
                    <a:pt x="4937442" y="2440622"/>
                  </a:lnTo>
                  <a:lnTo>
                    <a:pt x="0" y="244062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55344" y="782637"/>
            <a:ext cx="324167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Εισαγωγή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στον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τομέα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της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ενέργειας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515" y="1473200"/>
            <a:ext cx="690499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71882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1100" spc="85" dirty="0">
                <a:latin typeface="Calibri"/>
                <a:cs typeface="Calibri"/>
              </a:rPr>
              <a:t>Πράγματι,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οι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επιτιθέμενοι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γνωρίζουν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τον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βαθμό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στον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η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χρήση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της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ενέργειας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είναι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θεμελιώδης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για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την </a:t>
            </a:r>
            <a:r>
              <a:rPr sz="1100" spc="-20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ορθή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λειτουργία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κοινωνίας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και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της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οικονομίας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A00"/>
              </a:buClr>
              <a:buFont typeface="Arial"/>
              <a:buChar char="•"/>
            </a:pPr>
            <a:endParaRPr sz="1400" dirty="0">
              <a:latin typeface="Calibri"/>
              <a:cs typeface="Calibri"/>
            </a:endParaRPr>
          </a:p>
          <a:p>
            <a:pPr marL="103505" marR="5080" indent="-91440">
              <a:lnSpc>
                <a:spcPct val="100000"/>
              </a:lnSpc>
              <a:buClr>
                <a:srgbClr val="FFBA00"/>
              </a:buClr>
              <a:buSzPct val="189473"/>
              <a:buFont typeface="Arial"/>
              <a:buChar char="•"/>
              <a:tabLst>
                <a:tab pos="280670" algn="l"/>
                <a:tab pos="281305" algn="l"/>
              </a:tabLst>
            </a:pPr>
            <a:r>
              <a:rPr sz="1100" spc="55" dirty="0">
                <a:latin typeface="Calibri"/>
                <a:cs typeface="Calibri"/>
              </a:rPr>
              <a:t>Για </a:t>
            </a:r>
            <a:r>
              <a:rPr sz="1100" spc="60" dirty="0">
                <a:latin typeface="Calibri"/>
                <a:cs typeface="Calibri"/>
              </a:rPr>
              <a:t>το </a:t>
            </a:r>
            <a:r>
              <a:rPr sz="1100" spc="65" dirty="0">
                <a:latin typeface="Calibri"/>
                <a:cs typeface="Calibri"/>
              </a:rPr>
              <a:t>λόγο </a:t>
            </a:r>
            <a:r>
              <a:rPr sz="1100" spc="60" dirty="0">
                <a:latin typeface="Calibri"/>
                <a:cs typeface="Calibri"/>
              </a:rPr>
              <a:t>αυτό, </a:t>
            </a:r>
            <a:r>
              <a:rPr sz="1100" spc="75" dirty="0">
                <a:latin typeface="Calibri"/>
                <a:cs typeface="Calibri"/>
              </a:rPr>
              <a:t>ο </a:t>
            </a:r>
            <a:r>
              <a:rPr sz="1100" spc="65" dirty="0">
                <a:latin typeface="Calibri"/>
                <a:cs typeface="Calibri"/>
              </a:rPr>
              <a:t>Οργανισμός Κυβερνοασφάλειας </a:t>
            </a:r>
            <a:r>
              <a:rPr sz="1100" spc="60" dirty="0">
                <a:latin typeface="Calibri"/>
                <a:cs typeface="Calibri"/>
              </a:rPr>
              <a:t>της </a:t>
            </a:r>
            <a:r>
              <a:rPr sz="1100" spc="70" dirty="0">
                <a:latin typeface="Calibri"/>
                <a:cs typeface="Calibri"/>
              </a:rPr>
              <a:t>Ευρωπαϊκής Ένωσης </a:t>
            </a:r>
            <a:r>
              <a:rPr sz="1100" spc="80" dirty="0">
                <a:latin typeface="Calibri"/>
                <a:cs typeface="Calibri"/>
              </a:rPr>
              <a:t>XML </a:t>
            </a:r>
            <a:r>
              <a:rPr sz="1100" spc="55" dirty="0">
                <a:latin typeface="Calibri"/>
                <a:cs typeface="Calibri"/>
              </a:rPr>
              <a:t>(Extensible </a:t>
            </a:r>
            <a:r>
              <a:rPr sz="1100" spc="70" dirty="0">
                <a:latin typeface="Calibri"/>
                <a:cs typeface="Calibri"/>
              </a:rPr>
              <a:t>Markup </a:t>
            </a:r>
            <a:r>
              <a:rPr sz="1100" spc="65" dirty="0">
                <a:latin typeface="Calibri"/>
                <a:cs typeface="Calibri"/>
              </a:rPr>
              <a:t>Language </a:t>
            </a:r>
            <a:r>
              <a:rPr sz="1100" spc="40" dirty="0">
                <a:latin typeface="Calibri"/>
                <a:cs typeface="Calibri"/>
              </a:rPr>
              <a:t>- 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δομημένη </a:t>
            </a:r>
            <a:r>
              <a:rPr sz="1100" spc="75" dirty="0">
                <a:latin typeface="Calibri"/>
                <a:cs typeface="Calibri"/>
              </a:rPr>
              <a:t>μορφή </a:t>
            </a:r>
            <a:r>
              <a:rPr sz="1100" spc="65" dirty="0">
                <a:latin typeface="Calibri"/>
                <a:cs typeface="Calibri"/>
              </a:rPr>
              <a:t>ανταλλαγής δεδομένωνn) </a:t>
            </a:r>
            <a:r>
              <a:rPr sz="1100" spc="55" dirty="0">
                <a:latin typeface="Calibri"/>
                <a:cs typeface="Calibri"/>
              </a:rPr>
              <a:t>(ENISA), </a:t>
            </a:r>
            <a:r>
              <a:rPr sz="1100" b="1" spc="75" dirty="0">
                <a:latin typeface="Calibri"/>
                <a:cs typeface="Calibri"/>
              </a:rPr>
              <a:t>μέσω </a:t>
            </a:r>
            <a:r>
              <a:rPr sz="1100" spc="65" dirty="0">
                <a:latin typeface="Calibri"/>
                <a:cs typeface="Calibri"/>
              </a:rPr>
              <a:t>του συστήματος </a:t>
            </a:r>
            <a:r>
              <a:rPr sz="1100" b="1" spc="70" dirty="0">
                <a:latin typeface="Calibri"/>
                <a:cs typeface="Calibri"/>
              </a:rPr>
              <a:t>συμβάντων </a:t>
            </a:r>
            <a:r>
              <a:rPr sz="1100" b="1" spc="60" dirty="0">
                <a:latin typeface="Calibri"/>
                <a:cs typeface="Calibri"/>
              </a:rPr>
              <a:t>CIRAS</a:t>
            </a:r>
            <a:r>
              <a:rPr sz="1100" spc="60" dirty="0">
                <a:latin typeface="Calibri"/>
                <a:cs typeface="Calibri"/>
              </a:rPr>
              <a:t>, </a:t>
            </a:r>
            <a:r>
              <a:rPr sz="1100" spc="65" dirty="0">
                <a:latin typeface="Calibri"/>
                <a:cs typeface="Calibri"/>
              </a:rPr>
              <a:t>ενημερώνει </a:t>
            </a:r>
            <a:r>
              <a:rPr sz="1100" spc="55" dirty="0">
                <a:latin typeface="Calibri"/>
                <a:cs typeface="Calibri"/>
              </a:rPr>
              <a:t>και 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αναφέρει </a:t>
            </a:r>
            <a:r>
              <a:rPr sz="1100" spc="60" dirty="0">
                <a:latin typeface="Calibri"/>
                <a:cs typeface="Calibri"/>
              </a:rPr>
              <a:t>ετησίως </a:t>
            </a:r>
            <a:r>
              <a:rPr sz="1100" spc="65" dirty="0">
                <a:latin typeface="Calibri"/>
                <a:cs typeface="Calibri"/>
              </a:rPr>
              <a:t>τα </a:t>
            </a:r>
            <a:r>
              <a:rPr sz="1100" spc="60" dirty="0">
                <a:latin typeface="Calibri"/>
                <a:cs typeface="Calibri"/>
              </a:rPr>
              <a:t>περιστατικά </a:t>
            </a:r>
            <a:r>
              <a:rPr sz="1100" spc="65" dirty="0">
                <a:latin typeface="Calibri"/>
                <a:cs typeface="Calibri"/>
              </a:rPr>
              <a:t>κυβερνοασφάλειας </a:t>
            </a:r>
            <a:r>
              <a:rPr sz="1100" spc="70" dirty="0">
                <a:latin typeface="Calibri"/>
                <a:cs typeface="Calibri"/>
              </a:rPr>
              <a:t>που </a:t>
            </a:r>
            <a:r>
              <a:rPr sz="1100" spc="65" dirty="0">
                <a:latin typeface="Calibri"/>
                <a:cs typeface="Calibri"/>
              </a:rPr>
              <a:t>προκαλούνται ευρωπαϊκούς </a:t>
            </a:r>
            <a:r>
              <a:rPr sz="1100" spc="70" dirty="0">
                <a:latin typeface="Calibri"/>
                <a:cs typeface="Calibri"/>
              </a:rPr>
              <a:t>παρόχους </a:t>
            </a:r>
            <a:r>
              <a:rPr sz="1100" spc="60" dirty="0">
                <a:latin typeface="Calibri"/>
                <a:cs typeface="Calibri"/>
              </a:rPr>
              <a:t>κρίσιμων </a:t>
            </a:r>
            <a:r>
              <a:rPr sz="1100" spc="65" dirty="0">
                <a:latin typeface="Calibri"/>
                <a:cs typeface="Calibri"/>
              </a:rPr>
              <a:t>υπηρεσιών, </a:t>
            </a:r>
            <a:r>
              <a:rPr sz="1100" spc="-20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όπως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οι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εξουσίες/δυνάμεις.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7807" y="5475922"/>
            <a:ext cx="539115" cy="0"/>
          </a:xfrm>
          <a:custGeom>
            <a:avLst/>
            <a:gdLst/>
            <a:ahLst/>
            <a:cxnLst/>
            <a:rect l="l" t="t" r="r" b="b"/>
            <a:pathLst>
              <a:path w="539115">
                <a:moveTo>
                  <a:pt x="0" y="0"/>
                </a:moveTo>
                <a:lnTo>
                  <a:pt x="538797" y="0"/>
                </a:lnTo>
              </a:path>
            </a:pathLst>
          </a:custGeom>
          <a:ln w="3175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126787" y="5337492"/>
            <a:ext cx="9334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12627" y="0"/>
            <a:ext cx="7679690" cy="6880225"/>
            <a:chOff x="4512627" y="0"/>
            <a:chExt cx="767969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532" y="0"/>
              <a:ext cx="501046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58385" y="3925887"/>
              <a:ext cx="6239827" cy="242792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853622" y="3921125"/>
              <a:ext cx="6249670" cy="2437765"/>
            </a:xfrm>
            <a:custGeom>
              <a:avLst/>
              <a:gdLst/>
              <a:ahLst/>
              <a:cxnLst/>
              <a:rect l="l" t="t" r="r" b="b"/>
              <a:pathLst>
                <a:path w="6249670" h="2437765">
                  <a:moveTo>
                    <a:pt x="0" y="0"/>
                  </a:moveTo>
                  <a:lnTo>
                    <a:pt x="6249352" y="0"/>
                  </a:lnTo>
                  <a:lnTo>
                    <a:pt x="6249352" y="2437447"/>
                  </a:lnTo>
                  <a:lnTo>
                    <a:pt x="0" y="2437447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8385" y="1440497"/>
              <a:ext cx="6239827" cy="242792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853622" y="1435735"/>
              <a:ext cx="6249670" cy="2437765"/>
            </a:xfrm>
            <a:custGeom>
              <a:avLst/>
              <a:gdLst/>
              <a:ahLst/>
              <a:cxnLst/>
              <a:rect l="l" t="t" r="r" b="b"/>
              <a:pathLst>
                <a:path w="6249670" h="2437765">
                  <a:moveTo>
                    <a:pt x="0" y="0"/>
                  </a:moveTo>
                  <a:lnTo>
                    <a:pt x="6249352" y="0"/>
                  </a:lnTo>
                  <a:lnTo>
                    <a:pt x="6249352" y="2437447"/>
                  </a:lnTo>
                  <a:lnTo>
                    <a:pt x="0" y="2437447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420985" y="3092132"/>
              <a:ext cx="1022350" cy="3268979"/>
            </a:xfrm>
            <a:custGeom>
              <a:avLst/>
              <a:gdLst/>
              <a:ahLst/>
              <a:cxnLst/>
              <a:rect l="l" t="t" r="r" b="b"/>
              <a:pathLst>
                <a:path w="1022350" h="3268979">
                  <a:moveTo>
                    <a:pt x="508635" y="0"/>
                  </a:moveTo>
                  <a:lnTo>
                    <a:pt x="462280" y="2222"/>
                  </a:lnTo>
                  <a:lnTo>
                    <a:pt x="417195" y="8254"/>
                  </a:lnTo>
                  <a:lnTo>
                    <a:pt x="373380" y="18414"/>
                  </a:lnTo>
                  <a:lnTo>
                    <a:pt x="331152" y="32384"/>
                  </a:lnTo>
                  <a:lnTo>
                    <a:pt x="290512" y="50164"/>
                  </a:lnTo>
                  <a:lnTo>
                    <a:pt x="251777" y="71119"/>
                  </a:lnTo>
                  <a:lnTo>
                    <a:pt x="215265" y="95250"/>
                  </a:lnTo>
                  <a:lnTo>
                    <a:pt x="180975" y="122237"/>
                  </a:lnTo>
                  <a:lnTo>
                    <a:pt x="148907" y="152400"/>
                  </a:lnTo>
                  <a:lnTo>
                    <a:pt x="119697" y="185102"/>
                  </a:lnTo>
                  <a:lnTo>
                    <a:pt x="93027" y="220027"/>
                  </a:lnTo>
                  <a:lnTo>
                    <a:pt x="69532" y="257492"/>
                  </a:lnTo>
                  <a:lnTo>
                    <a:pt x="48895" y="297179"/>
                  </a:lnTo>
                  <a:lnTo>
                    <a:pt x="31750" y="338454"/>
                  </a:lnTo>
                  <a:lnTo>
                    <a:pt x="18097" y="381952"/>
                  </a:lnTo>
                  <a:lnTo>
                    <a:pt x="8255" y="426719"/>
                  </a:lnTo>
                  <a:lnTo>
                    <a:pt x="2222" y="472757"/>
                  </a:lnTo>
                  <a:lnTo>
                    <a:pt x="0" y="520064"/>
                  </a:lnTo>
                  <a:lnTo>
                    <a:pt x="2222" y="567372"/>
                  </a:lnTo>
                  <a:lnTo>
                    <a:pt x="8255" y="613409"/>
                  </a:lnTo>
                  <a:lnTo>
                    <a:pt x="18097" y="658177"/>
                  </a:lnTo>
                  <a:lnTo>
                    <a:pt x="31750" y="701674"/>
                  </a:lnTo>
                  <a:lnTo>
                    <a:pt x="48895" y="742949"/>
                  </a:lnTo>
                  <a:lnTo>
                    <a:pt x="69532" y="782637"/>
                  </a:lnTo>
                  <a:lnTo>
                    <a:pt x="93027" y="820102"/>
                  </a:lnTo>
                  <a:lnTo>
                    <a:pt x="119697" y="855027"/>
                  </a:lnTo>
                  <a:lnTo>
                    <a:pt x="148907" y="887729"/>
                  </a:lnTo>
                  <a:lnTo>
                    <a:pt x="180975" y="917892"/>
                  </a:lnTo>
                  <a:lnTo>
                    <a:pt x="215265" y="944879"/>
                  </a:lnTo>
                  <a:lnTo>
                    <a:pt x="251777" y="969009"/>
                  </a:lnTo>
                  <a:lnTo>
                    <a:pt x="290512" y="989964"/>
                  </a:lnTo>
                  <a:lnTo>
                    <a:pt x="331152" y="1007744"/>
                  </a:lnTo>
                  <a:lnTo>
                    <a:pt x="373380" y="1021397"/>
                  </a:lnTo>
                  <a:lnTo>
                    <a:pt x="417195" y="1031874"/>
                  </a:lnTo>
                  <a:lnTo>
                    <a:pt x="462280" y="1037907"/>
                  </a:lnTo>
                  <a:lnTo>
                    <a:pt x="508635" y="1040129"/>
                  </a:lnTo>
                  <a:lnTo>
                    <a:pt x="554990" y="1037907"/>
                  </a:lnTo>
                  <a:lnTo>
                    <a:pt x="600075" y="1031874"/>
                  </a:lnTo>
                  <a:lnTo>
                    <a:pt x="643890" y="1021397"/>
                  </a:lnTo>
                  <a:lnTo>
                    <a:pt x="686117" y="1007744"/>
                  </a:lnTo>
                  <a:lnTo>
                    <a:pt x="726757" y="989964"/>
                  </a:lnTo>
                  <a:lnTo>
                    <a:pt x="765492" y="969009"/>
                  </a:lnTo>
                  <a:lnTo>
                    <a:pt x="802005" y="944879"/>
                  </a:lnTo>
                  <a:lnTo>
                    <a:pt x="836295" y="917892"/>
                  </a:lnTo>
                  <a:lnTo>
                    <a:pt x="868362" y="887729"/>
                  </a:lnTo>
                  <a:lnTo>
                    <a:pt x="897572" y="855027"/>
                  </a:lnTo>
                  <a:lnTo>
                    <a:pt x="924242" y="820102"/>
                  </a:lnTo>
                  <a:lnTo>
                    <a:pt x="947737" y="782637"/>
                  </a:lnTo>
                  <a:lnTo>
                    <a:pt x="968375" y="742949"/>
                  </a:lnTo>
                  <a:lnTo>
                    <a:pt x="985520" y="701674"/>
                  </a:lnTo>
                  <a:lnTo>
                    <a:pt x="999172" y="658177"/>
                  </a:lnTo>
                  <a:lnTo>
                    <a:pt x="1009015" y="613409"/>
                  </a:lnTo>
                  <a:lnTo>
                    <a:pt x="1015047" y="567372"/>
                  </a:lnTo>
                  <a:lnTo>
                    <a:pt x="1017270" y="520064"/>
                  </a:lnTo>
                  <a:lnTo>
                    <a:pt x="1015047" y="472757"/>
                  </a:lnTo>
                  <a:lnTo>
                    <a:pt x="1009015" y="426719"/>
                  </a:lnTo>
                  <a:lnTo>
                    <a:pt x="999172" y="381952"/>
                  </a:lnTo>
                  <a:lnTo>
                    <a:pt x="985520" y="338454"/>
                  </a:lnTo>
                  <a:lnTo>
                    <a:pt x="968375" y="297179"/>
                  </a:lnTo>
                  <a:lnTo>
                    <a:pt x="947737" y="257492"/>
                  </a:lnTo>
                  <a:lnTo>
                    <a:pt x="924242" y="220027"/>
                  </a:lnTo>
                  <a:lnTo>
                    <a:pt x="897572" y="185102"/>
                  </a:lnTo>
                  <a:lnTo>
                    <a:pt x="868362" y="152400"/>
                  </a:lnTo>
                  <a:lnTo>
                    <a:pt x="836295" y="122237"/>
                  </a:lnTo>
                  <a:lnTo>
                    <a:pt x="802005" y="95250"/>
                  </a:lnTo>
                  <a:lnTo>
                    <a:pt x="765492" y="71119"/>
                  </a:lnTo>
                  <a:lnTo>
                    <a:pt x="726757" y="50164"/>
                  </a:lnTo>
                  <a:lnTo>
                    <a:pt x="686117" y="32384"/>
                  </a:lnTo>
                  <a:lnTo>
                    <a:pt x="643890" y="18414"/>
                  </a:lnTo>
                  <a:lnTo>
                    <a:pt x="600075" y="8254"/>
                  </a:lnTo>
                  <a:lnTo>
                    <a:pt x="554990" y="2222"/>
                  </a:lnTo>
                  <a:lnTo>
                    <a:pt x="508635" y="0"/>
                  </a:lnTo>
                  <a:close/>
                </a:path>
                <a:path w="1022350" h="3268979">
                  <a:moveTo>
                    <a:pt x="513397" y="2228532"/>
                  </a:moveTo>
                  <a:lnTo>
                    <a:pt x="467042" y="2230754"/>
                  </a:lnTo>
                  <a:lnTo>
                    <a:pt x="421957" y="2237104"/>
                  </a:lnTo>
                  <a:lnTo>
                    <a:pt x="378142" y="2247265"/>
                  </a:lnTo>
                  <a:lnTo>
                    <a:pt x="335915" y="2261235"/>
                  </a:lnTo>
                  <a:lnTo>
                    <a:pt x="295275" y="2278697"/>
                  </a:lnTo>
                  <a:lnTo>
                    <a:pt x="256857" y="2299652"/>
                  </a:lnTo>
                  <a:lnTo>
                    <a:pt x="220027" y="2323782"/>
                  </a:lnTo>
                  <a:lnTo>
                    <a:pt x="185737" y="2351087"/>
                  </a:lnTo>
                  <a:lnTo>
                    <a:pt x="153670" y="2380932"/>
                  </a:lnTo>
                  <a:lnTo>
                    <a:pt x="124460" y="2413635"/>
                  </a:lnTo>
                  <a:lnTo>
                    <a:pt x="97790" y="2448877"/>
                  </a:lnTo>
                  <a:lnTo>
                    <a:pt x="74295" y="2486342"/>
                  </a:lnTo>
                  <a:lnTo>
                    <a:pt x="53657" y="2525712"/>
                  </a:lnTo>
                  <a:lnTo>
                    <a:pt x="36512" y="2567304"/>
                  </a:lnTo>
                  <a:lnTo>
                    <a:pt x="22860" y="2610485"/>
                  </a:lnTo>
                  <a:lnTo>
                    <a:pt x="13017" y="2655252"/>
                  </a:lnTo>
                  <a:lnTo>
                    <a:pt x="6985" y="2701290"/>
                  </a:lnTo>
                  <a:lnTo>
                    <a:pt x="4762" y="2748597"/>
                  </a:lnTo>
                  <a:lnTo>
                    <a:pt x="6985" y="2795904"/>
                  </a:lnTo>
                  <a:lnTo>
                    <a:pt x="13017" y="2842260"/>
                  </a:lnTo>
                  <a:lnTo>
                    <a:pt x="22860" y="2887027"/>
                  </a:lnTo>
                  <a:lnTo>
                    <a:pt x="36512" y="2930207"/>
                  </a:lnTo>
                  <a:lnTo>
                    <a:pt x="53657" y="2971799"/>
                  </a:lnTo>
                  <a:lnTo>
                    <a:pt x="74295" y="3011169"/>
                  </a:lnTo>
                  <a:lnTo>
                    <a:pt x="97790" y="3048635"/>
                  </a:lnTo>
                  <a:lnTo>
                    <a:pt x="124460" y="3083877"/>
                  </a:lnTo>
                  <a:lnTo>
                    <a:pt x="153670" y="3116579"/>
                  </a:lnTo>
                  <a:lnTo>
                    <a:pt x="185737" y="3146424"/>
                  </a:lnTo>
                  <a:lnTo>
                    <a:pt x="220027" y="3173729"/>
                  </a:lnTo>
                  <a:lnTo>
                    <a:pt x="256857" y="3197860"/>
                  </a:lnTo>
                  <a:lnTo>
                    <a:pt x="295275" y="3218815"/>
                  </a:lnTo>
                  <a:lnTo>
                    <a:pt x="335915" y="3236277"/>
                  </a:lnTo>
                  <a:lnTo>
                    <a:pt x="378142" y="3250247"/>
                  </a:lnTo>
                  <a:lnTo>
                    <a:pt x="421957" y="3260407"/>
                  </a:lnTo>
                  <a:lnTo>
                    <a:pt x="467042" y="3266757"/>
                  </a:lnTo>
                  <a:lnTo>
                    <a:pt x="513397" y="3268662"/>
                  </a:lnTo>
                  <a:lnTo>
                    <a:pt x="559752" y="3266757"/>
                  </a:lnTo>
                  <a:lnTo>
                    <a:pt x="604837" y="3260407"/>
                  </a:lnTo>
                  <a:lnTo>
                    <a:pt x="648652" y="3250247"/>
                  </a:lnTo>
                  <a:lnTo>
                    <a:pt x="690880" y="3236277"/>
                  </a:lnTo>
                  <a:lnTo>
                    <a:pt x="731520" y="3218815"/>
                  </a:lnTo>
                  <a:lnTo>
                    <a:pt x="770255" y="3197860"/>
                  </a:lnTo>
                  <a:lnTo>
                    <a:pt x="806767" y="3173729"/>
                  </a:lnTo>
                  <a:lnTo>
                    <a:pt x="841057" y="3146424"/>
                  </a:lnTo>
                  <a:lnTo>
                    <a:pt x="873125" y="3116579"/>
                  </a:lnTo>
                  <a:lnTo>
                    <a:pt x="902335" y="3083877"/>
                  </a:lnTo>
                  <a:lnTo>
                    <a:pt x="929005" y="3048635"/>
                  </a:lnTo>
                  <a:lnTo>
                    <a:pt x="952500" y="3011169"/>
                  </a:lnTo>
                  <a:lnTo>
                    <a:pt x="973137" y="2971799"/>
                  </a:lnTo>
                  <a:lnTo>
                    <a:pt x="990282" y="2930207"/>
                  </a:lnTo>
                  <a:lnTo>
                    <a:pt x="1003935" y="2887027"/>
                  </a:lnTo>
                  <a:lnTo>
                    <a:pt x="1013777" y="2842260"/>
                  </a:lnTo>
                  <a:lnTo>
                    <a:pt x="1020127" y="2795904"/>
                  </a:lnTo>
                  <a:lnTo>
                    <a:pt x="1022032" y="2748597"/>
                  </a:lnTo>
                  <a:lnTo>
                    <a:pt x="1020127" y="2701290"/>
                  </a:lnTo>
                  <a:lnTo>
                    <a:pt x="1013777" y="2655252"/>
                  </a:lnTo>
                  <a:lnTo>
                    <a:pt x="1003935" y="2610485"/>
                  </a:lnTo>
                  <a:lnTo>
                    <a:pt x="990282" y="2567304"/>
                  </a:lnTo>
                  <a:lnTo>
                    <a:pt x="973137" y="2525712"/>
                  </a:lnTo>
                  <a:lnTo>
                    <a:pt x="952500" y="2486342"/>
                  </a:lnTo>
                  <a:lnTo>
                    <a:pt x="929005" y="2448877"/>
                  </a:lnTo>
                  <a:lnTo>
                    <a:pt x="902335" y="2413635"/>
                  </a:lnTo>
                  <a:lnTo>
                    <a:pt x="873125" y="2380932"/>
                  </a:lnTo>
                  <a:lnTo>
                    <a:pt x="841057" y="2351087"/>
                  </a:lnTo>
                  <a:lnTo>
                    <a:pt x="806767" y="2323782"/>
                  </a:lnTo>
                  <a:lnTo>
                    <a:pt x="770255" y="2299652"/>
                  </a:lnTo>
                  <a:lnTo>
                    <a:pt x="731520" y="2278697"/>
                  </a:lnTo>
                  <a:lnTo>
                    <a:pt x="690880" y="2261235"/>
                  </a:lnTo>
                  <a:lnTo>
                    <a:pt x="648652" y="2247265"/>
                  </a:lnTo>
                  <a:lnTo>
                    <a:pt x="604837" y="2237104"/>
                  </a:lnTo>
                  <a:lnTo>
                    <a:pt x="559752" y="2230754"/>
                  </a:lnTo>
                  <a:lnTo>
                    <a:pt x="513397" y="2228532"/>
                  </a:lnTo>
                  <a:close/>
                </a:path>
              </a:pathLst>
            </a:custGeom>
            <a:solidFill>
              <a:srgbClr val="FFBA00">
                <a:alpha val="3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12627" y="3991927"/>
              <a:ext cx="6065520" cy="2175510"/>
            </a:xfrm>
            <a:custGeom>
              <a:avLst/>
              <a:gdLst/>
              <a:ahLst/>
              <a:cxnLst/>
              <a:rect l="l" t="t" r="r" b="b"/>
              <a:pathLst>
                <a:path w="6065520" h="2175510">
                  <a:moveTo>
                    <a:pt x="440055" y="1422082"/>
                  </a:moveTo>
                  <a:lnTo>
                    <a:pt x="146685" y="1422082"/>
                  </a:lnTo>
                  <a:lnTo>
                    <a:pt x="146685" y="2175192"/>
                  </a:lnTo>
                  <a:lnTo>
                    <a:pt x="440055" y="2175192"/>
                  </a:lnTo>
                  <a:lnTo>
                    <a:pt x="440055" y="1422082"/>
                  </a:lnTo>
                  <a:close/>
                </a:path>
                <a:path w="6065520" h="2175510">
                  <a:moveTo>
                    <a:pt x="293370" y="1128712"/>
                  </a:moveTo>
                  <a:lnTo>
                    <a:pt x="0" y="1422082"/>
                  </a:lnTo>
                  <a:lnTo>
                    <a:pt x="586739" y="1422082"/>
                  </a:lnTo>
                  <a:lnTo>
                    <a:pt x="293370" y="1128712"/>
                  </a:lnTo>
                  <a:close/>
                </a:path>
                <a:path w="6065520" h="2175510">
                  <a:moveTo>
                    <a:pt x="5913120" y="0"/>
                  </a:moveTo>
                  <a:lnTo>
                    <a:pt x="5828030" y="3810"/>
                  </a:lnTo>
                  <a:lnTo>
                    <a:pt x="5843587" y="31750"/>
                  </a:lnTo>
                  <a:lnTo>
                    <a:pt x="5249227" y="363537"/>
                  </a:lnTo>
                  <a:lnTo>
                    <a:pt x="5255577" y="374650"/>
                  </a:lnTo>
                  <a:lnTo>
                    <a:pt x="5849937" y="42545"/>
                  </a:lnTo>
                  <a:lnTo>
                    <a:pt x="5884263" y="42545"/>
                  </a:lnTo>
                  <a:lnTo>
                    <a:pt x="5895975" y="25400"/>
                  </a:lnTo>
                  <a:lnTo>
                    <a:pt x="5913120" y="0"/>
                  </a:lnTo>
                  <a:close/>
                </a:path>
                <a:path w="6065520" h="2175510">
                  <a:moveTo>
                    <a:pt x="5884263" y="42545"/>
                  </a:moveTo>
                  <a:lnTo>
                    <a:pt x="5849937" y="42545"/>
                  </a:lnTo>
                  <a:lnTo>
                    <a:pt x="5865177" y="70485"/>
                  </a:lnTo>
                  <a:lnTo>
                    <a:pt x="5884263" y="42545"/>
                  </a:lnTo>
                  <a:close/>
                </a:path>
                <a:path w="6065520" h="2175510">
                  <a:moveTo>
                    <a:pt x="5190172" y="602932"/>
                  </a:moveTo>
                  <a:lnTo>
                    <a:pt x="5181600" y="612140"/>
                  </a:lnTo>
                  <a:lnTo>
                    <a:pt x="6005830" y="1396365"/>
                  </a:lnTo>
                  <a:lnTo>
                    <a:pt x="5983922" y="1419542"/>
                  </a:lnTo>
                  <a:lnTo>
                    <a:pt x="6065520" y="1444307"/>
                  </a:lnTo>
                  <a:lnTo>
                    <a:pt x="6051232" y="1405255"/>
                  </a:lnTo>
                  <a:lnTo>
                    <a:pt x="6044779" y="1387157"/>
                  </a:lnTo>
                  <a:lnTo>
                    <a:pt x="6014720" y="1387157"/>
                  </a:lnTo>
                  <a:lnTo>
                    <a:pt x="5190172" y="602932"/>
                  </a:lnTo>
                  <a:close/>
                </a:path>
                <a:path w="6065520" h="2175510">
                  <a:moveTo>
                    <a:pt x="6036627" y="1364297"/>
                  </a:moveTo>
                  <a:lnTo>
                    <a:pt x="6014720" y="1387157"/>
                  </a:lnTo>
                  <a:lnTo>
                    <a:pt x="6044779" y="1387157"/>
                  </a:lnTo>
                  <a:lnTo>
                    <a:pt x="6036627" y="1364297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855344" y="782320"/>
            <a:ext cx="324167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Εισαγωγή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στον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τομέα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της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ενέργειας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6869" y="1097775"/>
            <a:ext cx="3785870" cy="31654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185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104139" algn="l"/>
              </a:tabLst>
            </a:pPr>
            <a:r>
              <a:rPr sz="1050" spc="80" dirty="0">
                <a:latin typeface="Calibri"/>
                <a:cs typeface="Calibri"/>
              </a:rPr>
              <a:t>Η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ENISA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(Ευρωπαϊκή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Υπηρεσία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Κυβερνοασφάλειας)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CIRAS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αναφέρει</a:t>
            </a:r>
            <a:endParaRPr sz="1050" dirty="0">
              <a:latin typeface="Calibri"/>
              <a:cs typeface="Calibri"/>
            </a:endParaRPr>
          </a:p>
          <a:p>
            <a:pPr marL="103505">
              <a:lnSpc>
                <a:spcPts val="925"/>
              </a:lnSpc>
            </a:pPr>
            <a:r>
              <a:rPr sz="1050" spc="55" dirty="0">
                <a:latin typeface="Calibri"/>
                <a:cs typeface="Calibri"/>
              </a:rPr>
              <a:t>περιστατικά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σε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κρίσιμους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τομείς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και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σύμφωνα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με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διάφορες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προοπτικές,</a:t>
            </a:r>
            <a:endParaRPr sz="1050" dirty="0">
              <a:latin typeface="Calibri"/>
              <a:cs typeface="Calibri"/>
            </a:endParaRPr>
          </a:p>
          <a:p>
            <a:pPr marL="103505">
              <a:lnSpc>
                <a:spcPts val="1010"/>
              </a:lnSpc>
            </a:pPr>
            <a:r>
              <a:rPr sz="1050" spc="65" dirty="0">
                <a:latin typeface="Calibri"/>
                <a:cs typeface="Calibri"/>
              </a:rPr>
              <a:t>όπως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ο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αριθμός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των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περιστατικών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που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προκλήθηκαν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από:</a:t>
            </a:r>
            <a:endParaRPr sz="10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 dirty="0">
              <a:latin typeface="Calibri"/>
              <a:cs typeface="Calibri"/>
            </a:endParaRPr>
          </a:p>
          <a:p>
            <a:pPr marL="286385" lvl="1" indent="-91440">
              <a:lnSpc>
                <a:spcPct val="100000"/>
              </a:lnSpc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1000" spc="30" dirty="0">
                <a:latin typeface="Calibri"/>
                <a:cs typeface="Calibri"/>
              </a:rPr>
              <a:t>Ανθρώπινα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25" dirty="0">
                <a:latin typeface="Calibri"/>
                <a:cs typeface="Calibri"/>
              </a:rPr>
              <a:t>λάθη</a:t>
            </a:r>
            <a:endParaRPr sz="1000" dirty="0">
              <a:latin typeface="Calibri"/>
              <a:cs typeface="Calibri"/>
            </a:endParaRPr>
          </a:p>
          <a:p>
            <a:pPr marL="286385" lvl="1" indent="-91440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1000" spc="50" dirty="0">
                <a:latin typeface="Calibri"/>
                <a:cs typeface="Calibri"/>
              </a:rPr>
              <a:t>Κακόβουλα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κίνητρα</a:t>
            </a:r>
            <a:endParaRPr sz="1000" dirty="0">
              <a:latin typeface="Calibri"/>
              <a:cs typeface="Calibri"/>
            </a:endParaRPr>
          </a:p>
          <a:p>
            <a:pPr marL="286385" lvl="1" indent="-91440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1000" spc="80" dirty="0">
                <a:latin typeface="Calibri"/>
                <a:cs typeface="Calibri"/>
              </a:rPr>
              <a:t>Φ</a:t>
            </a:r>
            <a:r>
              <a:rPr sz="1000" spc="50" dirty="0">
                <a:latin typeface="Calibri"/>
                <a:cs typeface="Calibri"/>
              </a:rPr>
              <a:t>υσ</a:t>
            </a:r>
            <a:r>
              <a:rPr sz="1000" spc="25" dirty="0">
                <a:latin typeface="Calibri"/>
                <a:cs typeface="Calibri"/>
              </a:rPr>
              <a:t>ι</a:t>
            </a:r>
            <a:r>
              <a:rPr sz="1000" spc="40" dirty="0">
                <a:latin typeface="Calibri"/>
                <a:cs typeface="Calibri"/>
              </a:rPr>
              <a:t>κ</a:t>
            </a:r>
            <a:r>
              <a:rPr sz="1000" spc="60" dirty="0">
                <a:latin typeface="Calibri"/>
                <a:cs typeface="Calibri"/>
              </a:rPr>
              <a:t>ά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φ</a:t>
            </a:r>
            <a:r>
              <a:rPr sz="1000" spc="70" dirty="0">
                <a:latin typeface="Calibri"/>
                <a:cs typeface="Calibri"/>
              </a:rPr>
              <a:t>α</a:t>
            </a:r>
            <a:r>
              <a:rPr sz="1000" spc="25" dirty="0">
                <a:latin typeface="Calibri"/>
                <a:cs typeface="Calibri"/>
              </a:rPr>
              <a:t>ι</a:t>
            </a:r>
            <a:r>
              <a:rPr sz="1000" spc="50" dirty="0">
                <a:latin typeface="Calibri"/>
                <a:cs typeface="Calibri"/>
              </a:rPr>
              <a:t>ν</a:t>
            </a:r>
            <a:r>
              <a:rPr sz="1000" spc="55" dirty="0">
                <a:latin typeface="Calibri"/>
                <a:cs typeface="Calibri"/>
              </a:rPr>
              <a:t>ό</a:t>
            </a:r>
            <a:r>
              <a:rPr sz="1000" spc="65" dirty="0">
                <a:latin typeface="Calibri"/>
                <a:cs typeface="Calibri"/>
              </a:rPr>
              <a:t>μ</a:t>
            </a:r>
            <a:r>
              <a:rPr sz="1000" spc="55" dirty="0">
                <a:latin typeface="Calibri"/>
                <a:cs typeface="Calibri"/>
              </a:rPr>
              <a:t>ε</a:t>
            </a:r>
            <a:r>
              <a:rPr sz="1000" spc="45" dirty="0">
                <a:latin typeface="Calibri"/>
                <a:cs typeface="Calibri"/>
              </a:rPr>
              <a:t>ν</a:t>
            </a:r>
            <a:r>
              <a:rPr sz="1000" spc="80" dirty="0">
                <a:latin typeface="Calibri"/>
                <a:cs typeface="Calibri"/>
              </a:rPr>
              <a:t>α</a:t>
            </a:r>
            <a:endParaRPr sz="1000" dirty="0">
              <a:latin typeface="Calibri"/>
              <a:cs typeface="Calibri"/>
            </a:endParaRPr>
          </a:p>
          <a:p>
            <a:pPr marL="286385" lvl="1" indent="-91440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1000" spc="20" dirty="0">
                <a:latin typeface="Calibri"/>
                <a:cs typeface="Calibri"/>
              </a:rPr>
              <a:t>Βλάβες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30" dirty="0">
                <a:latin typeface="Calibri"/>
                <a:cs typeface="Calibri"/>
              </a:rPr>
              <a:t>συστημάτων</a:t>
            </a:r>
            <a:endParaRPr sz="10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FFBA00"/>
              </a:buClr>
              <a:buFont typeface="Arial"/>
              <a:buChar char="•"/>
            </a:pPr>
            <a:endParaRPr sz="1600" dirty="0">
              <a:latin typeface="Calibri"/>
              <a:cs typeface="Calibri"/>
            </a:endParaRPr>
          </a:p>
          <a:p>
            <a:pPr marL="103505" marR="608330" indent="-91440">
              <a:lnSpc>
                <a:spcPct val="100000"/>
              </a:lnSpc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1100" spc="65" dirty="0">
                <a:latin typeface="Calibri"/>
                <a:cs typeface="Calibri"/>
              </a:rPr>
              <a:t>Σημειώνουμε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επίσης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ότι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τάση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απειλής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είναι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υψηλή </a:t>
            </a:r>
            <a:r>
              <a:rPr sz="1100" spc="-20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στον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τομέα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της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ενέργειας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har char="•"/>
            </a:pPr>
            <a:endParaRPr sz="1200" dirty="0">
              <a:latin typeface="Calibri"/>
              <a:cs typeface="Calibri"/>
            </a:endParaRPr>
          </a:p>
          <a:p>
            <a:pPr marL="194945" marR="59690" lvl="1">
              <a:lnSpc>
                <a:spcPts val="830"/>
              </a:lnSpc>
              <a:buClr>
                <a:srgbClr val="FFBA00"/>
              </a:buClr>
              <a:buSzPct val="200000"/>
              <a:tabLst>
                <a:tab pos="335280" algn="l"/>
              </a:tabLst>
            </a:pPr>
            <a:r>
              <a:rPr sz="2800" dirty="0"/>
              <a:t>	</a:t>
            </a:r>
            <a:r>
              <a:rPr sz="1000" spc="65" dirty="0">
                <a:latin typeface="Calibri"/>
                <a:cs typeface="Calibri"/>
              </a:rPr>
              <a:t>Προκαλούνται κυρίως </a:t>
            </a:r>
            <a:r>
              <a:rPr sz="1000" spc="75" dirty="0">
                <a:latin typeface="Calibri"/>
                <a:cs typeface="Calibri"/>
              </a:rPr>
              <a:t>από </a:t>
            </a:r>
            <a:r>
              <a:rPr sz="1000" b="1" spc="70" dirty="0">
                <a:latin typeface="Calibri"/>
                <a:cs typeface="Calibri"/>
              </a:rPr>
              <a:t>κακόβουλο </a:t>
            </a:r>
            <a:r>
              <a:rPr sz="1000" b="1" spc="60" dirty="0">
                <a:latin typeface="Calibri"/>
                <a:cs typeface="Calibri"/>
              </a:rPr>
              <a:t>λογισμικό, </a:t>
            </a:r>
            <a:r>
              <a:rPr sz="1000" b="1" spc="45" dirty="0">
                <a:latin typeface="Calibri"/>
                <a:cs typeface="Calibri"/>
              </a:rPr>
              <a:t>αστοχίες του </a:t>
            </a:r>
            <a:r>
              <a:rPr sz="1000" b="1" spc="50" dirty="0">
                <a:latin typeface="Calibri"/>
                <a:cs typeface="Calibri"/>
              </a:rPr>
              <a:t>συστήματος </a:t>
            </a:r>
            <a:r>
              <a:rPr sz="1000" b="1" spc="55" dirty="0">
                <a:latin typeface="Calibri"/>
                <a:cs typeface="Calibri"/>
              </a:rPr>
              <a:t> που</a:t>
            </a:r>
            <a:r>
              <a:rPr sz="1000" b="1" spc="1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μπορεί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να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οδηγήσουν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σε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παραβιάσεις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της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ασφάλειας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και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από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ανθρώπινους </a:t>
            </a:r>
            <a:r>
              <a:rPr sz="1000" spc="-14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παράγοντες.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40090" y="4169727"/>
            <a:ext cx="163322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10" dirty="0">
                <a:latin typeface="Calibri"/>
                <a:cs typeface="Calibri"/>
              </a:rPr>
              <a:t>Εν</a:t>
            </a:r>
            <a:r>
              <a:rPr sz="550" b="1" spc="-30" dirty="0">
                <a:latin typeface="Calibri"/>
                <a:cs typeface="Calibri"/>
              </a:rPr>
              <a:t> </a:t>
            </a:r>
            <a:r>
              <a:rPr sz="550" b="1" spc="10" dirty="0">
                <a:latin typeface="Calibri"/>
                <a:cs typeface="Calibri"/>
              </a:rPr>
              <a:t>αναμονή</a:t>
            </a:r>
            <a:r>
              <a:rPr sz="550" b="1" spc="-30" dirty="0">
                <a:latin typeface="Calibri"/>
                <a:cs typeface="Calibri"/>
              </a:rPr>
              <a:t> </a:t>
            </a:r>
            <a:r>
              <a:rPr sz="550" b="1" spc="5" dirty="0">
                <a:latin typeface="Calibri"/>
                <a:cs typeface="Calibri"/>
              </a:rPr>
              <a:t>περαιτέρω</a:t>
            </a:r>
            <a:r>
              <a:rPr sz="550" b="1" spc="-25" dirty="0">
                <a:latin typeface="Calibri"/>
                <a:cs typeface="Calibri"/>
              </a:rPr>
              <a:t> </a:t>
            </a:r>
            <a:r>
              <a:rPr sz="550" b="1" spc="10" dirty="0">
                <a:latin typeface="Calibri"/>
                <a:cs typeface="Calibri"/>
              </a:rPr>
              <a:t>αναφορών</a:t>
            </a:r>
            <a:r>
              <a:rPr sz="550" b="1" spc="-20" dirty="0">
                <a:latin typeface="Calibri"/>
                <a:cs typeface="Calibri"/>
              </a:rPr>
              <a:t> </a:t>
            </a:r>
            <a:r>
              <a:rPr sz="550" b="1" spc="10" dirty="0">
                <a:latin typeface="Calibri"/>
                <a:cs typeface="Calibri"/>
              </a:rPr>
              <a:t>και</a:t>
            </a:r>
            <a:r>
              <a:rPr sz="550" b="1" spc="-30" dirty="0">
                <a:latin typeface="Calibri"/>
                <a:cs typeface="Calibri"/>
              </a:rPr>
              <a:t> </a:t>
            </a:r>
            <a:r>
              <a:rPr sz="550" b="1" spc="10" dirty="0">
                <a:latin typeface="Calibri"/>
                <a:cs typeface="Calibri"/>
              </a:rPr>
              <a:t>ενημερώσεων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2554" y="5296217"/>
            <a:ext cx="667385" cy="184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spc="20" dirty="0">
                <a:latin typeface="Calibri"/>
                <a:cs typeface="Calibri"/>
              </a:rPr>
              <a:t>Πηγή:</a:t>
            </a:r>
            <a:r>
              <a:rPr sz="350" spc="-1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ENISA</a:t>
            </a:r>
            <a:r>
              <a:rPr sz="350" spc="-15" dirty="0">
                <a:latin typeface="Calibri"/>
                <a:cs typeface="Calibri"/>
              </a:rPr>
              <a:t> </a:t>
            </a:r>
            <a:r>
              <a:rPr sz="350" spc="10" dirty="0">
                <a:latin typeface="Calibri"/>
                <a:cs typeface="Calibri"/>
              </a:rPr>
              <a:t>()</a:t>
            </a:r>
            <a:endParaRPr sz="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50" spc="20" dirty="0">
                <a:latin typeface="Calibri"/>
                <a:cs typeface="Calibri"/>
              </a:rPr>
              <a:t>U</a:t>
            </a:r>
            <a:r>
              <a:rPr sz="350" spc="10" dirty="0">
                <a:latin typeface="Calibri"/>
                <a:cs typeface="Calibri"/>
              </a:rPr>
              <a:t>R</a:t>
            </a:r>
            <a:r>
              <a:rPr sz="350" spc="15" dirty="0">
                <a:latin typeface="Calibri"/>
                <a:cs typeface="Calibri"/>
              </a:rPr>
              <a:t>L</a:t>
            </a:r>
            <a:r>
              <a:rPr sz="350" spc="5" dirty="0">
                <a:latin typeface="Calibri"/>
                <a:cs typeface="Calibri"/>
              </a:rPr>
              <a:t>: </a:t>
            </a:r>
            <a:r>
              <a:rPr sz="350" spc="5" dirty="0">
                <a:solidFill>
                  <a:srgbClr val="87872D"/>
                </a:solidFill>
                <a:latin typeface="Calibri"/>
                <a:cs typeface="Calibri"/>
              </a:rPr>
              <a:t>h</a:t>
            </a:r>
            <a:r>
              <a:rPr sz="350" spc="-5" dirty="0">
                <a:solidFill>
                  <a:srgbClr val="87872D"/>
                </a:solidFill>
                <a:latin typeface="Calibri"/>
                <a:cs typeface="Calibri"/>
              </a:rPr>
              <a:t>tt</a:t>
            </a:r>
            <a:r>
              <a:rPr sz="350" spc="5" dirty="0">
                <a:solidFill>
                  <a:srgbClr val="87872D"/>
                </a:solidFill>
                <a:latin typeface="Calibri"/>
                <a:cs typeface="Calibri"/>
              </a:rPr>
              <a:t>p</a:t>
            </a:r>
            <a:r>
              <a:rPr sz="350" spc="-5" dirty="0">
                <a:solidFill>
                  <a:srgbClr val="87872D"/>
                </a:solidFill>
                <a:latin typeface="Calibri"/>
                <a:cs typeface="Calibri"/>
              </a:rPr>
              <a:t>s</a:t>
            </a:r>
            <a:r>
              <a:rPr sz="350" spc="-10" dirty="0">
                <a:solidFill>
                  <a:srgbClr val="87872D"/>
                </a:solidFill>
                <a:latin typeface="Calibri"/>
                <a:cs typeface="Calibri"/>
              </a:rPr>
              <a:t>:</a:t>
            </a:r>
            <a:r>
              <a:rPr sz="350" spc="-5" dirty="0">
                <a:solidFill>
                  <a:srgbClr val="87872D"/>
                </a:solidFill>
                <a:latin typeface="Calibri"/>
                <a:cs typeface="Calibri"/>
              </a:rPr>
              <a:t>//</a:t>
            </a:r>
            <a:r>
              <a:rPr sz="350" dirty="0">
                <a:solidFill>
                  <a:srgbClr val="87872D"/>
                </a:solidFill>
                <a:latin typeface="Calibri"/>
                <a:cs typeface="Calibri"/>
              </a:rPr>
              <a:t>c</a:t>
            </a:r>
            <a:r>
              <a:rPr sz="350" spc="-10" dirty="0">
                <a:solidFill>
                  <a:srgbClr val="87872D"/>
                </a:solidFill>
                <a:latin typeface="Calibri"/>
                <a:cs typeface="Calibri"/>
              </a:rPr>
              <a:t>i</a:t>
            </a:r>
            <a:r>
              <a:rPr sz="350" spc="-5" dirty="0">
                <a:solidFill>
                  <a:srgbClr val="87872D"/>
                </a:solidFill>
                <a:latin typeface="Calibri"/>
                <a:cs typeface="Calibri"/>
              </a:rPr>
              <a:t>r</a:t>
            </a:r>
            <a:r>
              <a:rPr sz="350" dirty="0">
                <a:solidFill>
                  <a:srgbClr val="87872D"/>
                </a:solidFill>
                <a:latin typeface="Calibri"/>
                <a:cs typeface="Calibri"/>
              </a:rPr>
              <a:t>a</a:t>
            </a:r>
            <a:r>
              <a:rPr sz="350" spc="-5" dirty="0">
                <a:solidFill>
                  <a:srgbClr val="87872D"/>
                </a:solidFill>
                <a:latin typeface="Calibri"/>
                <a:cs typeface="Calibri"/>
              </a:rPr>
              <a:t>s.</a:t>
            </a:r>
            <a:r>
              <a:rPr sz="350" dirty="0">
                <a:solidFill>
                  <a:srgbClr val="87872D"/>
                </a:solidFill>
                <a:latin typeface="Calibri"/>
                <a:cs typeface="Calibri"/>
              </a:rPr>
              <a:t>e</a:t>
            </a:r>
            <a:r>
              <a:rPr sz="350" spc="5" dirty="0">
                <a:solidFill>
                  <a:srgbClr val="87872D"/>
                </a:solidFill>
                <a:latin typeface="Calibri"/>
                <a:cs typeface="Calibri"/>
              </a:rPr>
              <a:t>n</a:t>
            </a:r>
            <a:r>
              <a:rPr sz="350" spc="-5" dirty="0">
                <a:solidFill>
                  <a:srgbClr val="87872D"/>
                </a:solidFill>
                <a:latin typeface="Calibri"/>
                <a:cs typeface="Calibri"/>
              </a:rPr>
              <a:t>is</a:t>
            </a:r>
            <a:r>
              <a:rPr sz="350" dirty="0">
                <a:solidFill>
                  <a:srgbClr val="87872D"/>
                </a:solidFill>
                <a:latin typeface="Calibri"/>
                <a:cs typeface="Calibri"/>
              </a:rPr>
              <a:t>a</a:t>
            </a:r>
            <a:r>
              <a:rPr sz="350" spc="-10" dirty="0">
                <a:solidFill>
                  <a:srgbClr val="87872D"/>
                </a:solidFill>
                <a:latin typeface="Calibri"/>
                <a:cs typeface="Calibri"/>
              </a:rPr>
              <a:t>.</a:t>
            </a:r>
            <a:r>
              <a:rPr sz="350" dirty="0">
                <a:solidFill>
                  <a:srgbClr val="87872D"/>
                </a:solidFill>
                <a:latin typeface="Calibri"/>
                <a:cs typeface="Calibri"/>
              </a:rPr>
              <a:t>eu</a:t>
            </a:r>
            <a:r>
              <a:rPr sz="350" spc="-5" dirty="0">
                <a:solidFill>
                  <a:srgbClr val="87872D"/>
                </a:solidFill>
                <a:latin typeface="Calibri"/>
                <a:cs typeface="Calibri"/>
              </a:rPr>
              <a:t>r</a:t>
            </a:r>
            <a:r>
              <a:rPr sz="350" dirty="0">
                <a:solidFill>
                  <a:srgbClr val="87872D"/>
                </a:solidFill>
                <a:latin typeface="Calibri"/>
                <a:cs typeface="Calibri"/>
              </a:rPr>
              <a:t>opa</a:t>
            </a:r>
            <a:r>
              <a:rPr sz="350" spc="-5" dirty="0">
                <a:solidFill>
                  <a:srgbClr val="87872D"/>
                </a:solidFill>
                <a:latin typeface="Calibri"/>
                <a:cs typeface="Calibri"/>
              </a:rPr>
              <a:t>.</a:t>
            </a:r>
            <a:r>
              <a:rPr sz="350" dirty="0">
                <a:solidFill>
                  <a:srgbClr val="87872D"/>
                </a:solidFill>
                <a:latin typeface="Calibri"/>
                <a:cs typeface="Calibri"/>
              </a:rPr>
              <a:t>e</a:t>
            </a:r>
            <a:r>
              <a:rPr sz="350" spc="15" dirty="0">
                <a:solidFill>
                  <a:srgbClr val="87872D"/>
                </a:solidFill>
                <a:latin typeface="Calibri"/>
                <a:cs typeface="Calibri"/>
              </a:rPr>
              <a:t>u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37807" y="5468302"/>
            <a:ext cx="539115" cy="0"/>
          </a:xfrm>
          <a:custGeom>
            <a:avLst/>
            <a:gdLst/>
            <a:ahLst/>
            <a:cxnLst/>
            <a:rect l="l" t="t" r="r" b="b"/>
            <a:pathLst>
              <a:path w="539115">
                <a:moveTo>
                  <a:pt x="0" y="0"/>
                </a:moveTo>
                <a:lnTo>
                  <a:pt x="538797" y="0"/>
                </a:lnTo>
              </a:path>
            </a:pathLst>
          </a:custGeom>
          <a:ln w="3175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900363" y="4287737"/>
            <a:ext cx="1809114" cy="6549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180" indent="683895" algn="r">
              <a:lnSpc>
                <a:spcPct val="100000"/>
              </a:lnSpc>
              <a:spcBef>
                <a:spcPts val="100"/>
              </a:spcBef>
            </a:pPr>
            <a:r>
              <a:rPr sz="900" spc="50" dirty="0">
                <a:latin typeface="Calibri"/>
                <a:cs typeface="Calibri"/>
              </a:rPr>
              <a:t>Η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τάση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παραμένει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υψηλή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και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τα </a:t>
            </a:r>
            <a:r>
              <a:rPr sz="900" spc="-11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ευπάθητα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σημεία/αποτυχίες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είναι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συνήθως</a:t>
            </a:r>
            <a:r>
              <a:rPr lang="en-US" sz="900" spc="5" dirty="0">
                <a:latin typeface="Calibri"/>
                <a:cs typeface="Calibri"/>
              </a:rPr>
              <a:t> </a:t>
            </a:r>
            <a:r>
              <a:rPr lang="el-GR" sz="900" spc="5" dirty="0">
                <a:latin typeface="Calibri"/>
                <a:cs typeface="Calibri"/>
              </a:rPr>
              <a:t>σε </a:t>
            </a:r>
            <a:r>
              <a:rPr sz="900" spc="35" dirty="0" err="1">
                <a:latin typeface="Calibri"/>
                <a:cs typeface="Calibri"/>
              </a:rPr>
              <a:t>δημόσι</a:t>
            </a:r>
            <a:r>
              <a:rPr sz="900" spc="35" dirty="0">
                <a:latin typeface="Calibri"/>
                <a:cs typeface="Calibri"/>
              </a:rPr>
              <a:t>α</a:t>
            </a:r>
            <a:endParaRPr sz="900" dirty="0">
              <a:latin typeface="Calibri"/>
              <a:cs typeface="Calibri"/>
            </a:endParaRPr>
          </a:p>
          <a:p>
            <a:pPr marR="43180" algn="r">
              <a:lnSpc>
                <a:spcPts val="640"/>
              </a:lnSpc>
            </a:pPr>
            <a:r>
              <a:rPr lang="el-GR" sz="900" spc="30" dirty="0">
                <a:latin typeface="Calibri"/>
                <a:cs typeface="Calibri"/>
              </a:rPr>
              <a:t>Δ</a:t>
            </a:r>
            <a:r>
              <a:rPr sz="900" spc="30" dirty="0">
                <a:latin typeface="Calibri"/>
                <a:cs typeface="Calibri"/>
              </a:rPr>
              <a:t>ια</a:t>
            </a:r>
            <a:r>
              <a:rPr sz="900" spc="30" dirty="0" err="1">
                <a:latin typeface="Calibri"/>
                <a:cs typeface="Calibri"/>
              </a:rPr>
              <a:t>θέσιμ</a:t>
            </a:r>
            <a:r>
              <a:rPr sz="900" spc="30" dirty="0">
                <a:latin typeface="Calibri"/>
                <a:cs typeface="Calibri"/>
              </a:rPr>
              <a:t>α</a:t>
            </a:r>
            <a:r>
              <a:rPr lang="en-US" sz="700" dirty="0">
                <a:latin typeface="Calibri"/>
                <a:cs typeface="Calibri"/>
              </a:rPr>
              <a:t> </a:t>
            </a:r>
            <a:r>
              <a:rPr sz="900" spc="10" dirty="0">
                <a:latin typeface="Calibri"/>
                <a:cs typeface="Calibri"/>
              </a:rPr>
              <a:t>αποθετήρια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212830" y="5015229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2554" y="556545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5" y="0"/>
              <a:ext cx="5012055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5344" y="409575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1515" y="1280530"/>
            <a:ext cx="8460740" cy="1712648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>
              <a:buNone/>
            </a:pPr>
            <a:r>
              <a:rPr lang="el-GR" sz="1200" dirty="0"/>
              <a:t>Η απομόνωση μεταξύ </a:t>
            </a:r>
            <a:r>
              <a:rPr lang="el-GR" sz="1200" b="1" dirty="0"/>
              <a:t>πληροφοριακών (IT)</a:t>
            </a:r>
            <a:r>
              <a:rPr lang="el-GR" sz="1200" dirty="0"/>
              <a:t> και </a:t>
            </a:r>
            <a:r>
              <a:rPr lang="el-GR" sz="1200" b="1" dirty="0"/>
              <a:t>λειτουργικών (OT)</a:t>
            </a:r>
            <a:r>
              <a:rPr lang="el-GR" sz="1200" dirty="0"/>
              <a:t> δικτύων μπορεί να επιτευχθεί μέσω των εξής τεχνολογιών: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b="1" dirty="0" err="1"/>
              <a:t>Μονόδρομη</a:t>
            </a:r>
            <a:r>
              <a:rPr lang="el-GR" sz="1200" b="1" dirty="0"/>
              <a:t> επικοινωνία (</a:t>
            </a:r>
            <a:r>
              <a:rPr lang="el-GR" sz="1200" b="1" dirty="0" err="1"/>
              <a:t>Diode</a:t>
            </a:r>
            <a:r>
              <a:rPr lang="el-GR" sz="1200" b="1" dirty="0"/>
              <a:t> Communication)</a:t>
            </a:r>
            <a:br>
              <a:rPr lang="el-GR" sz="1200" dirty="0"/>
            </a:br>
            <a:r>
              <a:rPr lang="el-GR" sz="1200" dirty="0"/>
              <a:t>➤ Επικοινωνία μόνο προς μία κατεύθυνση</a:t>
            </a:r>
            <a:br>
              <a:rPr lang="el-GR" sz="1200" dirty="0"/>
            </a:br>
            <a:r>
              <a:rPr lang="el-GR" sz="1200" dirty="0"/>
              <a:t>➤ Συνώνυμα: </a:t>
            </a:r>
            <a:r>
              <a:rPr lang="el-GR" sz="1200" b="1" dirty="0"/>
              <a:t>“</a:t>
            </a:r>
            <a:r>
              <a:rPr lang="el-GR" sz="1200" b="1" dirty="0" err="1"/>
              <a:t>data</a:t>
            </a:r>
            <a:r>
              <a:rPr lang="el-GR" sz="1200" b="1" dirty="0"/>
              <a:t> </a:t>
            </a:r>
            <a:r>
              <a:rPr lang="el-GR" sz="1200" b="1" dirty="0" err="1"/>
              <a:t>diode</a:t>
            </a:r>
            <a:r>
              <a:rPr lang="el-GR" sz="1200" b="1" dirty="0"/>
              <a:t>”</a:t>
            </a:r>
            <a:r>
              <a:rPr lang="el-GR" sz="1200" dirty="0"/>
              <a:t>, </a:t>
            </a:r>
            <a:r>
              <a:rPr lang="el-GR" sz="1200" b="1" dirty="0"/>
              <a:t>“</a:t>
            </a:r>
            <a:r>
              <a:rPr lang="el-GR" sz="1200" b="1" dirty="0" err="1"/>
              <a:t>unidirectional</a:t>
            </a:r>
            <a:r>
              <a:rPr lang="el-GR" sz="1200" b="1" dirty="0"/>
              <a:t> </a:t>
            </a:r>
            <a:r>
              <a:rPr lang="el-GR" sz="1200" b="1" dirty="0" err="1"/>
              <a:t>communication</a:t>
            </a:r>
            <a:r>
              <a:rPr lang="el-GR" sz="1200" b="1" dirty="0"/>
              <a:t> </a:t>
            </a:r>
            <a:r>
              <a:rPr lang="el-GR" sz="1200" b="1" dirty="0" err="1"/>
              <a:t>gateway</a:t>
            </a:r>
            <a:r>
              <a:rPr lang="el-GR" sz="1200" b="1" dirty="0"/>
              <a:t>”</a:t>
            </a:r>
            <a:endParaRPr lang="el-G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200" b="1" dirty="0"/>
              <a:t>Τείχη προστασίας (</a:t>
            </a:r>
            <a:r>
              <a:rPr lang="el-GR" sz="1200" b="1" dirty="0" err="1"/>
              <a:t>Firewalls</a:t>
            </a:r>
            <a:r>
              <a:rPr lang="el-GR" sz="1200" b="1" dirty="0"/>
              <a:t>)</a:t>
            </a:r>
            <a:endParaRPr lang="el-G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200" b="1" dirty="0"/>
              <a:t>Εικονικά Τοπικά Δίκτυα (</a:t>
            </a:r>
            <a:r>
              <a:rPr lang="el-GR" sz="1200" b="1" dirty="0" err="1"/>
              <a:t>VLANs</a:t>
            </a:r>
            <a:r>
              <a:rPr lang="el-GR" sz="1200" b="1" dirty="0"/>
              <a:t>)</a:t>
            </a:r>
            <a:br>
              <a:rPr lang="el-GR" sz="1200" dirty="0"/>
            </a:br>
            <a:r>
              <a:rPr lang="el-GR" sz="1200" dirty="0"/>
              <a:t>➤ Διαχωρισμός σε λογικά </a:t>
            </a:r>
            <a:r>
              <a:rPr lang="el-GR" sz="1200" dirty="0" err="1"/>
              <a:t>υποδίκτυα</a:t>
            </a:r>
            <a:r>
              <a:rPr lang="el-GR" sz="1200" dirty="0"/>
              <a:t> μέσα στο ίδιο φυσικό δίκτυο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b="1" dirty="0"/>
              <a:t>Εικονικά Ιδιωτικά Δίκτυα (</a:t>
            </a:r>
            <a:r>
              <a:rPr lang="el-GR" sz="1200" b="1" dirty="0" err="1"/>
              <a:t>VPNs</a:t>
            </a:r>
            <a:r>
              <a:rPr lang="el-GR" sz="1200" b="1" dirty="0"/>
              <a:t>)</a:t>
            </a:r>
            <a:br>
              <a:rPr lang="el-GR" sz="1200" dirty="0"/>
            </a:br>
            <a:r>
              <a:rPr lang="el-GR" sz="1200" dirty="0"/>
              <a:t>➤ Κρυπτογραφημένα κανάλια επικοινωνίας για ασφαλή σύνδεση απομακρυσμένων σημείων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250612" y="5201284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6364" y="5332412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ΑΚΡΑΪΟΥ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68412" y="3358515"/>
            <a:ext cx="1418590" cy="672465"/>
          </a:xfrm>
          <a:custGeom>
            <a:avLst/>
            <a:gdLst/>
            <a:ahLst/>
            <a:cxnLst/>
            <a:rect l="l" t="t" r="r" b="b"/>
            <a:pathLst>
              <a:path w="1418589" h="672464">
                <a:moveTo>
                  <a:pt x="1306195" y="0"/>
                </a:moveTo>
                <a:lnTo>
                  <a:pt x="112077" y="0"/>
                </a:lnTo>
                <a:lnTo>
                  <a:pt x="68580" y="8889"/>
                </a:lnTo>
                <a:lnTo>
                  <a:pt x="32702" y="32702"/>
                </a:lnTo>
                <a:lnTo>
                  <a:pt x="8890" y="68579"/>
                </a:lnTo>
                <a:lnTo>
                  <a:pt x="0" y="112077"/>
                </a:lnTo>
                <a:lnTo>
                  <a:pt x="0" y="560387"/>
                </a:lnTo>
                <a:lnTo>
                  <a:pt x="8890" y="603884"/>
                </a:lnTo>
                <a:lnTo>
                  <a:pt x="32702" y="639444"/>
                </a:lnTo>
                <a:lnTo>
                  <a:pt x="68580" y="663575"/>
                </a:lnTo>
                <a:lnTo>
                  <a:pt x="112077" y="672147"/>
                </a:lnTo>
                <a:lnTo>
                  <a:pt x="1306195" y="672147"/>
                </a:lnTo>
                <a:lnTo>
                  <a:pt x="1349692" y="663575"/>
                </a:lnTo>
                <a:lnTo>
                  <a:pt x="1385570" y="639444"/>
                </a:lnTo>
                <a:lnTo>
                  <a:pt x="1409382" y="603884"/>
                </a:lnTo>
                <a:lnTo>
                  <a:pt x="1418272" y="560387"/>
                </a:lnTo>
                <a:lnTo>
                  <a:pt x="1418272" y="112077"/>
                </a:lnTo>
                <a:lnTo>
                  <a:pt x="1409382" y="68579"/>
                </a:lnTo>
                <a:lnTo>
                  <a:pt x="1385570" y="32702"/>
                </a:lnTo>
                <a:lnTo>
                  <a:pt x="1349692" y="8889"/>
                </a:lnTo>
                <a:lnTo>
                  <a:pt x="1306195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66227" y="3551554"/>
            <a:ext cx="42164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Δίοδος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26385" y="3359784"/>
            <a:ext cx="1748155" cy="672465"/>
          </a:xfrm>
          <a:custGeom>
            <a:avLst/>
            <a:gdLst/>
            <a:ahLst/>
            <a:cxnLst/>
            <a:rect l="l" t="t" r="r" b="b"/>
            <a:pathLst>
              <a:path w="1748154" h="672464">
                <a:moveTo>
                  <a:pt x="1636077" y="0"/>
                </a:moveTo>
                <a:lnTo>
                  <a:pt x="112077" y="0"/>
                </a:lnTo>
                <a:lnTo>
                  <a:pt x="68579" y="8889"/>
                </a:lnTo>
                <a:lnTo>
                  <a:pt x="32702" y="32702"/>
                </a:lnTo>
                <a:lnTo>
                  <a:pt x="8889" y="68579"/>
                </a:lnTo>
                <a:lnTo>
                  <a:pt x="0" y="112077"/>
                </a:lnTo>
                <a:lnTo>
                  <a:pt x="0" y="560387"/>
                </a:lnTo>
                <a:lnTo>
                  <a:pt x="8889" y="603884"/>
                </a:lnTo>
                <a:lnTo>
                  <a:pt x="32702" y="639444"/>
                </a:lnTo>
                <a:lnTo>
                  <a:pt x="68579" y="663575"/>
                </a:lnTo>
                <a:lnTo>
                  <a:pt x="112077" y="672147"/>
                </a:lnTo>
                <a:lnTo>
                  <a:pt x="1636077" y="672147"/>
                </a:lnTo>
                <a:lnTo>
                  <a:pt x="1679892" y="663575"/>
                </a:lnTo>
                <a:lnTo>
                  <a:pt x="1715452" y="639444"/>
                </a:lnTo>
                <a:lnTo>
                  <a:pt x="1739582" y="603884"/>
                </a:lnTo>
                <a:lnTo>
                  <a:pt x="1748154" y="560387"/>
                </a:lnTo>
                <a:lnTo>
                  <a:pt x="1748154" y="112077"/>
                </a:lnTo>
                <a:lnTo>
                  <a:pt x="1739582" y="68579"/>
                </a:lnTo>
                <a:lnTo>
                  <a:pt x="1715452" y="32702"/>
                </a:lnTo>
                <a:lnTo>
                  <a:pt x="1679892" y="8889"/>
                </a:lnTo>
                <a:lnTo>
                  <a:pt x="1636077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220699" y="3492915"/>
            <a:ext cx="1073785" cy="4525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50" spc="10" dirty="0" err="1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lang="en-US" sz="950" spc="10" dirty="0" err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lang="el-GR" sz="950" spc="10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χ</a:t>
            </a:r>
            <a:r>
              <a:rPr lang="el-GR" sz="950" spc="10" dirty="0" err="1">
                <a:solidFill>
                  <a:srgbClr val="FFFFFF"/>
                </a:solidFill>
                <a:latin typeface="Calibri"/>
                <a:cs typeface="Calibri"/>
              </a:rPr>
              <a:t>ος</a:t>
            </a:r>
            <a:r>
              <a:rPr sz="95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" dirty="0">
                <a:solidFill>
                  <a:srgbClr val="FFFFFF"/>
                </a:solidFill>
                <a:latin typeface="Calibri"/>
                <a:cs typeface="Calibri"/>
              </a:rPr>
              <a:t>(ηλεκτρονικής)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προστασίας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76787" y="3358515"/>
            <a:ext cx="1418590" cy="672465"/>
          </a:xfrm>
          <a:custGeom>
            <a:avLst/>
            <a:gdLst/>
            <a:ahLst/>
            <a:cxnLst/>
            <a:rect l="l" t="t" r="r" b="b"/>
            <a:pathLst>
              <a:path w="1418589" h="672464">
                <a:moveTo>
                  <a:pt x="1306195" y="0"/>
                </a:moveTo>
                <a:lnTo>
                  <a:pt x="112077" y="0"/>
                </a:lnTo>
                <a:lnTo>
                  <a:pt x="68579" y="8889"/>
                </a:lnTo>
                <a:lnTo>
                  <a:pt x="32702" y="32702"/>
                </a:lnTo>
                <a:lnTo>
                  <a:pt x="8889" y="68580"/>
                </a:lnTo>
                <a:lnTo>
                  <a:pt x="0" y="112077"/>
                </a:lnTo>
                <a:lnTo>
                  <a:pt x="0" y="560387"/>
                </a:lnTo>
                <a:lnTo>
                  <a:pt x="8889" y="603885"/>
                </a:lnTo>
                <a:lnTo>
                  <a:pt x="32702" y="639445"/>
                </a:lnTo>
                <a:lnTo>
                  <a:pt x="68579" y="663575"/>
                </a:lnTo>
                <a:lnTo>
                  <a:pt x="112077" y="672147"/>
                </a:lnTo>
                <a:lnTo>
                  <a:pt x="1306195" y="672147"/>
                </a:lnTo>
                <a:lnTo>
                  <a:pt x="1349692" y="663575"/>
                </a:lnTo>
                <a:lnTo>
                  <a:pt x="1385570" y="639445"/>
                </a:lnTo>
                <a:lnTo>
                  <a:pt x="1409382" y="603885"/>
                </a:lnTo>
                <a:lnTo>
                  <a:pt x="1418272" y="560387"/>
                </a:lnTo>
                <a:lnTo>
                  <a:pt x="1418272" y="112077"/>
                </a:lnTo>
                <a:lnTo>
                  <a:pt x="1409382" y="68580"/>
                </a:lnTo>
                <a:lnTo>
                  <a:pt x="1385570" y="32702"/>
                </a:lnTo>
                <a:lnTo>
                  <a:pt x="1349692" y="8889"/>
                </a:lnTo>
                <a:lnTo>
                  <a:pt x="1306195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125402" y="3549015"/>
            <a:ext cx="37719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5344" y="782320"/>
            <a:ext cx="324167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Εισαγωγή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στον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τομέα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της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ενέργειας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1515" y="1472565"/>
            <a:ext cx="6999605" cy="3484879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03505" marR="5080" indent="-91440">
              <a:lnSpc>
                <a:spcPts val="1120"/>
              </a:lnSpc>
              <a:spcBef>
                <a:spcPts val="155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114" dirty="0">
                <a:latin typeface="Calibri"/>
                <a:cs typeface="Calibri"/>
              </a:rPr>
              <a:t>Η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τάση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αυτή</a:t>
            </a:r>
            <a:r>
              <a:rPr sz="950" spc="5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μπορεί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να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οφείλεται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στις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πολλαπλές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αλλαγές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που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συντελούνται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στους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διάφορους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στρατηγικούς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τομείς,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συμπεριλαμβανομένης </a:t>
            </a:r>
            <a:r>
              <a:rPr sz="950" spc="60" dirty="0">
                <a:latin typeface="Calibri"/>
                <a:cs typeface="Calibri"/>
              </a:rPr>
              <a:t>της </a:t>
            </a:r>
            <a:r>
              <a:rPr sz="950" spc="55" dirty="0">
                <a:latin typeface="Calibri"/>
                <a:cs typeface="Calibri"/>
              </a:rPr>
              <a:t>ενέργειας, </a:t>
            </a:r>
            <a:r>
              <a:rPr sz="950" spc="75" dirty="0">
                <a:latin typeface="Calibri"/>
                <a:cs typeface="Calibri"/>
              </a:rPr>
              <a:t>όπου </a:t>
            </a:r>
            <a:r>
              <a:rPr sz="950" spc="90" dirty="0">
                <a:latin typeface="Calibri"/>
                <a:cs typeface="Calibri"/>
              </a:rPr>
              <a:t>ενσωματώνονται </a:t>
            </a:r>
            <a:r>
              <a:rPr sz="950" spc="65" dirty="0">
                <a:latin typeface="Calibri"/>
                <a:cs typeface="Calibri"/>
              </a:rPr>
              <a:t>πολλαπλές </a:t>
            </a:r>
            <a:r>
              <a:rPr sz="950" b="1" spc="80" dirty="0">
                <a:latin typeface="Calibri"/>
                <a:cs typeface="Calibri"/>
              </a:rPr>
              <a:t>τεχνολογίες </a:t>
            </a:r>
            <a:r>
              <a:rPr sz="950" b="1" spc="100" dirty="0">
                <a:latin typeface="Calibri"/>
                <a:cs typeface="Calibri"/>
              </a:rPr>
              <a:t>πληροφοριών </a:t>
            </a:r>
            <a:r>
              <a:rPr sz="950" b="1" spc="85" dirty="0">
                <a:latin typeface="Calibri"/>
                <a:cs typeface="Calibri"/>
              </a:rPr>
              <a:t>και </a:t>
            </a:r>
            <a:r>
              <a:rPr sz="950" b="1" spc="90" dirty="0">
                <a:latin typeface="Calibri"/>
                <a:cs typeface="Calibri"/>
              </a:rPr>
              <a:t>νέα </a:t>
            </a:r>
            <a:r>
              <a:rPr sz="950" spc="80" dirty="0">
                <a:latin typeface="Calibri"/>
                <a:cs typeface="Calibri"/>
              </a:rPr>
              <a:t>για τη </a:t>
            </a:r>
            <a:r>
              <a:rPr sz="950" spc="85" dirty="0">
                <a:latin typeface="Calibri"/>
                <a:cs typeface="Calibri"/>
              </a:rPr>
              <a:t> διευκόλυνση: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har char="•"/>
            </a:pPr>
            <a:endParaRPr sz="1050">
              <a:latin typeface="Calibri"/>
              <a:cs typeface="Calibri"/>
            </a:endParaRPr>
          </a:p>
          <a:p>
            <a:pPr marL="341630" lvl="1" indent="-146685">
              <a:lnSpc>
                <a:spcPct val="1000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341630" algn="l"/>
              </a:tabLst>
            </a:pPr>
            <a:r>
              <a:rPr sz="850" spc="60" dirty="0">
                <a:latin typeface="Calibri"/>
                <a:cs typeface="Calibri"/>
              </a:rPr>
              <a:t>Ψηφιακός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μετασχηματισμός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εκσυγχρονισμός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συστημάτων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διαδικασιών</a:t>
            </a:r>
            <a:endParaRPr sz="850">
              <a:latin typeface="Calibri"/>
              <a:cs typeface="Calibri"/>
            </a:endParaRPr>
          </a:p>
          <a:p>
            <a:pPr marL="341630" lvl="1" indent="-146685">
              <a:lnSpc>
                <a:spcPct val="100000"/>
              </a:lnSpc>
              <a:spcBef>
                <a:spcPts val="124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341630" algn="l"/>
              </a:tabLst>
            </a:pPr>
            <a:r>
              <a:rPr sz="850" spc="55" dirty="0">
                <a:latin typeface="Calibri"/>
                <a:cs typeface="Calibri"/>
              </a:rPr>
              <a:t>Διαλειτουργικότητα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και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αποκεντρωμένες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υπηρεσίες</a:t>
            </a:r>
            <a:endParaRPr sz="850">
              <a:latin typeface="Calibri"/>
              <a:cs typeface="Calibri"/>
            </a:endParaRPr>
          </a:p>
          <a:p>
            <a:pPr marL="369570" lvl="1" indent="-175260">
              <a:lnSpc>
                <a:spcPct val="100000"/>
              </a:lnSpc>
              <a:spcBef>
                <a:spcPts val="128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370205" algn="l"/>
              </a:tabLst>
            </a:pPr>
            <a:r>
              <a:rPr sz="850" spc="55" dirty="0">
                <a:latin typeface="Calibri"/>
                <a:cs typeface="Calibri"/>
              </a:rPr>
              <a:t>δημιουργία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αυτόνομων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"έξυπνων"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περιβαλλόντων</a:t>
            </a:r>
            <a:endParaRPr sz="8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Clr>
                <a:srgbClr val="FFBA00"/>
              </a:buClr>
              <a:buFont typeface="Arial"/>
              <a:buChar char="•"/>
            </a:pPr>
            <a:endParaRPr sz="1500">
              <a:latin typeface="Calibri"/>
              <a:cs typeface="Calibri"/>
            </a:endParaRPr>
          </a:p>
          <a:p>
            <a:pPr marL="188595" indent="-175895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231578"/>
              <a:buFont typeface="Arial"/>
              <a:buChar char="•"/>
              <a:tabLst>
                <a:tab pos="188595" algn="l"/>
              </a:tabLst>
            </a:pPr>
            <a:r>
              <a:rPr sz="950" spc="70" dirty="0">
                <a:latin typeface="Calibri"/>
                <a:cs typeface="Calibri"/>
              </a:rPr>
              <a:t>Αυτή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η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αντίληψη</a:t>
            </a:r>
            <a:r>
              <a:rPr sz="950" spc="275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έξυπνης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60" dirty="0">
                <a:latin typeface="Calibri"/>
                <a:cs typeface="Calibri"/>
              </a:rPr>
              <a:t>ενέργειας</a:t>
            </a:r>
            <a:r>
              <a:rPr sz="950" b="1" spc="30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σημαίνει:</a:t>
            </a:r>
            <a:endParaRPr sz="950">
              <a:latin typeface="Calibri"/>
              <a:cs typeface="Calibri"/>
            </a:endParaRPr>
          </a:p>
          <a:p>
            <a:pPr marL="341630" lvl="1" indent="-146685">
              <a:lnSpc>
                <a:spcPct val="100000"/>
              </a:lnSpc>
              <a:spcBef>
                <a:spcPts val="130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341630" algn="l"/>
              </a:tabLst>
            </a:pPr>
            <a:r>
              <a:rPr sz="850" spc="114" dirty="0">
                <a:latin typeface="Calibri"/>
                <a:cs typeface="Calibri"/>
              </a:rPr>
              <a:t>Παραγωγή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ενέργειας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120" dirty="0">
                <a:latin typeface="Calibri"/>
                <a:cs typeface="Calibri"/>
              </a:rPr>
              <a:t>σύμφωνα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105" dirty="0">
                <a:latin typeface="Calibri"/>
                <a:cs typeface="Calibri"/>
              </a:rPr>
              <a:t>με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τη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100" dirty="0">
                <a:latin typeface="Calibri"/>
                <a:cs typeface="Calibri"/>
              </a:rPr>
              <a:t>συμφωνία</a:t>
            </a:r>
            <a:endParaRPr sz="850">
              <a:latin typeface="Calibri"/>
              <a:cs typeface="Calibri"/>
            </a:endParaRPr>
          </a:p>
          <a:p>
            <a:pPr marL="341630" lvl="1" indent="-146685">
              <a:lnSpc>
                <a:spcPct val="100000"/>
              </a:lnSpc>
              <a:spcBef>
                <a:spcPts val="124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341630" algn="l"/>
              </a:tabLst>
            </a:pPr>
            <a:r>
              <a:rPr sz="850" spc="65" dirty="0">
                <a:latin typeface="Calibri"/>
                <a:cs typeface="Calibri"/>
              </a:rPr>
              <a:t>Προώθηση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χρήσης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ανανεώσιμων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πηγών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ενέργειας</a:t>
            </a:r>
            <a:endParaRPr sz="850">
              <a:latin typeface="Calibri"/>
              <a:cs typeface="Calibri"/>
            </a:endParaRPr>
          </a:p>
          <a:p>
            <a:pPr marL="341630" lvl="1" indent="-146685">
              <a:lnSpc>
                <a:spcPct val="100000"/>
              </a:lnSpc>
              <a:spcBef>
                <a:spcPts val="128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341630" algn="l"/>
              </a:tabLst>
            </a:pPr>
            <a:r>
              <a:rPr sz="850" spc="90" dirty="0">
                <a:latin typeface="Calibri"/>
                <a:cs typeface="Calibri"/>
              </a:rPr>
              <a:t>Μείωση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των</a:t>
            </a:r>
            <a:r>
              <a:rPr sz="85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εκπομπών</a:t>
            </a:r>
            <a:endParaRPr sz="850">
              <a:latin typeface="Calibri"/>
              <a:cs typeface="Calibri"/>
            </a:endParaRPr>
          </a:p>
          <a:p>
            <a:pPr marL="341630" lvl="1" indent="-146685">
              <a:lnSpc>
                <a:spcPct val="100000"/>
              </a:lnSpc>
              <a:spcBef>
                <a:spcPts val="134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341630" algn="l"/>
              </a:tabLst>
            </a:pPr>
            <a:r>
              <a:rPr sz="850" spc="55" dirty="0">
                <a:latin typeface="Calibri"/>
                <a:cs typeface="Calibri"/>
              </a:rPr>
              <a:t>Δημιουργία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πιο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βιώσιμων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περιβαλλόντων</a:t>
            </a:r>
            <a:endParaRPr sz="850">
              <a:latin typeface="Calibri"/>
              <a:cs typeface="Calibri"/>
            </a:endParaRPr>
          </a:p>
          <a:p>
            <a:pPr marL="341630" lvl="1" indent="-146685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341630" algn="l"/>
              </a:tabLst>
            </a:pPr>
            <a:r>
              <a:rPr sz="850" spc="75" dirty="0">
                <a:latin typeface="Calibri"/>
                <a:cs typeface="Calibri"/>
              </a:rPr>
              <a:t>Υποστηρίξτε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τον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πλανήτη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και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αποφύγετε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την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κλιματική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αλλαγή</a:t>
            </a:r>
            <a:endParaRPr sz="850">
              <a:latin typeface="Calibri"/>
              <a:cs typeface="Calibri"/>
            </a:endParaRPr>
          </a:p>
          <a:p>
            <a:pPr marL="286385" lvl="1" indent="-91440">
              <a:lnSpc>
                <a:spcPct val="100000"/>
              </a:lnSpc>
              <a:spcBef>
                <a:spcPts val="49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286385" algn="l"/>
              </a:tabLst>
            </a:pPr>
            <a:r>
              <a:rPr sz="850" dirty="0">
                <a:latin typeface="Calibri"/>
                <a:cs typeface="Calibri"/>
              </a:rPr>
              <a:t>...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554" y="5315584"/>
            <a:ext cx="325755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spc="20" dirty="0">
                <a:latin typeface="Calibri"/>
                <a:cs typeface="Calibri"/>
              </a:rPr>
              <a:t>Πηγή:</a:t>
            </a:r>
            <a:r>
              <a:rPr sz="350" spc="-1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ENISA</a:t>
            </a:r>
            <a:r>
              <a:rPr sz="350" spc="-15" dirty="0">
                <a:latin typeface="Calibri"/>
                <a:cs typeface="Calibri"/>
              </a:rPr>
              <a:t> </a:t>
            </a:r>
            <a:r>
              <a:rPr sz="350" spc="10" dirty="0">
                <a:latin typeface="Calibri"/>
                <a:cs typeface="Calibri"/>
              </a:rPr>
              <a:t>()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2554" y="5421629"/>
            <a:ext cx="667385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spc="20" dirty="0">
                <a:latin typeface="Calibri"/>
                <a:cs typeface="Calibri"/>
              </a:rPr>
              <a:t>U</a:t>
            </a:r>
            <a:r>
              <a:rPr sz="350" spc="10" dirty="0">
                <a:latin typeface="Calibri"/>
                <a:cs typeface="Calibri"/>
              </a:rPr>
              <a:t>R</a:t>
            </a:r>
            <a:r>
              <a:rPr sz="350" spc="15" dirty="0">
                <a:latin typeface="Calibri"/>
                <a:cs typeface="Calibri"/>
              </a:rPr>
              <a:t>L</a:t>
            </a:r>
            <a:r>
              <a:rPr sz="350" spc="5" dirty="0">
                <a:latin typeface="Calibri"/>
                <a:cs typeface="Calibri"/>
              </a:rPr>
              <a:t>: </a:t>
            </a:r>
            <a:r>
              <a:rPr sz="350" spc="5" dirty="0">
                <a:solidFill>
                  <a:srgbClr val="87872D"/>
                </a:solidFill>
                <a:latin typeface="Calibri"/>
                <a:cs typeface="Calibri"/>
              </a:rPr>
              <a:t>h</a:t>
            </a:r>
            <a:r>
              <a:rPr sz="350" spc="-5" dirty="0">
                <a:solidFill>
                  <a:srgbClr val="87872D"/>
                </a:solidFill>
                <a:latin typeface="Calibri"/>
                <a:cs typeface="Calibri"/>
              </a:rPr>
              <a:t>tt</a:t>
            </a:r>
            <a:r>
              <a:rPr sz="350" spc="5" dirty="0">
                <a:solidFill>
                  <a:srgbClr val="87872D"/>
                </a:solidFill>
                <a:latin typeface="Calibri"/>
                <a:cs typeface="Calibri"/>
              </a:rPr>
              <a:t>p</a:t>
            </a:r>
            <a:r>
              <a:rPr sz="350" spc="-5" dirty="0">
                <a:solidFill>
                  <a:srgbClr val="87872D"/>
                </a:solidFill>
                <a:latin typeface="Calibri"/>
                <a:cs typeface="Calibri"/>
              </a:rPr>
              <a:t>s</a:t>
            </a:r>
            <a:r>
              <a:rPr sz="350" spc="-10" dirty="0">
                <a:solidFill>
                  <a:srgbClr val="87872D"/>
                </a:solidFill>
                <a:latin typeface="Calibri"/>
                <a:cs typeface="Calibri"/>
              </a:rPr>
              <a:t>:</a:t>
            </a:r>
            <a:r>
              <a:rPr sz="350" spc="-5" dirty="0">
                <a:solidFill>
                  <a:srgbClr val="87872D"/>
                </a:solidFill>
                <a:latin typeface="Calibri"/>
                <a:cs typeface="Calibri"/>
              </a:rPr>
              <a:t>//</a:t>
            </a:r>
            <a:r>
              <a:rPr sz="350" dirty="0">
                <a:solidFill>
                  <a:srgbClr val="87872D"/>
                </a:solidFill>
                <a:latin typeface="Calibri"/>
                <a:cs typeface="Calibri"/>
              </a:rPr>
              <a:t>c</a:t>
            </a:r>
            <a:r>
              <a:rPr sz="350" spc="-10" dirty="0">
                <a:solidFill>
                  <a:srgbClr val="87872D"/>
                </a:solidFill>
                <a:latin typeface="Calibri"/>
                <a:cs typeface="Calibri"/>
              </a:rPr>
              <a:t>i</a:t>
            </a:r>
            <a:r>
              <a:rPr sz="350" spc="-5" dirty="0">
                <a:solidFill>
                  <a:srgbClr val="87872D"/>
                </a:solidFill>
                <a:latin typeface="Calibri"/>
                <a:cs typeface="Calibri"/>
              </a:rPr>
              <a:t>r</a:t>
            </a:r>
            <a:r>
              <a:rPr sz="350" dirty="0">
                <a:solidFill>
                  <a:srgbClr val="87872D"/>
                </a:solidFill>
                <a:latin typeface="Calibri"/>
                <a:cs typeface="Calibri"/>
              </a:rPr>
              <a:t>a</a:t>
            </a:r>
            <a:r>
              <a:rPr sz="350" spc="-5" dirty="0">
                <a:solidFill>
                  <a:srgbClr val="87872D"/>
                </a:solidFill>
                <a:latin typeface="Calibri"/>
                <a:cs typeface="Calibri"/>
              </a:rPr>
              <a:t>s.</a:t>
            </a:r>
            <a:r>
              <a:rPr sz="350" dirty="0">
                <a:solidFill>
                  <a:srgbClr val="87872D"/>
                </a:solidFill>
                <a:latin typeface="Calibri"/>
                <a:cs typeface="Calibri"/>
              </a:rPr>
              <a:t>e</a:t>
            </a:r>
            <a:r>
              <a:rPr sz="350" spc="5" dirty="0">
                <a:solidFill>
                  <a:srgbClr val="87872D"/>
                </a:solidFill>
                <a:latin typeface="Calibri"/>
                <a:cs typeface="Calibri"/>
              </a:rPr>
              <a:t>n</a:t>
            </a:r>
            <a:r>
              <a:rPr sz="350" spc="-5" dirty="0">
                <a:solidFill>
                  <a:srgbClr val="87872D"/>
                </a:solidFill>
                <a:latin typeface="Calibri"/>
                <a:cs typeface="Calibri"/>
              </a:rPr>
              <a:t>is</a:t>
            </a:r>
            <a:r>
              <a:rPr sz="350" dirty="0">
                <a:solidFill>
                  <a:srgbClr val="87872D"/>
                </a:solidFill>
                <a:latin typeface="Calibri"/>
                <a:cs typeface="Calibri"/>
              </a:rPr>
              <a:t>a</a:t>
            </a:r>
            <a:r>
              <a:rPr sz="350" spc="-10" dirty="0">
                <a:solidFill>
                  <a:srgbClr val="87872D"/>
                </a:solidFill>
                <a:latin typeface="Calibri"/>
                <a:cs typeface="Calibri"/>
              </a:rPr>
              <a:t>.</a:t>
            </a:r>
            <a:r>
              <a:rPr sz="350" dirty="0">
                <a:solidFill>
                  <a:srgbClr val="87872D"/>
                </a:solidFill>
                <a:latin typeface="Calibri"/>
                <a:cs typeface="Calibri"/>
              </a:rPr>
              <a:t>eu</a:t>
            </a:r>
            <a:r>
              <a:rPr sz="350" spc="-5" dirty="0">
                <a:solidFill>
                  <a:srgbClr val="87872D"/>
                </a:solidFill>
                <a:latin typeface="Calibri"/>
                <a:cs typeface="Calibri"/>
              </a:rPr>
              <a:t>r</a:t>
            </a:r>
            <a:r>
              <a:rPr sz="350" dirty="0">
                <a:solidFill>
                  <a:srgbClr val="87872D"/>
                </a:solidFill>
                <a:latin typeface="Calibri"/>
                <a:cs typeface="Calibri"/>
              </a:rPr>
              <a:t>opa</a:t>
            </a:r>
            <a:r>
              <a:rPr sz="350" spc="-5" dirty="0">
                <a:solidFill>
                  <a:srgbClr val="87872D"/>
                </a:solidFill>
                <a:latin typeface="Calibri"/>
                <a:cs typeface="Calibri"/>
              </a:rPr>
              <a:t>.</a:t>
            </a:r>
            <a:r>
              <a:rPr sz="350" dirty="0">
                <a:solidFill>
                  <a:srgbClr val="87872D"/>
                </a:solidFill>
                <a:latin typeface="Calibri"/>
                <a:cs typeface="Calibri"/>
              </a:rPr>
              <a:t>e</a:t>
            </a:r>
            <a:r>
              <a:rPr sz="350" spc="15" dirty="0">
                <a:solidFill>
                  <a:srgbClr val="87872D"/>
                </a:solidFill>
                <a:latin typeface="Calibri"/>
                <a:cs typeface="Calibri"/>
              </a:rPr>
              <a:t>u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7807" y="5487670"/>
            <a:ext cx="539115" cy="0"/>
          </a:xfrm>
          <a:custGeom>
            <a:avLst/>
            <a:gdLst/>
            <a:ahLst/>
            <a:cxnLst/>
            <a:rect l="l" t="t" r="r" b="b"/>
            <a:pathLst>
              <a:path w="539115">
                <a:moveTo>
                  <a:pt x="0" y="0"/>
                </a:moveTo>
                <a:lnTo>
                  <a:pt x="538797" y="0"/>
                </a:lnTo>
              </a:path>
            </a:pathLst>
          </a:custGeom>
          <a:ln w="3175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2554" y="5509895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26787" y="5349557"/>
            <a:ext cx="9334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55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796847" y="2017395"/>
            <a:ext cx="3660775" cy="3663950"/>
            <a:chOff x="7796847" y="2017395"/>
            <a:chExt cx="3660775" cy="366395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73832" y="3407410"/>
              <a:ext cx="1076007" cy="10728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96847" y="2017395"/>
              <a:ext cx="3660775" cy="36636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78840" y="-137667"/>
            <a:ext cx="11450955" cy="6880225"/>
            <a:chOff x="741362" y="0"/>
            <a:chExt cx="11450955" cy="6880225"/>
          </a:xfrm>
        </p:grpSpPr>
        <p:sp>
          <p:nvSpPr>
            <p:cNvPr id="3" name="object 3"/>
            <p:cNvSpPr/>
            <p:nvPr/>
          </p:nvSpPr>
          <p:spPr>
            <a:xfrm>
              <a:off x="689355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532" y="0"/>
              <a:ext cx="501046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430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5650" y="3953509"/>
              <a:ext cx="6729095" cy="1301115"/>
            </a:xfrm>
            <a:custGeom>
              <a:avLst/>
              <a:gdLst/>
              <a:ahLst/>
              <a:cxnLst/>
              <a:rect l="l" t="t" r="r" b="b"/>
              <a:pathLst>
                <a:path w="6729095" h="1301114">
                  <a:moveTo>
                    <a:pt x="0" y="216852"/>
                  </a:moveTo>
                  <a:lnTo>
                    <a:pt x="5715" y="167004"/>
                  </a:lnTo>
                  <a:lnTo>
                    <a:pt x="21907" y="121602"/>
                  </a:lnTo>
                  <a:lnTo>
                    <a:pt x="47625" y="81279"/>
                  </a:lnTo>
                  <a:lnTo>
                    <a:pt x="81280" y="47625"/>
                  </a:lnTo>
                  <a:lnTo>
                    <a:pt x="121602" y="21907"/>
                  </a:lnTo>
                  <a:lnTo>
                    <a:pt x="167005" y="5714"/>
                  </a:lnTo>
                  <a:lnTo>
                    <a:pt x="216852" y="0"/>
                  </a:lnTo>
                  <a:lnTo>
                    <a:pt x="6512242" y="0"/>
                  </a:lnTo>
                  <a:lnTo>
                    <a:pt x="6561772" y="5714"/>
                  </a:lnTo>
                  <a:lnTo>
                    <a:pt x="6607492" y="21907"/>
                  </a:lnTo>
                  <a:lnTo>
                    <a:pt x="6647815" y="47625"/>
                  </a:lnTo>
                  <a:lnTo>
                    <a:pt x="6681470" y="81279"/>
                  </a:lnTo>
                  <a:lnTo>
                    <a:pt x="6706870" y="121602"/>
                  </a:lnTo>
                  <a:lnTo>
                    <a:pt x="6723380" y="167004"/>
                  </a:lnTo>
                  <a:lnTo>
                    <a:pt x="6729095" y="216852"/>
                  </a:lnTo>
                  <a:lnTo>
                    <a:pt x="6729095" y="1084262"/>
                  </a:lnTo>
                  <a:lnTo>
                    <a:pt x="6723380" y="1134109"/>
                  </a:lnTo>
                  <a:lnTo>
                    <a:pt x="6706870" y="1179512"/>
                  </a:lnTo>
                  <a:lnTo>
                    <a:pt x="6681470" y="1219834"/>
                  </a:lnTo>
                  <a:lnTo>
                    <a:pt x="6647815" y="1253489"/>
                  </a:lnTo>
                  <a:lnTo>
                    <a:pt x="6607492" y="1279207"/>
                  </a:lnTo>
                  <a:lnTo>
                    <a:pt x="6561772" y="1295399"/>
                  </a:lnTo>
                  <a:lnTo>
                    <a:pt x="6512242" y="1301114"/>
                  </a:lnTo>
                  <a:lnTo>
                    <a:pt x="216852" y="1301114"/>
                  </a:lnTo>
                  <a:lnTo>
                    <a:pt x="167005" y="1295399"/>
                  </a:lnTo>
                  <a:lnTo>
                    <a:pt x="121602" y="1279207"/>
                  </a:lnTo>
                  <a:lnTo>
                    <a:pt x="81280" y="1253489"/>
                  </a:lnTo>
                  <a:lnTo>
                    <a:pt x="47625" y="1219834"/>
                  </a:lnTo>
                  <a:lnTo>
                    <a:pt x="21907" y="1179512"/>
                  </a:lnTo>
                  <a:lnTo>
                    <a:pt x="5715" y="1134109"/>
                  </a:lnTo>
                  <a:lnTo>
                    <a:pt x="0" y="1084262"/>
                  </a:lnTo>
                  <a:lnTo>
                    <a:pt x="0" y="216852"/>
                  </a:lnTo>
                </a:path>
              </a:pathLst>
            </a:custGeom>
            <a:ln w="285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496809" y="4491037"/>
              <a:ext cx="745490" cy="200025"/>
            </a:xfrm>
            <a:custGeom>
              <a:avLst/>
              <a:gdLst/>
              <a:ahLst/>
              <a:cxnLst/>
              <a:rect l="l" t="t" r="r" b="b"/>
              <a:pathLst>
                <a:path w="745490" h="200025">
                  <a:moveTo>
                    <a:pt x="545147" y="0"/>
                  </a:moveTo>
                  <a:lnTo>
                    <a:pt x="545147" y="200025"/>
                  </a:lnTo>
                  <a:lnTo>
                    <a:pt x="678497" y="133350"/>
                  </a:lnTo>
                  <a:lnTo>
                    <a:pt x="578485" y="133350"/>
                  </a:lnTo>
                  <a:lnTo>
                    <a:pt x="578485" y="66675"/>
                  </a:lnTo>
                  <a:lnTo>
                    <a:pt x="678497" y="66675"/>
                  </a:lnTo>
                  <a:lnTo>
                    <a:pt x="545147" y="0"/>
                  </a:lnTo>
                  <a:close/>
                </a:path>
                <a:path w="745490" h="200025">
                  <a:moveTo>
                    <a:pt x="545147" y="66675"/>
                  </a:moveTo>
                  <a:lnTo>
                    <a:pt x="0" y="66675"/>
                  </a:lnTo>
                  <a:lnTo>
                    <a:pt x="0" y="133350"/>
                  </a:lnTo>
                  <a:lnTo>
                    <a:pt x="545147" y="133350"/>
                  </a:lnTo>
                  <a:lnTo>
                    <a:pt x="545147" y="66675"/>
                  </a:lnTo>
                  <a:close/>
                </a:path>
                <a:path w="745490" h="200025">
                  <a:moveTo>
                    <a:pt x="678497" y="66675"/>
                  </a:moveTo>
                  <a:lnTo>
                    <a:pt x="578485" y="66675"/>
                  </a:lnTo>
                  <a:lnTo>
                    <a:pt x="578485" y="133350"/>
                  </a:lnTo>
                  <a:lnTo>
                    <a:pt x="678497" y="133350"/>
                  </a:lnTo>
                  <a:lnTo>
                    <a:pt x="745172" y="100012"/>
                  </a:lnTo>
                  <a:lnTo>
                    <a:pt x="678497" y="66675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314372" y="3685857"/>
              <a:ext cx="2905125" cy="1837055"/>
            </a:xfrm>
            <a:custGeom>
              <a:avLst/>
              <a:gdLst/>
              <a:ahLst/>
              <a:cxnLst/>
              <a:rect l="l" t="t" r="r" b="b"/>
              <a:pathLst>
                <a:path w="2905125" h="1837054">
                  <a:moveTo>
                    <a:pt x="2599055" y="0"/>
                  </a:moveTo>
                  <a:lnTo>
                    <a:pt x="306070" y="0"/>
                  </a:lnTo>
                  <a:lnTo>
                    <a:pt x="256540" y="4127"/>
                  </a:lnTo>
                  <a:lnTo>
                    <a:pt x="209232" y="15557"/>
                  </a:lnTo>
                  <a:lnTo>
                    <a:pt x="165417" y="34289"/>
                  </a:lnTo>
                  <a:lnTo>
                    <a:pt x="125412" y="59054"/>
                  </a:lnTo>
                  <a:lnTo>
                    <a:pt x="89535" y="89534"/>
                  </a:lnTo>
                  <a:lnTo>
                    <a:pt x="59055" y="125412"/>
                  </a:lnTo>
                  <a:lnTo>
                    <a:pt x="34290" y="165417"/>
                  </a:lnTo>
                  <a:lnTo>
                    <a:pt x="15557" y="209232"/>
                  </a:lnTo>
                  <a:lnTo>
                    <a:pt x="4127" y="256539"/>
                  </a:lnTo>
                  <a:lnTo>
                    <a:pt x="0" y="306069"/>
                  </a:lnTo>
                  <a:lnTo>
                    <a:pt x="0" y="1530667"/>
                  </a:lnTo>
                  <a:lnTo>
                    <a:pt x="4127" y="1580514"/>
                  </a:lnTo>
                  <a:lnTo>
                    <a:pt x="15557" y="1627504"/>
                  </a:lnTo>
                  <a:lnTo>
                    <a:pt x="34290" y="1671319"/>
                  </a:lnTo>
                  <a:lnTo>
                    <a:pt x="59055" y="1711642"/>
                  </a:lnTo>
                  <a:lnTo>
                    <a:pt x="89535" y="1747202"/>
                  </a:lnTo>
                  <a:lnTo>
                    <a:pt x="125412" y="1777999"/>
                  </a:lnTo>
                  <a:lnTo>
                    <a:pt x="165417" y="1802764"/>
                  </a:lnTo>
                  <a:lnTo>
                    <a:pt x="209232" y="1821179"/>
                  </a:lnTo>
                  <a:lnTo>
                    <a:pt x="256540" y="1832927"/>
                  </a:lnTo>
                  <a:lnTo>
                    <a:pt x="306070" y="1837054"/>
                  </a:lnTo>
                  <a:lnTo>
                    <a:pt x="2599055" y="1837054"/>
                  </a:lnTo>
                  <a:lnTo>
                    <a:pt x="2648585" y="1832927"/>
                  </a:lnTo>
                  <a:lnTo>
                    <a:pt x="2695892" y="1821179"/>
                  </a:lnTo>
                  <a:lnTo>
                    <a:pt x="2739707" y="1802764"/>
                  </a:lnTo>
                  <a:lnTo>
                    <a:pt x="2779712" y="1777999"/>
                  </a:lnTo>
                  <a:lnTo>
                    <a:pt x="2815590" y="1747202"/>
                  </a:lnTo>
                  <a:lnTo>
                    <a:pt x="2846070" y="1711642"/>
                  </a:lnTo>
                  <a:lnTo>
                    <a:pt x="2871152" y="1671319"/>
                  </a:lnTo>
                  <a:lnTo>
                    <a:pt x="2889567" y="1627504"/>
                  </a:lnTo>
                  <a:lnTo>
                    <a:pt x="2901315" y="1580514"/>
                  </a:lnTo>
                  <a:lnTo>
                    <a:pt x="2905125" y="1530667"/>
                  </a:lnTo>
                  <a:lnTo>
                    <a:pt x="2905125" y="306069"/>
                  </a:lnTo>
                  <a:lnTo>
                    <a:pt x="2901315" y="256539"/>
                  </a:lnTo>
                  <a:lnTo>
                    <a:pt x="2889567" y="209232"/>
                  </a:lnTo>
                  <a:lnTo>
                    <a:pt x="2871152" y="165417"/>
                  </a:lnTo>
                  <a:lnTo>
                    <a:pt x="2846070" y="125412"/>
                  </a:lnTo>
                  <a:lnTo>
                    <a:pt x="2815590" y="89534"/>
                  </a:lnTo>
                  <a:lnTo>
                    <a:pt x="2779712" y="59054"/>
                  </a:lnTo>
                  <a:lnTo>
                    <a:pt x="2739707" y="34289"/>
                  </a:lnTo>
                  <a:lnTo>
                    <a:pt x="2695892" y="15557"/>
                  </a:lnTo>
                  <a:lnTo>
                    <a:pt x="2648585" y="4127"/>
                  </a:lnTo>
                  <a:lnTo>
                    <a:pt x="25990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14372" y="3685857"/>
              <a:ext cx="2905125" cy="1837055"/>
            </a:xfrm>
            <a:custGeom>
              <a:avLst/>
              <a:gdLst/>
              <a:ahLst/>
              <a:cxnLst/>
              <a:rect l="l" t="t" r="r" b="b"/>
              <a:pathLst>
                <a:path w="2905125" h="1837054">
                  <a:moveTo>
                    <a:pt x="0" y="306069"/>
                  </a:moveTo>
                  <a:lnTo>
                    <a:pt x="4127" y="256539"/>
                  </a:lnTo>
                  <a:lnTo>
                    <a:pt x="15557" y="209232"/>
                  </a:lnTo>
                  <a:lnTo>
                    <a:pt x="34290" y="165417"/>
                  </a:lnTo>
                  <a:lnTo>
                    <a:pt x="59055" y="125412"/>
                  </a:lnTo>
                  <a:lnTo>
                    <a:pt x="89535" y="89534"/>
                  </a:lnTo>
                  <a:lnTo>
                    <a:pt x="125412" y="59054"/>
                  </a:lnTo>
                  <a:lnTo>
                    <a:pt x="165417" y="34289"/>
                  </a:lnTo>
                  <a:lnTo>
                    <a:pt x="209232" y="15557"/>
                  </a:lnTo>
                  <a:lnTo>
                    <a:pt x="256540" y="4127"/>
                  </a:lnTo>
                  <a:lnTo>
                    <a:pt x="306070" y="0"/>
                  </a:lnTo>
                  <a:lnTo>
                    <a:pt x="2599055" y="0"/>
                  </a:lnTo>
                  <a:lnTo>
                    <a:pt x="2648585" y="4127"/>
                  </a:lnTo>
                  <a:lnTo>
                    <a:pt x="2695892" y="15557"/>
                  </a:lnTo>
                  <a:lnTo>
                    <a:pt x="2739707" y="34289"/>
                  </a:lnTo>
                  <a:lnTo>
                    <a:pt x="2779712" y="59054"/>
                  </a:lnTo>
                  <a:lnTo>
                    <a:pt x="2815590" y="89534"/>
                  </a:lnTo>
                  <a:lnTo>
                    <a:pt x="2846070" y="125412"/>
                  </a:lnTo>
                  <a:lnTo>
                    <a:pt x="2871152" y="165417"/>
                  </a:lnTo>
                  <a:lnTo>
                    <a:pt x="2889567" y="209232"/>
                  </a:lnTo>
                  <a:lnTo>
                    <a:pt x="2901315" y="256539"/>
                  </a:lnTo>
                  <a:lnTo>
                    <a:pt x="2905125" y="306069"/>
                  </a:lnTo>
                  <a:lnTo>
                    <a:pt x="2905125" y="1530667"/>
                  </a:lnTo>
                  <a:lnTo>
                    <a:pt x="2901315" y="1580514"/>
                  </a:lnTo>
                  <a:lnTo>
                    <a:pt x="2889567" y="1627504"/>
                  </a:lnTo>
                  <a:lnTo>
                    <a:pt x="2871152" y="1671319"/>
                  </a:lnTo>
                  <a:lnTo>
                    <a:pt x="2846070" y="1711642"/>
                  </a:lnTo>
                  <a:lnTo>
                    <a:pt x="2815590" y="1747202"/>
                  </a:lnTo>
                  <a:lnTo>
                    <a:pt x="2779712" y="1777999"/>
                  </a:lnTo>
                  <a:lnTo>
                    <a:pt x="2739707" y="1802764"/>
                  </a:lnTo>
                  <a:lnTo>
                    <a:pt x="2695892" y="1821179"/>
                  </a:lnTo>
                  <a:lnTo>
                    <a:pt x="2648585" y="1832927"/>
                  </a:lnTo>
                  <a:lnTo>
                    <a:pt x="2599055" y="1837054"/>
                  </a:lnTo>
                  <a:lnTo>
                    <a:pt x="306070" y="1837054"/>
                  </a:lnTo>
                  <a:lnTo>
                    <a:pt x="256540" y="1832927"/>
                  </a:lnTo>
                  <a:lnTo>
                    <a:pt x="209232" y="1821179"/>
                  </a:lnTo>
                  <a:lnTo>
                    <a:pt x="165417" y="1802764"/>
                  </a:lnTo>
                  <a:lnTo>
                    <a:pt x="125412" y="1777999"/>
                  </a:lnTo>
                  <a:lnTo>
                    <a:pt x="89535" y="1747202"/>
                  </a:lnTo>
                  <a:lnTo>
                    <a:pt x="59055" y="1711642"/>
                  </a:lnTo>
                  <a:lnTo>
                    <a:pt x="34290" y="1671319"/>
                  </a:lnTo>
                  <a:lnTo>
                    <a:pt x="15557" y="1627504"/>
                  </a:lnTo>
                  <a:lnTo>
                    <a:pt x="4127" y="1580514"/>
                  </a:lnTo>
                  <a:lnTo>
                    <a:pt x="0" y="1530667"/>
                  </a:lnTo>
                  <a:lnTo>
                    <a:pt x="0" y="306069"/>
                  </a:lnTo>
                </a:path>
              </a:pathLst>
            </a:custGeom>
            <a:ln w="285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82205" y="4906962"/>
              <a:ext cx="536575" cy="834390"/>
            </a:xfrm>
            <a:custGeom>
              <a:avLst/>
              <a:gdLst/>
              <a:ahLst/>
              <a:cxnLst/>
              <a:rect l="l" t="t" r="r" b="b"/>
              <a:pathLst>
                <a:path w="536575" h="834389">
                  <a:moveTo>
                    <a:pt x="268287" y="566102"/>
                  </a:moveTo>
                  <a:lnTo>
                    <a:pt x="133985" y="700087"/>
                  </a:lnTo>
                  <a:lnTo>
                    <a:pt x="268287" y="834390"/>
                  </a:lnTo>
                  <a:lnTo>
                    <a:pt x="268287" y="767080"/>
                  </a:lnTo>
                  <a:lnTo>
                    <a:pt x="301625" y="767080"/>
                  </a:lnTo>
                  <a:lnTo>
                    <a:pt x="348932" y="762317"/>
                  </a:lnTo>
                  <a:lnTo>
                    <a:pt x="393065" y="748665"/>
                  </a:lnTo>
                  <a:lnTo>
                    <a:pt x="433070" y="727075"/>
                  </a:lnTo>
                  <a:lnTo>
                    <a:pt x="467677" y="698500"/>
                  </a:lnTo>
                  <a:lnTo>
                    <a:pt x="496252" y="663575"/>
                  </a:lnTo>
                  <a:lnTo>
                    <a:pt x="513077" y="633094"/>
                  </a:lnTo>
                  <a:lnTo>
                    <a:pt x="268287" y="633094"/>
                  </a:lnTo>
                  <a:lnTo>
                    <a:pt x="268287" y="566102"/>
                  </a:lnTo>
                  <a:close/>
                </a:path>
                <a:path w="536575" h="834389">
                  <a:moveTo>
                    <a:pt x="301625" y="0"/>
                  </a:moveTo>
                  <a:lnTo>
                    <a:pt x="0" y="0"/>
                  </a:lnTo>
                  <a:lnTo>
                    <a:pt x="0" y="133985"/>
                  </a:lnTo>
                  <a:lnTo>
                    <a:pt x="301625" y="133985"/>
                  </a:lnTo>
                  <a:lnTo>
                    <a:pt x="340995" y="141922"/>
                  </a:lnTo>
                  <a:lnTo>
                    <a:pt x="372745" y="163512"/>
                  </a:lnTo>
                  <a:lnTo>
                    <a:pt x="394335" y="195580"/>
                  </a:lnTo>
                  <a:lnTo>
                    <a:pt x="402272" y="234632"/>
                  </a:lnTo>
                  <a:lnTo>
                    <a:pt x="402272" y="532447"/>
                  </a:lnTo>
                  <a:lnTo>
                    <a:pt x="394335" y="571817"/>
                  </a:lnTo>
                  <a:lnTo>
                    <a:pt x="372745" y="603567"/>
                  </a:lnTo>
                  <a:lnTo>
                    <a:pt x="340995" y="625157"/>
                  </a:lnTo>
                  <a:lnTo>
                    <a:pt x="301625" y="633094"/>
                  </a:lnTo>
                  <a:lnTo>
                    <a:pt x="513077" y="633094"/>
                  </a:lnTo>
                  <a:lnTo>
                    <a:pt x="518160" y="623887"/>
                  </a:lnTo>
                  <a:lnTo>
                    <a:pt x="531812" y="579755"/>
                  </a:lnTo>
                  <a:lnTo>
                    <a:pt x="536575" y="532447"/>
                  </a:lnTo>
                  <a:lnTo>
                    <a:pt x="536575" y="234632"/>
                  </a:lnTo>
                  <a:lnTo>
                    <a:pt x="531812" y="187325"/>
                  </a:lnTo>
                  <a:lnTo>
                    <a:pt x="518160" y="143192"/>
                  </a:lnTo>
                  <a:lnTo>
                    <a:pt x="496252" y="103505"/>
                  </a:lnTo>
                  <a:lnTo>
                    <a:pt x="467677" y="68897"/>
                  </a:lnTo>
                  <a:lnTo>
                    <a:pt x="433070" y="40005"/>
                  </a:lnTo>
                  <a:lnTo>
                    <a:pt x="393065" y="18414"/>
                  </a:lnTo>
                  <a:lnTo>
                    <a:pt x="348932" y="4762"/>
                  </a:lnTo>
                  <a:lnTo>
                    <a:pt x="301625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482205" y="4906962"/>
              <a:ext cx="536575" cy="834390"/>
            </a:xfrm>
            <a:custGeom>
              <a:avLst/>
              <a:gdLst/>
              <a:ahLst/>
              <a:cxnLst/>
              <a:rect l="l" t="t" r="r" b="b"/>
              <a:pathLst>
                <a:path w="536575" h="834389">
                  <a:moveTo>
                    <a:pt x="0" y="0"/>
                  </a:moveTo>
                  <a:lnTo>
                    <a:pt x="301625" y="0"/>
                  </a:lnTo>
                  <a:lnTo>
                    <a:pt x="348932" y="4762"/>
                  </a:lnTo>
                  <a:lnTo>
                    <a:pt x="393065" y="18414"/>
                  </a:lnTo>
                  <a:lnTo>
                    <a:pt x="433070" y="40005"/>
                  </a:lnTo>
                  <a:lnTo>
                    <a:pt x="467677" y="68897"/>
                  </a:lnTo>
                  <a:lnTo>
                    <a:pt x="496252" y="103505"/>
                  </a:lnTo>
                  <a:lnTo>
                    <a:pt x="518160" y="143192"/>
                  </a:lnTo>
                  <a:lnTo>
                    <a:pt x="531812" y="187325"/>
                  </a:lnTo>
                  <a:lnTo>
                    <a:pt x="536575" y="234632"/>
                  </a:lnTo>
                  <a:lnTo>
                    <a:pt x="536575" y="532447"/>
                  </a:lnTo>
                  <a:lnTo>
                    <a:pt x="531812" y="579755"/>
                  </a:lnTo>
                  <a:lnTo>
                    <a:pt x="518160" y="623887"/>
                  </a:lnTo>
                  <a:lnTo>
                    <a:pt x="496252" y="663575"/>
                  </a:lnTo>
                  <a:lnTo>
                    <a:pt x="467677" y="698500"/>
                  </a:lnTo>
                  <a:lnTo>
                    <a:pt x="433070" y="727075"/>
                  </a:lnTo>
                  <a:lnTo>
                    <a:pt x="393065" y="748665"/>
                  </a:lnTo>
                  <a:lnTo>
                    <a:pt x="348932" y="762317"/>
                  </a:lnTo>
                  <a:lnTo>
                    <a:pt x="301625" y="767080"/>
                  </a:lnTo>
                  <a:lnTo>
                    <a:pt x="268287" y="767080"/>
                  </a:lnTo>
                  <a:lnTo>
                    <a:pt x="268287" y="834390"/>
                  </a:lnTo>
                  <a:lnTo>
                    <a:pt x="133985" y="700087"/>
                  </a:lnTo>
                  <a:lnTo>
                    <a:pt x="268287" y="566102"/>
                  </a:lnTo>
                  <a:lnTo>
                    <a:pt x="268287" y="633094"/>
                  </a:lnTo>
                  <a:lnTo>
                    <a:pt x="301625" y="633094"/>
                  </a:lnTo>
                  <a:lnTo>
                    <a:pt x="340995" y="625157"/>
                  </a:lnTo>
                  <a:lnTo>
                    <a:pt x="372745" y="603567"/>
                  </a:lnTo>
                  <a:lnTo>
                    <a:pt x="394335" y="571817"/>
                  </a:lnTo>
                  <a:lnTo>
                    <a:pt x="402272" y="532447"/>
                  </a:lnTo>
                  <a:lnTo>
                    <a:pt x="402272" y="234632"/>
                  </a:lnTo>
                  <a:lnTo>
                    <a:pt x="394335" y="195580"/>
                  </a:lnTo>
                  <a:lnTo>
                    <a:pt x="372745" y="163512"/>
                  </a:lnTo>
                  <a:lnTo>
                    <a:pt x="340995" y="141922"/>
                  </a:lnTo>
                  <a:lnTo>
                    <a:pt x="301625" y="133985"/>
                  </a:lnTo>
                  <a:lnTo>
                    <a:pt x="0" y="133985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498397" y="3389947"/>
              <a:ext cx="495934" cy="926465"/>
            </a:xfrm>
            <a:custGeom>
              <a:avLst/>
              <a:gdLst/>
              <a:ahLst/>
              <a:cxnLst/>
              <a:rect l="l" t="t" r="r" b="b"/>
              <a:pathLst>
                <a:path w="495934" h="926464">
                  <a:moveTo>
                    <a:pt x="461327" y="185737"/>
                  </a:moveTo>
                  <a:lnTo>
                    <a:pt x="247967" y="185737"/>
                  </a:lnTo>
                  <a:lnTo>
                    <a:pt x="295910" y="195579"/>
                  </a:lnTo>
                  <a:lnTo>
                    <a:pt x="335280" y="222250"/>
                  </a:lnTo>
                  <a:lnTo>
                    <a:pt x="361950" y="261619"/>
                  </a:lnTo>
                  <a:lnTo>
                    <a:pt x="371792" y="309879"/>
                  </a:lnTo>
                  <a:lnTo>
                    <a:pt x="371792" y="678497"/>
                  </a:lnTo>
                  <a:lnTo>
                    <a:pt x="361950" y="726757"/>
                  </a:lnTo>
                  <a:lnTo>
                    <a:pt x="335280" y="766127"/>
                  </a:lnTo>
                  <a:lnTo>
                    <a:pt x="295910" y="792797"/>
                  </a:lnTo>
                  <a:lnTo>
                    <a:pt x="247967" y="802322"/>
                  </a:lnTo>
                  <a:lnTo>
                    <a:pt x="0" y="802322"/>
                  </a:lnTo>
                  <a:lnTo>
                    <a:pt x="0" y="926464"/>
                  </a:lnTo>
                  <a:lnTo>
                    <a:pt x="247967" y="926464"/>
                  </a:lnTo>
                  <a:lnTo>
                    <a:pt x="297815" y="921384"/>
                  </a:lnTo>
                  <a:lnTo>
                    <a:pt x="344170" y="906779"/>
                  </a:lnTo>
                  <a:lnTo>
                    <a:pt x="386397" y="883919"/>
                  </a:lnTo>
                  <a:lnTo>
                    <a:pt x="422910" y="853757"/>
                  </a:lnTo>
                  <a:lnTo>
                    <a:pt x="453390" y="816927"/>
                  </a:lnTo>
                  <a:lnTo>
                    <a:pt x="476250" y="775017"/>
                  </a:lnTo>
                  <a:lnTo>
                    <a:pt x="490537" y="728344"/>
                  </a:lnTo>
                  <a:lnTo>
                    <a:pt x="495617" y="678497"/>
                  </a:lnTo>
                  <a:lnTo>
                    <a:pt x="495617" y="309879"/>
                  </a:lnTo>
                  <a:lnTo>
                    <a:pt x="490537" y="259714"/>
                  </a:lnTo>
                  <a:lnTo>
                    <a:pt x="476250" y="213360"/>
                  </a:lnTo>
                  <a:lnTo>
                    <a:pt x="461327" y="185737"/>
                  </a:lnTo>
                  <a:close/>
                </a:path>
                <a:path w="495934" h="926464">
                  <a:moveTo>
                    <a:pt x="247967" y="0"/>
                  </a:moveTo>
                  <a:lnTo>
                    <a:pt x="123825" y="123825"/>
                  </a:lnTo>
                  <a:lnTo>
                    <a:pt x="247967" y="247967"/>
                  </a:lnTo>
                  <a:lnTo>
                    <a:pt x="247967" y="185737"/>
                  </a:lnTo>
                  <a:lnTo>
                    <a:pt x="461327" y="185737"/>
                  </a:lnTo>
                  <a:lnTo>
                    <a:pt x="422910" y="134619"/>
                  </a:lnTo>
                  <a:lnTo>
                    <a:pt x="386397" y="104139"/>
                  </a:lnTo>
                  <a:lnTo>
                    <a:pt x="344170" y="81279"/>
                  </a:lnTo>
                  <a:lnTo>
                    <a:pt x="297815" y="66992"/>
                  </a:lnTo>
                  <a:lnTo>
                    <a:pt x="247967" y="61912"/>
                  </a:lnTo>
                  <a:lnTo>
                    <a:pt x="247967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498397" y="3389947"/>
              <a:ext cx="495934" cy="926465"/>
            </a:xfrm>
            <a:custGeom>
              <a:avLst/>
              <a:gdLst/>
              <a:ahLst/>
              <a:cxnLst/>
              <a:rect l="l" t="t" r="r" b="b"/>
              <a:pathLst>
                <a:path w="495934" h="926464">
                  <a:moveTo>
                    <a:pt x="0" y="926464"/>
                  </a:moveTo>
                  <a:lnTo>
                    <a:pt x="247967" y="926464"/>
                  </a:lnTo>
                  <a:lnTo>
                    <a:pt x="297815" y="921384"/>
                  </a:lnTo>
                  <a:lnTo>
                    <a:pt x="344170" y="906779"/>
                  </a:lnTo>
                  <a:lnTo>
                    <a:pt x="386397" y="883919"/>
                  </a:lnTo>
                  <a:lnTo>
                    <a:pt x="422910" y="853757"/>
                  </a:lnTo>
                  <a:lnTo>
                    <a:pt x="453390" y="816927"/>
                  </a:lnTo>
                  <a:lnTo>
                    <a:pt x="476250" y="775017"/>
                  </a:lnTo>
                  <a:lnTo>
                    <a:pt x="490537" y="728344"/>
                  </a:lnTo>
                  <a:lnTo>
                    <a:pt x="495617" y="678497"/>
                  </a:lnTo>
                  <a:lnTo>
                    <a:pt x="495617" y="309879"/>
                  </a:lnTo>
                  <a:lnTo>
                    <a:pt x="490537" y="259714"/>
                  </a:lnTo>
                  <a:lnTo>
                    <a:pt x="476250" y="213360"/>
                  </a:lnTo>
                  <a:lnTo>
                    <a:pt x="453390" y="171132"/>
                  </a:lnTo>
                  <a:lnTo>
                    <a:pt x="422910" y="134619"/>
                  </a:lnTo>
                  <a:lnTo>
                    <a:pt x="386397" y="104139"/>
                  </a:lnTo>
                  <a:lnTo>
                    <a:pt x="344170" y="81279"/>
                  </a:lnTo>
                  <a:lnTo>
                    <a:pt x="297815" y="66992"/>
                  </a:lnTo>
                  <a:lnTo>
                    <a:pt x="247967" y="61912"/>
                  </a:lnTo>
                  <a:lnTo>
                    <a:pt x="247967" y="0"/>
                  </a:lnTo>
                  <a:lnTo>
                    <a:pt x="123825" y="123825"/>
                  </a:lnTo>
                  <a:lnTo>
                    <a:pt x="247967" y="247967"/>
                  </a:lnTo>
                  <a:lnTo>
                    <a:pt x="247967" y="185737"/>
                  </a:lnTo>
                  <a:lnTo>
                    <a:pt x="295910" y="195579"/>
                  </a:lnTo>
                  <a:lnTo>
                    <a:pt x="335280" y="222250"/>
                  </a:lnTo>
                  <a:lnTo>
                    <a:pt x="361950" y="261619"/>
                  </a:lnTo>
                  <a:lnTo>
                    <a:pt x="371792" y="309879"/>
                  </a:lnTo>
                  <a:lnTo>
                    <a:pt x="371792" y="678497"/>
                  </a:lnTo>
                  <a:lnTo>
                    <a:pt x="361950" y="726757"/>
                  </a:lnTo>
                  <a:lnTo>
                    <a:pt x="335280" y="766127"/>
                  </a:lnTo>
                  <a:lnTo>
                    <a:pt x="295910" y="792797"/>
                  </a:lnTo>
                  <a:lnTo>
                    <a:pt x="247967" y="802322"/>
                  </a:lnTo>
                  <a:lnTo>
                    <a:pt x="0" y="802322"/>
                  </a:lnTo>
                  <a:lnTo>
                    <a:pt x="0" y="926464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55344" y="782637"/>
            <a:ext cx="324167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Εισαγωγή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στον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τομέα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της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ενέργειας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1515" y="1473200"/>
            <a:ext cx="6901815" cy="47303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1400" spc="60" dirty="0">
                <a:latin typeface="Calibri"/>
                <a:cs typeface="Calibri"/>
              </a:rPr>
              <a:t>Επιπλέον,</a:t>
            </a:r>
            <a:r>
              <a:rPr sz="1400" spc="27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ανάλογα</a:t>
            </a:r>
            <a:r>
              <a:rPr sz="1400" spc="28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με</a:t>
            </a:r>
            <a:r>
              <a:rPr sz="1400" spc="27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τον</a:t>
            </a:r>
            <a:r>
              <a:rPr sz="1400" spc="27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τομέα,</a:t>
            </a:r>
            <a:r>
              <a:rPr sz="1400" spc="280" dirty="0">
                <a:latin typeface="Calibri"/>
                <a:cs typeface="Calibri"/>
              </a:rPr>
              <a:t> </a:t>
            </a:r>
            <a:r>
              <a:rPr sz="1400" b="1" spc="65" dirty="0">
                <a:latin typeface="Calibri"/>
                <a:cs typeface="Calibri"/>
              </a:rPr>
              <a:t>τα</a:t>
            </a:r>
            <a:r>
              <a:rPr sz="1400" b="1" spc="280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θέματα</a:t>
            </a:r>
            <a:r>
              <a:rPr sz="1400" b="1" spc="27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ασφάλειας</a:t>
            </a:r>
            <a:r>
              <a:rPr sz="1400" spc="280" dirty="0">
                <a:latin typeface="Calibri"/>
                <a:cs typeface="Calibri"/>
              </a:rPr>
              <a:t> </a:t>
            </a:r>
            <a:r>
              <a:rPr sz="1400" b="1" spc="60" dirty="0">
                <a:latin typeface="Calibri"/>
                <a:cs typeface="Calibri"/>
              </a:rPr>
              <a:t>και</a:t>
            </a:r>
            <a:r>
              <a:rPr sz="1400" b="1" spc="275" dirty="0">
                <a:latin typeface="Calibri"/>
                <a:cs typeface="Calibri"/>
              </a:rPr>
              <a:t> </a:t>
            </a:r>
            <a:r>
              <a:rPr sz="1400" b="1" spc="65" dirty="0">
                <a:latin typeface="Calibri"/>
                <a:cs typeface="Calibri"/>
              </a:rPr>
              <a:t>προστασίας</a:t>
            </a:r>
            <a:r>
              <a:rPr sz="1400" b="1" spc="275" dirty="0">
                <a:latin typeface="Calibri"/>
                <a:cs typeface="Calibri"/>
              </a:rPr>
              <a:t> </a:t>
            </a:r>
            <a:r>
              <a:rPr sz="1400" b="1" spc="60" dirty="0">
                <a:latin typeface="Calibri"/>
                <a:cs typeface="Calibri"/>
              </a:rPr>
              <a:t>της</a:t>
            </a:r>
            <a:r>
              <a:rPr sz="1400" b="1" spc="280" dirty="0">
                <a:latin typeface="Calibri"/>
                <a:cs typeface="Calibri"/>
              </a:rPr>
              <a:t> </a:t>
            </a:r>
            <a:r>
              <a:rPr sz="1400" b="1" spc="60" dirty="0">
                <a:latin typeface="Calibri"/>
                <a:cs typeface="Calibri"/>
              </a:rPr>
              <a:t>ιδιωτικής</a:t>
            </a:r>
            <a:r>
              <a:rPr sz="1400" b="1" spc="285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ζωής</a:t>
            </a:r>
            <a:r>
              <a:rPr sz="1400" b="1" spc="280" dirty="0">
                <a:latin typeface="Calibri"/>
                <a:cs typeface="Calibri"/>
              </a:rPr>
              <a:t> </a:t>
            </a:r>
            <a:r>
              <a:rPr sz="1400" b="1" spc="65" dirty="0">
                <a:latin typeface="Calibri"/>
                <a:cs typeface="Calibri"/>
              </a:rPr>
              <a:t>μπορεί</a:t>
            </a:r>
            <a:r>
              <a:rPr sz="1400" b="1" spc="280" dirty="0">
                <a:latin typeface="Calibri"/>
                <a:cs typeface="Calibri"/>
              </a:rPr>
              <a:t> </a:t>
            </a:r>
            <a:r>
              <a:rPr sz="1400" b="1" spc="60" dirty="0">
                <a:latin typeface="Calibri"/>
                <a:cs typeface="Calibri"/>
              </a:rPr>
              <a:t>επίσης</a:t>
            </a:r>
            <a:r>
              <a:rPr sz="1400" b="1" spc="28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να </a:t>
            </a:r>
            <a:r>
              <a:rPr sz="1400" spc="-20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διαφέρουν,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κυρίως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επειδή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κάθε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τομέας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παρουσιάζει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τα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δικά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του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προβλήματα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και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απειλές.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A00"/>
              </a:buClr>
              <a:buFont typeface="Arial"/>
              <a:buChar char="•"/>
            </a:pPr>
            <a:endParaRPr dirty="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1400" spc="60" dirty="0">
                <a:latin typeface="Calibri"/>
                <a:cs typeface="Calibri"/>
              </a:rPr>
              <a:t>Στον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τομέα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της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ενέργειας,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ο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αντίκτυπος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να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είναι:</a:t>
            </a:r>
            <a:endParaRPr sz="1400" dirty="0">
              <a:latin typeface="Calibri"/>
              <a:cs typeface="Calibri"/>
            </a:endParaRPr>
          </a:p>
          <a:p>
            <a:pPr marL="343535" lvl="1" indent="-148590">
              <a:lnSpc>
                <a:spcPct val="100000"/>
              </a:lnSpc>
              <a:spcBef>
                <a:spcPts val="130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343535" algn="l"/>
              </a:tabLst>
            </a:pPr>
            <a:r>
              <a:rPr sz="1200" b="1" spc="60" dirty="0">
                <a:latin typeface="Calibri"/>
                <a:cs typeface="Calibri"/>
              </a:rPr>
              <a:t>Φυσικοί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spc="55" dirty="0">
                <a:latin typeface="Calibri"/>
                <a:cs typeface="Calibri"/>
              </a:rPr>
              <a:t>πόροι</a:t>
            </a:r>
            <a:endParaRPr sz="1200" dirty="0">
              <a:latin typeface="Calibri"/>
              <a:cs typeface="Calibri"/>
            </a:endParaRPr>
          </a:p>
          <a:p>
            <a:pPr marL="524510" lvl="2" indent="-146685">
              <a:lnSpc>
                <a:spcPct val="100000"/>
              </a:lnSpc>
              <a:spcBef>
                <a:spcPts val="1420"/>
              </a:spcBef>
              <a:buClr>
                <a:srgbClr val="FFBA00"/>
              </a:buClr>
              <a:buSzPct val="228571"/>
              <a:buFont typeface="Arial"/>
              <a:buChar char="•"/>
              <a:tabLst>
                <a:tab pos="524510" algn="l"/>
              </a:tabLst>
            </a:pPr>
            <a:r>
              <a:rPr sz="1100" spc="45" dirty="0">
                <a:latin typeface="Calibri"/>
                <a:cs typeface="Calibri"/>
              </a:rPr>
              <a:t>Τύπος: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δίκτυο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ή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μικροδίκτυο,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κατανεμημένοι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ενεργειακοί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πόροι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(ΚΑΠ),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υποδομές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φόρτισης,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γεννήτριες,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μετασχηματιστές,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πυλώνες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κ.λπ.</a:t>
            </a:r>
            <a:endParaRPr sz="1100" dirty="0">
              <a:latin typeface="Calibri"/>
              <a:cs typeface="Calibri"/>
            </a:endParaRPr>
          </a:p>
          <a:p>
            <a:pPr marL="518159" lvl="2" indent="-140335">
              <a:lnSpc>
                <a:spcPct val="100000"/>
              </a:lnSpc>
              <a:spcBef>
                <a:spcPts val="125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518159" algn="l"/>
              </a:tabLst>
            </a:pPr>
            <a:r>
              <a:rPr sz="1100" spc="40" dirty="0">
                <a:latin typeface="Calibri"/>
                <a:cs typeface="Calibri"/>
              </a:rPr>
              <a:t>Απειλές: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επιθέσεις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στον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κυβερνοχώρο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ή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δολιοφθορά</a:t>
            </a:r>
            <a:endParaRPr sz="1100" dirty="0">
              <a:latin typeface="Calibri"/>
              <a:cs typeface="Calibri"/>
            </a:endParaRPr>
          </a:p>
          <a:p>
            <a:pPr marL="343535" lvl="1" indent="-148590">
              <a:lnSpc>
                <a:spcPct val="100000"/>
              </a:lnSpc>
              <a:spcBef>
                <a:spcPts val="129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343535" algn="l"/>
              </a:tabLst>
            </a:pPr>
            <a:r>
              <a:rPr sz="1200" b="1" spc="55" dirty="0">
                <a:latin typeface="Calibri"/>
                <a:cs typeface="Calibri"/>
              </a:rPr>
              <a:t>Πόροι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ελέγχου</a:t>
            </a:r>
            <a:endParaRPr sz="1200" dirty="0">
              <a:latin typeface="Calibri"/>
              <a:cs typeface="Calibri"/>
            </a:endParaRPr>
          </a:p>
          <a:p>
            <a:pPr marL="518159" lvl="2" indent="-140335">
              <a:lnSpc>
                <a:spcPct val="100000"/>
              </a:lnSpc>
              <a:spcBef>
                <a:spcPts val="121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518159" algn="l"/>
              </a:tabLst>
            </a:pPr>
            <a:r>
              <a:rPr sz="1100" spc="45" dirty="0">
                <a:latin typeface="Calibri"/>
                <a:cs typeface="Calibri"/>
              </a:rPr>
              <a:t>Τύπος: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Συστήματα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εποπτικού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ελέγχου</a:t>
            </a:r>
            <a:r>
              <a:rPr sz="1100" spc="40" dirty="0">
                <a:latin typeface="Calibri"/>
                <a:cs typeface="Calibri"/>
              </a:rPr>
              <a:t> και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επικτήσεων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(SCADA),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ελεγκτές,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(επ)αισθητήρες,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ενεργοποιητές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κ.λπ.</a:t>
            </a:r>
            <a:endParaRPr sz="1100" dirty="0">
              <a:latin typeface="Calibri"/>
              <a:cs typeface="Calibri"/>
            </a:endParaRPr>
          </a:p>
          <a:p>
            <a:pPr marL="518159" lvl="2" indent="-140335">
              <a:lnSpc>
                <a:spcPct val="100000"/>
              </a:lnSpc>
              <a:spcBef>
                <a:spcPts val="125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518159" algn="l"/>
              </a:tabLst>
            </a:pPr>
            <a:r>
              <a:rPr sz="1100" spc="40" dirty="0">
                <a:latin typeface="Calibri"/>
                <a:cs typeface="Calibri"/>
              </a:rPr>
              <a:t>Απειλές: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κυβερνοεπιθέσεις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κατά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της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παρακολούθησης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και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εποπτείας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κρίσιμων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φυσικών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πόρων</a:t>
            </a:r>
            <a:endParaRPr sz="1100" dirty="0">
              <a:latin typeface="Calibri"/>
              <a:cs typeface="Calibri"/>
            </a:endParaRPr>
          </a:p>
          <a:p>
            <a:pPr marL="397510" lvl="1" indent="-202565">
              <a:lnSpc>
                <a:spcPct val="100000"/>
              </a:lnSpc>
              <a:spcBef>
                <a:spcPts val="119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396875" algn="l"/>
                <a:tab pos="397510" algn="l"/>
              </a:tabLst>
            </a:pPr>
            <a:r>
              <a:rPr sz="1200" b="1" spc="60" dirty="0">
                <a:latin typeface="Calibri"/>
                <a:cs typeface="Calibri"/>
              </a:rPr>
              <a:t>Δεδομένα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που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ανήκουν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σε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χρήστες/οργανώσεις:</a:t>
            </a:r>
            <a:endParaRPr sz="1200" dirty="0">
              <a:latin typeface="Calibri"/>
              <a:cs typeface="Calibri"/>
            </a:endParaRPr>
          </a:p>
          <a:p>
            <a:pPr marL="524510" lvl="2" indent="-146685">
              <a:lnSpc>
                <a:spcPct val="100000"/>
              </a:lnSpc>
              <a:spcBef>
                <a:spcPts val="1520"/>
              </a:spcBef>
              <a:buClr>
                <a:srgbClr val="FFBA00"/>
              </a:buClr>
              <a:buSzPct val="228571"/>
              <a:buFont typeface="Arial"/>
              <a:buChar char="•"/>
              <a:tabLst>
                <a:tab pos="524510" algn="l"/>
              </a:tabLst>
            </a:pPr>
            <a:r>
              <a:rPr sz="1100" spc="60" dirty="0">
                <a:latin typeface="Calibri"/>
                <a:cs typeface="Calibri"/>
              </a:rPr>
              <a:t>Τύπος: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δεδομένα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κατανάλωσης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δεδομένα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ελέγχου</a:t>
            </a:r>
            <a:endParaRPr sz="1100" dirty="0">
              <a:latin typeface="Calibri"/>
              <a:cs typeface="Calibri"/>
            </a:endParaRPr>
          </a:p>
          <a:p>
            <a:pPr marL="469900" marR="1245870" lvl="2" indent="-91440">
              <a:lnSpc>
                <a:spcPct val="101800"/>
              </a:lnSpc>
              <a:spcBef>
                <a:spcPts val="124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518159" algn="l"/>
              </a:tabLst>
            </a:pPr>
            <a:r>
              <a:rPr sz="1100" spc="40" dirty="0">
                <a:latin typeface="Calibri"/>
                <a:cs typeface="Calibri"/>
              </a:rPr>
              <a:t>Απ</a:t>
            </a:r>
            <a:r>
              <a:rPr sz="1100" spc="40" dirty="0" err="1">
                <a:latin typeface="Calibri"/>
                <a:cs typeface="Calibri"/>
              </a:rPr>
              <a:t>ειλές</a:t>
            </a:r>
            <a:r>
              <a:rPr sz="1100" spc="40" dirty="0">
                <a:latin typeface="Calibri"/>
                <a:cs typeface="Calibri"/>
              </a:rPr>
              <a:t>: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επιθέσεις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στον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κυβερνοχώρο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κατά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του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απορρήτου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των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δεδομένων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με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σκοπό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διάβρωση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της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ιδιωτικής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ζωής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των </a:t>
            </a:r>
            <a:r>
              <a:rPr sz="1100" spc="50" dirty="0">
                <a:latin typeface="Calibri"/>
                <a:cs typeface="Calibri"/>
              </a:rPr>
              <a:t> χρηστών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ή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της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φήμης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του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οργανισμού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17930" y="4289703"/>
            <a:ext cx="241871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latin typeface="Calibri"/>
                <a:cs typeface="Calibri"/>
              </a:rPr>
              <a:t>Το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κύριο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επίκεντρο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του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ενδιαφέροντός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μας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 </a:t>
            </a:r>
            <a:r>
              <a:rPr sz="1100" spc="-17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 </a:t>
            </a:r>
            <a:r>
              <a:rPr sz="1100" spc="70" dirty="0">
                <a:latin typeface="Calibri"/>
                <a:cs typeface="Calibri"/>
              </a:rPr>
              <a:t>αντικείμενο μελέτης, </a:t>
            </a:r>
            <a:r>
              <a:rPr sz="1100" spc="75" dirty="0">
                <a:latin typeface="Calibri"/>
                <a:cs typeface="Calibri"/>
              </a:rPr>
              <a:t>επειδή </a:t>
            </a:r>
            <a:r>
              <a:rPr sz="1100" spc="90" dirty="0">
                <a:latin typeface="Calibri"/>
                <a:cs typeface="Calibri"/>
              </a:rPr>
              <a:t>ο </a:t>
            </a:r>
            <a:r>
              <a:rPr sz="1100" spc="70" dirty="0">
                <a:latin typeface="Calibri"/>
                <a:cs typeface="Calibri"/>
              </a:rPr>
              <a:t>έλεγχος </a:t>
            </a:r>
            <a:r>
              <a:rPr sz="1100" spc="75" dirty="0">
                <a:latin typeface="Calibri"/>
                <a:cs typeface="Calibri"/>
              </a:rPr>
              <a:t> επηρεάζει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διαχείριση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των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φυσικών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πόρων </a:t>
            </a:r>
            <a:r>
              <a:rPr sz="1100" spc="-17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διαχείριση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των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δεδομένων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212830" y="4943475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89140" y="1533842"/>
              <a:ext cx="4742497" cy="447611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991407" y="4485957"/>
              <a:ext cx="1271905" cy="872490"/>
            </a:xfrm>
            <a:custGeom>
              <a:avLst/>
              <a:gdLst/>
              <a:ahLst/>
              <a:cxnLst/>
              <a:rect l="l" t="t" r="r" b="b"/>
              <a:pathLst>
                <a:path w="1271904" h="872489">
                  <a:moveTo>
                    <a:pt x="1271587" y="0"/>
                  </a:moveTo>
                  <a:lnTo>
                    <a:pt x="0" y="0"/>
                  </a:lnTo>
                  <a:lnTo>
                    <a:pt x="0" y="872489"/>
                  </a:lnTo>
                  <a:lnTo>
                    <a:pt x="1271587" y="872489"/>
                  </a:lnTo>
                  <a:lnTo>
                    <a:pt x="127158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81297" y="4907279"/>
              <a:ext cx="451167" cy="4603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83887" y="4886007"/>
              <a:ext cx="451167" cy="4632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06647" y="4928552"/>
              <a:ext cx="408304" cy="42068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280275" y="1897379"/>
              <a:ext cx="685800" cy="621665"/>
            </a:xfrm>
            <a:custGeom>
              <a:avLst/>
              <a:gdLst/>
              <a:ahLst/>
              <a:cxnLst/>
              <a:rect l="l" t="t" r="r" b="b"/>
              <a:pathLst>
                <a:path w="685800" h="621664">
                  <a:moveTo>
                    <a:pt x="685482" y="0"/>
                  </a:moveTo>
                  <a:lnTo>
                    <a:pt x="0" y="0"/>
                  </a:lnTo>
                  <a:lnTo>
                    <a:pt x="0" y="621665"/>
                  </a:lnTo>
                  <a:lnTo>
                    <a:pt x="685482" y="621665"/>
                  </a:lnTo>
                  <a:lnTo>
                    <a:pt x="68548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280275" y="1897379"/>
              <a:ext cx="685800" cy="621665"/>
            </a:xfrm>
            <a:custGeom>
              <a:avLst/>
              <a:gdLst/>
              <a:ahLst/>
              <a:cxnLst/>
              <a:rect l="l" t="t" r="r" b="b"/>
              <a:pathLst>
                <a:path w="685800" h="621664">
                  <a:moveTo>
                    <a:pt x="0" y="0"/>
                  </a:moveTo>
                  <a:lnTo>
                    <a:pt x="685482" y="0"/>
                  </a:lnTo>
                  <a:lnTo>
                    <a:pt x="685482" y="621665"/>
                  </a:lnTo>
                  <a:lnTo>
                    <a:pt x="0" y="621665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6717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30440" y="2194560"/>
              <a:ext cx="314007" cy="3260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10792" y="2179320"/>
              <a:ext cx="316865" cy="3260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4425" y="1920239"/>
              <a:ext cx="286384" cy="29876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951152" y="2569527"/>
              <a:ext cx="662305" cy="262890"/>
            </a:xfrm>
            <a:custGeom>
              <a:avLst/>
              <a:gdLst/>
              <a:ahLst/>
              <a:cxnLst/>
              <a:rect l="l" t="t" r="r" b="b"/>
              <a:pathLst>
                <a:path w="662304" h="262889">
                  <a:moveTo>
                    <a:pt x="0" y="262572"/>
                  </a:moveTo>
                  <a:lnTo>
                    <a:pt x="66230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02542" y="4273875"/>
            <a:ext cx="1954529" cy="238474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1314747" y="4591050"/>
            <a:ext cx="514350" cy="3892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N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56464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45" dirty="0">
                <a:latin typeface="Times New Roman"/>
                <a:cs typeface="Times New Roman"/>
              </a:rPr>
              <a:t>Παραδοσιακές</a:t>
            </a:r>
            <a:r>
              <a:rPr sz="1450" spc="215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αρχιτεκτονικές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ελέγχου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κρίσιμων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ενεργειακών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συστημάτων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44040" y="1063307"/>
            <a:ext cx="4501552" cy="5461752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>
              <a:buNone/>
            </a:pPr>
            <a:r>
              <a:rPr lang="el-GR" sz="1200" dirty="0"/>
              <a:t>Σε ένα σύστημα </a:t>
            </a:r>
            <a:r>
              <a:rPr lang="el-GR" sz="1200" b="1" dirty="0"/>
              <a:t>SCADA</a:t>
            </a:r>
            <a:r>
              <a:rPr lang="el-GR" sz="1200" dirty="0"/>
              <a:t>, υπάρχουν </a:t>
            </a:r>
            <a:r>
              <a:rPr lang="el-GR" sz="1200" b="1" dirty="0"/>
              <a:t>τρεις βασικοί τύποι δικτύων</a:t>
            </a:r>
            <a:r>
              <a:rPr lang="el-GR" sz="12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b="1" dirty="0"/>
              <a:t>Εταιρικό δίκτυο (</a:t>
            </a:r>
            <a:r>
              <a:rPr lang="el-GR" sz="1200" b="1" dirty="0" err="1"/>
              <a:t>Corporative</a:t>
            </a:r>
            <a:r>
              <a:rPr lang="el-GR" sz="1200" b="1" dirty="0"/>
              <a:t>)</a:t>
            </a:r>
            <a:r>
              <a:rPr lang="el-GR" sz="1200" dirty="0"/>
              <a:t>: Το επιχειρησιακό δίκτυο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b="1" dirty="0"/>
              <a:t>Κέντρο SCADA</a:t>
            </a:r>
            <a:r>
              <a:rPr lang="el-GR" sz="1200" dirty="0"/>
              <a:t>: Το δίκτυο ελέγχου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b="1" dirty="0"/>
              <a:t>Υποσταθμοί</a:t>
            </a:r>
            <a:r>
              <a:rPr lang="el-GR" sz="1200" dirty="0"/>
              <a:t>: </a:t>
            </a:r>
            <a:r>
              <a:rPr lang="el-GR" sz="1200" dirty="0" err="1"/>
              <a:t>Υποδίκτυα</a:t>
            </a:r>
            <a:r>
              <a:rPr lang="el-GR" sz="1200" dirty="0"/>
              <a:t> ελέγχου που έχουν φυσική εγκατάσταση γύρω και κοντά σε κρίσιμες υποδομές (</a:t>
            </a:r>
            <a:r>
              <a:rPr lang="el-GR" sz="1200" dirty="0" err="1"/>
              <a:t>CIs</a:t>
            </a:r>
            <a:r>
              <a:rPr lang="el-GR" sz="1200" dirty="0"/>
              <a:t>), βασισμένα σε ελεγκτές, αισθητήρες, </a:t>
            </a:r>
            <a:r>
              <a:rPr lang="el-GR" sz="1200" dirty="0" err="1"/>
              <a:t>ενεργοποιητές</a:t>
            </a:r>
            <a:r>
              <a:rPr lang="el-GR" sz="1200" dirty="0"/>
              <a:t> και άλλες </a:t>
            </a:r>
            <a:r>
              <a:rPr lang="el-GR" sz="1200" dirty="0" err="1"/>
              <a:t>IoT</a:t>
            </a:r>
            <a:r>
              <a:rPr lang="el-GR" sz="1200" dirty="0"/>
              <a:t> συσκευές</a:t>
            </a:r>
          </a:p>
          <a:p>
            <a:r>
              <a:rPr lang="el-GR" sz="1200" dirty="0"/>
              <a:t>Η παραδοσιακή αρχιτεκτονική βασίζεται στο </a:t>
            </a:r>
            <a:r>
              <a:rPr lang="el-GR" sz="1200" b="1" dirty="0"/>
              <a:t>μοντέλο ISA-95</a:t>
            </a:r>
            <a:r>
              <a:rPr lang="el-GR" sz="1200" dirty="0"/>
              <a:t>, το οποίο ακολουθεί μια </a:t>
            </a:r>
            <a:r>
              <a:rPr lang="el-GR" sz="1200" b="1" dirty="0"/>
              <a:t>ιεραρχική δομή</a:t>
            </a:r>
            <a:r>
              <a:rPr lang="el-GR" sz="1200" dirty="0"/>
              <a:t>.</a:t>
            </a:r>
          </a:p>
          <a:p>
            <a:endParaRPr lang="el-GR" sz="1200" dirty="0"/>
          </a:p>
          <a:p>
            <a:pPr>
              <a:buNone/>
            </a:pPr>
            <a:r>
              <a:rPr lang="el-GR" sz="1200" b="1" dirty="0"/>
              <a:t>Ιεραρχικό Μοντέλο </a:t>
            </a:r>
            <a:r>
              <a:rPr lang="en-US" sz="1200" b="1" dirty="0"/>
              <a:t>SCADA</a:t>
            </a:r>
          </a:p>
          <a:p>
            <a:pPr>
              <a:buNone/>
            </a:pPr>
            <a:r>
              <a:rPr lang="el-GR" sz="1200" dirty="0"/>
              <a:t>Το μοντέλο στηρίζεται κυρίως σε: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b="1" dirty="0"/>
              <a:t>Συσκευές πεδίου</a:t>
            </a:r>
            <a:r>
              <a:rPr lang="el-GR" sz="1200" dirty="0"/>
              <a:t>: αισθητήρες, </a:t>
            </a:r>
            <a:r>
              <a:rPr lang="el-GR" sz="1200" dirty="0" err="1"/>
              <a:t>ενεργοποιητές</a:t>
            </a:r>
            <a:endParaRPr lang="el-G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200" b="1" dirty="0"/>
              <a:t>Ελεγκτές</a:t>
            </a:r>
            <a:r>
              <a:rPr lang="el-GR" sz="1200" dirty="0"/>
              <a:t>: </a:t>
            </a:r>
            <a:r>
              <a:rPr lang="en-US" sz="1200" dirty="0"/>
              <a:t>RTUs (Remote Terminal Units) / PLCs (Programmable Logic Controllers)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b="1" dirty="0"/>
              <a:t>Κεντρικές μονάδες</a:t>
            </a:r>
            <a:r>
              <a:rPr lang="el-GR" sz="1200" dirty="0"/>
              <a:t>: </a:t>
            </a:r>
            <a:r>
              <a:rPr lang="en-US" sz="1200" dirty="0"/>
              <a:t>SCADA servers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b="1" dirty="0" err="1"/>
              <a:t>Διεπαφές</a:t>
            </a:r>
            <a:r>
              <a:rPr lang="el-GR" sz="1200" b="1" dirty="0"/>
              <a:t> Ανθρώπου-Μηχανής</a:t>
            </a:r>
            <a:r>
              <a:rPr lang="el-GR" sz="1200" dirty="0"/>
              <a:t>: </a:t>
            </a:r>
            <a:r>
              <a:rPr lang="en-US" sz="1200" dirty="0"/>
              <a:t>HMI (Human Machine Interface) – </a:t>
            </a:r>
            <a:r>
              <a:rPr lang="el-GR" sz="1200" dirty="0"/>
              <a:t>για προβολή καταστάσεων, στατιστικών κ.ά.</a:t>
            </a:r>
          </a:p>
          <a:p>
            <a:endParaRPr lang="el-GR" sz="1200" dirty="0"/>
          </a:p>
          <a:p>
            <a:pPr>
              <a:buNone/>
            </a:pPr>
            <a:r>
              <a:rPr lang="el-GR" sz="1200" b="1" dirty="0"/>
              <a:t>Παραδείγματα SCADA Συστημάτων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dirty="0"/>
              <a:t>Παραγωγοί, μετασχηματιστές, πυλώνες, γραμμές διανομής</a:t>
            </a:r>
          </a:p>
          <a:p>
            <a:endParaRPr lang="el-GR" sz="1200" dirty="0"/>
          </a:p>
          <a:p>
            <a:pPr>
              <a:buNone/>
            </a:pPr>
            <a:r>
              <a:rPr lang="el-GR" sz="1200" b="1" dirty="0"/>
              <a:t>Χρησιμοποιούμενα Πρωτόκολλα Επικοινωνίας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dirty="0" err="1"/>
              <a:t>ModbusTCP</a:t>
            </a:r>
            <a:endParaRPr lang="el-G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200" dirty="0"/>
              <a:t>DNP3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dirty="0"/>
              <a:t>IEC-104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dirty="0" err="1"/>
              <a:t>Ethernet</a:t>
            </a:r>
            <a:r>
              <a:rPr lang="el-GR" sz="1200" dirty="0"/>
              <a:t>/IP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dirty="0"/>
              <a:t>OPC-UA</a:t>
            </a:r>
          </a:p>
          <a:p>
            <a:endParaRPr lang="el-GR" sz="1000" dirty="0"/>
          </a:p>
          <a:p>
            <a:pPr marL="1981200" indent="-139700">
              <a:lnSpc>
                <a:spcPct val="100000"/>
              </a:lnSpc>
              <a:spcBef>
                <a:spcPts val="125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981200" algn="l"/>
              </a:tabLst>
            </a:pPr>
            <a:endParaRPr sz="7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991407" y="4485957"/>
            <a:ext cx="1284605" cy="872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175"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 marR="3175"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 marR="3175"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 marR="3175"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 algn="r">
              <a:lnSpc>
                <a:spcPct val="100000"/>
              </a:lnSpc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84694" y="1162050"/>
            <a:ext cx="4752340" cy="448627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50">
              <a:latin typeface="Times New Roman"/>
              <a:cs typeface="Times New Roman"/>
            </a:endParaRPr>
          </a:p>
          <a:p>
            <a:pPr marR="528955" algn="r">
              <a:lnSpc>
                <a:spcPct val="100000"/>
              </a:lnSpc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5571" y="6585518"/>
            <a:ext cx="1728470" cy="271227"/>
          </a:xfrm>
          <a:prstGeom prst="rect">
            <a:avLst/>
          </a:prstGeom>
          <a:solidFill>
            <a:srgbClr val="3F3F3F"/>
          </a:solidFill>
          <a:ln w="15875">
            <a:solidFill>
              <a:srgbClr val="67170E"/>
            </a:solidFill>
          </a:ln>
        </p:spPr>
        <p:txBody>
          <a:bodyPr vert="horz" wrap="square" lIns="0" tIns="55244" rIns="0" bIns="0" rtlCol="0">
            <a:spAutoFit/>
          </a:bodyPr>
          <a:lstStyle/>
          <a:p>
            <a:pPr marL="151130">
              <a:lnSpc>
                <a:spcPct val="100000"/>
              </a:lnSpc>
              <a:spcBef>
                <a:spcPts val="434"/>
              </a:spcBef>
            </a:pPr>
            <a:r>
              <a:rPr sz="1400" b="1" spc="35" dirty="0">
                <a:solidFill>
                  <a:srgbClr val="FFFFFF"/>
                </a:solidFill>
                <a:latin typeface="Calibri"/>
                <a:cs typeface="Calibri"/>
              </a:rPr>
              <a:t>Ιεραρχικό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5" dirty="0">
                <a:solidFill>
                  <a:srgbClr val="FFFFFF"/>
                </a:solidFill>
                <a:latin typeface="Calibri"/>
                <a:cs typeface="Calibri"/>
              </a:rPr>
              <a:t>μοντέλο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147742" y="1149350"/>
            <a:ext cx="514350" cy="10471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54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RO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D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160442" y="2182048"/>
            <a:ext cx="488950" cy="660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"/>
              </a:lnSpc>
            </a:pPr>
            <a:r>
              <a:rPr sz="3850" spc="375" dirty="0">
                <a:solidFill>
                  <a:srgbClr val="D8D8D8"/>
                </a:solidFill>
                <a:latin typeface="Calibri"/>
                <a:cs typeface="Calibri"/>
              </a:rPr>
              <a:t>U</a:t>
            </a:r>
            <a:endParaRPr sz="3850">
              <a:latin typeface="Calibri"/>
              <a:cs typeface="Calibri"/>
            </a:endParaRPr>
          </a:p>
          <a:p>
            <a:pPr>
              <a:lnSpc>
                <a:spcPts val="3604"/>
              </a:lnSpc>
            </a:pPr>
            <a:r>
              <a:rPr sz="3850" spc="310" dirty="0">
                <a:solidFill>
                  <a:srgbClr val="D8D8D8"/>
                </a:solidFill>
                <a:latin typeface="Calibri"/>
                <a:cs typeface="Calibri"/>
              </a:rPr>
              <a:t>C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147742" y="2827793"/>
            <a:ext cx="514350" cy="81216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54"/>
              </a:lnSpc>
            </a:pPr>
            <a:r>
              <a:rPr sz="3850" spc="-10" dirty="0">
                <a:solidFill>
                  <a:srgbClr val="D8D8D8"/>
                </a:solidFill>
                <a:latin typeface="Calibri"/>
                <a:cs typeface="Calibri"/>
              </a:rPr>
              <a:t>T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I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O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280275" y="3900804"/>
            <a:ext cx="2543175" cy="313690"/>
          </a:xfrm>
          <a:prstGeom prst="rect">
            <a:avLst/>
          </a:prstGeom>
          <a:solidFill>
            <a:srgbClr val="FFBA00"/>
          </a:solidFill>
          <a:ln w="15875">
            <a:solidFill>
              <a:srgbClr val="67170E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183515">
              <a:lnSpc>
                <a:spcPct val="100000"/>
              </a:lnSpc>
              <a:spcBef>
                <a:spcPts val="265"/>
              </a:spcBef>
            </a:pPr>
            <a:r>
              <a:rPr sz="400" b="1" spc="10" dirty="0">
                <a:solidFill>
                  <a:srgbClr val="FFFFFF"/>
                </a:solidFill>
                <a:latin typeface="Calibri"/>
                <a:cs typeface="Calibri"/>
              </a:rPr>
              <a:t>Γεννήτριες, </a:t>
            </a:r>
            <a:r>
              <a:rPr sz="400" b="1" spc="15" dirty="0">
                <a:solidFill>
                  <a:srgbClr val="FFFFFF"/>
                </a:solidFill>
                <a:latin typeface="Calibri"/>
                <a:cs typeface="Calibri"/>
              </a:rPr>
              <a:t>μετασχηματιστές,</a:t>
            </a:r>
            <a:r>
              <a:rPr sz="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15" dirty="0">
                <a:solidFill>
                  <a:srgbClr val="FFFFFF"/>
                </a:solidFill>
                <a:latin typeface="Calibri"/>
                <a:cs typeface="Calibri"/>
              </a:rPr>
              <a:t>πυλώνες, γραμμές</a:t>
            </a:r>
            <a:r>
              <a:rPr sz="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15" dirty="0">
                <a:solidFill>
                  <a:srgbClr val="FFFFFF"/>
                </a:solidFill>
                <a:latin typeface="Calibri"/>
                <a:cs typeface="Calibri"/>
              </a:rPr>
              <a:t>διανομής κ.λπ.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991725" y="3286442"/>
            <a:ext cx="1271905" cy="873125"/>
          </a:xfrm>
          <a:prstGeom prst="rect">
            <a:avLst/>
          </a:prstGeom>
          <a:ln w="15875">
            <a:solidFill>
              <a:srgbClr val="67170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 marL="168275">
              <a:lnSpc>
                <a:spcPct val="100000"/>
              </a:lnSpc>
              <a:spcBef>
                <a:spcPts val="330"/>
              </a:spcBef>
            </a:pPr>
            <a:r>
              <a:rPr sz="400" spc="15" dirty="0">
                <a:solidFill>
                  <a:srgbClr val="FFFFFF"/>
                </a:solidFill>
                <a:latin typeface="Calibri"/>
                <a:cs typeface="Calibri"/>
              </a:rPr>
              <a:t>στοιχε</a:t>
            </a:r>
            <a:r>
              <a:rPr sz="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spc="15" dirty="0">
                <a:solidFill>
                  <a:srgbClr val="FFFFFF"/>
                </a:solidFill>
                <a:latin typeface="Calibri"/>
                <a:cs typeface="Calibri"/>
              </a:rPr>
              <a:t>α,</a:t>
            </a:r>
            <a:r>
              <a:rPr sz="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spc="5" dirty="0">
                <a:solidFill>
                  <a:srgbClr val="FFFFFF"/>
                </a:solidFill>
                <a:latin typeface="Calibri"/>
                <a:cs typeface="Calibri"/>
              </a:rPr>
              <a:t>..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055984" y="2344737"/>
            <a:ext cx="723900" cy="502284"/>
          </a:xfrm>
          <a:prstGeom prst="rect">
            <a:avLst/>
          </a:prstGeom>
          <a:solidFill>
            <a:srgbClr val="FFBA00"/>
          </a:solidFill>
          <a:ln w="15875">
            <a:solidFill>
              <a:srgbClr val="67170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">
              <a:latin typeface="Times New Roman"/>
              <a:cs typeface="Times New Roman"/>
            </a:endParaRPr>
          </a:p>
          <a:p>
            <a:pPr marL="184150" marR="213995" indent="48260">
              <a:lnSpc>
                <a:spcPct val="116700"/>
              </a:lnSpc>
              <a:spcBef>
                <a:spcPts val="5"/>
              </a:spcBef>
            </a:pPr>
            <a:r>
              <a:rPr sz="350" b="1" spc="30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350" b="1" spc="20" dirty="0">
                <a:solidFill>
                  <a:srgbClr val="FFFFFF"/>
                </a:solidFill>
                <a:latin typeface="Calibri"/>
                <a:cs typeface="Calibri"/>
              </a:rPr>
              <a:t>λλ</a:t>
            </a:r>
            <a:r>
              <a:rPr sz="350" b="1" spc="4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3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0" b="1" spc="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50" b="1" spc="2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50" b="1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50" b="1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50" b="1" spc="20" dirty="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sz="350" b="1" spc="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314747" y="87947"/>
            <a:ext cx="514350" cy="6965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35" dirty="0">
                <a:solidFill>
                  <a:srgbClr val="D8D8D8"/>
                </a:solidFill>
                <a:latin typeface="Calibri"/>
                <a:cs typeface="Calibri"/>
              </a:rPr>
              <a:t>IN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T</a:t>
            </a:r>
            <a:endParaRPr sz="3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044" y="306774"/>
            <a:ext cx="5353685" cy="421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1450" spc="145" dirty="0">
                <a:latin typeface="Calibri"/>
                <a:cs typeface="Calibri"/>
              </a:rPr>
              <a:t>Παραδοσιακές</a:t>
            </a:r>
            <a:r>
              <a:rPr sz="1450" spc="275" dirty="0">
                <a:latin typeface="Calibri"/>
                <a:cs typeface="Calibri"/>
              </a:rPr>
              <a:t> </a:t>
            </a:r>
            <a:r>
              <a:rPr sz="1450" spc="140" dirty="0">
                <a:latin typeface="Calibri"/>
                <a:cs typeface="Calibri"/>
              </a:rPr>
              <a:t>αρχιτεκτονικές</a:t>
            </a:r>
            <a:r>
              <a:rPr sz="1450" spc="280" dirty="0">
                <a:latin typeface="Calibri"/>
                <a:cs typeface="Calibri"/>
              </a:rPr>
              <a:t> </a:t>
            </a:r>
            <a:r>
              <a:rPr sz="1450" spc="130" dirty="0">
                <a:latin typeface="Calibri"/>
                <a:cs typeface="Calibri"/>
              </a:rPr>
              <a:t>ελέγχου</a:t>
            </a:r>
            <a:r>
              <a:rPr sz="1450" spc="270" dirty="0">
                <a:latin typeface="Calibri"/>
                <a:cs typeface="Calibri"/>
              </a:rPr>
              <a:t> </a:t>
            </a:r>
            <a:r>
              <a:rPr sz="1450" spc="-360" dirty="0">
                <a:latin typeface="Times New Roman"/>
                <a:cs typeface="Times New Roman"/>
              </a:rPr>
              <a:t>oCfocmrimticuanliceanteirognypsryosttoecmolss</a:t>
            </a:r>
            <a:r>
              <a:rPr sz="1450" spc="-360" dirty="0">
                <a:latin typeface="Calibri"/>
                <a:cs typeface="Calibri"/>
              </a:rPr>
              <a:t>και</a:t>
            </a:r>
            <a:endParaRPr sz="1450">
              <a:latin typeface="Calibri"/>
              <a:cs typeface="Calibri"/>
            </a:endParaRPr>
          </a:p>
          <a:p>
            <a:pPr>
              <a:lnSpc>
                <a:spcPts val="1700"/>
              </a:lnSpc>
            </a:pPr>
            <a:r>
              <a:rPr sz="1450" spc="135" dirty="0">
                <a:latin typeface="Calibri"/>
                <a:cs typeface="Calibri"/>
              </a:rPr>
              <a:t>χαρακτηριστικά</a:t>
            </a:r>
            <a:r>
              <a:rPr sz="1450" spc="135" dirty="0">
                <a:latin typeface="Times New Roman"/>
                <a:cs typeface="Times New Roman"/>
              </a:rPr>
              <a:t>/</a:t>
            </a:r>
            <a:endParaRPr sz="145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4965" y="0"/>
            <a:ext cx="11837035" cy="6880225"/>
            <a:chOff x="354965" y="0"/>
            <a:chExt cx="11837035" cy="6880225"/>
          </a:xfrm>
        </p:grpSpPr>
        <p:sp>
          <p:nvSpPr>
            <p:cNvPr id="4" name="object 4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7999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7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7999"/>
                  </a:lnTo>
                  <a:lnTo>
                    <a:pt x="26034" y="6857999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51152" y="2432367"/>
              <a:ext cx="662305" cy="262890"/>
            </a:xfrm>
            <a:custGeom>
              <a:avLst/>
              <a:gdLst/>
              <a:ahLst/>
              <a:cxnLst/>
              <a:rect l="l" t="t" r="r" b="b"/>
              <a:pathLst>
                <a:path w="662304" h="262889">
                  <a:moveTo>
                    <a:pt x="0" y="262572"/>
                  </a:moveTo>
                  <a:lnTo>
                    <a:pt x="66230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490" y="145414"/>
              <a:ext cx="8714740" cy="365918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59727" y="140652"/>
              <a:ext cx="8724265" cy="3669029"/>
            </a:xfrm>
            <a:custGeom>
              <a:avLst/>
              <a:gdLst/>
              <a:ahLst/>
              <a:cxnLst/>
              <a:rect l="l" t="t" r="r" b="b"/>
              <a:pathLst>
                <a:path w="8724265" h="3669029">
                  <a:moveTo>
                    <a:pt x="0" y="0"/>
                  </a:moveTo>
                  <a:lnTo>
                    <a:pt x="8724265" y="0"/>
                  </a:lnTo>
                  <a:lnTo>
                    <a:pt x="8724265" y="3668712"/>
                  </a:lnTo>
                  <a:lnTo>
                    <a:pt x="0" y="366871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05624" y="2907982"/>
              <a:ext cx="5024755" cy="286131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900862" y="2903220"/>
              <a:ext cx="5034280" cy="2870835"/>
            </a:xfrm>
            <a:custGeom>
              <a:avLst/>
              <a:gdLst/>
              <a:ahLst/>
              <a:cxnLst/>
              <a:rect l="l" t="t" r="r" b="b"/>
              <a:pathLst>
                <a:path w="5034280" h="2870835">
                  <a:moveTo>
                    <a:pt x="0" y="0"/>
                  </a:moveTo>
                  <a:lnTo>
                    <a:pt x="5034280" y="0"/>
                  </a:lnTo>
                  <a:lnTo>
                    <a:pt x="5034280" y="2870835"/>
                  </a:lnTo>
                  <a:lnTo>
                    <a:pt x="0" y="2870835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49197" y="4484370"/>
              <a:ext cx="3335020" cy="0"/>
            </a:xfrm>
            <a:custGeom>
              <a:avLst/>
              <a:gdLst/>
              <a:ahLst/>
              <a:cxnLst/>
              <a:rect l="l" t="t" r="r" b="b"/>
              <a:pathLst>
                <a:path w="3335020">
                  <a:moveTo>
                    <a:pt x="0" y="0"/>
                  </a:moveTo>
                  <a:lnTo>
                    <a:pt x="3335020" y="0"/>
                  </a:lnTo>
                </a:path>
              </a:pathLst>
            </a:custGeom>
            <a:ln w="82550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823517" y="4186554"/>
              <a:ext cx="2831465" cy="527050"/>
            </a:xfrm>
            <a:custGeom>
              <a:avLst/>
              <a:gdLst/>
              <a:ahLst/>
              <a:cxnLst/>
              <a:rect l="l" t="t" r="r" b="b"/>
              <a:pathLst>
                <a:path w="2831465" h="527050">
                  <a:moveTo>
                    <a:pt x="2831147" y="0"/>
                  </a:moveTo>
                  <a:lnTo>
                    <a:pt x="0" y="0"/>
                  </a:lnTo>
                  <a:lnTo>
                    <a:pt x="0" y="526732"/>
                  </a:lnTo>
                  <a:lnTo>
                    <a:pt x="2831147" y="526732"/>
                  </a:lnTo>
                  <a:lnTo>
                    <a:pt x="2831147" y="0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823517" y="4186554"/>
              <a:ext cx="2831465" cy="527050"/>
            </a:xfrm>
            <a:custGeom>
              <a:avLst/>
              <a:gdLst/>
              <a:ahLst/>
              <a:cxnLst/>
              <a:rect l="l" t="t" r="r" b="b"/>
              <a:pathLst>
                <a:path w="2831465" h="527050">
                  <a:moveTo>
                    <a:pt x="0" y="0"/>
                  </a:moveTo>
                  <a:lnTo>
                    <a:pt x="2831147" y="0"/>
                  </a:lnTo>
                  <a:lnTo>
                    <a:pt x="2831147" y="526732"/>
                  </a:lnTo>
                  <a:lnTo>
                    <a:pt x="0" y="526732"/>
                  </a:lnTo>
                  <a:lnTo>
                    <a:pt x="0" y="0"/>
                  </a:lnTo>
                </a:path>
                <a:path w="2831465" h="527050">
                  <a:moveTo>
                    <a:pt x="463550" y="148907"/>
                  </a:moveTo>
                  <a:lnTo>
                    <a:pt x="1069340" y="148907"/>
                  </a:lnTo>
                  <a:lnTo>
                    <a:pt x="1069340" y="463550"/>
                  </a:lnTo>
                  <a:lnTo>
                    <a:pt x="463550" y="463550"/>
                  </a:lnTo>
                  <a:lnTo>
                    <a:pt x="463550" y="148907"/>
                  </a:lnTo>
                </a:path>
                <a:path w="2831465" h="527050">
                  <a:moveTo>
                    <a:pt x="1074102" y="149225"/>
                  </a:moveTo>
                  <a:lnTo>
                    <a:pt x="1608454" y="149225"/>
                  </a:lnTo>
                  <a:lnTo>
                    <a:pt x="1608454" y="463867"/>
                  </a:lnTo>
                  <a:lnTo>
                    <a:pt x="1074102" y="463867"/>
                  </a:lnTo>
                  <a:lnTo>
                    <a:pt x="1074102" y="149225"/>
                  </a:lnTo>
                </a:path>
                <a:path w="2831465" h="527050">
                  <a:moveTo>
                    <a:pt x="1625600" y="147002"/>
                  </a:moveTo>
                  <a:lnTo>
                    <a:pt x="2077085" y="147002"/>
                  </a:lnTo>
                  <a:lnTo>
                    <a:pt x="2077085" y="461645"/>
                  </a:lnTo>
                  <a:lnTo>
                    <a:pt x="1625600" y="461645"/>
                  </a:lnTo>
                  <a:lnTo>
                    <a:pt x="1625600" y="147002"/>
                  </a:lnTo>
                </a:path>
                <a:path w="2831465" h="527050">
                  <a:moveTo>
                    <a:pt x="2098040" y="149542"/>
                  </a:moveTo>
                  <a:lnTo>
                    <a:pt x="2798127" y="149542"/>
                  </a:lnTo>
                  <a:lnTo>
                    <a:pt x="2798127" y="464185"/>
                  </a:lnTo>
                  <a:lnTo>
                    <a:pt x="2098040" y="464185"/>
                  </a:lnTo>
                  <a:lnTo>
                    <a:pt x="2098040" y="149542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24090" y="2503804"/>
              <a:ext cx="3282315" cy="2528570"/>
            </a:xfrm>
            <a:custGeom>
              <a:avLst/>
              <a:gdLst/>
              <a:ahLst/>
              <a:cxnLst/>
              <a:rect l="l" t="t" r="r" b="b"/>
              <a:pathLst>
                <a:path w="3282315" h="2528570">
                  <a:moveTo>
                    <a:pt x="264477" y="1400175"/>
                  </a:moveTo>
                  <a:lnTo>
                    <a:pt x="2593657" y="1847850"/>
                  </a:lnTo>
                </a:path>
                <a:path w="3282315" h="2528570">
                  <a:moveTo>
                    <a:pt x="2466339" y="1381442"/>
                  </a:moveTo>
                  <a:lnTo>
                    <a:pt x="3281997" y="1829117"/>
                  </a:lnTo>
                </a:path>
                <a:path w="3282315" h="2528570">
                  <a:moveTo>
                    <a:pt x="3264852" y="2135822"/>
                  </a:moveTo>
                  <a:lnTo>
                    <a:pt x="2815272" y="2513012"/>
                  </a:lnTo>
                </a:path>
                <a:path w="3282315" h="2528570">
                  <a:moveTo>
                    <a:pt x="2608579" y="2151062"/>
                  </a:moveTo>
                  <a:lnTo>
                    <a:pt x="587692" y="2528252"/>
                  </a:lnTo>
                </a:path>
                <a:path w="3282315" h="2528570">
                  <a:moveTo>
                    <a:pt x="473709" y="0"/>
                  </a:moveTo>
                  <a:lnTo>
                    <a:pt x="473709" y="408940"/>
                  </a:lnTo>
                </a:path>
                <a:path w="3282315" h="2528570">
                  <a:moveTo>
                    <a:pt x="0" y="204470"/>
                  </a:moveTo>
                  <a:lnTo>
                    <a:pt x="1752600" y="204470"/>
                  </a:lnTo>
                </a:path>
                <a:path w="3282315" h="2528570">
                  <a:moveTo>
                    <a:pt x="6350" y="0"/>
                  </a:moveTo>
                  <a:lnTo>
                    <a:pt x="6350" y="408940"/>
                  </a:lnTo>
                </a:path>
                <a:path w="3282315" h="2528570">
                  <a:moveTo>
                    <a:pt x="1746250" y="0"/>
                  </a:moveTo>
                  <a:lnTo>
                    <a:pt x="1746250" y="408940"/>
                  </a:lnTo>
                </a:path>
                <a:path w="3282315" h="2528570">
                  <a:moveTo>
                    <a:pt x="0" y="6350"/>
                  </a:moveTo>
                  <a:lnTo>
                    <a:pt x="1752600" y="6350"/>
                  </a:lnTo>
                </a:path>
                <a:path w="3282315" h="2528570">
                  <a:moveTo>
                    <a:pt x="0" y="402590"/>
                  </a:moveTo>
                  <a:lnTo>
                    <a:pt x="1752600" y="40259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55902" y="4332922"/>
              <a:ext cx="410845" cy="314960"/>
            </a:xfrm>
            <a:custGeom>
              <a:avLst/>
              <a:gdLst/>
              <a:ahLst/>
              <a:cxnLst/>
              <a:rect l="l" t="t" r="r" b="b"/>
              <a:pathLst>
                <a:path w="410845" h="314960">
                  <a:moveTo>
                    <a:pt x="0" y="0"/>
                  </a:moveTo>
                  <a:lnTo>
                    <a:pt x="410527" y="0"/>
                  </a:lnTo>
                  <a:lnTo>
                    <a:pt x="410527" y="314642"/>
                  </a:lnTo>
                  <a:lnTo>
                    <a:pt x="0" y="314642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790430" y="3602037"/>
              <a:ext cx="1094105" cy="1718310"/>
            </a:xfrm>
            <a:custGeom>
              <a:avLst/>
              <a:gdLst/>
              <a:ahLst/>
              <a:cxnLst/>
              <a:rect l="l" t="t" r="r" b="b"/>
              <a:pathLst>
                <a:path w="1094104" h="1718310">
                  <a:moveTo>
                    <a:pt x="0" y="0"/>
                  </a:moveTo>
                  <a:lnTo>
                    <a:pt x="741362" y="283210"/>
                  </a:lnTo>
                </a:path>
                <a:path w="1094104" h="1718310">
                  <a:moveTo>
                    <a:pt x="0" y="252730"/>
                  </a:moveTo>
                  <a:lnTo>
                    <a:pt x="741362" y="0"/>
                  </a:lnTo>
                </a:path>
                <a:path w="1094104" h="1718310">
                  <a:moveTo>
                    <a:pt x="352425" y="1435100"/>
                  </a:moveTo>
                  <a:lnTo>
                    <a:pt x="1093787" y="1718310"/>
                  </a:lnTo>
                </a:path>
                <a:path w="1094104" h="1718310">
                  <a:moveTo>
                    <a:pt x="352425" y="1687830"/>
                  </a:moveTo>
                  <a:lnTo>
                    <a:pt x="1093787" y="14351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2557" y="1649095"/>
              <a:ext cx="211455" cy="16827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4187" y="549592"/>
              <a:ext cx="229552" cy="21272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543050" y="765809"/>
              <a:ext cx="1747520" cy="473075"/>
            </a:xfrm>
            <a:custGeom>
              <a:avLst/>
              <a:gdLst/>
              <a:ahLst/>
              <a:cxnLst/>
              <a:rect l="l" t="t" r="r" b="b"/>
              <a:pathLst>
                <a:path w="1747520" h="473075">
                  <a:moveTo>
                    <a:pt x="0" y="0"/>
                  </a:moveTo>
                  <a:lnTo>
                    <a:pt x="1747202" y="0"/>
                  </a:lnTo>
                  <a:lnTo>
                    <a:pt x="1747202" y="472757"/>
                  </a:lnTo>
                  <a:lnTo>
                    <a:pt x="0" y="47275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46387" y="553719"/>
              <a:ext cx="229552" cy="21272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651567" y="774700"/>
              <a:ext cx="504190" cy="473075"/>
            </a:xfrm>
            <a:custGeom>
              <a:avLst/>
              <a:gdLst/>
              <a:ahLst/>
              <a:cxnLst/>
              <a:rect l="l" t="t" r="r" b="b"/>
              <a:pathLst>
                <a:path w="504189" h="473075">
                  <a:moveTo>
                    <a:pt x="0" y="0"/>
                  </a:moveTo>
                  <a:lnTo>
                    <a:pt x="504190" y="0"/>
                  </a:lnTo>
                  <a:lnTo>
                    <a:pt x="504190" y="472757"/>
                  </a:lnTo>
                  <a:lnTo>
                    <a:pt x="0" y="47275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01744" y="569277"/>
              <a:ext cx="229552" cy="21272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64490" y="1130935"/>
              <a:ext cx="6664959" cy="2680970"/>
            </a:xfrm>
            <a:custGeom>
              <a:avLst/>
              <a:gdLst/>
              <a:ahLst/>
              <a:cxnLst/>
              <a:rect l="l" t="t" r="r" b="b"/>
              <a:pathLst>
                <a:path w="6664959" h="2680970">
                  <a:moveTo>
                    <a:pt x="4512945" y="0"/>
                  </a:moveTo>
                  <a:lnTo>
                    <a:pt x="6664642" y="0"/>
                  </a:lnTo>
                  <a:lnTo>
                    <a:pt x="6664642" y="116522"/>
                  </a:lnTo>
                  <a:lnTo>
                    <a:pt x="4512945" y="116522"/>
                  </a:lnTo>
                  <a:lnTo>
                    <a:pt x="4512945" y="0"/>
                  </a:lnTo>
                </a:path>
                <a:path w="6664959" h="2680970">
                  <a:moveTo>
                    <a:pt x="8255" y="2016125"/>
                  </a:moveTo>
                  <a:lnTo>
                    <a:pt x="2174557" y="2016125"/>
                  </a:lnTo>
                  <a:lnTo>
                    <a:pt x="2174557" y="2680652"/>
                  </a:lnTo>
                  <a:lnTo>
                    <a:pt x="8255" y="2680652"/>
                  </a:lnTo>
                  <a:lnTo>
                    <a:pt x="8255" y="2016125"/>
                  </a:lnTo>
                </a:path>
                <a:path w="6664959" h="2680970">
                  <a:moveTo>
                    <a:pt x="0" y="164147"/>
                  </a:moveTo>
                  <a:lnTo>
                    <a:pt x="4362450" y="164147"/>
                  </a:lnTo>
                  <a:lnTo>
                    <a:pt x="4362450" y="2008504"/>
                  </a:lnTo>
                  <a:lnTo>
                    <a:pt x="0" y="2008504"/>
                  </a:lnTo>
                  <a:lnTo>
                    <a:pt x="0" y="164147"/>
                  </a:lnTo>
                </a:path>
              </a:pathLst>
            </a:custGeom>
            <a:ln w="15875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58024" y="1075055"/>
              <a:ext cx="212725" cy="22955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326947" y="951230"/>
              <a:ext cx="1151255" cy="450850"/>
            </a:xfrm>
            <a:custGeom>
              <a:avLst/>
              <a:gdLst/>
              <a:ahLst/>
              <a:cxnLst/>
              <a:rect l="l" t="t" r="r" b="b"/>
              <a:pathLst>
                <a:path w="1151254" h="450850">
                  <a:moveTo>
                    <a:pt x="1150937" y="0"/>
                  </a:moveTo>
                  <a:lnTo>
                    <a:pt x="0" y="0"/>
                  </a:lnTo>
                  <a:lnTo>
                    <a:pt x="0" y="450532"/>
                  </a:lnTo>
                  <a:lnTo>
                    <a:pt x="1150937" y="450532"/>
                  </a:lnTo>
                  <a:lnTo>
                    <a:pt x="11509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326947" y="951230"/>
              <a:ext cx="1151255" cy="450850"/>
            </a:xfrm>
            <a:custGeom>
              <a:avLst/>
              <a:gdLst/>
              <a:ahLst/>
              <a:cxnLst/>
              <a:rect l="l" t="t" r="r" b="b"/>
              <a:pathLst>
                <a:path w="1151254" h="450850">
                  <a:moveTo>
                    <a:pt x="0" y="0"/>
                  </a:moveTo>
                  <a:lnTo>
                    <a:pt x="1150937" y="0"/>
                  </a:lnTo>
                  <a:lnTo>
                    <a:pt x="1150937" y="450532"/>
                  </a:lnTo>
                  <a:lnTo>
                    <a:pt x="0" y="450532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409180" y="1056957"/>
            <a:ext cx="607060" cy="29781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55"/>
              </a:spcBef>
              <a:buSzPct val="2000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550" b="1" spc="25" dirty="0">
                <a:latin typeface="Calibri"/>
                <a:cs typeface="Calibri"/>
              </a:rPr>
              <a:t>Ε</a:t>
            </a:r>
            <a:r>
              <a:rPr sz="550" b="1" spc="30" dirty="0">
                <a:latin typeface="Calibri"/>
                <a:cs typeface="Calibri"/>
              </a:rPr>
              <a:t>ρ</a:t>
            </a:r>
            <a:r>
              <a:rPr sz="550" b="1" spc="50" dirty="0">
                <a:latin typeface="Calibri"/>
                <a:cs typeface="Calibri"/>
              </a:rPr>
              <a:t>ώ</a:t>
            </a:r>
            <a:r>
              <a:rPr sz="550" b="1" spc="15" dirty="0">
                <a:latin typeface="Calibri"/>
                <a:cs typeface="Calibri"/>
              </a:rPr>
              <a:t>τ</a:t>
            </a:r>
            <a:r>
              <a:rPr sz="550" b="1" spc="35" dirty="0">
                <a:latin typeface="Calibri"/>
                <a:cs typeface="Calibri"/>
              </a:rPr>
              <a:t>ησ</a:t>
            </a:r>
            <a:r>
              <a:rPr sz="550" b="1" spc="45" dirty="0">
                <a:latin typeface="Calibri"/>
                <a:cs typeface="Calibri"/>
              </a:rPr>
              <a:t>η</a:t>
            </a:r>
            <a:endParaRPr sz="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694930" y="1231582"/>
            <a:ext cx="35052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30" dirty="0">
                <a:latin typeface="Calibri"/>
                <a:cs typeface="Calibri"/>
              </a:rPr>
              <a:t>Απάντηση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03859" y="4010977"/>
            <a:ext cx="89725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2565" indent="-18986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252631"/>
              <a:buFont typeface="Arial"/>
              <a:buChar char="•"/>
              <a:tabLst>
                <a:tab pos="202565" algn="l"/>
              </a:tabLst>
            </a:pPr>
            <a:r>
              <a:rPr sz="950" b="1" spc="114" dirty="0">
                <a:latin typeface="Calibri"/>
                <a:cs typeface="Calibri"/>
              </a:rPr>
              <a:t>M</a:t>
            </a:r>
            <a:r>
              <a:rPr sz="950" b="1" spc="60" dirty="0">
                <a:latin typeface="Calibri"/>
                <a:cs typeface="Calibri"/>
              </a:rPr>
              <a:t>odbusT</a:t>
            </a:r>
            <a:r>
              <a:rPr sz="950" b="1" spc="65" dirty="0">
                <a:latin typeface="Calibri"/>
                <a:cs typeface="Calibri"/>
              </a:rPr>
              <a:t>C</a:t>
            </a:r>
            <a:r>
              <a:rPr sz="950" b="1" spc="75" dirty="0">
                <a:latin typeface="Calibri"/>
                <a:cs typeface="Calibri"/>
              </a:rPr>
              <a:t>P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567939" y="3374072"/>
            <a:ext cx="842644" cy="2330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ts val="409"/>
              </a:lnSpc>
              <a:spcBef>
                <a:spcPts val="120"/>
              </a:spcBef>
            </a:pPr>
            <a:r>
              <a:rPr sz="350" b="1" spc="5" dirty="0">
                <a:latin typeface="Calibri"/>
                <a:cs typeface="Calibri"/>
              </a:rPr>
              <a:t>Π</a:t>
            </a:r>
            <a:r>
              <a:rPr sz="350" b="1" dirty="0">
                <a:latin typeface="Calibri"/>
                <a:cs typeface="Calibri"/>
              </a:rPr>
              <a:t>λη</a:t>
            </a:r>
            <a:r>
              <a:rPr sz="350" b="1" spc="5" dirty="0">
                <a:latin typeface="Calibri"/>
                <a:cs typeface="Calibri"/>
              </a:rPr>
              <a:t>ρ</a:t>
            </a:r>
            <a:r>
              <a:rPr sz="350" b="1" dirty="0">
                <a:latin typeface="Calibri"/>
                <a:cs typeface="Calibri"/>
              </a:rPr>
              <a:t>ο</a:t>
            </a:r>
            <a:r>
              <a:rPr sz="350" b="1" spc="5" dirty="0">
                <a:latin typeface="Calibri"/>
                <a:cs typeface="Calibri"/>
              </a:rPr>
              <a:t>φ</a:t>
            </a:r>
            <a:r>
              <a:rPr sz="350" b="1" dirty="0">
                <a:latin typeface="Calibri"/>
                <a:cs typeface="Calibri"/>
              </a:rPr>
              <a:t>ορ</a:t>
            </a:r>
            <a:r>
              <a:rPr sz="350" b="1" spc="-5" dirty="0">
                <a:latin typeface="Calibri"/>
                <a:cs typeface="Calibri"/>
              </a:rPr>
              <a:t>ί</a:t>
            </a:r>
            <a:r>
              <a:rPr sz="350" b="1" spc="5" dirty="0">
                <a:latin typeface="Calibri"/>
                <a:cs typeface="Calibri"/>
              </a:rPr>
              <a:t>ε</a:t>
            </a:r>
            <a:r>
              <a:rPr sz="350" b="1" spc="10" dirty="0">
                <a:latin typeface="Calibri"/>
                <a:cs typeface="Calibri"/>
              </a:rPr>
              <a:t>ς</a:t>
            </a:r>
            <a:r>
              <a:rPr sz="350" b="1" spc="-20" dirty="0">
                <a:latin typeface="Calibri"/>
                <a:cs typeface="Calibri"/>
              </a:rPr>
              <a:t> </a:t>
            </a:r>
            <a:r>
              <a:rPr sz="350" b="1" spc="25" dirty="0">
                <a:latin typeface="Calibri"/>
                <a:cs typeface="Calibri"/>
              </a:rPr>
              <a:t>M</a:t>
            </a:r>
            <a:r>
              <a:rPr sz="350" b="1" spc="15" dirty="0">
                <a:latin typeface="Calibri"/>
                <a:cs typeface="Calibri"/>
              </a:rPr>
              <a:t>o</a:t>
            </a:r>
            <a:r>
              <a:rPr sz="350" b="1" spc="10" dirty="0">
                <a:latin typeface="Calibri"/>
                <a:cs typeface="Calibri"/>
              </a:rPr>
              <a:t>dbus</a:t>
            </a:r>
            <a:r>
              <a:rPr sz="350" b="1" spc="5" dirty="0">
                <a:latin typeface="Calibri"/>
                <a:cs typeface="Calibri"/>
              </a:rPr>
              <a:t> </a:t>
            </a:r>
            <a:r>
              <a:rPr sz="350" b="1" spc="10" dirty="0">
                <a:latin typeface="Calibri"/>
                <a:cs typeface="Calibri"/>
              </a:rPr>
              <a:t>TC</a:t>
            </a:r>
            <a:r>
              <a:rPr sz="350" b="1" spc="15" dirty="0">
                <a:latin typeface="Calibri"/>
                <a:cs typeface="Calibri"/>
              </a:rPr>
              <a:t>P</a:t>
            </a:r>
            <a:r>
              <a:rPr sz="350" b="1" spc="5" dirty="0">
                <a:latin typeface="Calibri"/>
                <a:cs typeface="Calibri"/>
              </a:rPr>
              <a:t> </a:t>
            </a:r>
            <a:r>
              <a:rPr sz="350" b="1" spc="10" dirty="0">
                <a:latin typeface="Calibri"/>
                <a:cs typeface="Calibri"/>
              </a:rPr>
              <a:t>(Trans</a:t>
            </a:r>
            <a:r>
              <a:rPr sz="350" b="1" spc="25" dirty="0">
                <a:latin typeface="Calibri"/>
                <a:cs typeface="Calibri"/>
              </a:rPr>
              <a:t>m</a:t>
            </a:r>
            <a:r>
              <a:rPr sz="350" b="1" dirty="0">
                <a:latin typeface="Calibri"/>
                <a:cs typeface="Calibri"/>
              </a:rPr>
              <a:t>i</a:t>
            </a:r>
            <a:r>
              <a:rPr sz="350" b="1" spc="10" dirty="0">
                <a:latin typeface="Calibri"/>
                <a:cs typeface="Calibri"/>
              </a:rPr>
              <a:t>ss</a:t>
            </a:r>
            <a:r>
              <a:rPr sz="350" b="1" dirty="0">
                <a:latin typeface="Calibri"/>
                <a:cs typeface="Calibri"/>
              </a:rPr>
              <a:t>i</a:t>
            </a:r>
            <a:r>
              <a:rPr sz="350" b="1" spc="10" dirty="0">
                <a:latin typeface="Calibri"/>
                <a:cs typeface="Calibri"/>
              </a:rPr>
              <a:t>on  Control Protocol - </a:t>
            </a:r>
            <a:r>
              <a:rPr sz="350" b="1" spc="15" dirty="0">
                <a:latin typeface="Calibri"/>
                <a:cs typeface="Calibri"/>
              </a:rPr>
              <a:t>πρωτόκολλο </a:t>
            </a:r>
            <a:r>
              <a:rPr sz="350" b="1" spc="20" dirty="0">
                <a:latin typeface="Calibri"/>
                <a:cs typeface="Calibri"/>
              </a:rPr>
              <a:t> </a:t>
            </a:r>
            <a:r>
              <a:rPr sz="350" b="1" spc="10" dirty="0">
                <a:latin typeface="Calibri"/>
                <a:cs typeface="Calibri"/>
              </a:rPr>
              <a:t>επικοινωνίας δικτύου </a:t>
            </a:r>
            <a:r>
              <a:rPr sz="350" b="1" spc="15" dirty="0">
                <a:latin typeface="Calibri"/>
                <a:cs typeface="Calibri"/>
              </a:rPr>
              <a:t>που </a:t>
            </a:r>
            <a:r>
              <a:rPr sz="350" b="1" spc="20" dirty="0">
                <a:latin typeface="Calibri"/>
                <a:cs typeface="Calibri"/>
              </a:rPr>
              <a:t> </a:t>
            </a:r>
            <a:r>
              <a:rPr sz="350" b="1" spc="10" dirty="0">
                <a:latin typeface="Calibri"/>
                <a:cs typeface="Calibri"/>
              </a:rPr>
              <a:t>χρησιμοποιείται</a:t>
            </a:r>
            <a:r>
              <a:rPr sz="350" b="1" dirty="0">
                <a:latin typeface="Calibri"/>
                <a:cs typeface="Calibri"/>
              </a:rPr>
              <a:t> </a:t>
            </a:r>
            <a:r>
              <a:rPr sz="350" b="1" spc="10" dirty="0">
                <a:latin typeface="Calibri"/>
                <a:cs typeface="Calibri"/>
              </a:rPr>
              <a:t>στο</a:t>
            </a:r>
            <a:r>
              <a:rPr sz="350" b="1" spc="5" dirty="0">
                <a:latin typeface="Calibri"/>
                <a:cs typeface="Calibri"/>
              </a:rPr>
              <a:t> </a:t>
            </a:r>
            <a:r>
              <a:rPr sz="350" b="1" spc="10" dirty="0">
                <a:latin typeface="Calibri"/>
                <a:cs typeface="Calibri"/>
              </a:rPr>
              <a:t>διαδίκτυο)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571114" y="3638867"/>
            <a:ext cx="78676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30" dirty="0">
                <a:solidFill>
                  <a:srgbClr val="BF0000"/>
                </a:solidFill>
                <a:latin typeface="Calibri"/>
                <a:cs typeface="Calibri"/>
              </a:rPr>
              <a:t>Δεδομένα</a:t>
            </a:r>
            <a:r>
              <a:rPr sz="550" b="1" spc="-1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550" b="1" spc="35" dirty="0">
                <a:solidFill>
                  <a:srgbClr val="BF0000"/>
                </a:solidFill>
                <a:latin typeface="Calibri"/>
                <a:cs typeface="Calibri"/>
              </a:rPr>
              <a:t>με</a:t>
            </a:r>
            <a:r>
              <a:rPr sz="550" b="1" spc="-1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550" b="1" spc="20" dirty="0">
                <a:solidFill>
                  <a:srgbClr val="BF0000"/>
                </a:solidFill>
                <a:latin typeface="Calibri"/>
                <a:cs typeface="Calibri"/>
              </a:rPr>
              <a:t>σαφήνεια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836034" y="2913515"/>
            <a:ext cx="786765" cy="23241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sz="550" b="1" spc="30" dirty="0">
                <a:solidFill>
                  <a:srgbClr val="BF0000"/>
                </a:solidFill>
                <a:latin typeface="Calibri"/>
                <a:cs typeface="Calibri"/>
              </a:rPr>
              <a:t>Δεδομένα</a:t>
            </a:r>
            <a:r>
              <a:rPr sz="550" b="1" spc="-1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550" b="1" spc="35" dirty="0">
                <a:solidFill>
                  <a:srgbClr val="BF0000"/>
                </a:solidFill>
                <a:latin typeface="Calibri"/>
                <a:cs typeface="Calibri"/>
              </a:rPr>
              <a:t>με</a:t>
            </a:r>
            <a:r>
              <a:rPr sz="550" b="1" spc="-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550" b="1" spc="20" dirty="0">
                <a:solidFill>
                  <a:srgbClr val="BF0000"/>
                </a:solidFill>
                <a:latin typeface="Calibri"/>
                <a:cs typeface="Calibri"/>
              </a:rPr>
              <a:t>σαφήνεια</a:t>
            </a:r>
            <a:endParaRPr sz="550">
              <a:latin typeface="Calibri"/>
              <a:cs typeface="Calibri"/>
            </a:endParaRPr>
          </a:p>
          <a:p>
            <a:pPr marL="35560" algn="ctr">
              <a:lnSpc>
                <a:spcPct val="100000"/>
              </a:lnSpc>
              <a:spcBef>
                <a:spcPts val="215"/>
              </a:spcBef>
            </a:pPr>
            <a:r>
              <a:rPr sz="350" b="1" spc="15" dirty="0">
                <a:latin typeface="Calibri"/>
                <a:cs typeface="Calibri"/>
              </a:rPr>
              <a:t>Κ</a:t>
            </a:r>
            <a:r>
              <a:rPr sz="350" b="1" spc="10" dirty="0">
                <a:latin typeface="Calibri"/>
                <a:cs typeface="Calibri"/>
              </a:rPr>
              <a:t>ε</a:t>
            </a:r>
            <a:r>
              <a:rPr sz="350" b="1" spc="25" dirty="0">
                <a:latin typeface="Calibri"/>
                <a:cs typeface="Calibri"/>
              </a:rPr>
              <a:t>φ</a:t>
            </a:r>
            <a:r>
              <a:rPr sz="350" b="1" spc="15" dirty="0">
                <a:latin typeface="Calibri"/>
                <a:cs typeface="Calibri"/>
              </a:rPr>
              <a:t>αλ</a:t>
            </a:r>
            <a:r>
              <a:rPr sz="350" b="1" spc="5" dirty="0">
                <a:latin typeface="Calibri"/>
                <a:cs typeface="Calibri"/>
              </a:rPr>
              <a:t>ί</a:t>
            </a:r>
            <a:r>
              <a:rPr sz="350" b="1" spc="15" dirty="0">
                <a:latin typeface="Calibri"/>
                <a:cs typeface="Calibri"/>
              </a:rPr>
              <a:t>δ</a:t>
            </a:r>
            <a:r>
              <a:rPr sz="350" b="1" spc="30" dirty="0">
                <a:latin typeface="Calibri"/>
                <a:cs typeface="Calibri"/>
              </a:rPr>
              <a:t>α</a:t>
            </a:r>
            <a:r>
              <a:rPr sz="350" b="1" dirty="0">
                <a:latin typeface="Calibri"/>
                <a:cs typeface="Calibri"/>
              </a:rPr>
              <a:t> </a:t>
            </a:r>
            <a:r>
              <a:rPr sz="350" b="1" spc="10" dirty="0">
                <a:latin typeface="Calibri"/>
                <a:cs typeface="Calibri"/>
              </a:rPr>
              <a:t>TC</a:t>
            </a:r>
            <a:r>
              <a:rPr sz="350" b="1" spc="15" dirty="0">
                <a:latin typeface="Calibri"/>
                <a:cs typeface="Calibri"/>
              </a:rPr>
              <a:t>P</a:t>
            </a:r>
            <a:r>
              <a:rPr sz="350" b="1" spc="10" dirty="0">
                <a:latin typeface="Calibri"/>
                <a:cs typeface="Calibri"/>
              </a:rPr>
              <a:t>/</a:t>
            </a:r>
            <a:r>
              <a:rPr sz="350" b="1" dirty="0">
                <a:latin typeface="Calibri"/>
                <a:cs typeface="Calibri"/>
              </a:rPr>
              <a:t>I</a:t>
            </a:r>
            <a:r>
              <a:rPr sz="350" b="1" spc="15" dirty="0">
                <a:latin typeface="Calibri"/>
                <a:cs typeface="Calibri"/>
              </a:rPr>
              <a:t>P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408544" y="2545715"/>
            <a:ext cx="114300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spc="5" dirty="0">
                <a:latin typeface="Calibri"/>
                <a:cs typeface="Calibri"/>
              </a:rPr>
              <a:t>AD</a:t>
            </a:r>
            <a:r>
              <a:rPr sz="350" spc="30" dirty="0">
                <a:latin typeface="Calibri"/>
                <a:cs typeface="Calibri"/>
              </a:rPr>
              <a:t>U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875905" y="2545715"/>
            <a:ext cx="799465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spc="25" dirty="0">
                <a:latin typeface="Calibri"/>
                <a:cs typeface="Calibri"/>
              </a:rPr>
              <a:t>Μονάδα</a:t>
            </a:r>
            <a:r>
              <a:rPr sz="350" spc="5" dirty="0">
                <a:latin typeface="Calibri"/>
                <a:cs typeface="Calibri"/>
              </a:rPr>
              <a:t> </a:t>
            </a:r>
            <a:r>
              <a:rPr sz="350" spc="25" dirty="0">
                <a:latin typeface="Calibri"/>
                <a:cs typeface="Calibri"/>
              </a:rPr>
              <a:t>δεδομένων</a:t>
            </a:r>
            <a:r>
              <a:rPr sz="350" spc="10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εφαρμογής</a:t>
            </a:r>
            <a:r>
              <a:rPr sz="350" spc="5" dirty="0">
                <a:latin typeface="Calibri"/>
                <a:cs typeface="Calibri"/>
              </a:rPr>
              <a:t> </a:t>
            </a:r>
            <a:r>
              <a:rPr sz="350" spc="10" dirty="0">
                <a:latin typeface="Calibri"/>
                <a:cs typeface="Calibri"/>
              </a:rPr>
              <a:t>PDU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875905" y="2645092"/>
            <a:ext cx="753110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spc="25" dirty="0">
                <a:latin typeface="Calibri"/>
                <a:cs typeface="Calibri"/>
              </a:rPr>
              <a:t>Μονάδα</a:t>
            </a:r>
            <a:r>
              <a:rPr sz="350" spc="-10" dirty="0">
                <a:latin typeface="Calibri"/>
                <a:cs typeface="Calibri"/>
              </a:rPr>
              <a:t> </a:t>
            </a:r>
            <a:r>
              <a:rPr sz="350" spc="25" dirty="0">
                <a:latin typeface="Calibri"/>
                <a:cs typeface="Calibri"/>
              </a:rPr>
              <a:t>δεδομένων</a:t>
            </a:r>
            <a:r>
              <a:rPr sz="350" spc="-10" dirty="0">
                <a:latin typeface="Calibri"/>
                <a:cs typeface="Calibri"/>
              </a:rPr>
              <a:t> </a:t>
            </a:r>
            <a:r>
              <a:rPr sz="350" spc="25" dirty="0">
                <a:latin typeface="Calibri"/>
                <a:cs typeface="Calibri"/>
              </a:rPr>
              <a:t>πρωτοκόλλου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962640" y="3219450"/>
            <a:ext cx="1233170" cy="148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" b="1" spc="5" dirty="0">
                <a:solidFill>
                  <a:srgbClr val="BF0000"/>
                </a:solidFill>
                <a:latin typeface="Calibri"/>
                <a:cs typeface="Calibri"/>
              </a:rPr>
              <a:t>IPS</a:t>
            </a:r>
            <a:r>
              <a:rPr sz="400" b="1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400" b="1" spc="5" dirty="0">
                <a:solidFill>
                  <a:srgbClr val="BF0000"/>
                </a:solidFill>
                <a:latin typeface="Calibri"/>
                <a:cs typeface="Calibri"/>
              </a:rPr>
              <a:t>(Intrusion</a:t>
            </a:r>
            <a:r>
              <a:rPr sz="400" b="1" spc="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400" b="1" spc="5" dirty="0">
                <a:solidFill>
                  <a:srgbClr val="BF0000"/>
                </a:solidFill>
                <a:latin typeface="Calibri"/>
                <a:cs typeface="Calibri"/>
              </a:rPr>
              <a:t>Prevention</a:t>
            </a:r>
            <a:r>
              <a:rPr sz="400" b="1" spc="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400" b="1" spc="5" dirty="0">
                <a:solidFill>
                  <a:srgbClr val="BF0000"/>
                </a:solidFill>
                <a:latin typeface="Calibri"/>
                <a:cs typeface="Calibri"/>
              </a:rPr>
              <a:t>System - Σύστημα πρόληψης </a:t>
            </a:r>
            <a:r>
              <a:rPr sz="400" b="1" spc="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400" b="1" spc="-5" dirty="0">
                <a:solidFill>
                  <a:srgbClr val="BF0000"/>
                </a:solidFill>
                <a:latin typeface="Calibri"/>
                <a:cs typeface="Calibri"/>
              </a:rPr>
              <a:t>εισβολών)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05155" y="4289742"/>
            <a:ext cx="6097904" cy="2202526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master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μπορεί να συνδεθεί με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έως και 247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slaves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καθένας με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μοναδικό αναγνωριστικό (ID)</a:t>
            </a:r>
            <a:endParaRPr kumimoji="0" lang="el-GR" altLang="el-G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Οι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clients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και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servers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επικοινωνούν και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ακούν μέσω της θύρας 502</a:t>
            </a:r>
            <a:endParaRPr kumimoji="0" lang="el-GR" altLang="el-G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Τα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πακέτα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Modbus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RTU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έχουν μέγεθος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έως 256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τη διεύθυνση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τον κωδικό λειτουργίας (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function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code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0–252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τα δεδομένα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CRC (έλεγχος ακεραιότητας)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Το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ModbusTCP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ADU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προσθέτει κεφαλίδα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MBAP (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Modbus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Application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Protocol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7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Transaction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Identifier</a:t>
            </a:r>
            <a:endParaRPr kumimoji="0" lang="el-GR" altLang="el-G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Protocol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Identifier</a:t>
            </a:r>
            <a:endParaRPr kumimoji="0" lang="el-GR" altLang="el-G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Length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Field</a:t>
            </a:r>
            <a:endParaRPr kumimoji="0" lang="el-GR" altLang="el-G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Unit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Identifier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(ίδιο με το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Address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του PDU)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830819" y="4309427"/>
            <a:ext cx="437515" cy="299085"/>
          </a:xfrm>
          <a:custGeom>
            <a:avLst/>
            <a:gdLst/>
            <a:ahLst/>
            <a:cxnLst/>
            <a:rect l="l" t="t" r="r" b="b"/>
            <a:pathLst>
              <a:path w="437515" h="299085">
                <a:moveTo>
                  <a:pt x="437514" y="0"/>
                </a:moveTo>
                <a:lnTo>
                  <a:pt x="0" y="0"/>
                </a:lnTo>
                <a:lnTo>
                  <a:pt x="0" y="299085"/>
                </a:lnTo>
                <a:lnTo>
                  <a:pt x="437514" y="299085"/>
                </a:lnTo>
                <a:lnTo>
                  <a:pt x="437514" y="0"/>
                </a:lnTo>
                <a:close/>
              </a:path>
            </a:pathLst>
          </a:custGeom>
          <a:solidFill>
            <a:srgbClr val="F7D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7831455" y="4401502"/>
            <a:ext cx="43751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2715">
              <a:lnSpc>
                <a:spcPct val="100000"/>
              </a:lnSpc>
              <a:spcBef>
                <a:spcPts val="100"/>
              </a:spcBef>
            </a:pPr>
            <a:r>
              <a:rPr sz="250" b="1" dirty="0">
                <a:latin typeface="Calibri"/>
                <a:cs typeface="Calibri"/>
              </a:rPr>
              <a:t>TCP/IP</a:t>
            </a:r>
            <a:endParaRPr sz="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200">
              <a:latin typeface="Calibri"/>
              <a:cs typeface="Calibri"/>
            </a:endParaRPr>
          </a:p>
          <a:p>
            <a:pPr marL="116839">
              <a:lnSpc>
                <a:spcPct val="100000"/>
              </a:lnSpc>
            </a:pPr>
            <a:r>
              <a:rPr sz="250" b="1" spc="15" dirty="0">
                <a:latin typeface="Calibri"/>
                <a:cs typeface="Calibri"/>
              </a:rPr>
              <a:t>επικεφαλίδα</a:t>
            </a:r>
            <a:endParaRPr sz="25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268334" y="4309427"/>
            <a:ext cx="600710" cy="299085"/>
          </a:xfrm>
          <a:custGeom>
            <a:avLst/>
            <a:gdLst/>
            <a:ahLst/>
            <a:cxnLst/>
            <a:rect l="l" t="t" r="r" b="b"/>
            <a:pathLst>
              <a:path w="600709" h="299085">
                <a:moveTo>
                  <a:pt x="600710" y="0"/>
                </a:moveTo>
                <a:lnTo>
                  <a:pt x="0" y="0"/>
                </a:lnTo>
                <a:lnTo>
                  <a:pt x="0" y="299085"/>
                </a:lnTo>
                <a:lnTo>
                  <a:pt x="600710" y="299085"/>
                </a:lnTo>
                <a:lnTo>
                  <a:pt x="6007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8284686" y="4333875"/>
            <a:ext cx="60071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935" marR="125730" indent="62865">
              <a:lnSpc>
                <a:spcPct val="100000"/>
              </a:lnSpc>
              <a:spcBef>
                <a:spcPts val="100"/>
              </a:spcBef>
            </a:pPr>
            <a:r>
              <a:rPr sz="250" b="1" spc="5" dirty="0">
                <a:latin typeface="Calibri"/>
                <a:cs typeface="Calibri"/>
              </a:rPr>
              <a:t>Αναγνωριστικό </a:t>
            </a:r>
            <a:r>
              <a:rPr sz="250" b="1" spc="10" dirty="0">
                <a:latin typeface="Calibri"/>
                <a:cs typeface="Calibri"/>
              </a:rPr>
              <a:t> </a:t>
            </a:r>
            <a:r>
              <a:rPr sz="250" b="1" spc="-5" dirty="0">
                <a:latin typeface="Calibri"/>
                <a:cs typeface="Calibri"/>
              </a:rPr>
              <a:t>συν</a:t>
            </a:r>
            <a:r>
              <a:rPr sz="250" b="1" dirty="0">
                <a:latin typeface="Calibri"/>
                <a:cs typeface="Calibri"/>
              </a:rPr>
              <a:t>α</a:t>
            </a:r>
            <a:r>
              <a:rPr sz="250" b="1" spc="-5" dirty="0">
                <a:latin typeface="Calibri"/>
                <a:cs typeface="Calibri"/>
              </a:rPr>
              <a:t>λλ</a:t>
            </a:r>
            <a:r>
              <a:rPr sz="250" b="1" dirty="0">
                <a:latin typeface="Calibri"/>
                <a:cs typeface="Calibri"/>
              </a:rPr>
              <a:t>α</a:t>
            </a:r>
            <a:r>
              <a:rPr sz="250" b="1" spc="-5" dirty="0">
                <a:latin typeface="Calibri"/>
                <a:cs typeface="Calibri"/>
              </a:rPr>
              <a:t>γ</a:t>
            </a:r>
            <a:r>
              <a:rPr sz="250" b="1" dirty="0">
                <a:latin typeface="Calibri"/>
                <a:cs typeface="Calibri"/>
              </a:rPr>
              <a:t>ή</a:t>
            </a:r>
            <a:r>
              <a:rPr sz="250" b="1" spc="10" dirty="0">
                <a:latin typeface="Calibri"/>
                <a:cs typeface="Calibri"/>
              </a:rPr>
              <a:t>ς</a:t>
            </a:r>
            <a:r>
              <a:rPr sz="250" b="1" spc="-15" dirty="0">
                <a:latin typeface="Calibri"/>
                <a:cs typeface="Calibri"/>
              </a:rPr>
              <a:t> </a:t>
            </a:r>
            <a:r>
              <a:rPr sz="250" b="1" spc="-5" dirty="0">
                <a:latin typeface="Calibri"/>
                <a:cs typeface="Calibri"/>
              </a:rPr>
              <a:t>οκτ</a:t>
            </a:r>
            <a:r>
              <a:rPr sz="250" b="1" dirty="0">
                <a:latin typeface="Calibri"/>
                <a:cs typeface="Calibri"/>
              </a:rPr>
              <a:t>ά</a:t>
            </a:r>
            <a:r>
              <a:rPr sz="250" b="1" spc="-5" dirty="0">
                <a:latin typeface="Calibri"/>
                <a:cs typeface="Calibri"/>
              </a:rPr>
              <a:t>δες</a:t>
            </a:r>
            <a:r>
              <a:rPr sz="250" b="1" spc="-10" dirty="0">
                <a:latin typeface="Calibri"/>
                <a:cs typeface="Calibri"/>
              </a:rPr>
              <a:t>-</a:t>
            </a:r>
            <a:r>
              <a:rPr sz="250" b="1" spc="-5" dirty="0">
                <a:latin typeface="Calibri"/>
                <a:cs typeface="Calibri"/>
              </a:rPr>
              <a:t>by</a:t>
            </a:r>
            <a:r>
              <a:rPr sz="250" b="1" spc="-10" dirty="0">
                <a:latin typeface="Calibri"/>
                <a:cs typeface="Calibri"/>
              </a:rPr>
              <a:t>t</a:t>
            </a:r>
            <a:r>
              <a:rPr sz="250" b="1" spc="10" dirty="0">
                <a:latin typeface="Calibri"/>
                <a:cs typeface="Calibri"/>
              </a:rPr>
              <a:t>e</a:t>
            </a:r>
            <a:endParaRPr sz="25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869044" y="4309427"/>
            <a:ext cx="518795" cy="299085"/>
          </a:xfrm>
          <a:custGeom>
            <a:avLst/>
            <a:gdLst/>
            <a:ahLst/>
            <a:cxnLst/>
            <a:rect l="l" t="t" r="r" b="b"/>
            <a:pathLst>
              <a:path w="518795" h="299085">
                <a:moveTo>
                  <a:pt x="518795" y="0"/>
                </a:moveTo>
                <a:lnTo>
                  <a:pt x="0" y="0"/>
                </a:lnTo>
                <a:lnTo>
                  <a:pt x="0" y="299085"/>
                </a:lnTo>
                <a:lnTo>
                  <a:pt x="518795" y="299085"/>
                </a:lnTo>
                <a:lnTo>
                  <a:pt x="518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8905557" y="4333875"/>
            <a:ext cx="527050" cy="139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marR="149225" indent="-1905" algn="ctr">
              <a:lnSpc>
                <a:spcPct val="100000"/>
              </a:lnSpc>
              <a:spcBef>
                <a:spcPts val="100"/>
              </a:spcBef>
            </a:pPr>
            <a:r>
              <a:rPr sz="250" b="1" dirty="0">
                <a:latin typeface="Calibri"/>
                <a:cs typeface="Calibri"/>
              </a:rPr>
              <a:t>Αναγνωριστικό </a:t>
            </a:r>
            <a:r>
              <a:rPr sz="250" b="1" spc="5" dirty="0">
                <a:latin typeface="Calibri"/>
                <a:cs typeface="Calibri"/>
              </a:rPr>
              <a:t> </a:t>
            </a:r>
            <a:r>
              <a:rPr sz="250" b="1" spc="-10" dirty="0">
                <a:latin typeface="Calibri"/>
                <a:cs typeface="Calibri"/>
              </a:rPr>
              <a:t>πρωτοκό</a:t>
            </a:r>
            <a:r>
              <a:rPr sz="250" b="1" spc="-5" dirty="0">
                <a:latin typeface="Calibri"/>
                <a:cs typeface="Calibri"/>
              </a:rPr>
              <a:t>λλ</a:t>
            </a:r>
            <a:r>
              <a:rPr sz="250" b="1" spc="-10" dirty="0">
                <a:latin typeface="Calibri"/>
                <a:cs typeface="Calibri"/>
              </a:rPr>
              <a:t>ο</a:t>
            </a:r>
            <a:r>
              <a:rPr sz="250" b="1" spc="5" dirty="0">
                <a:latin typeface="Calibri"/>
                <a:cs typeface="Calibri"/>
              </a:rPr>
              <a:t>υ</a:t>
            </a:r>
            <a:r>
              <a:rPr sz="250" b="1" spc="-15" dirty="0">
                <a:latin typeface="Calibri"/>
                <a:cs typeface="Calibri"/>
              </a:rPr>
              <a:t> </a:t>
            </a:r>
            <a:r>
              <a:rPr sz="250" b="1" spc="5" dirty="0">
                <a:latin typeface="Calibri"/>
                <a:cs typeface="Calibri"/>
              </a:rPr>
              <a:t>o</a:t>
            </a:r>
            <a:r>
              <a:rPr sz="250" b="1" dirty="0">
                <a:latin typeface="Calibri"/>
                <a:cs typeface="Calibri"/>
              </a:rPr>
              <a:t>kt</a:t>
            </a:r>
            <a:r>
              <a:rPr sz="250" b="1" spc="5" dirty="0">
                <a:latin typeface="Calibri"/>
                <a:cs typeface="Calibri"/>
              </a:rPr>
              <a:t>ad</a:t>
            </a:r>
            <a:r>
              <a:rPr sz="250" b="1" dirty="0">
                <a:latin typeface="Calibri"/>
                <a:cs typeface="Calibri"/>
              </a:rPr>
              <a:t>a-  byte</a:t>
            </a:r>
            <a:endParaRPr sz="250">
              <a:latin typeface="Calibri"/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9387840" y="4309427"/>
            <a:ext cx="446405" cy="299085"/>
          </a:xfrm>
          <a:custGeom>
            <a:avLst/>
            <a:gdLst/>
            <a:ahLst/>
            <a:cxnLst/>
            <a:rect l="l" t="t" r="r" b="b"/>
            <a:pathLst>
              <a:path w="446404" h="299085">
                <a:moveTo>
                  <a:pt x="446404" y="0"/>
                </a:moveTo>
                <a:lnTo>
                  <a:pt x="0" y="0"/>
                </a:lnTo>
                <a:lnTo>
                  <a:pt x="0" y="299085"/>
                </a:lnTo>
                <a:lnTo>
                  <a:pt x="446404" y="299085"/>
                </a:lnTo>
                <a:lnTo>
                  <a:pt x="4464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9448482" y="4333875"/>
            <a:ext cx="454659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215" marR="191770" indent="-7620">
              <a:lnSpc>
                <a:spcPct val="100000"/>
              </a:lnSpc>
              <a:spcBef>
                <a:spcPts val="100"/>
              </a:spcBef>
            </a:pPr>
            <a:r>
              <a:rPr sz="250" b="1" spc="10" dirty="0">
                <a:latin typeface="Calibri"/>
                <a:cs typeface="Calibri"/>
              </a:rPr>
              <a:t>Πε</a:t>
            </a:r>
            <a:r>
              <a:rPr sz="250" b="1" spc="5" dirty="0">
                <a:latin typeface="Calibri"/>
                <a:cs typeface="Calibri"/>
              </a:rPr>
              <a:t>δί</a:t>
            </a:r>
            <a:r>
              <a:rPr sz="250" b="1" spc="10" dirty="0">
                <a:latin typeface="Calibri"/>
                <a:cs typeface="Calibri"/>
              </a:rPr>
              <a:t>ο</a:t>
            </a:r>
            <a:r>
              <a:rPr sz="250" b="1" spc="-5" dirty="0">
                <a:latin typeface="Calibri"/>
                <a:cs typeface="Calibri"/>
              </a:rPr>
              <a:t> μ</a:t>
            </a:r>
            <a:r>
              <a:rPr sz="250" b="1" dirty="0">
                <a:latin typeface="Calibri"/>
                <a:cs typeface="Calibri"/>
              </a:rPr>
              <a:t>ή</a:t>
            </a:r>
            <a:r>
              <a:rPr sz="250" b="1" spc="-5" dirty="0">
                <a:latin typeface="Calibri"/>
                <a:cs typeface="Calibri"/>
              </a:rPr>
              <a:t>κου</a:t>
            </a:r>
            <a:r>
              <a:rPr sz="250" b="1" spc="5" dirty="0">
                <a:latin typeface="Calibri"/>
                <a:cs typeface="Calibri"/>
              </a:rPr>
              <a:t>ς  </a:t>
            </a:r>
            <a:r>
              <a:rPr sz="250" b="1" spc="-5" dirty="0">
                <a:latin typeface="Calibri"/>
                <a:cs typeface="Calibri"/>
              </a:rPr>
              <a:t>οκτάδες-byte</a:t>
            </a:r>
            <a:endParaRPr sz="250"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834244" y="4309427"/>
            <a:ext cx="711835" cy="299085"/>
          </a:xfrm>
          <a:custGeom>
            <a:avLst/>
            <a:gdLst/>
            <a:ahLst/>
            <a:cxnLst/>
            <a:rect l="l" t="t" r="r" b="b"/>
            <a:pathLst>
              <a:path w="711834" h="299085">
                <a:moveTo>
                  <a:pt x="711834" y="0"/>
                </a:moveTo>
                <a:lnTo>
                  <a:pt x="0" y="0"/>
                </a:lnTo>
                <a:lnTo>
                  <a:pt x="0" y="299085"/>
                </a:lnTo>
                <a:lnTo>
                  <a:pt x="711834" y="299085"/>
                </a:lnTo>
                <a:lnTo>
                  <a:pt x="7118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9919017" y="4358957"/>
            <a:ext cx="735965" cy="71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539">
              <a:lnSpc>
                <a:spcPct val="100000"/>
              </a:lnSpc>
              <a:spcBef>
                <a:spcPts val="100"/>
              </a:spcBef>
            </a:pPr>
            <a:r>
              <a:rPr sz="300" b="1" spc="5" dirty="0">
                <a:latin typeface="Calibri"/>
                <a:cs typeface="Calibri"/>
              </a:rPr>
              <a:t>ADU</a:t>
            </a:r>
            <a:r>
              <a:rPr sz="300" b="1" spc="-15" dirty="0">
                <a:latin typeface="Calibri"/>
                <a:cs typeface="Calibri"/>
              </a:rPr>
              <a:t> </a:t>
            </a:r>
            <a:r>
              <a:rPr sz="300" b="1" dirty="0">
                <a:latin typeface="Calibri"/>
                <a:cs typeface="Calibri"/>
              </a:rPr>
              <a:t>για</a:t>
            </a:r>
            <a:r>
              <a:rPr sz="300" b="1" spc="-15" dirty="0">
                <a:latin typeface="Calibri"/>
                <a:cs typeface="Calibri"/>
              </a:rPr>
              <a:t> </a:t>
            </a:r>
            <a:r>
              <a:rPr sz="300" b="1" spc="5" dirty="0">
                <a:latin typeface="Calibri"/>
                <a:cs typeface="Calibri"/>
              </a:rPr>
              <a:t>Modbus</a:t>
            </a:r>
            <a:r>
              <a:rPr sz="300" b="1" spc="-15" dirty="0">
                <a:latin typeface="Calibri"/>
                <a:cs typeface="Calibri"/>
              </a:rPr>
              <a:t> </a:t>
            </a:r>
            <a:r>
              <a:rPr sz="300" b="1" spc="5" dirty="0">
                <a:latin typeface="Calibri"/>
                <a:cs typeface="Calibri"/>
              </a:rPr>
              <a:t>RTU</a:t>
            </a:r>
            <a:endParaRPr sz="3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934200" y="4661852"/>
            <a:ext cx="146685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b="1" spc="5" dirty="0">
                <a:solidFill>
                  <a:srgbClr val="BF0000"/>
                </a:solidFill>
                <a:latin typeface="Calibri"/>
                <a:cs typeface="Calibri"/>
              </a:rPr>
              <a:t>IPS</a:t>
            </a:r>
            <a:r>
              <a:rPr sz="400" b="1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400" b="1" spc="5" dirty="0">
                <a:solidFill>
                  <a:srgbClr val="BF0000"/>
                </a:solidFill>
                <a:latin typeface="Calibri"/>
                <a:cs typeface="Calibri"/>
              </a:rPr>
              <a:t>(Intrusion</a:t>
            </a:r>
            <a:r>
              <a:rPr sz="400" b="1" spc="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400" b="1" spc="5" dirty="0">
                <a:solidFill>
                  <a:srgbClr val="BF0000"/>
                </a:solidFill>
                <a:latin typeface="Calibri"/>
                <a:cs typeface="Calibri"/>
              </a:rPr>
              <a:t>Prevention</a:t>
            </a:r>
            <a:r>
              <a:rPr sz="400" b="1" spc="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400" b="1" spc="5" dirty="0">
                <a:solidFill>
                  <a:srgbClr val="BF0000"/>
                </a:solidFill>
                <a:latin typeface="Calibri"/>
                <a:cs typeface="Calibri"/>
              </a:rPr>
              <a:t>System</a:t>
            </a:r>
            <a:r>
              <a:rPr sz="400" b="1" spc="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400" b="1" spc="5" dirty="0">
                <a:solidFill>
                  <a:srgbClr val="BF0000"/>
                </a:solidFill>
                <a:latin typeface="Calibri"/>
                <a:cs typeface="Calibri"/>
              </a:rPr>
              <a:t>- Σύστημα πρόληψης </a:t>
            </a:r>
            <a:r>
              <a:rPr sz="400" b="1" spc="-5" dirty="0">
                <a:solidFill>
                  <a:srgbClr val="BF0000"/>
                </a:solidFill>
                <a:latin typeface="Calibri"/>
                <a:cs typeface="Calibri"/>
              </a:rPr>
              <a:t>εισβολών)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1212830" y="6218872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882890" y="4189095"/>
            <a:ext cx="16192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400" b="1" spc="5" dirty="0">
                <a:solidFill>
                  <a:srgbClr val="FFFFFF"/>
                </a:solidFill>
                <a:latin typeface="Calibri"/>
                <a:cs typeface="Calibri"/>
              </a:rPr>
              <a:t>TCP</a:t>
            </a:r>
            <a:r>
              <a:rPr sz="4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400" b="1" spc="2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044" y="822077"/>
            <a:ext cx="4476750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80"/>
              </a:lnSpc>
            </a:pPr>
            <a:r>
              <a:rPr sz="1450" spc="140" dirty="0">
                <a:latin typeface="Calibri"/>
                <a:cs typeface="Calibri"/>
              </a:rPr>
              <a:t>Πρωτόκολλα</a:t>
            </a:r>
            <a:r>
              <a:rPr sz="1450" spc="210" dirty="0">
                <a:latin typeface="Calibri"/>
                <a:cs typeface="Calibri"/>
              </a:rPr>
              <a:t> </a:t>
            </a:r>
            <a:r>
              <a:rPr sz="1450" spc="100" dirty="0">
                <a:latin typeface="Calibri"/>
                <a:cs typeface="Calibri"/>
              </a:rPr>
              <a:t>και</a:t>
            </a:r>
            <a:r>
              <a:rPr sz="1450" spc="170" dirty="0">
                <a:latin typeface="Calibri"/>
                <a:cs typeface="Calibri"/>
              </a:rPr>
              <a:t> </a:t>
            </a:r>
            <a:r>
              <a:rPr sz="1450" spc="130" dirty="0">
                <a:latin typeface="Calibri"/>
                <a:cs typeface="Calibri"/>
              </a:rPr>
              <a:t>χαρακτηριστικά</a:t>
            </a:r>
            <a:r>
              <a:rPr sz="1450" spc="130" dirty="0">
                <a:latin typeface="Times New Roman"/>
                <a:cs typeface="Times New Roman"/>
              </a:rPr>
              <a:t>/</a:t>
            </a:r>
            <a:r>
              <a:rPr sz="1450" spc="130" dirty="0">
                <a:latin typeface="Calibri"/>
                <a:cs typeface="Calibri"/>
              </a:rPr>
              <a:t>χαρακτηριστικά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4965" y="0"/>
            <a:ext cx="11837035" cy="6880225"/>
            <a:chOff x="354965" y="0"/>
            <a:chExt cx="11837035" cy="6880225"/>
          </a:xfrm>
        </p:grpSpPr>
        <p:sp>
          <p:nvSpPr>
            <p:cNvPr id="4" name="object 4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490" y="133985"/>
              <a:ext cx="8714740" cy="36591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59727" y="129222"/>
              <a:ext cx="8724265" cy="3669029"/>
            </a:xfrm>
            <a:custGeom>
              <a:avLst/>
              <a:gdLst/>
              <a:ahLst/>
              <a:cxnLst/>
              <a:rect l="l" t="t" r="r" b="b"/>
              <a:pathLst>
                <a:path w="8724265" h="3669029">
                  <a:moveTo>
                    <a:pt x="0" y="0"/>
                  </a:moveTo>
                  <a:lnTo>
                    <a:pt x="8724265" y="0"/>
                  </a:lnTo>
                  <a:lnTo>
                    <a:pt x="8724265" y="3668712"/>
                  </a:lnTo>
                  <a:lnTo>
                    <a:pt x="0" y="366871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05624" y="2896552"/>
              <a:ext cx="5024755" cy="286131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900862" y="2891789"/>
              <a:ext cx="5034280" cy="2870835"/>
            </a:xfrm>
            <a:custGeom>
              <a:avLst/>
              <a:gdLst/>
              <a:ahLst/>
              <a:cxnLst/>
              <a:rect l="l" t="t" r="r" b="b"/>
              <a:pathLst>
                <a:path w="5034280" h="2870835">
                  <a:moveTo>
                    <a:pt x="0" y="0"/>
                  </a:moveTo>
                  <a:lnTo>
                    <a:pt x="5034280" y="0"/>
                  </a:lnTo>
                  <a:lnTo>
                    <a:pt x="5034280" y="2870835"/>
                  </a:lnTo>
                  <a:lnTo>
                    <a:pt x="0" y="2870835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49197" y="4472940"/>
              <a:ext cx="3335020" cy="0"/>
            </a:xfrm>
            <a:custGeom>
              <a:avLst/>
              <a:gdLst/>
              <a:ahLst/>
              <a:cxnLst/>
              <a:rect l="l" t="t" r="r" b="b"/>
              <a:pathLst>
                <a:path w="3335020">
                  <a:moveTo>
                    <a:pt x="0" y="0"/>
                  </a:moveTo>
                  <a:lnTo>
                    <a:pt x="3335020" y="0"/>
                  </a:lnTo>
                </a:path>
              </a:pathLst>
            </a:custGeom>
            <a:ln w="82550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823517" y="4175125"/>
              <a:ext cx="2831465" cy="527050"/>
            </a:xfrm>
            <a:custGeom>
              <a:avLst/>
              <a:gdLst/>
              <a:ahLst/>
              <a:cxnLst/>
              <a:rect l="l" t="t" r="r" b="b"/>
              <a:pathLst>
                <a:path w="2831465" h="527050">
                  <a:moveTo>
                    <a:pt x="2831147" y="0"/>
                  </a:moveTo>
                  <a:lnTo>
                    <a:pt x="0" y="0"/>
                  </a:lnTo>
                  <a:lnTo>
                    <a:pt x="0" y="526732"/>
                  </a:lnTo>
                  <a:lnTo>
                    <a:pt x="2831147" y="526732"/>
                  </a:lnTo>
                  <a:lnTo>
                    <a:pt x="2831147" y="0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823517" y="4175125"/>
              <a:ext cx="2831465" cy="527050"/>
            </a:xfrm>
            <a:custGeom>
              <a:avLst/>
              <a:gdLst/>
              <a:ahLst/>
              <a:cxnLst/>
              <a:rect l="l" t="t" r="r" b="b"/>
              <a:pathLst>
                <a:path w="2831465" h="527050">
                  <a:moveTo>
                    <a:pt x="0" y="0"/>
                  </a:moveTo>
                  <a:lnTo>
                    <a:pt x="2831147" y="0"/>
                  </a:lnTo>
                  <a:lnTo>
                    <a:pt x="2831147" y="526732"/>
                  </a:lnTo>
                  <a:lnTo>
                    <a:pt x="0" y="526732"/>
                  </a:lnTo>
                  <a:lnTo>
                    <a:pt x="0" y="0"/>
                  </a:lnTo>
                </a:path>
                <a:path w="2831465" h="527050">
                  <a:moveTo>
                    <a:pt x="463550" y="148907"/>
                  </a:moveTo>
                  <a:lnTo>
                    <a:pt x="1069340" y="148907"/>
                  </a:lnTo>
                  <a:lnTo>
                    <a:pt x="1069340" y="463550"/>
                  </a:lnTo>
                  <a:lnTo>
                    <a:pt x="463550" y="463550"/>
                  </a:lnTo>
                  <a:lnTo>
                    <a:pt x="463550" y="148907"/>
                  </a:lnTo>
                </a:path>
                <a:path w="2831465" h="527050">
                  <a:moveTo>
                    <a:pt x="1074102" y="149225"/>
                  </a:moveTo>
                  <a:lnTo>
                    <a:pt x="1608454" y="149225"/>
                  </a:lnTo>
                  <a:lnTo>
                    <a:pt x="1608454" y="463867"/>
                  </a:lnTo>
                  <a:lnTo>
                    <a:pt x="1074102" y="463867"/>
                  </a:lnTo>
                  <a:lnTo>
                    <a:pt x="1074102" y="149225"/>
                  </a:lnTo>
                </a:path>
                <a:path w="2831465" h="527050">
                  <a:moveTo>
                    <a:pt x="1625600" y="147002"/>
                  </a:moveTo>
                  <a:lnTo>
                    <a:pt x="2077085" y="147002"/>
                  </a:lnTo>
                  <a:lnTo>
                    <a:pt x="2077085" y="461644"/>
                  </a:lnTo>
                  <a:lnTo>
                    <a:pt x="1625600" y="461644"/>
                  </a:lnTo>
                  <a:lnTo>
                    <a:pt x="1625600" y="147002"/>
                  </a:lnTo>
                </a:path>
                <a:path w="2831465" h="527050">
                  <a:moveTo>
                    <a:pt x="2098040" y="149542"/>
                  </a:moveTo>
                  <a:lnTo>
                    <a:pt x="2798127" y="149542"/>
                  </a:lnTo>
                  <a:lnTo>
                    <a:pt x="2798127" y="464185"/>
                  </a:lnTo>
                  <a:lnTo>
                    <a:pt x="2098040" y="464185"/>
                  </a:lnTo>
                  <a:lnTo>
                    <a:pt x="2098040" y="149542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24090" y="2492375"/>
              <a:ext cx="3282315" cy="2528570"/>
            </a:xfrm>
            <a:custGeom>
              <a:avLst/>
              <a:gdLst/>
              <a:ahLst/>
              <a:cxnLst/>
              <a:rect l="l" t="t" r="r" b="b"/>
              <a:pathLst>
                <a:path w="3282315" h="2528570">
                  <a:moveTo>
                    <a:pt x="264477" y="1400175"/>
                  </a:moveTo>
                  <a:lnTo>
                    <a:pt x="2593657" y="1847850"/>
                  </a:lnTo>
                </a:path>
                <a:path w="3282315" h="2528570">
                  <a:moveTo>
                    <a:pt x="2466339" y="1381442"/>
                  </a:moveTo>
                  <a:lnTo>
                    <a:pt x="3281997" y="1829117"/>
                  </a:lnTo>
                </a:path>
                <a:path w="3282315" h="2528570">
                  <a:moveTo>
                    <a:pt x="3264852" y="2135822"/>
                  </a:moveTo>
                  <a:lnTo>
                    <a:pt x="2815272" y="2513012"/>
                  </a:lnTo>
                </a:path>
                <a:path w="3282315" h="2528570">
                  <a:moveTo>
                    <a:pt x="2608579" y="2151062"/>
                  </a:moveTo>
                  <a:lnTo>
                    <a:pt x="587692" y="2528252"/>
                  </a:lnTo>
                </a:path>
                <a:path w="3282315" h="2528570">
                  <a:moveTo>
                    <a:pt x="473709" y="0"/>
                  </a:moveTo>
                  <a:lnTo>
                    <a:pt x="473709" y="408939"/>
                  </a:lnTo>
                </a:path>
                <a:path w="3282315" h="2528570">
                  <a:moveTo>
                    <a:pt x="0" y="204470"/>
                  </a:moveTo>
                  <a:lnTo>
                    <a:pt x="1752600" y="204470"/>
                  </a:lnTo>
                </a:path>
                <a:path w="3282315" h="2528570">
                  <a:moveTo>
                    <a:pt x="6350" y="0"/>
                  </a:moveTo>
                  <a:lnTo>
                    <a:pt x="6350" y="408939"/>
                  </a:lnTo>
                </a:path>
                <a:path w="3282315" h="2528570">
                  <a:moveTo>
                    <a:pt x="1746250" y="0"/>
                  </a:moveTo>
                  <a:lnTo>
                    <a:pt x="1746250" y="408939"/>
                  </a:lnTo>
                </a:path>
                <a:path w="3282315" h="2528570">
                  <a:moveTo>
                    <a:pt x="0" y="6350"/>
                  </a:moveTo>
                  <a:lnTo>
                    <a:pt x="1752600" y="6350"/>
                  </a:lnTo>
                </a:path>
                <a:path w="3282315" h="2528570">
                  <a:moveTo>
                    <a:pt x="0" y="402589"/>
                  </a:moveTo>
                  <a:lnTo>
                    <a:pt x="1752600" y="40258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855902" y="4321492"/>
              <a:ext cx="410845" cy="314960"/>
            </a:xfrm>
            <a:custGeom>
              <a:avLst/>
              <a:gdLst/>
              <a:ahLst/>
              <a:cxnLst/>
              <a:rect l="l" t="t" r="r" b="b"/>
              <a:pathLst>
                <a:path w="410845" h="314960">
                  <a:moveTo>
                    <a:pt x="0" y="0"/>
                  </a:moveTo>
                  <a:lnTo>
                    <a:pt x="410527" y="0"/>
                  </a:lnTo>
                  <a:lnTo>
                    <a:pt x="410527" y="314642"/>
                  </a:lnTo>
                  <a:lnTo>
                    <a:pt x="0" y="314642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790430" y="3590607"/>
              <a:ext cx="1094105" cy="1718310"/>
            </a:xfrm>
            <a:custGeom>
              <a:avLst/>
              <a:gdLst/>
              <a:ahLst/>
              <a:cxnLst/>
              <a:rect l="l" t="t" r="r" b="b"/>
              <a:pathLst>
                <a:path w="1094104" h="1718310">
                  <a:moveTo>
                    <a:pt x="0" y="0"/>
                  </a:moveTo>
                  <a:lnTo>
                    <a:pt x="741362" y="283209"/>
                  </a:lnTo>
                </a:path>
                <a:path w="1094104" h="1718310">
                  <a:moveTo>
                    <a:pt x="0" y="252729"/>
                  </a:moveTo>
                  <a:lnTo>
                    <a:pt x="741362" y="0"/>
                  </a:lnTo>
                </a:path>
                <a:path w="1094104" h="1718310">
                  <a:moveTo>
                    <a:pt x="352425" y="1435099"/>
                  </a:moveTo>
                  <a:lnTo>
                    <a:pt x="1093787" y="1718309"/>
                  </a:lnTo>
                </a:path>
                <a:path w="1094104" h="1718310">
                  <a:moveTo>
                    <a:pt x="352425" y="1687829"/>
                  </a:moveTo>
                  <a:lnTo>
                    <a:pt x="1093787" y="143509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2745" y="2448560"/>
              <a:ext cx="6144260" cy="1351915"/>
            </a:xfrm>
            <a:custGeom>
              <a:avLst/>
              <a:gdLst/>
              <a:ahLst/>
              <a:cxnLst/>
              <a:rect l="l" t="t" r="r" b="b"/>
              <a:pathLst>
                <a:path w="6144259" h="1351914">
                  <a:moveTo>
                    <a:pt x="2425382" y="0"/>
                  </a:moveTo>
                  <a:lnTo>
                    <a:pt x="6143942" y="0"/>
                  </a:lnTo>
                  <a:lnTo>
                    <a:pt x="6143942" y="1344612"/>
                  </a:lnTo>
                  <a:lnTo>
                    <a:pt x="2425382" y="1344612"/>
                  </a:lnTo>
                  <a:lnTo>
                    <a:pt x="2425382" y="0"/>
                  </a:lnTo>
                </a:path>
                <a:path w="6144259" h="1351914">
                  <a:moveTo>
                    <a:pt x="0" y="687069"/>
                  </a:moveTo>
                  <a:lnTo>
                    <a:pt x="2166302" y="687069"/>
                  </a:lnTo>
                  <a:lnTo>
                    <a:pt x="2166302" y="1351597"/>
                  </a:lnTo>
                  <a:lnTo>
                    <a:pt x="0" y="1351597"/>
                  </a:lnTo>
                  <a:lnTo>
                    <a:pt x="0" y="687069"/>
                  </a:lnTo>
                </a:path>
              </a:pathLst>
            </a:custGeom>
            <a:ln w="15875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86037" y="3179445"/>
              <a:ext cx="187325" cy="22161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25882" y="1493519"/>
              <a:ext cx="221297" cy="373697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120380" y="1691640"/>
            <a:ext cx="78676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30" dirty="0">
                <a:solidFill>
                  <a:srgbClr val="BF0000"/>
                </a:solidFill>
                <a:latin typeface="Calibri"/>
                <a:cs typeface="Calibri"/>
              </a:rPr>
              <a:t>Δεδομένα</a:t>
            </a:r>
            <a:r>
              <a:rPr sz="550" b="1" spc="-1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550" b="1" spc="35" dirty="0">
                <a:solidFill>
                  <a:srgbClr val="BF0000"/>
                </a:solidFill>
                <a:latin typeface="Calibri"/>
                <a:cs typeface="Calibri"/>
              </a:rPr>
              <a:t>με</a:t>
            </a:r>
            <a:r>
              <a:rPr sz="550" b="1" spc="-1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550" b="1" spc="20" dirty="0">
                <a:solidFill>
                  <a:srgbClr val="BF0000"/>
                </a:solidFill>
                <a:latin typeface="Calibri"/>
                <a:cs typeface="Calibri"/>
              </a:rPr>
              <a:t>σαφήνεια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14770" y="1804035"/>
            <a:ext cx="2566035" cy="317500"/>
          </a:xfrm>
          <a:prstGeom prst="rect">
            <a:avLst/>
          </a:prstGeom>
          <a:solidFill>
            <a:srgbClr val="FFFFFF"/>
          </a:solidFill>
          <a:ln w="15875">
            <a:solidFill>
              <a:srgbClr val="CF2D1C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4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</a:pPr>
            <a:r>
              <a:rPr sz="550" spc="35" dirty="0">
                <a:latin typeface="Calibri"/>
                <a:cs typeface="Calibri"/>
              </a:rPr>
              <a:t>Κώδικας</a:t>
            </a:r>
            <a:r>
              <a:rPr sz="550" spc="1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προγραμματισμού:</a:t>
            </a:r>
            <a:r>
              <a:rPr sz="550" spc="15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4</a:t>
            </a:r>
            <a:r>
              <a:rPr sz="550" spc="1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καταχωρητών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5909" y="3931602"/>
            <a:ext cx="89725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2565" indent="-18986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252631"/>
              <a:buFont typeface="Arial"/>
              <a:buChar char="•"/>
              <a:tabLst>
                <a:tab pos="202565" algn="l"/>
              </a:tabLst>
            </a:pPr>
            <a:r>
              <a:rPr sz="950" b="1" spc="114" dirty="0">
                <a:latin typeface="Calibri"/>
                <a:cs typeface="Calibri"/>
              </a:rPr>
              <a:t>M</a:t>
            </a:r>
            <a:r>
              <a:rPr sz="950" b="1" spc="60" dirty="0">
                <a:latin typeface="Calibri"/>
                <a:cs typeface="Calibri"/>
              </a:rPr>
              <a:t>odbusT</a:t>
            </a:r>
            <a:r>
              <a:rPr sz="950" b="1" spc="65" dirty="0">
                <a:latin typeface="Calibri"/>
                <a:cs typeface="Calibri"/>
              </a:rPr>
              <a:t>C</a:t>
            </a:r>
            <a:r>
              <a:rPr sz="950" b="1" spc="75" dirty="0">
                <a:latin typeface="Calibri"/>
                <a:cs typeface="Calibri"/>
              </a:rPr>
              <a:t>P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13050" y="2138997"/>
            <a:ext cx="78676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30" dirty="0">
                <a:solidFill>
                  <a:srgbClr val="BF0000"/>
                </a:solidFill>
                <a:latin typeface="Calibri"/>
                <a:cs typeface="Calibri"/>
              </a:rPr>
              <a:t>Δεδομένα</a:t>
            </a:r>
            <a:r>
              <a:rPr sz="550" b="1" spc="-1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550" b="1" spc="35" dirty="0">
                <a:solidFill>
                  <a:srgbClr val="BF0000"/>
                </a:solidFill>
                <a:latin typeface="Calibri"/>
                <a:cs typeface="Calibri"/>
              </a:rPr>
              <a:t>με</a:t>
            </a:r>
            <a:r>
              <a:rPr sz="550" b="1" spc="-1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550" b="1" spc="20" dirty="0">
                <a:solidFill>
                  <a:srgbClr val="BF0000"/>
                </a:solidFill>
                <a:latin typeface="Calibri"/>
                <a:cs typeface="Calibri"/>
              </a:rPr>
              <a:t>σαφήνεια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60039" y="2398712"/>
            <a:ext cx="213360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2000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550" b="1" spc="10" dirty="0">
                <a:latin typeface="Calibri"/>
                <a:cs typeface="Calibri"/>
              </a:rPr>
              <a:t>Αναγνωριστικό</a:t>
            </a:r>
            <a:r>
              <a:rPr sz="550" b="1" spc="-5" dirty="0">
                <a:latin typeface="Calibri"/>
                <a:cs typeface="Calibri"/>
              </a:rPr>
              <a:t> </a:t>
            </a:r>
            <a:r>
              <a:rPr sz="550" b="1" spc="10" dirty="0">
                <a:latin typeface="Calibri"/>
                <a:cs typeface="Calibri"/>
              </a:rPr>
              <a:t>συναλλαγής:</a:t>
            </a:r>
            <a:r>
              <a:rPr sz="550" b="1" spc="5" dirty="0">
                <a:latin typeface="Calibri"/>
                <a:cs typeface="Calibri"/>
              </a:rPr>
              <a:t> </a:t>
            </a:r>
            <a:r>
              <a:rPr sz="550" spc="15" dirty="0">
                <a:latin typeface="Calibri"/>
                <a:cs typeface="Calibri"/>
              </a:rPr>
              <a:t>για</a:t>
            </a:r>
            <a:r>
              <a:rPr sz="550" spc="-5" dirty="0">
                <a:latin typeface="Calibri"/>
                <a:cs typeface="Calibri"/>
              </a:rPr>
              <a:t> </a:t>
            </a:r>
            <a:r>
              <a:rPr sz="550" spc="15" dirty="0">
                <a:latin typeface="Calibri"/>
                <a:cs typeface="Calibri"/>
              </a:rPr>
              <a:t>το</a:t>
            </a:r>
            <a:r>
              <a:rPr sz="550" spc="-5" dirty="0">
                <a:latin typeface="Calibri"/>
                <a:cs typeface="Calibri"/>
              </a:rPr>
              <a:t> </a:t>
            </a:r>
            <a:r>
              <a:rPr sz="550" spc="10" dirty="0">
                <a:latin typeface="Calibri"/>
                <a:cs typeface="Calibri"/>
              </a:rPr>
              <a:t>συγχρονισμό</a:t>
            </a:r>
            <a:r>
              <a:rPr sz="550" dirty="0">
                <a:latin typeface="Calibri"/>
                <a:cs typeface="Calibri"/>
              </a:rPr>
              <a:t> </a:t>
            </a:r>
            <a:r>
              <a:rPr sz="550" spc="15" dirty="0">
                <a:latin typeface="Calibri"/>
                <a:cs typeface="Calibri"/>
              </a:rPr>
              <a:t>συσκευών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45789" y="2718117"/>
            <a:ext cx="205168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30" dirty="0">
                <a:latin typeface="Calibri"/>
                <a:cs typeface="Calibri"/>
              </a:rPr>
              <a:t>Πεδίο</a:t>
            </a:r>
            <a:r>
              <a:rPr sz="550" b="1" dirty="0">
                <a:latin typeface="Calibri"/>
                <a:cs typeface="Calibri"/>
              </a:rPr>
              <a:t> </a:t>
            </a:r>
            <a:r>
              <a:rPr sz="550" b="1" spc="30" dirty="0">
                <a:latin typeface="Calibri"/>
                <a:cs typeface="Calibri"/>
              </a:rPr>
              <a:t>"Μήκος":</a:t>
            </a:r>
            <a:r>
              <a:rPr sz="550" b="1" spc="5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υποδεικνύει</a:t>
            </a:r>
            <a:r>
              <a:rPr sz="550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το</a:t>
            </a:r>
            <a:r>
              <a:rPr sz="550" spc="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μήκος</a:t>
            </a:r>
            <a:r>
              <a:rPr sz="550" spc="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του</a:t>
            </a:r>
            <a:r>
              <a:rPr sz="550" spc="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πακέτου</a:t>
            </a:r>
            <a:r>
              <a:rPr sz="550" spc="5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λογισμικού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145789" y="2877820"/>
            <a:ext cx="253174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15" dirty="0">
                <a:latin typeface="Calibri"/>
                <a:cs typeface="Calibri"/>
              </a:rPr>
              <a:t>Αναγνωριστικό</a:t>
            </a:r>
            <a:r>
              <a:rPr sz="550" b="1" spc="-15" dirty="0">
                <a:latin typeface="Calibri"/>
                <a:cs typeface="Calibri"/>
              </a:rPr>
              <a:t> </a:t>
            </a:r>
            <a:r>
              <a:rPr sz="550" b="1" spc="20" dirty="0">
                <a:latin typeface="Calibri"/>
                <a:cs typeface="Calibri"/>
              </a:rPr>
              <a:t>μονάδας:</a:t>
            </a:r>
            <a:r>
              <a:rPr sz="550" b="1" spc="-20" dirty="0">
                <a:latin typeface="Calibri"/>
                <a:cs typeface="Calibri"/>
              </a:rPr>
              <a:t> </a:t>
            </a:r>
            <a:r>
              <a:rPr sz="550" spc="40" dirty="0">
                <a:latin typeface="Calibri"/>
                <a:cs typeface="Calibri"/>
              </a:rPr>
              <a:t>η</a:t>
            </a:r>
            <a:r>
              <a:rPr sz="550" spc="-15" dirty="0">
                <a:latin typeface="Calibri"/>
                <a:cs typeface="Calibri"/>
              </a:rPr>
              <a:t> </a:t>
            </a:r>
            <a:r>
              <a:rPr sz="550" spc="15" dirty="0">
                <a:latin typeface="Calibri"/>
                <a:cs typeface="Calibri"/>
              </a:rPr>
              <a:t>διεύθυνση</a:t>
            </a:r>
            <a:r>
              <a:rPr sz="550" spc="-20" dirty="0">
                <a:latin typeface="Calibri"/>
                <a:cs typeface="Calibri"/>
              </a:rPr>
              <a:t> </a:t>
            </a:r>
            <a:r>
              <a:rPr sz="550" spc="20" dirty="0">
                <a:latin typeface="Calibri"/>
                <a:cs typeface="Calibri"/>
              </a:rPr>
              <a:t>του</a:t>
            </a:r>
            <a:r>
              <a:rPr sz="550" spc="-2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-</a:t>
            </a:r>
            <a:r>
              <a:rPr sz="550" spc="-1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αν</a:t>
            </a:r>
            <a:r>
              <a:rPr sz="550" spc="-20" dirty="0">
                <a:latin typeface="Calibri"/>
                <a:cs typeface="Calibri"/>
              </a:rPr>
              <a:t> </a:t>
            </a:r>
            <a:r>
              <a:rPr sz="550" spc="15" dirty="0">
                <a:latin typeface="Calibri"/>
                <a:cs typeface="Calibri"/>
              </a:rPr>
              <a:t>τιμή</a:t>
            </a:r>
            <a:r>
              <a:rPr sz="550" spc="-15" dirty="0">
                <a:latin typeface="Calibri"/>
                <a:cs typeface="Calibri"/>
              </a:rPr>
              <a:t> </a:t>
            </a:r>
            <a:r>
              <a:rPr sz="550" spc="10" dirty="0">
                <a:latin typeface="Calibri"/>
                <a:cs typeface="Calibri"/>
              </a:rPr>
              <a:t>είναι</a:t>
            </a:r>
            <a:r>
              <a:rPr sz="550" spc="-20" dirty="0">
                <a:latin typeface="Calibri"/>
                <a:cs typeface="Calibri"/>
              </a:rPr>
              <a:t> </a:t>
            </a:r>
            <a:r>
              <a:rPr sz="550" spc="15" dirty="0">
                <a:latin typeface="Calibri"/>
                <a:cs typeface="Calibri"/>
              </a:rPr>
              <a:t>0,</a:t>
            </a:r>
            <a:r>
              <a:rPr sz="550" spc="-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σημαίνει</a:t>
            </a:r>
            <a:r>
              <a:rPr sz="550" spc="2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μετάδοση.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860039" y="2559367"/>
            <a:ext cx="1327785" cy="581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2000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550" b="1" spc="10" dirty="0">
                <a:latin typeface="Calibri"/>
                <a:cs typeface="Calibri"/>
              </a:rPr>
              <a:t>Αναγνωριστικό</a:t>
            </a:r>
            <a:r>
              <a:rPr sz="550" b="1" spc="-25" dirty="0">
                <a:latin typeface="Calibri"/>
                <a:cs typeface="Calibri"/>
              </a:rPr>
              <a:t> </a:t>
            </a:r>
            <a:r>
              <a:rPr sz="550" b="1" spc="15" dirty="0">
                <a:latin typeface="Calibri"/>
                <a:cs typeface="Calibri"/>
              </a:rPr>
              <a:t>πρωτοκόλλου:</a:t>
            </a:r>
            <a:r>
              <a:rPr sz="550" b="1" spc="-20" dirty="0">
                <a:latin typeface="Calibri"/>
                <a:cs typeface="Calibri"/>
              </a:rPr>
              <a:t> </a:t>
            </a:r>
            <a:r>
              <a:rPr sz="550" spc="5" dirty="0">
                <a:latin typeface="Calibri"/>
                <a:cs typeface="Calibri"/>
              </a:rPr>
              <a:t>0)</a:t>
            </a:r>
            <a:endParaRPr sz="550">
              <a:latin typeface="Calibri"/>
              <a:cs typeface="Calibri"/>
            </a:endParaRPr>
          </a:p>
          <a:p>
            <a:pPr marL="12700">
              <a:lnSpc>
                <a:spcPts val="1290"/>
              </a:lnSpc>
              <a:spcBef>
                <a:spcPts val="40"/>
              </a:spcBef>
            </a:pPr>
            <a:r>
              <a:rPr sz="1100" dirty="0"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80"/>
              </a:lnSpc>
            </a:pPr>
            <a:r>
              <a:rPr sz="1100" dirty="0"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10"/>
              </a:lnSpc>
            </a:pPr>
            <a:r>
              <a:rPr sz="1100" dirty="0"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45789" y="3017202"/>
            <a:ext cx="248158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35" dirty="0">
                <a:latin typeface="Calibri"/>
                <a:cs typeface="Calibri"/>
              </a:rPr>
              <a:t>Κώδικας</a:t>
            </a:r>
            <a:r>
              <a:rPr sz="550" b="1" spc="-20" dirty="0">
                <a:latin typeface="Calibri"/>
                <a:cs typeface="Calibri"/>
              </a:rPr>
              <a:t> </a:t>
            </a:r>
            <a:r>
              <a:rPr sz="550" b="1" spc="30" dirty="0">
                <a:latin typeface="Calibri"/>
                <a:cs typeface="Calibri"/>
              </a:rPr>
              <a:t>προγραμματισμού:</a:t>
            </a:r>
            <a:r>
              <a:rPr sz="550" b="1" spc="-1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)</a:t>
            </a:r>
            <a:r>
              <a:rPr sz="550" spc="-1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ανάγνωση</a:t>
            </a:r>
            <a:r>
              <a:rPr sz="550" spc="-10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και</a:t>
            </a:r>
            <a:r>
              <a:rPr sz="550" spc="-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εγγραφή</a:t>
            </a:r>
            <a:r>
              <a:rPr sz="550" spc="-2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δεδομένων</a:t>
            </a:r>
            <a:r>
              <a:rPr sz="550" spc="-1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από/προς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145789" y="3182620"/>
            <a:ext cx="316484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30" dirty="0">
                <a:latin typeface="Calibri"/>
                <a:cs typeface="Calibri"/>
              </a:rPr>
              <a:t>έναν</a:t>
            </a:r>
            <a:r>
              <a:rPr sz="55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ελεγκτή,</a:t>
            </a:r>
            <a:r>
              <a:rPr sz="550" dirty="0">
                <a:latin typeface="Calibri"/>
                <a:cs typeface="Calibri"/>
              </a:rPr>
              <a:t> </a:t>
            </a:r>
            <a:r>
              <a:rPr sz="550" spc="15" dirty="0">
                <a:latin typeface="Calibri"/>
                <a:cs typeface="Calibri"/>
              </a:rPr>
              <a:t>IIS</a:t>
            </a:r>
            <a:r>
              <a:rPr sz="550" spc="-5" dirty="0">
                <a:latin typeface="Calibri"/>
                <a:cs typeface="Calibri"/>
              </a:rPr>
              <a:t> </a:t>
            </a:r>
            <a:r>
              <a:rPr sz="550" spc="20" dirty="0">
                <a:latin typeface="Calibri"/>
                <a:cs typeface="Calibri"/>
              </a:rPr>
              <a:t>(Internet</a:t>
            </a:r>
            <a:r>
              <a:rPr sz="550" spc="1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Information</a:t>
            </a:r>
            <a:r>
              <a:rPr sz="550" spc="10" dirty="0">
                <a:latin typeface="Calibri"/>
                <a:cs typeface="Calibri"/>
              </a:rPr>
              <a:t> </a:t>
            </a:r>
            <a:r>
              <a:rPr sz="550" spc="20" dirty="0">
                <a:latin typeface="Calibri"/>
                <a:cs typeface="Calibri"/>
              </a:rPr>
              <a:t>Services</a:t>
            </a:r>
            <a:r>
              <a:rPr sz="55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-</a:t>
            </a:r>
            <a:r>
              <a:rPr sz="550" spc="5" dirty="0">
                <a:latin typeface="Calibri"/>
                <a:cs typeface="Calibri"/>
              </a:rPr>
              <a:t> </a:t>
            </a:r>
            <a:r>
              <a:rPr sz="550" spc="45" dirty="0">
                <a:latin typeface="Calibri"/>
                <a:cs typeface="Calibri"/>
              </a:rPr>
              <a:t>Web</a:t>
            </a:r>
            <a:r>
              <a:rPr sz="550" spc="5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Server</a:t>
            </a:r>
            <a:r>
              <a:rPr sz="550" spc="-5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της</a:t>
            </a:r>
            <a:r>
              <a:rPr sz="550" spc="5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Microsoft</a:t>
            </a:r>
            <a:r>
              <a:rPr sz="550" spc="5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για</a:t>
            </a:r>
            <a:r>
              <a:rPr sz="550" spc="-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Windows</a:t>
            </a:r>
            <a:r>
              <a:rPr sz="550" spc="5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Server)</a:t>
            </a:r>
            <a:r>
              <a:rPr sz="550" spc="-5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να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45789" y="3351529"/>
            <a:ext cx="100012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latin typeface="Calibri"/>
                <a:cs typeface="Calibri"/>
              </a:rPr>
              <a:t>παρέχει</a:t>
            </a:r>
            <a:r>
              <a:rPr sz="550" spc="-5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διάγνωση</a:t>
            </a:r>
            <a:r>
              <a:rPr sz="550" spc="-5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και</a:t>
            </a:r>
            <a:r>
              <a:rPr sz="550" spc="-5" dirty="0">
                <a:latin typeface="Calibri"/>
                <a:cs typeface="Calibri"/>
              </a:rPr>
              <a:t> </a:t>
            </a:r>
            <a:r>
              <a:rPr sz="550" spc="10" dirty="0">
                <a:latin typeface="Calibri"/>
                <a:cs typeface="Calibri"/>
              </a:rPr>
              <a:t>iii)</a:t>
            </a:r>
            <a:r>
              <a:rPr sz="550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άλλα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409180" y="2429192"/>
            <a:ext cx="114300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spc="5" dirty="0">
                <a:latin typeface="Calibri"/>
                <a:cs typeface="Calibri"/>
              </a:rPr>
              <a:t>AD</a:t>
            </a:r>
            <a:r>
              <a:rPr sz="350" spc="30" dirty="0">
                <a:latin typeface="Calibri"/>
                <a:cs typeface="Calibri"/>
              </a:rPr>
              <a:t>U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875905" y="2429192"/>
            <a:ext cx="799465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spc="25" dirty="0">
                <a:latin typeface="Calibri"/>
                <a:cs typeface="Calibri"/>
              </a:rPr>
              <a:t>Μονάδα</a:t>
            </a:r>
            <a:r>
              <a:rPr sz="350" spc="5" dirty="0">
                <a:latin typeface="Calibri"/>
                <a:cs typeface="Calibri"/>
              </a:rPr>
              <a:t> </a:t>
            </a:r>
            <a:r>
              <a:rPr sz="350" spc="25" dirty="0">
                <a:latin typeface="Calibri"/>
                <a:cs typeface="Calibri"/>
              </a:rPr>
              <a:t>δεδομένων</a:t>
            </a:r>
            <a:r>
              <a:rPr sz="350" spc="10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εφαρμογής</a:t>
            </a:r>
            <a:r>
              <a:rPr sz="350" spc="5" dirty="0">
                <a:latin typeface="Calibri"/>
                <a:cs typeface="Calibri"/>
              </a:rPr>
              <a:t> </a:t>
            </a:r>
            <a:r>
              <a:rPr sz="350" spc="10" dirty="0">
                <a:latin typeface="Calibri"/>
                <a:cs typeface="Calibri"/>
              </a:rPr>
              <a:t>PDU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875905" y="2528570"/>
            <a:ext cx="753110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spc="25" dirty="0">
                <a:latin typeface="Calibri"/>
                <a:cs typeface="Calibri"/>
              </a:rPr>
              <a:t>Μονάδα</a:t>
            </a:r>
            <a:r>
              <a:rPr sz="350" spc="-10" dirty="0">
                <a:latin typeface="Calibri"/>
                <a:cs typeface="Calibri"/>
              </a:rPr>
              <a:t> </a:t>
            </a:r>
            <a:r>
              <a:rPr sz="350" spc="25" dirty="0">
                <a:latin typeface="Calibri"/>
                <a:cs typeface="Calibri"/>
              </a:rPr>
              <a:t>δεδομένων</a:t>
            </a:r>
            <a:r>
              <a:rPr sz="350" spc="-10" dirty="0">
                <a:latin typeface="Calibri"/>
                <a:cs typeface="Calibri"/>
              </a:rPr>
              <a:t> </a:t>
            </a:r>
            <a:r>
              <a:rPr sz="350" spc="25" dirty="0">
                <a:latin typeface="Calibri"/>
                <a:cs typeface="Calibri"/>
              </a:rPr>
              <a:t>πρωτοκόλλου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963275" y="3103562"/>
            <a:ext cx="123317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b="1" spc="5" dirty="0">
                <a:solidFill>
                  <a:srgbClr val="BF0000"/>
                </a:solidFill>
                <a:latin typeface="Calibri"/>
                <a:cs typeface="Calibri"/>
              </a:rPr>
              <a:t>IPS</a:t>
            </a:r>
            <a:r>
              <a:rPr sz="400" b="1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400" b="1" spc="5" dirty="0">
                <a:solidFill>
                  <a:srgbClr val="BF0000"/>
                </a:solidFill>
                <a:latin typeface="Calibri"/>
                <a:cs typeface="Calibri"/>
              </a:rPr>
              <a:t>(Intrusion</a:t>
            </a:r>
            <a:r>
              <a:rPr sz="400" b="1" spc="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400" b="1" spc="5" dirty="0">
                <a:solidFill>
                  <a:srgbClr val="BF0000"/>
                </a:solidFill>
                <a:latin typeface="Calibri"/>
                <a:cs typeface="Calibri"/>
              </a:rPr>
              <a:t>Prevention</a:t>
            </a:r>
            <a:r>
              <a:rPr sz="400" b="1" spc="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400" b="1" spc="5" dirty="0">
                <a:solidFill>
                  <a:srgbClr val="BF0000"/>
                </a:solidFill>
                <a:latin typeface="Calibri"/>
                <a:cs typeface="Calibri"/>
              </a:rPr>
              <a:t>System - Σύστημα πρόληψης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963275" y="3165475"/>
            <a:ext cx="24765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b="1" spc="-5" dirty="0">
                <a:solidFill>
                  <a:srgbClr val="BF0000"/>
                </a:solidFill>
                <a:latin typeface="Calibri"/>
                <a:cs typeface="Calibri"/>
              </a:rPr>
              <a:t>εισβολών)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97205" y="4228147"/>
            <a:ext cx="5926455" cy="2248693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Ένας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master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μπορεί να συνδεθεί με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έως και 247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slaves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καθένας με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μοναδικό ID</a:t>
            </a:r>
            <a:endParaRPr kumimoji="0" lang="el-GR" altLang="el-G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Οι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clients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και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servers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επικοινωνούν μέσω της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θύρας 502</a:t>
            </a:r>
            <a:endParaRPr kumimoji="0" lang="el-GR" altLang="el-G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Τα πακέτα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Modbus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RTU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έχουν μέγεθος έως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256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b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τη διεύθυνση</a:t>
            </a:r>
            <a:b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τον κωδικό λειτουργίας (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function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code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b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0–252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τα δεδομένα</a:t>
            </a:r>
            <a:b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έλεγχο ακεραιότητας (CRC)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Το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ModbusTCP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ADU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προσθέτει 7 επιπλέον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ως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MBAP (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Modbus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Application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Protocol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b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Transaction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Identifier</a:t>
            </a:r>
            <a:b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Protocol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Identifier</a:t>
            </a:r>
            <a:b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Length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Field</a:t>
            </a:r>
            <a:b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byte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Unit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Identifier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(το οποίο αντιστοιχεί στο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Address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του PDU)</a:t>
            </a:r>
          </a:p>
        </p:txBody>
      </p:sp>
      <p:sp>
        <p:nvSpPr>
          <p:cNvPr id="42" name="object 42"/>
          <p:cNvSpPr/>
          <p:nvPr/>
        </p:nvSpPr>
        <p:spPr>
          <a:xfrm>
            <a:off x="7830819" y="4211637"/>
            <a:ext cx="437515" cy="299085"/>
          </a:xfrm>
          <a:custGeom>
            <a:avLst/>
            <a:gdLst/>
            <a:ahLst/>
            <a:cxnLst/>
            <a:rect l="l" t="t" r="r" b="b"/>
            <a:pathLst>
              <a:path w="437515" h="299085">
                <a:moveTo>
                  <a:pt x="437514" y="0"/>
                </a:moveTo>
                <a:lnTo>
                  <a:pt x="0" y="0"/>
                </a:lnTo>
                <a:lnTo>
                  <a:pt x="0" y="299085"/>
                </a:lnTo>
                <a:lnTo>
                  <a:pt x="437514" y="299085"/>
                </a:lnTo>
                <a:lnTo>
                  <a:pt x="437514" y="0"/>
                </a:lnTo>
                <a:close/>
              </a:path>
            </a:pathLst>
          </a:custGeom>
          <a:solidFill>
            <a:srgbClr val="F7D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7831455" y="4302442"/>
            <a:ext cx="43751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2715">
              <a:lnSpc>
                <a:spcPct val="100000"/>
              </a:lnSpc>
              <a:spcBef>
                <a:spcPts val="100"/>
              </a:spcBef>
            </a:pPr>
            <a:r>
              <a:rPr sz="250" b="1" dirty="0">
                <a:latin typeface="Calibri"/>
                <a:cs typeface="Calibri"/>
              </a:rPr>
              <a:t>TCP/IP</a:t>
            </a:r>
            <a:endParaRPr sz="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200">
              <a:latin typeface="Calibri"/>
              <a:cs typeface="Calibri"/>
            </a:endParaRPr>
          </a:p>
          <a:p>
            <a:pPr marL="116839">
              <a:lnSpc>
                <a:spcPct val="100000"/>
              </a:lnSpc>
            </a:pPr>
            <a:r>
              <a:rPr sz="250" b="1" spc="15" dirty="0">
                <a:latin typeface="Calibri"/>
                <a:cs typeface="Calibri"/>
              </a:rPr>
              <a:t>επικεφαλίδα</a:t>
            </a:r>
            <a:endParaRPr sz="25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268334" y="4211637"/>
            <a:ext cx="600710" cy="299085"/>
          </a:xfrm>
          <a:custGeom>
            <a:avLst/>
            <a:gdLst/>
            <a:ahLst/>
            <a:cxnLst/>
            <a:rect l="l" t="t" r="r" b="b"/>
            <a:pathLst>
              <a:path w="600709" h="299085">
                <a:moveTo>
                  <a:pt x="600710" y="0"/>
                </a:moveTo>
                <a:lnTo>
                  <a:pt x="0" y="0"/>
                </a:lnTo>
                <a:lnTo>
                  <a:pt x="0" y="299085"/>
                </a:lnTo>
                <a:lnTo>
                  <a:pt x="600710" y="299085"/>
                </a:lnTo>
                <a:lnTo>
                  <a:pt x="6007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8399780" y="4237990"/>
            <a:ext cx="36449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62865">
              <a:lnSpc>
                <a:spcPct val="100000"/>
              </a:lnSpc>
              <a:spcBef>
                <a:spcPts val="100"/>
              </a:spcBef>
            </a:pPr>
            <a:r>
              <a:rPr sz="250" b="1" spc="5" dirty="0">
                <a:latin typeface="Calibri"/>
                <a:cs typeface="Calibri"/>
              </a:rPr>
              <a:t>Αναγνωριστικό </a:t>
            </a:r>
            <a:r>
              <a:rPr sz="250" b="1" spc="10" dirty="0">
                <a:latin typeface="Calibri"/>
                <a:cs typeface="Calibri"/>
              </a:rPr>
              <a:t> </a:t>
            </a:r>
            <a:r>
              <a:rPr sz="250" b="1" spc="-5" dirty="0">
                <a:latin typeface="Calibri"/>
                <a:cs typeface="Calibri"/>
              </a:rPr>
              <a:t>συν</a:t>
            </a:r>
            <a:r>
              <a:rPr sz="250" b="1" dirty="0">
                <a:latin typeface="Calibri"/>
                <a:cs typeface="Calibri"/>
              </a:rPr>
              <a:t>α</a:t>
            </a:r>
            <a:r>
              <a:rPr sz="250" b="1" spc="-5" dirty="0">
                <a:latin typeface="Calibri"/>
                <a:cs typeface="Calibri"/>
              </a:rPr>
              <a:t>λλ</a:t>
            </a:r>
            <a:r>
              <a:rPr sz="250" b="1" dirty="0">
                <a:latin typeface="Calibri"/>
                <a:cs typeface="Calibri"/>
              </a:rPr>
              <a:t>α</a:t>
            </a:r>
            <a:r>
              <a:rPr sz="250" b="1" spc="-5" dirty="0">
                <a:latin typeface="Calibri"/>
                <a:cs typeface="Calibri"/>
              </a:rPr>
              <a:t>γ</a:t>
            </a:r>
            <a:r>
              <a:rPr sz="250" b="1" dirty="0">
                <a:latin typeface="Calibri"/>
                <a:cs typeface="Calibri"/>
              </a:rPr>
              <a:t>ή</a:t>
            </a:r>
            <a:r>
              <a:rPr sz="250" b="1" spc="10" dirty="0">
                <a:latin typeface="Calibri"/>
                <a:cs typeface="Calibri"/>
              </a:rPr>
              <a:t>ς</a:t>
            </a:r>
            <a:r>
              <a:rPr sz="250" b="1" spc="-15" dirty="0">
                <a:latin typeface="Calibri"/>
                <a:cs typeface="Calibri"/>
              </a:rPr>
              <a:t> </a:t>
            </a:r>
            <a:r>
              <a:rPr sz="250" b="1" spc="-5" dirty="0">
                <a:latin typeface="Calibri"/>
                <a:cs typeface="Calibri"/>
              </a:rPr>
              <a:t>οκτ</a:t>
            </a:r>
            <a:r>
              <a:rPr sz="250" b="1" dirty="0">
                <a:latin typeface="Calibri"/>
                <a:cs typeface="Calibri"/>
              </a:rPr>
              <a:t>ά</a:t>
            </a:r>
            <a:r>
              <a:rPr sz="250" b="1" spc="-5" dirty="0">
                <a:latin typeface="Calibri"/>
                <a:cs typeface="Calibri"/>
              </a:rPr>
              <a:t>δες</a:t>
            </a:r>
            <a:r>
              <a:rPr sz="250" b="1" spc="-10" dirty="0">
                <a:latin typeface="Calibri"/>
                <a:cs typeface="Calibri"/>
              </a:rPr>
              <a:t>-</a:t>
            </a:r>
            <a:r>
              <a:rPr sz="250" b="1" spc="-5" dirty="0">
                <a:latin typeface="Calibri"/>
                <a:cs typeface="Calibri"/>
              </a:rPr>
              <a:t>by</a:t>
            </a:r>
            <a:r>
              <a:rPr sz="250" b="1" spc="-10" dirty="0">
                <a:latin typeface="Calibri"/>
                <a:cs typeface="Calibri"/>
              </a:rPr>
              <a:t>t</a:t>
            </a:r>
            <a:r>
              <a:rPr sz="250" b="1" spc="10" dirty="0">
                <a:latin typeface="Calibri"/>
                <a:cs typeface="Calibri"/>
              </a:rPr>
              <a:t>e</a:t>
            </a:r>
            <a:endParaRPr sz="25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869044" y="4211637"/>
            <a:ext cx="518795" cy="299085"/>
          </a:xfrm>
          <a:custGeom>
            <a:avLst/>
            <a:gdLst/>
            <a:ahLst/>
            <a:cxnLst/>
            <a:rect l="l" t="t" r="r" b="b"/>
            <a:pathLst>
              <a:path w="518795" h="299085">
                <a:moveTo>
                  <a:pt x="518795" y="0"/>
                </a:moveTo>
                <a:lnTo>
                  <a:pt x="0" y="0"/>
                </a:lnTo>
                <a:lnTo>
                  <a:pt x="0" y="299085"/>
                </a:lnTo>
                <a:lnTo>
                  <a:pt x="518795" y="299085"/>
                </a:lnTo>
                <a:lnTo>
                  <a:pt x="518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8982392" y="4237990"/>
            <a:ext cx="30607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39370">
              <a:lnSpc>
                <a:spcPct val="100000"/>
              </a:lnSpc>
              <a:spcBef>
                <a:spcPts val="100"/>
              </a:spcBef>
            </a:pPr>
            <a:r>
              <a:rPr sz="250" b="1" dirty="0">
                <a:latin typeface="Calibri"/>
                <a:cs typeface="Calibri"/>
              </a:rPr>
              <a:t>Αναγνωριστικό </a:t>
            </a:r>
            <a:r>
              <a:rPr sz="250" b="1" spc="5" dirty="0">
                <a:latin typeface="Calibri"/>
                <a:cs typeface="Calibri"/>
              </a:rPr>
              <a:t> </a:t>
            </a:r>
            <a:r>
              <a:rPr sz="250" b="1" spc="-10" dirty="0">
                <a:latin typeface="Calibri"/>
                <a:cs typeface="Calibri"/>
              </a:rPr>
              <a:t>πρωτοκό</a:t>
            </a:r>
            <a:r>
              <a:rPr sz="250" b="1" spc="-5" dirty="0">
                <a:latin typeface="Calibri"/>
                <a:cs typeface="Calibri"/>
              </a:rPr>
              <a:t>λλ</a:t>
            </a:r>
            <a:r>
              <a:rPr sz="250" b="1" spc="-10" dirty="0">
                <a:latin typeface="Calibri"/>
                <a:cs typeface="Calibri"/>
              </a:rPr>
              <a:t>ο</a:t>
            </a:r>
            <a:r>
              <a:rPr sz="250" b="1" spc="5" dirty="0">
                <a:latin typeface="Calibri"/>
                <a:cs typeface="Calibri"/>
              </a:rPr>
              <a:t>υ</a:t>
            </a:r>
            <a:r>
              <a:rPr sz="250" b="1" spc="-15" dirty="0">
                <a:latin typeface="Calibri"/>
                <a:cs typeface="Calibri"/>
              </a:rPr>
              <a:t> </a:t>
            </a:r>
            <a:r>
              <a:rPr sz="250" b="1" spc="5" dirty="0">
                <a:latin typeface="Calibri"/>
                <a:cs typeface="Calibri"/>
              </a:rPr>
              <a:t>o</a:t>
            </a:r>
            <a:r>
              <a:rPr sz="250" b="1" dirty="0">
                <a:latin typeface="Calibri"/>
                <a:cs typeface="Calibri"/>
              </a:rPr>
              <a:t>kt</a:t>
            </a:r>
            <a:r>
              <a:rPr sz="250" b="1" spc="5" dirty="0">
                <a:latin typeface="Calibri"/>
                <a:cs typeface="Calibri"/>
              </a:rPr>
              <a:t>ad</a:t>
            </a:r>
            <a:r>
              <a:rPr sz="250" b="1" dirty="0">
                <a:latin typeface="Calibri"/>
                <a:cs typeface="Calibri"/>
              </a:rPr>
              <a:t>a-</a:t>
            </a:r>
            <a:endParaRPr sz="2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097962" y="4313554"/>
            <a:ext cx="74930" cy="63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50" b="1" spc="5" dirty="0">
                <a:latin typeface="Calibri"/>
                <a:cs typeface="Calibri"/>
              </a:rPr>
              <a:t>b</a:t>
            </a:r>
            <a:r>
              <a:rPr sz="250" b="1" dirty="0">
                <a:latin typeface="Calibri"/>
                <a:cs typeface="Calibri"/>
              </a:rPr>
              <a:t>yt</a:t>
            </a:r>
            <a:r>
              <a:rPr sz="250" b="1" spc="5" dirty="0">
                <a:latin typeface="Calibri"/>
                <a:cs typeface="Calibri"/>
              </a:rPr>
              <a:t>e</a:t>
            </a:r>
            <a:endParaRPr sz="25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387840" y="4211637"/>
            <a:ext cx="446405" cy="299085"/>
          </a:xfrm>
          <a:custGeom>
            <a:avLst/>
            <a:gdLst/>
            <a:ahLst/>
            <a:cxnLst/>
            <a:rect l="l" t="t" r="r" b="b"/>
            <a:pathLst>
              <a:path w="446404" h="299085">
                <a:moveTo>
                  <a:pt x="446404" y="0"/>
                </a:moveTo>
                <a:lnTo>
                  <a:pt x="0" y="0"/>
                </a:lnTo>
                <a:lnTo>
                  <a:pt x="0" y="299085"/>
                </a:lnTo>
                <a:lnTo>
                  <a:pt x="446404" y="299085"/>
                </a:lnTo>
                <a:lnTo>
                  <a:pt x="4464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9510394" y="4235450"/>
            <a:ext cx="20574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" marR="5080" indent="-7620">
              <a:lnSpc>
                <a:spcPct val="100000"/>
              </a:lnSpc>
              <a:spcBef>
                <a:spcPts val="100"/>
              </a:spcBef>
            </a:pPr>
            <a:r>
              <a:rPr sz="250" b="1" spc="10" dirty="0">
                <a:latin typeface="Calibri"/>
                <a:cs typeface="Calibri"/>
              </a:rPr>
              <a:t>Πε</a:t>
            </a:r>
            <a:r>
              <a:rPr sz="250" b="1" spc="5" dirty="0">
                <a:latin typeface="Calibri"/>
                <a:cs typeface="Calibri"/>
              </a:rPr>
              <a:t>δί</a:t>
            </a:r>
            <a:r>
              <a:rPr sz="250" b="1" spc="10" dirty="0">
                <a:latin typeface="Calibri"/>
                <a:cs typeface="Calibri"/>
              </a:rPr>
              <a:t>ο</a:t>
            </a:r>
            <a:r>
              <a:rPr sz="250" b="1" spc="-5" dirty="0">
                <a:latin typeface="Calibri"/>
                <a:cs typeface="Calibri"/>
              </a:rPr>
              <a:t> μ</a:t>
            </a:r>
            <a:r>
              <a:rPr sz="250" b="1" dirty="0">
                <a:latin typeface="Calibri"/>
                <a:cs typeface="Calibri"/>
              </a:rPr>
              <a:t>ή</a:t>
            </a:r>
            <a:r>
              <a:rPr sz="250" b="1" spc="-5" dirty="0">
                <a:latin typeface="Calibri"/>
                <a:cs typeface="Calibri"/>
              </a:rPr>
              <a:t>κου</a:t>
            </a:r>
            <a:r>
              <a:rPr sz="250" b="1" spc="5" dirty="0">
                <a:latin typeface="Calibri"/>
                <a:cs typeface="Calibri"/>
              </a:rPr>
              <a:t>ς  </a:t>
            </a:r>
            <a:r>
              <a:rPr sz="250" b="1" spc="-5" dirty="0">
                <a:latin typeface="Calibri"/>
                <a:cs typeface="Calibri"/>
              </a:rPr>
              <a:t>οκτάδες-byte</a:t>
            </a:r>
            <a:endParaRPr sz="25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834244" y="4211637"/>
            <a:ext cx="711835" cy="299085"/>
          </a:xfrm>
          <a:custGeom>
            <a:avLst/>
            <a:gdLst/>
            <a:ahLst/>
            <a:cxnLst/>
            <a:rect l="l" t="t" r="r" b="b"/>
            <a:pathLst>
              <a:path w="711834" h="299085">
                <a:moveTo>
                  <a:pt x="711834" y="0"/>
                </a:moveTo>
                <a:lnTo>
                  <a:pt x="0" y="0"/>
                </a:lnTo>
                <a:lnTo>
                  <a:pt x="0" y="299085"/>
                </a:lnTo>
                <a:lnTo>
                  <a:pt x="711834" y="299085"/>
                </a:lnTo>
                <a:lnTo>
                  <a:pt x="7118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10048875" y="4263707"/>
            <a:ext cx="374015" cy="71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00" b="1" spc="5" dirty="0">
                <a:latin typeface="Calibri"/>
                <a:cs typeface="Calibri"/>
              </a:rPr>
              <a:t>ADU</a:t>
            </a:r>
            <a:r>
              <a:rPr sz="300" b="1" spc="-15" dirty="0">
                <a:latin typeface="Calibri"/>
                <a:cs typeface="Calibri"/>
              </a:rPr>
              <a:t> </a:t>
            </a:r>
            <a:r>
              <a:rPr sz="300" b="1" dirty="0">
                <a:latin typeface="Calibri"/>
                <a:cs typeface="Calibri"/>
              </a:rPr>
              <a:t>για</a:t>
            </a:r>
            <a:r>
              <a:rPr sz="300" b="1" spc="-15" dirty="0">
                <a:latin typeface="Calibri"/>
                <a:cs typeface="Calibri"/>
              </a:rPr>
              <a:t> </a:t>
            </a:r>
            <a:r>
              <a:rPr sz="300" b="1" spc="5" dirty="0">
                <a:latin typeface="Calibri"/>
                <a:cs typeface="Calibri"/>
              </a:rPr>
              <a:t>Modbus</a:t>
            </a:r>
            <a:r>
              <a:rPr sz="300" b="1" spc="-15" dirty="0">
                <a:latin typeface="Calibri"/>
                <a:cs typeface="Calibri"/>
              </a:rPr>
              <a:t> </a:t>
            </a:r>
            <a:r>
              <a:rPr sz="300" b="1" spc="5" dirty="0">
                <a:latin typeface="Calibri"/>
                <a:cs typeface="Calibri"/>
              </a:rPr>
              <a:t>RTU</a:t>
            </a:r>
            <a:endParaRPr sz="3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934200" y="4565967"/>
            <a:ext cx="195072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b="1" spc="5" dirty="0">
                <a:solidFill>
                  <a:srgbClr val="BF0000"/>
                </a:solidFill>
                <a:latin typeface="Calibri"/>
                <a:cs typeface="Calibri"/>
              </a:rPr>
              <a:t>IPS</a:t>
            </a:r>
            <a:r>
              <a:rPr sz="400" b="1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400" b="1" spc="5" dirty="0">
                <a:solidFill>
                  <a:srgbClr val="BF0000"/>
                </a:solidFill>
                <a:latin typeface="Calibri"/>
                <a:cs typeface="Calibri"/>
              </a:rPr>
              <a:t>(Intrusion</a:t>
            </a:r>
            <a:r>
              <a:rPr sz="400" b="1" spc="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400" b="1" spc="5" dirty="0">
                <a:solidFill>
                  <a:srgbClr val="BF0000"/>
                </a:solidFill>
                <a:latin typeface="Calibri"/>
                <a:cs typeface="Calibri"/>
              </a:rPr>
              <a:t>Prevention</a:t>
            </a:r>
            <a:r>
              <a:rPr sz="400" b="1" spc="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400" b="1" spc="5" dirty="0">
                <a:solidFill>
                  <a:srgbClr val="BF0000"/>
                </a:solidFill>
                <a:latin typeface="Calibri"/>
                <a:cs typeface="Calibri"/>
              </a:rPr>
              <a:t>System</a:t>
            </a:r>
            <a:r>
              <a:rPr sz="400" b="1" spc="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400" b="1" spc="5" dirty="0">
                <a:solidFill>
                  <a:srgbClr val="BF0000"/>
                </a:solidFill>
                <a:latin typeface="Calibri"/>
                <a:cs typeface="Calibri"/>
              </a:rPr>
              <a:t>- Σύστημα πρόληψης </a:t>
            </a:r>
            <a:r>
              <a:rPr sz="400" b="1" spc="-5" dirty="0">
                <a:solidFill>
                  <a:srgbClr val="BF0000"/>
                </a:solidFill>
                <a:latin typeface="Calibri"/>
                <a:cs typeface="Calibri"/>
              </a:rPr>
              <a:t>εισβολών)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212830" y="6132512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870190" y="4091622"/>
            <a:ext cx="17462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b="1" spc="5" dirty="0">
                <a:solidFill>
                  <a:srgbClr val="FFFFFF"/>
                </a:solidFill>
                <a:latin typeface="Calibri"/>
                <a:cs typeface="Calibri"/>
              </a:rPr>
              <a:t>TCP</a:t>
            </a:r>
            <a:r>
              <a:rPr sz="4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400" b="1" spc="2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51152" y="2569527"/>
              <a:ext cx="662305" cy="262890"/>
            </a:xfrm>
            <a:custGeom>
              <a:avLst/>
              <a:gdLst/>
              <a:ahLst/>
              <a:cxnLst/>
              <a:rect l="l" t="t" r="r" b="b"/>
              <a:pathLst>
                <a:path w="662304" h="262889">
                  <a:moveTo>
                    <a:pt x="0" y="262572"/>
                  </a:moveTo>
                  <a:lnTo>
                    <a:pt x="66230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3752" y="0"/>
              <a:ext cx="5024755" cy="6857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31350" y="0"/>
              <a:ext cx="2173287" cy="215011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55344" y="542607"/>
            <a:ext cx="3328670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Εργασία</a:t>
            </a:r>
            <a:r>
              <a:rPr sz="1450" spc="150" dirty="0">
                <a:latin typeface="Times New Roman"/>
                <a:cs typeface="Times New Roman"/>
              </a:rPr>
              <a:t> </a:t>
            </a:r>
            <a:r>
              <a:rPr sz="1450" spc="105" dirty="0">
                <a:latin typeface="Times New Roman"/>
                <a:cs typeface="Times New Roman"/>
              </a:rPr>
              <a:t>για</a:t>
            </a:r>
            <a:r>
              <a:rPr sz="1450" spc="16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το</a:t>
            </a:r>
            <a:r>
              <a:rPr sz="1450" spc="160" dirty="0">
                <a:latin typeface="Times New Roman"/>
                <a:cs typeface="Times New Roman"/>
              </a:rPr>
              <a:t> </a:t>
            </a:r>
            <a:r>
              <a:rPr sz="1450" spc="114" dirty="0">
                <a:latin typeface="Times New Roman"/>
                <a:cs typeface="Times New Roman"/>
              </a:rPr>
              <a:t>σπίτι: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135" dirty="0">
                <a:latin typeface="Calibri"/>
                <a:cs typeface="Calibri"/>
              </a:rPr>
              <a:t>Επίθεση</a:t>
            </a:r>
            <a:r>
              <a:rPr sz="1450" spc="195" dirty="0">
                <a:latin typeface="Calibri"/>
                <a:cs typeface="Calibri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DoS</a:t>
            </a:r>
            <a:r>
              <a:rPr sz="1450" spc="14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Calibri"/>
                <a:cs typeface="Calibri"/>
              </a:rPr>
              <a:t>με</a:t>
            </a:r>
            <a:r>
              <a:rPr sz="1450" spc="210" dirty="0">
                <a:latin typeface="Calibri"/>
                <a:cs typeface="Calibri"/>
              </a:rPr>
              <a:t> </a:t>
            </a:r>
            <a:r>
              <a:rPr sz="1450" spc="130" dirty="0">
                <a:latin typeface="Calibri"/>
                <a:cs typeface="Calibri"/>
              </a:rPr>
              <a:t>χρήση</a:t>
            </a:r>
            <a:r>
              <a:rPr sz="1450" spc="204" dirty="0">
                <a:latin typeface="Calibri"/>
                <a:cs typeface="Calibri"/>
              </a:rPr>
              <a:t> </a:t>
            </a:r>
            <a:r>
              <a:rPr sz="1450" spc="114" dirty="0">
                <a:latin typeface="Calibri"/>
                <a:cs typeface="Calibri"/>
              </a:rPr>
              <a:t>του</a:t>
            </a:r>
            <a:r>
              <a:rPr sz="1450" spc="210" dirty="0">
                <a:latin typeface="Calibri"/>
                <a:cs typeface="Calibri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HPING3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0842" y="4696142"/>
            <a:ext cx="2010410" cy="0"/>
          </a:xfrm>
          <a:custGeom>
            <a:avLst/>
            <a:gdLst/>
            <a:ahLst/>
            <a:cxnLst/>
            <a:rect l="l" t="t" r="r" b="b"/>
            <a:pathLst>
              <a:path w="2010410">
                <a:moveTo>
                  <a:pt x="0" y="0"/>
                </a:moveTo>
                <a:lnTo>
                  <a:pt x="2010409" y="0"/>
                </a:lnTo>
              </a:path>
            </a:pathLst>
          </a:custGeom>
          <a:ln w="3175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9930" y="1295400"/>
            <a:ext cx="7457123" cy="507254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73990">
              <a:lnSpc>
                <a:spcPct val="100000"/>
              </a:lnSpc>
            </a:pPr>
            <a:r>
              <a:rPr lang="el-GR" sz="1200" dirty="0"/>
              <a:t>Για να ενισχύσεις τις πρακτικές σου δεξιότητες, είναι σημαντικό να εξασκηθείς μέσω εφαρμογών. Στόχος της άσκησης είναι να </a:t>
            </a:r>
            <a:r>
              <a:rPr lang="el-GR" sz="1200" b="1" dirty="0"/>
              <a:t>προσομοιώσεις πραγματικές δικτυακές αλληλεπιδράσεις</a:t>
            </a:r>
            <a:r>
              <a:rPr lang="el-GR" sz="1200" dirty="0"/>
              <a:t> με χρήση </a:t>
            </a:r>
            <a:r>
              <a:rPr lang="el-GR" sz="1200" b="1" dirty="0" err="1"/>
              <a:t>ModbusTCP</a:t>
            </a:r>
            <a:r>
              <a:rPr lang="el-GR" sz="1200" dirty="0"/>
              <a:t> για </a:t>
            </a:r>
            <a:r>
              <a:rPr lang="el-GR" sz="1200" b="1" dirty="0"/>
              <a:t>μετάδοση δεδομένων μεταξύ </a:t>
            </a:r>
            <a:r>
              <a:rPr lang="el-GR" sz="1200" b="1" dirty="0" err="1"/>
              <a:t>client</a:t>
            </a:r>
            <a:r>
              <a:rPr lang="el-GR" sz="1200" b="1" dirty="0"/>
              <a:t> και </a:t>
            </a:r>
            <a:r>
              <a:rPr lang="el-GR" sz="1200" b="1" dirty="0" err="1"/>
              <a:t>server</a:t>
            </a:r>
            <a:r>
              <a:rPr lang="el-GR" sz="1200" dirty="0"/>
              <a:t>, και να πραγματοποιήσεις μια </a:t>
            </a:r>
            <a:r>
              <a:rPr lang="el-GR" sz="1200" b="1" dirty="0"/>
              <a:t>επίθεση υποκλοπής (</a:t>
            </a:r>
            <a:r>
              <a:rPr lang="el-GR" sz="1200" b="1" dirty="0" err="1"/>
              <a:t>eavesdropping</a:t>
            </a:r>
            <a:r>
              <a:rPr lang="el-GR" sz="1200" b="1" dirty="0"/>
              <a:t>)</a:t>
            </a:r>
            <a:r>
              <a:rPr lang="el-GR" sz="1200" dirty="0"/>
              <a:t>.</a:t>
            </a:r>
          </a:p>
          <a:p>
            <a:pPr marL="173990">
              <a:lnSpc>
                <a:spcPct val="100000"/>
              </a:lnSpc>
            </a:pPr>
            <a:endParaRPr lang="el-GR" sz="1200" dirty="0"/>
          </a:p>
          <a:p>
            <a:pPr marL="173990">
              <a:lnSpc>
                <a:spcPct val="100000"/>
              </a:lnSpc>
            </a:pPr>
            <a:r>
              <a:rPr lang="el-GR" sz="1000" spc="10" dirty="0">
                <a:cs typeface="Calibri"/>
              </a:rPr>
              <a:t>Οδηγίες:</a:t>
            </a:r>
          </a:p>
          <a:p>
            <a:pPr>
              <a:buNone/>
            </a:pPr>
            <a:r>
              <a:rPr lang="el-GR" sz="1400" dirty="0"/>
              <a:t>Ακολούθησε τα παρακάτω βήματα για να στήσεις ένα προσομοιωμένο εργαστηριακό περιβάλλον με χρήση εικονικών μηχανών, ώστε να πραγματοποιήσεις ανάλυση πακέτων με ασφάλεια.</a:t>
            </a:r>
          </a:p>
          <a:p>
            <a:pPr>
              <a:buFont typeface="+mj-lt"/>
              <a:buAutoNum type="arabicPeriod"/>
            </a:pPr>
            <a:r>
              <a:rPr lang="el-GR" sz="1400" dirty="0"/>
              <a:t>Χρησιμοποίησε τον GNS3 </a:t>
            </a:r>
            <a:r>
              <a:rPr lang="el-GR" sz="1400" dirty="0" err="1"/>
              <a:t>network</a:t>
            </a:r>
            <a:r>
              <a:rPr lang="el-GR" sz="1400" dirty="0"/>
              <a:t> </a:t>
            </a:r>
            <a:r>
              <a:rPr lang="el-GR" sz="1400" dirty="0" err="1"/>
              <a:t>simulator</a:t>
            </a:r>
            <a:r>
              <a:rPr lang="el-GR" sz="1400" dirty="0"/>
              <a:t> για να δημιουργήσεις μια τοπολογία με:</a:t>
            </a:r>
          </a:p>
          <a:p>
            <a:pPr marL="742950" lvl="1" indent="-285750">
              <a:buFont typeface="+mj-lt"/>
              <a:buAutoNum type="arabicPeriod"/>
            </a:pPr>
            <a:r>
              <a:rPr lang="el-GR" sz="1400" dirty="0"/>
              <a:t>2 κόμβους θυμάτων (</a:t>
            </a:r>
            <a:r>
              <a:rPr lang="el-GR" sz="1400" dirty="0" err="1"/>
              <a:t>victim</a:t>
            </a:r>
            <a:r>
              <a:rPr lang="el-GR" sz="1400" dirty="0"/>
              <a:t> </a:t>
            </a:r>
            <a:r>
              <a:rPr lang="el-GR" sz="1400" dirty="0" err="1"/>
              <a:t>machines</a:t>
            </a:r>
            <a:r>
              <a:rPr lang="el-GR" sz="1400" dirty="0"/>
              <a:t>)</a:t>
            </a:r>
          </a:p>
          <a:p>
            <a:pPr marL="742950" lvl="1" indent="-285750">
              <a:buFont typeface="+mj-lt"/>
              <a:buAutoNum type="arabicPeriod"/>
            </a:pPr>
            <a:r>
              <a:rPr lang="el-GR" sz="1400" dirty="0"/>
              <a:t>1 </a:t>
            </a:r>
            <a:r>
              <a:rPr lang="el-GR" sz="1400" dirty="0" err="1"/>
              <a:t>Kali</a:t>
            </a:r>
            <a:r>
              <a:rPr lang="el-GR" sz="1400" dirty="0"/>
              <a:t> </a:t>
            </a:r>
            <a:r>
              <a:rPr lang="el-GR" sz="1400" dirty="0" err="1"/>
              <a:t>Linux</a:t>
            </a:r>
            <a:r>
              <a:rPr lang="el-GR" sz="1400" dirty="0"/>
              <a:t> μηχανή που θα λειτουργεί ως επιτιθέμενος</a:t>
            </a:r>
          </a:p>
          <a:p>
            <a:pPr>
              <a:buFont typeface="+mj-lt"/>
              <a:buAutoNum type="arabicPeriod"/>
            </a:pPr>
            <a:r>
              <a:rPr lang="el-GR" sz="1400" dirty="0"/>
              <a:t>Εγκατάστησε τις εικονικές μηχανές στο λογισμικό </a:t>
            </a:r>
            <a:r>
              <a:rPr lang="el-GR" sz="1400" dirty="0" err="1"/>
              <a:t>virtualization</a:t>
            </a:r>
            <a:r>
              <a:rPr lang="el-GR" sz="1400" dirty="0"/>
              <a:t> της επιλογής σου (π.χ. </a:t>
            </a:r>
            <a:r>
              <a:rPr lang="el-GR" sz="1400" dirty="0" err="1"/>
              <a:t>VirtualBox</a:t>
            </a:r>
            <a:r>
              <a:rPr lang="el-GR" sz="1400" dirty="0"/>
              <a:t> ή </a:t>
            </a:r>
            <a:r>
              <a:rPr lang="el-GR" sz="1400" dirty="0" err="1"/>
              <a:t>VMware</a:t>
            </a:r>
            <a:r>
              <a:rPr lang="el-GR" sz="1400" dirty="0"/>
              <a:t>) και σύνδεσέ τες με τον GNS3 </a:t>
            </a:r>
            <a:r>
              <a:rPr lang="el-GR" sz="1400" dirty="0" err="1"/>
              <a:t>server</a:t>
            </a:r>
            <a:r>
              <a:rPr lang="el-GR" sz="1400" dirty="0"/>
              <a:t>.</a:t>
            </a:r>
          </a:p>
          <a:p>
            <a:pPr marL="173990">
              <a:lnSpc>
                <a:spcPct val="100000"/>
              </a:lnSpc>
            </a:pPr>
            <a:endParaRPr lang="el-GR" sz="1400" dirty="0"/>
          </a:p>
          <a:p>
            <a:pPr marL="173990">
              <a:lnSpc>
                <a:spcPct val="100000"/>
              </a:lnSpc>
            </a:pPr>
            <a:endParaRPr lang="el-GR" sz="1400" dirty="0"/>
          </a:p>
          <a:p>
            <a:pPr>
              <a:buNone/>
            </a:pPr>
            <a:r>
              <a:rPr lang="el-GR" sz="1400" dirty="0"/>
              <a:t>Εργασία: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Εγκατάστησε την βιβλιοθήκη </a:t>
            </a:r>
            <a:r>
              <a:rPr lang="el-GR" sz="1400" dirty="0" err="1"/>
              <a:t>pyModbusTCP</a:t>
            </a:r>
            <a:r>
              <a:rPr lang="el-GR" sz="1400" dirty="0"/>
              <a:t> στις μηχανές-θύματα (στο ίδιο τοπικό δίκτυο)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Δημιούργησε ένα demo </a:t>
            </a:r>
            <a:r>
              <a:rPr lang="el-GR" sz="1400" dirty="0" err="1"/>
              <a:t>client-server</a:t>
            </a:r>
            <a:r>
              <a:rPr lang="el-GR" sz="1400" dirty="0"/>
              <a:t> για μετάδοση δεδομένων μέσω </a:t>
            </a:r>
            <a:r>
              <a:rPr lang="el-GR" sz="1400" dirty="0" err="1"/>
              <a:t>ModbusTCP</a:t>
            </a:r>
            <a:endParaRPr lang="el-G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1400" dirty="0"/>
              <a:t>Χρήσιμο παράδειγμα μπορείς να βρεις εδώ: [1]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Πραγματοποίησε μετάδοση δεδομένων μέσω </a:t>
            </a:r>
            <a:r>
              <a:rPr lang="el-GR" sz="1400" dirty="0" err="1"/>
              <a:t>ModbusTCP</a:t>
            </a:r>
            <a:endParaRPr lang="el-GR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Στη μηχανή </a:t>
            </a:r>
            <a:r>
              <a:rPr lang="el-GR" sz="1400" dirty="0" err="1"/>
              <a:t>Kali</a:t>
            </a:r>
            <a:r>
              <a:rPr lang="el-GR" sz="1400" dirty="0"/>
              <a:t> (επιτιθέμενος) εκτέλεσε </a:t>
            </a:r>
            <a:r>
              <a:rPr lang="el-GR" sz="1400" dirty="0" err="1"/>
              <a:t>Wireshark</a:t>
            </a:r>
            <a:r>
              <a:rPr lang="el-GR" sz="1400" dirty="0"/>
              <a:t> για υποκλοπή και ανάλυση πακέτων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Κατέγραψε και ανέλυσε την επικοινωνία μεταξύ των θυμάτων και το περιεχόμενο των μεταδιδόμενων πακέτων</a:t>
            </a:r>
          </a:p>
          <a:p>
            <a:pPr marL="173990">
              <a:lnSpc>
                <a:spcPct val="100000"/>
              </a:lnSpc>
            </a:pPr>
            <a:endParaRPr lang="el-GR" sz="400" spc="10" dirty="0">
              <a:latin typeface="Calibri"/>
              <a:cs typeface="Calibri"/>
            </a:endParaRPr>
          </a:p>
          <a:p>
            <a:pPr marL="173990">
              <a:lnSpc>
                <a:spcPct val="100000"/>
              </a:lnSpc>
            </a:pPr>
            <a:endParaRPr lang="el-GR" sz="400" spc="10" dirty="0">
              <a:latin typeface="Calibri"/>
              <a:cs typeface="Calibri"/>
            </a:endParaRPr>
          </a:p>
          <a:p>
            <a:pPr marL="173990">
              <a:lnSpc>
                <a:spcPct val="100000"/>
              </a:lnSpc>
            </a:pPr>
            <a:endParaRPr lang="el-GR" sz="400" spc="10" dirty="0">
              <a:latin typeface="Calibri"/>
              <a:cs typeface="Calibri"/>
            </a:endParaRPr>
          </a:p>
          <a:p>
            <a:pPr marL="173990">
              <a:lnSpc>
                <a:spcPct val="100000"/>
              </a:lnSpc>
            </a:pPr>
            <a:endParaRPr lang="el-GR" sz="400" spc="10" dirty="0">
              <a:latin typeface="Calibri"/>
              <a:cs typeface="Calibri"/>
            </a:endParaRPr>
          </a:p>
          <a:p>
            <a:pPr marL="173990">
              <a:lnSpc>
                <a:spcPct val="100000"/>
              </a:lnSpc>
            </a:pPr>
            <a:r>
              <a:rPr sz="400" spc="10" dirty="0">
                <a:latin typeface="Calibri"/>
                <a:cs typeface="Calibri"/>
              </a:rPr>
              <a:t>[1]:</a:t>
            </a:r>
            <a:r>
              <a:rPr sz="400" spc="65" dirty="0">
                <a:latin typeface="Calibri"/>
                <a:cs typeface="Calibri"/>
              </a:rPr>
              <a:t> </a:t>
            </a:r>
            <a:r>
              <a:rPr sz="400" spc="5" dirty="0">
                <a:solidFill>
                  <a:srgbClr val="87872D"/>
                </a:solidFill>
                <a:latin typeface="Calibri"/>
                <a:cs typeface="Calibri"/>
              </a:rPr>
              <a:t>XML-ph-0000@DeepL.internal</a:t>
            </a:r>
            <a:r>
              <a:rPr sz="400" spc="3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https://apmonitor.com/dde/index.php/Main/ModbusTransfer</a:t>
            </a:r>
            <a:endParaRPr sz="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el-GR" sz="5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en-US" sz="700" spc="50" dirty="0">
                <a:latin typeface="Calibri"/>
                <a:cs typeface="Calibri"/>
              </a:rPr>
              <a:t>C</a:t>
            </a:r>
            <a:r>
              <a:rPr sz="700" spc="50" dirty="0">
                <a:latin typeface="Calibri"/>
                <a:cs typeface="Calibri"/>
              </a:rPr>
              <a:t>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35092" y="62864"/>
            <a:ext cx="285750" cy="42786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45"/>
              </a:lnSpc>
            </a:pPr>
            <a:r>
              <a:rPr sz="2050" spc="145" dirty="0">
                <a:solidFill>
                  <a:srgbClr val="D8D8D8"/>
                </a:solidFill>
                <a:latin typeface="Calibri"/>
                <a:cs typeface="Calibri"/>
              </a:rPr>
              <a:t>ΠΡΟΑΙΡΕΤΙΚΈΣ</a:t>
            </a:r>
            <a:r>
              <a:rPr sz="20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150" dirty="0">
                <a:solidFill>
                  <a:srgbClr val="D8D8D8"/>
                </a:solidFill>
                <a:latin typeface="Calibri"/>
                <a:cs typeface="Calibri"/>
              </a:rPr>
              <a:t>ΠΡΑΚΤΙΚΈΣ</a:t>
            </a:r>
            <a:r>
              <a:rPr sz="20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80" dirty="0">
                <a:solidFill>
                  <a:srgbClr val="D8D8D8"/>
                </a:solidFill>
                <a:latin typeface="Calibri"/>
                <a:cs typeface="Calibri"/>
              </a:rPr>
              <a:t>ΕΡΓΑΣΊΕΣ</a:t>
            </a:r>
            <a:endParaRPr sz="2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554345" y="1851025"/>
            <a:ext cx="4389120" cy="3498215"/>
            <a:chOff x="5554345" y="1851025"/>
            <a:chExt cx="4389120" cy="3498215"/>
          </a:xfrm>
        </p:grpSpPr>
        <p:sp>
          <p:nvSpPr>
            <p:cNvPr id="7" name="object 7"/>
            <p:cNvSpPr/>
            <p:nvPr/>
          </p:nvSpPr>
          <p:spPr>
            <a:xfrm>
              <a:off x="6335712" y="1851025"/>
              <a:ext cx="3607435" cy="3498215"/>
            </a:xfrm>
            <a:custGeom>
              <a:avLst/>
              <a:gdLst/>
              <a:ahLst/>
              <a:cxnLst/>
              <a:rect l="l" t="t" r="r" b="b"/>
              <a:pathLst>
                <a:path w="3607434" h="3498215">
                  <a:moveTo>
                    <a:pt x="3607434" y="0"/>
                  </a:moveTo>
                  <a:lnTo>
                    <a:pt x="0" y="0"/>
                  </a:lnTo>
                  <a:lnTo>
                    <a:pt x="0" y="3498215"/>
                  </a:lnTo>
                  <a:lnTo>
                    <a:pt x="3607434" y="3498215"/>
                  </a:lnTo>
                  <a:lnTo>
                    <a:pt x="3607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65185" y="3789362"/>
              <a:ext cx="1191895" cy="2987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492807" y="3818254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1100454" y="0"/>
                  </a:moveTo>
                  <a:lnTo>
                    <a:pt x="0" y="0"/>
                  </a:lnTo>
                  <a:lnTo>
                    <a:pt x="0" y="205740"/>
                  </a:lnTo>
                  <a:lnTo>
                    <a:pt x="1100454" y="205740"/>
                  </a:lnTo>
                  <a:lnTo>
                    <a:pt x="1100454" y="0"/>
                  </a:lnTo>
                  <a:close/>
                </a:path>
              </a:pathLst>
            </a:custGeom>
            <a:solidFill>
              <a:srgbClr val="EB79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92807" y="3818254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0" y="0"/>
                  </a:moveTo>
                  <a:lnTo>
                    <a:pt x="1100454" y="0"/>
                  </a:lnTo>
                  <a:lnTo>
                    <a:pt x="1100454" y="205740"/>
                  </a:lnTo>
                  <a:lnTo>
                    <a:pt x="0" y="20574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9A211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65185" y="4005579"/>
              <a:ext cx="1191895" cy="29876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492807" y="4035107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1100454" y="0"/>
                  </a:moveTo>
                  <a:lnTo>
                    <a:pt x="0" y="0"/>
                  </a:lnTo>
                  <a:lnTo>
                    <a:pt x="0" y="205739"/>
                  </a:lnTo>
                  <a:lnTo>
                    <a:pt x="1100454" y="205739"/>
                  </a:lnTo>
                  <a:lnTo>
                    <a:pt x="1100454" y="0"/>
                  </a:lnTo>
                  <a:close/>
                </a:path>
              </a:pathLst>
            </a:custGeom>
            <a:solidFill>
              <a:srgbClr val="EB79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492807" y="4035107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0" y="0"/>
                  </a:moveTo>
                  <a:lnTo>
                    <a:pt x="1100454" y="0"/>
                  </a:lnTo>
                  <a:lnTo>
                    <a:pt x="1100454" y="205739"/>
                  </a:lnTo>
                  <a:lnTo>
                    <a:pt x="0" y="20573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9A211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65185" y="4225289"/>
              <a:ext cx="1191895" cy="29559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492807" y="4251960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1100454" y="0"/>
                  </a:moveTo>
                  <a:lnTo>
                    <a:pt x="0" y="0"/>
                  </a:lnTo>
                  <a:lnTo>
                    <a:pt x="0" y="205739"/>
                  </a:lnTo>
                  <a:lnTo>
                    <a:pt x="1100454" y="205739"/>
                  </a:lnTo>
                  <a:lnTo>
                    <a:pt x="1100454" y="0"/>
                  </a:lnTo>
                  <a:close/>
                </a:path>
              </a:pathLst>
            </a:custGeom>
            <a:solidFill>
              <a:srgbClr val="EB79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492807" y="4251960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0" y="0"/>
                  </a:moveTo>
                  <a:lnTo>
                    <a:pt x="1100454" y="0"/>
                  </a:lnTo>
                  <a:lnTo>
                    <a:pt x="1100454" y="205739"/>
                  </a:lnTo>
                  <a:lnTo>
                    <a:pt x="0" y="20573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9A211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65185" y="4462779"/>
              <a:ext cx="1191895" cy="29559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492807" y="4490085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1100454" y="0"/>
                  </a:moveTo>
                  <a:lnTo>
                    <a:pt x="0" y="0"/>
                  </a:lnTo>
                  <a:lnTo>
                    <a:pt x="0" y="205739"/>
                  </a:lnTo>
                  <a:lnTo>
                    <a:pt x="1100454" y="205739"/>
                  </a:lnTo>
                  <a:lnTo>
                    <a:pt x="1100454" y="0"/>
                  </a:lnTo>
                  <a:close/>
                </a:path>
              </a:pathLst>
            </a:custGeom>
            <a:solidFill>
              <a:srgbClr val="B118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492807" y="4490085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0" y="0"/>
                  </a:moveTo>
                  <a:lnTo>
                    <a:pt x="1100454" y="0"/>
                  </a:lnTo>
                  <a:lnTo>
                    <a:pt x="1100454" y="205739"/>
                  </a:lnTo>
                  <a:lnTo>
                    <a:pt x="0" y="20573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751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65185" y="4694554"/>
              <a:ext cx="1191895" cy="29876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93137" y="4673282"/>
              <a:ext cx="944879" cy="37179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492807" y="4723129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1100454" y="0"/>
                  </a:moveTo>
                  <a:lnTo>
                    <a:pt x="0" y="0"/>
                  </a:lnTo>
                  <a:lnTo>
                    <a:pt x="0" y="205740"/>
                  </a:lnTo>
                  <a:lnTo>
                    <a:pt x="1100454" y="205740"/>
                  </a:lnTo>
                  <a:lnTo>
                    <a:pt x="1100454" y="0"/>
                  </a:lnTo>
                  <a:close/>
                </a:path>
              </a:pathLst>
            </a:custGeom>
            <a:solidFill>
              <a:srgbClr val="B118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492807" y="4723129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0" y="0"/>
                  </a:moveTo>
                  <a:lnTo>
                    <a:pt x="1100454" y="0"/>
                  </a:lnTo>
                  <a:lnTo>
                    <a:pt x="1100454" y="205740"/>
                  </a:lnTo>
                  <a:lnTo>
                    <a:pt x="0" y="20574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751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425180" y="3824604"/>
              <a:ext cx="0" cy="633095"/>
            </a:xfrm>
            <a:custGeom>
              <a:avLst/>
              <a:gdLst/>
              <a:ahLst/>
              <a:cxnLst/>
              <a:rect l="l" t="t" r="r" b="b"/>
              <a:pathLst>
                <a:path h="633095">
                  <a:moveTo>
                    <a:pt x="0" y="0"/>
                  </a:moveTo>
                  <a:lnTo>
                    <a:pt x="0" y="633095"/>
                  </a:lnTo>
                </a:path>
              </a:pathLst>
            </a:custGeom>
            <a:ln w="15875">
              <a:solidFill>
                <a:srgbClr val="6715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05320" y="3798570"/>
              <a:ext cx="1191895" cy="29876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61225" y="3776979"/>
              <a:ext cx="704215" cy="37179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032307" y="3827779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1100454" y="0"/>
                  </a:moveTo>
                  <a:lnTo>
                    <a:pt x="0" y="0"/>
                  </a:lnTo>
                  <a:lnTo>
                    <a:pt x="0" y="205740"/>
                  </a:lnTo>
                  <a:lnTo>
                    <a:pt x="1100454" y="205740"/>
                  </a:lnTo>
                  <a:lnTo>
                    <a:pt x="1100454" y="0"/>
                  </a:lnTo>
                  <a:close/>
                </a:path>
              </a:pathLst>
            </a:custGeom>
            <a:solidFill>
              <a:srgbClr val="EB79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032307" y="3827779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0" y="0"/>
                  </a:moveTo>
                  <a:lnTo>
                    <a:pt x="1100454" y="0"/>
                  </a:lnTo>
                  <a:lnTo>
                    <a:pt x="1100454" y="205740"/>
                  </a:lnTo>
                  <a:lnTo>
                    <a:pt x="0" y="20574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9A211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05320" y="4017962"/>
              <a:ext cx="1191895" cy="29559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032307" y="4044314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1100454" y="0"/>
                  </a:moveTo>
                  <a:lnTo>
                    <a:pt x="0" y="0"/>
                  </a:lnTo>
                  <a:lnTo>
                    <a:pt x="0" y="205740"/>
                  </a:lnTo>
                  <a:lnTo>
                    <a:pt x="1100454" y="205740"/>
                  </a:lnTo>
                  <a:lnTo>
                    <a:pt x="1100454" y="0"/>
                  </a:lnTo>
                  <a:close/>
                </a:path>
              </a:pathLst>
            </a:custGeom>
            <a:solidFill>
              <a:srgbClr val="EB79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032307" y="4044314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0" y="0"/>
                  </a:moveTo>
                  <a:lnTo>
                    <a:pt x="1100454" y="0"/>
                  </a:lnTo>
                  <a:lnTo>
                    <a:pt x="1100454" y="205740"/>
                  </a:lnTo>
                  <a:lnTo>
                    <a:pt x="0" y="20574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9A211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05320" y="4234179"/>
              <a:ext cx="1191895" cy="29559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032307" y="4261167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1100454" y="0"/>
                  </a:moveTo>
                  <a:lnTo>
                    <a:pt x="0" y="0"/>
                  </a:lnTo>
                  <a:lnTo>
                    <a:pt x="0" y="205740"/>
                  </a:lnTo>
                  <a:lnTo>
                    <a:pt x="1100454" y="205740"/>
                  </a:lnTo>
                  <a:lnTo>
                    <a:pt x="1100454" y="0"/>
                  </a:lnTo>
                  <a:close/>
                </a:path>
              </a:pathLst>
            </a:custGeom>
            <a:solidFill>
              <a:srgbClr val="EB79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032307" y="4261167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0" y="0"/>
                  </a:moveTo>
                  <a:lnTo>
                    <a:pt x="1100454" y="0"/>
                  </a:lnTo>
                  <a:lnTo>
                    <a:pt x="1100454" y="205740"/>
                  </a:lnTo>
                  <a:lnTo>
                    <a:pt x="0" y="20574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9A211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05320" y="4682489"/>
              <a:ext cx="1191895" cy="21018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20890" y="4667250"/>
              <a:ext cx="960120" cy="27114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032307" y="4709477"/>
              <a:ext cx="1100455" cy="118745"/>
            </a:xfrm>
            <a:custGeom>
              <a:avLst/>
              <a:gdLst/>
              <a:ahLst/>
              <a:cxnLst/>
              <a:rect l="l" t="t" r="r" b="b"/>
              <a:pathLst>
                <a:path w="1100454" h="118745">
                  <a:moveTo>
                    <a:pt x="1100454" y="0"/>
                  </a:moveTo>
                  <a:lnTo>
                    <a:pt x="0" y="0"/>
                  </a:lnTo>
                  <a:lnTo>
                    <a:pt x="0" y="118427"/>
                  </a:lnTo>
                  <a:lnTo>
                    <a:pt x="1100454" y="118427"/>
                  </a:lnTo>
                  <a:lnTo>
                    <a:pt x="1100454" y="0"/>
                  </a:lnTo>
                  <a:close/>
                </a:path>
              </a:pathLst>
            </a:custGeom>
            <a:solidFill>
              <a:srgbClr val="B118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032307" y="4709477"/>
              <a:ext cx="1100455" cy="118745"/>
            </a:xfrm>
            <a:custGeom>
              <a:avLst/>
              <a:gdLst/>
              <a:ahLst/>
              <a:cxnLst/>
              <a:rect l="l" t="t" r="r" b="b"/>
              <a:pathLst>
                <a:path w="1100454" h="118745">
                  <a:moveTo>
                    <a:pt x="0" y="0"/>
                  </a:moveTo>
                  <a:lnTo>
                    <a:pt x="1100454" y="0"/>
                  </a:lnTo>
                  <a:lnTo>
                    <a:pt x="1100454" y="118427"/>
                  </a:lnTo>
                  <a:lnTo>
                    <a:pt x="0" y="118427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751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05320" y="4810442"/>
              <a:ext cx="1191895" cy="29876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33272" y="4789170"/>
              <a:ext cx="944879" cy="37179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7032307" y="4839017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1100454" y="0"/>
                  </a:moveTo>
                  <a:lnTo>
                    <a:pt x="0" y="0"/>
                  </a:lnTo>
                  <a:lnTo>
                    <a:pt x="0" y="205740"/>
                  </a:lnTo>
                  <a:lnTo>
                    <a:pt x="1100454" y="205740"/>
                  </a:lnTo>
                  <a:lnTo>
                    <a:pt x="1100454" y="0"/>
                  </a:lnTo>
                  <a:close/>
                </a:path>
              </a:pathLst>
            </a:custGeom>
            <a:solidFill>
              <a:srgbClr val="B118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032307" y="4839017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0" y="0"/>
                  </a:moveTo>
                  <a:lnTo>
                    <a:pt x="1100454" y="0"/>
                  </a:lnTo>
                  <a:lnTo>
                    <a:pt x="1100454" y="205740"/>
                  </a:lnTo>
                  <a:lnTo>
                    <a:pt x="0" y="20574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751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964997" y="3833812"/>
              <a:ext cx="0" cy="886460"/>
            </a:xfrm>
            <a:custGeom>
              <a:avLst/>
              <a:gdLst/>
              <a:ahLst/>
              <a:cxnLst/>
              <a:rect l="l" t="t" r="r" b="b"/>
              <a:pathLst>
                <a:path h="886460">
                  <a:moveTo>
                    <a:pt x="0" y="0"/>
                  </a:moveTo>
                  <a:lnTo>
                    <a:pt x="0" y="886142"/>
                  </a:lnTo>
                </a:path>
              </a:pathLst>
            </a:custGeom>
            <a:ln w="15875">
              <a:solidFill>
                <a:srgbClr val="6715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05320" y="4471987"/>
              <a:ext cx="1191895" cy="28352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181850" y="4441507"/>
              <a:ext cx="862647" cy="37179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7032307" y="4498975"/>
              <a:ext cx="1100455" cy="194310"/>
            </a:xfrm>
            <a:custGeom>
              <a:avLst/>
              <a:gdLst/>
              <a:ahLst/>
              <a:cxnLst/>
              <a:rect l="l" t="t" r="r" b="b"/>
              <a:pathLst>
                <a:path w="1100454" h="194310">
                  <a:moveTo>
                    <a:pt x="1100454" y="0"/>
                  </a:moveTo>
                  <a:lnTo>
                    <a:pt x="0" y="0"/>
                  </a:lnTo>
                  <a:lnTo>
                    <a:pt x="0" y="193992"/>
                  </a:lnTo>
                  <a:lnTo>
                    <a:pt x="1100454" y="193992"/>
                  </a:lnTo>
                  <a:lnTo>
                    <a:pt x="1100454" y="0"/>
                  </a:lnTo>
                  <a:close/>
                </a:path>
              </a:pathLst>
            </a:custGeom>
            <a:solidFill>
              <a:srgbClr val="ED80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032307" y="4498975"/>
              <a:ext cx="1100455" cy="194310"/>
            </a:xfrm>
            <a:custGeom>
              <a:avLst/>
              <a:gdLst/>
              <a:ahLst/>
              <a:cxnLst/>
              <a:rect l="l" t="t" r="r" b="b"/>
              <a:pathLst>
                <a:path w="1100454" h="194310">
                  <a:moveTo>
                    <a:pt x="0" y="0"/>
                  </a:moveTo>
                  <a:lnTo>
                    <a:pt x="1100454" y="0"/>
                  </a:lnTo>
                  <a:lnTo>
                    <a:pt x="1100454" y="193992"/>
                  </a:lnTo>
                  <a:lnTo>
                    <a:pt x="0" y="193992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751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54345" y="3798570"/>
              <a:ext cx="1191895" cy="298767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5581015" y="3827779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1100455" y="0"/>
                  </a:moveTo>
                  <a:lnTo>
                    <a:pt x="0" y="0"/>
                  </a:lnTo>
                  <a:lnTo>
                    <a:pt x="0" y="205740"/>
                  </a:lnTo>
                  <a:lnTo>
                    <a:pt x="1100455" y="205740"/>
                  </a:lnTo>
                  <a:lnTo>
                    <a:pt x="1100455" y="0"/>
                  </a:lnTo>
                  <a:close/>
                </a:path>
              </a:pathLst>
            </a:custGeom>
            <a:solidFill>
              <a:srgbClr val="EB79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581015" y="3827779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0" y="0"/>
                  </a:moveTo>
                  <a:lnTo>
                    <a:pt x="1100455" y="0"/>
                  </a:lnTo>
                  <a:lnTo>
                    <a:pt x="1100455" y="205740"/>
                  </a:lnTo>
                  <a:lnTo>
                    <a:pt x="0" y="20574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9A211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554345" y="4017962"/>
              <a:ext cx="1191895" cy="29559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5581015" y="4044314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1100455" y="0"/>
                  </a:moveTo>
                  <a:lnTo>
                    <a:pt x="0" y="0"/>
                  </a:lnTo>
                  <a:lnTo>
                    <a:pt x="0" y="205740"/>
                  </a:lnTo>
                  <a:lnTo>
                    <a:pt x="1100455" y="205740"/>
                  </a:lnTo>
                  <a:lnTo>
                    <a:pt x="1100455" y="0"/>
                  </a:lnTo>
                  <a:close/>
                </a:path>
              </a:pathLst>
            </a:custGeom>
            <a:solidFill>
              <a:srgbClr val="EB79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581015" y="4044314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0" y="0"/>
                  </a:moveTo>
                  <a:lnTo>
                    <a:pt x="1100455" y="0"/>
                  </a:lnTo>
                  <a:lnTo>
                    <a:pt x="1100455" y="205740"/>
                  </a:lnTo>
                  <a:lnTo>
                    <a:pt x="0" y="20574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9A211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554345" y="4234179"/>
              <a:ext cx="1191895" cy="295592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5581015" y="4261167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1100455" y="0"/>
                  </a:moveTo>
                  <a:lnTo>
                    <a:pt x="0" y="0"/>
                  </a:lnTo>
                  <a:lnTo>
                    <a:pt x="0" y="205740"/>
                  </a:lnTo>
                  <a:lnTo>
                    <a:pt x="1100455" y="205740"/>
                  </a:lnTo>
                  <a:lnTo>
                    <a:pt x="1100455" y="0"/>
                  </a:lnTo>
                  <a:close/>
                </a:path>
              </a:pathLst>
            </a:custGeom>
            <a:solidFill>
              <a:srgbClr val="EB79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581015" y="4261167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0" y="0"/>
                  </a:moveTo>
                  <a:lnTo>
                    <a:pt x="1100455" y="0"/>
                  </a:lnTo>
                  <a:lnTo>
                    <a:pt x="1100455" y="205740"/>
                  </a:lnTo>
                  <a:lnTo>
                    <a:pt x="0" y="20574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9A211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54345" y="4682489"/>
              <a:ext cx="1191895" cy="21018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670232" y="4667250"/>
              <a:ext cx="960120" cy="271144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5581015" y="4709477"/>
              <a:ext cx="1100455" cy="118745"/>
            </a:xfrm>
            <a:custGeom>
              <a:avLst/>
              <a:gdLst/>
              <a:ahLst/>
              <a:cxnLst/>
              <a:rect l="l" t="t" r="r" b="b"/>
              <a:pathLst>
                <a:path w="1100454" h="118745">
                  <a:moveTo>
                    <a:pt x="1100455" y="0"/>
                  </a:moveTo>
                  <a:lnTo>
                    <a:pt x="0" y="0"/>
                  </a:lnTo>
                  <a:lnTo>
                    <a:pt x="0" y="118427"/>
                  </a:lnTo>
                  <a:lnTo>
                    <a:pt x="1100455" y="118427"/>
                  </a:lnTo>
                  <a:lnTo>
                    <a:pt x="1100455" y="0"/>
                  </a:lnTo>
                  <a:close/>
                </a:path>
              </a:pathLst>
            </a:custGeom>
            <a:solidFill>
              <a:srgbClr val="B118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581015" y="4709477"/>
              <a:ext cx="1100455" cy="118745"/>
            </a:xfrm>
            <a:custGeom>
              <a:avLst/>
              <a:gdLst/>
              <a:ahLst/>
              <a:cxnLst/>
              <a:rect l="l" t="t" r="r" b="b"/>
              <a:pathLst>
                <a:path w="1100454" h="118745">
                  <a:moveTo>
                    <a:pt x="0" y="0"/>
                  </a:moveTo>
                  <a:lnTo>
                    <a:pt x="1100455" y="0"/>
                  </a:lnTo>
                  <a:lnTo>
                    <a:pt x="1100455" y="118427"/>
                  </a:lnTo>
                  <a:lnTo>
                    <a:pt x="0" y="11842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751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554345" y="4810442"/>
              <a:ext cx="1191895" cy="29876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682297" y="4789170"/>
              <a:ext cx="944880" cy="371792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5581015" y="4839017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1100455" y="0"/>
                  </a:moveTo>
                  <a:lnTo>
                    <a:pt x="0" y="0"/>
                  </a:lnTo>
                  <a:lnTo>
                    <a:pt x="0" y="205740"/>
                  </a:lnTo>
                  <a:lnTo>
                    <a:pt x="1100455" y="205740"/>
                  </a:lnTo>
                  <a:lnTo>
                    <a:pt x="1100455" y="0"/>
                  </a:lnTo>
                  <a:close/>
                </a:path>
              </a:pathLst>
            </a:custGeom>
            <a:solidFill>
              <a:srgbClr val="B118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581015" y="4839017"/>
              <a:ext cx="1100455" cy="205740"/>
            </a:xfrm>
            <a:custGeom>
              <a:avLst/>
              <a:gdLst/>
              <a:ahLst/>
              <a:cxnLst/>
              <a:rect l="l" t="t" r="r" b="b"/>
              <a:pathLst>
                <a:path w="1100454" h="205739">
                  <a:moveTo>
                    <a:pt x="0" y="0"/>
                  </a:moveTo>
                  <a:lnTo>
                    <a:pt x="1100455" y="0"/>
                  </a:lnTo>
                  <a:lnTo>
                    <a:pt x="1100455" y="205740"/>
                  </a:lnTo>
                  <a:lnTo>
                    <a:pt x="0" y="20574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751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554345" y="4471987"/>
              <a:ext cx="1191895" cy="28352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709920" y="4496435"/>
              <a:ext cx="877887" cy="268287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5581015" y="4498975"/>
              <a:ext cx="1100455" cy="194310"/>
            </a:xfrm>
            <a:custGeom>
              <a:avLst/>
              <a:gdLst/>
              <a:ahLst/>
              <a:cxnLst/>
              <a:rect l="l" t="t" r="r" b="b"/>
              <a:pathLst>
                <a:path w="1100454" h="194310">
                  <a:moveTo>
                    <a:pt x="1100455" y="0"/>
                  </a:moveTo>
                  <a:lnTo>
                    <a:pt x="0" y="0"/>
                  </a:lnTo>
                  <a:lnTo>
                    <a:pt x="0" y="193992"/>
                  </a:lnTo>
                  <a:lnTo>
                    <a:pt x="1100455" y="193992"/>
                  </a:lnTo>
                  <a:lnTo>
                    <a:pt x="1100455" y="0"/>
                  </a:lnTo>
                  <a:close/>
                </a:path>
              </a:pathLst>
            </a:custGeom>
            <a:solidFill>
              <a:srgbClr val="ED80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581015" y="4498975"/>
              <a:ext cx="1100455" cy="194310"/>
            </a:xfrm>
            <a:custGeom>
              <a:avLst/>
              <a:gdLst/>
              <a:ahLst/>
              <a:cxnLst/>
              <a:rect l="l" t="t" r="r" b="b"/>
              <a:pathLst>
                <a:path w="1100454" h="194310">
                  <a:moveTo>
                    <a:pt x="0" y="0"/>
                  </a:moveTo>
                  <a:lnTo>
                    <a:pt x="1100455" y="0"/>
                  </a:lnTo>
                  <a:lnTo>
                    <a:pt x="1100455" y="193992"/>
                  </a:lnTo>
                  <a:lnTo>
                    <a:pt x="0" y="193992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7511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/>
          <p:nvPr/>
        </p:nvSpPr>
        <p:spPr>
          <a:xfrm>
            <a:off x="5508625" y="3833812"/>
            <a:ext cx="0" cy="886460"/>
          </a:xfrm>
          <a:custGeom>
            <a:avLst/>
            <a:gdLst/>
            <a:ahLst/>
            <a:cxnLst/>
            <a:rect l="l" t="t" r="r" b="b"/>
            <a:pathLst>
              <a:path h="886460">
                <a:moveTo>
                  <a:pt x="0" y="0"/>
                </a:moveTo>
                <a:lnTo>
                  <a:pt x="0" y="886142"/>
                </a:lnTo>
              </a:path>
            </a:pathLst>
          </a:custGeom>
          <a:ln w="15875">
            <a:solidFill>
              <a:srgbClr val="6715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354002" y="4214277"/>
            <a:ext cx="69850" cy="385445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350" spc="-15" dirty="0">
                <a:latin typeface="Calibri"/>
                <a:cs typeface="Calibri"/>
              </a:rPr>
              <a:t>Πρ</a:t>
            </a:r>
            <a:r>
              <a:rPr sz="350" spc="-10" dirty="0">
                <a:latin typeface="Calibri"/>
                <a:cs typeface="Calibri"/>
              </a:rPr>
              <a:t>ω</a:t>
            </a:r>
            <a:r>
              <a:rPr sz="350" spc="-15" dirty="0">
                <a:latin typeface="Calibri"/>
                <a:cs typeface="Calibri"/>
              </a:rPr>
              <a:t>τόκολλ</a:t>
            </a:r>
            <a:r>
              <a:rPr sz="350" dirty="0">
                <a:latin typeface="Calibri"/>
                <a:cs typeface="Calibri"/>
              </a:rPr>
              <a:t>ο </a:t>
            </a:r>
            <a:r>
              <a:rPr sz="350" spc="-5" dirty="0">
                <a:latin typeface="Calibri"/>
                <a:cs typeface="Calibri"/>
              </a:rPr>
              <a:t>HAR</a:t>
            </a:r>
            <a:r>
              <a:rPr sz="350" dirty="0">
                <a:latin typeface="Calibri"/>
                <a:cs typeface="Calibri"/>
              </a:rPr>
              <a:t>T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805294" y="4269927"/>
            <a:ext cx="69850" cy="15621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350" spc="-15" dirty="0">
                <a:latin typeface="Calibri"/>
                <a:cs typeface="Calibri"/>
              </a:rPr>
              <a:t>I</a:t>
            </a:r>
            <a:r>
              <a:rPr sz="350" spc="-10" dirty="0">
                <a:latin typeface="Calibri"/>
                <a:cs typeface="Calibri"/>
              </a:rPr>
              <a:t>S</a:t>
            </a:r>
            <a:r>
              <a:rPr sz="350" spc="-15" dirty="0">
                <a:latin typeface="Calibri"/>
                <a:cs typeface="Calibri"/>
              </a:rPr>
              <a:t>A10</a:t>
            </a:r>
            <a:r>
              <a:rPr sz="350" dirty="0">
                <a:latin typeface="Calibri"/>
                <a:cs typeface="Calibri"/>
              </a:rPr>
              <a:t>0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254047" y="4787523"/>
            <a:ext cx="69850" cy="158115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350" spc="10" dirty="0">
                <a:latin typeface="Calibri"/>
                <a:cs typeface="Calibri"/>
              </a:rPr>
              <a:t>Zigbee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55344" y="409575"/>
            <a:ext cx="56464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45" dirty="0">
                <a:latin typeface="Times New Roman"/>
                <a:cs typeface="Times New Roman"/>
              </a:rPr>
              <a:t>Παραδοσιακές</a:t>
            </a:r>
            <a:r>
              <a:rPr sz="1450" spc="215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αρχιτεκτονικές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ελέγχου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κρίσιμων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ενεργειακών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συστημάτων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91515" y="1303654"/>
            <a:ext cx="4177029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80" dirty="0">
                <a:latin typeface="Calibri"/>
                <a:cs typeface="Calibri"/>
              </a:rPr>
              <a:t>Όπως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αναφέρθηκε,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υπάρχουν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πολλά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βιομηχανικά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πρωτόκολλα,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όπως:</a:t>
            </a:r>
            <a:endParaRPr sz="950">
              <a:latin typeface="Calibri"/>
              <a:cs typeface="Calibri"/>
            </a:endParaRPr>
          </a:p>
        </p:txBody>
      </p:sp>
      <p:graphicFrame>
        <p:nvGraphicFramePr>
          <p:cNvPr id="76" name="object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76904"/>
              </p:ext>
            </p:extLst>
          </p:nvPr>
        </p:nvGraphicFramePr>
        <p:xfrm>
          <a:off x="589597" y="1541780"/>
          <a:ext cx="9345930" cy="40866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7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09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5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Ορισμένα</a:t>
                      </a:r>
                      <a:r>
                        <a:rPr sz="5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πρωτόκολλα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5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Ενσύρματο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5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Ορισμένα</a:t>
                      </a:r>
                      <a:r>
                        <a:rPr sz="5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πρωτόκολλα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5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Ασύρματες</a:t>
                      </a:r>
                      <a:r>
                        <a:rPr sz="5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επικοινωνίες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marL="76200" marR="12827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b="1" spc="-1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PROFIBUS</a:t>
                      </a:r>
                    </a:p>
                  </a:txBody>
                  <a:tcPr marL="0" marR="0" marT="400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5570" indent="-40005">
                        <a:lnSpc>
                          <a:spcPct val="100000"/>
                        </a:lnSpc>
                        <a:spcBef>
                          <a:spcPts val="635"/>
                        </a:spcBef>
                        <a:buSzPct val="177777"/>
                        <a:buFont typeface="Arial"/>
                        <a:buChar char="•"/>
                        <a:tabLst>
                          <a:tab pos="116205" algn="l"/>
                        </a:tabLst>
                      </a:pPr>
                      <a:r>
                        <a:rPr sz="700" spc="15" dirty="0">
                          <a:latin typeface="Calibri"/>
                          <a:cs typeface="Calibri"/>
                        </a:rPr>
                        <a:t>Master/slave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15570" indent="-40005">
                        <a:lnSpc>
                          <a:spcPct val="100000"/>
                        </a:lnSpc>
                        <a:spcBef>
                          <a:spcPts val="345"/>
                        </a:spcBef>
                        <a:buSzPct val="177777"/>
                        <a:buFont typeface="Arial"/>
                        <a:buChar char="•"/>
                        <a:tabLst>
                          <a:tab pos="116205" algn="l"/>
                        </a:tabLst>
                      </a:pPr>
                      <a:r>
                        <a:rPr sz="700" spc="25" dirty="0">
                          <a:latin typeface="Calibri"/>
                          <a:cs typeface="Calibri"/>
                        </a:rPr>
                        <a:t>Επικοινωνίες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βάση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διακριτικό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σε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πολυσημειακά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λεωφορεία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WirelessHART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5570" indent="-40005">
                        <a:lnSpc>
                          <a:spcPct val="100000"/>
                        </a:lnSpc>
                        <a:spcBef>
                          <a:spcPts val="635"/>
                        </a:spcBef>
                        <a:buSzPct val="177777"/>
                        <a:buFont typeface="Arial"/>
                        <a:buChar char="•"/>
                        <a:tabLst>
                          <a:tab pos="116205" algn="l"/>
                        </a:tabLst>
                      </a:pPr>
                      <a:r>
                        <a:rPr sz="600" spc="30" dirty="0">
                          <a:latin typeface="Calibri"/>
                          <a:cs typeface="Calibri"/>
                        </a:rPr>
                        <a:t>P2P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5" dirty="0">
                          <a:latin typeface="Calibri"/>
                          <a:cs typeface="Calibri"/>
                        </a:rPr>
                        <a:t>comm.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δίκτυα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πλέγματος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  <a:p>
                      <a:pPr marL="115570" indent="-40005">
                        <a:lnSpc>
                          <a:spcPct val="100000"/>
                        </a:lnSpc>
                        <a:spcBef>
                          <a:spcPts val="345"/>
                        </a:spcBef>
                        <a:buSzPct val="177777"/>
                        <a:buFont typeface="Arial"/>
                        <a:buChar char="•"/>
                        <a:tabLst>
                          <a:tab pos="116205" algn="l"/>
                        </a:tabLst>
                      </a:pPr>
                      <a:r>
                        <a:rPr sz="600" spc="30" dirty="0">
                          <a:latin typeface="Calibri"/>
                          <a:cs typeface="Calibri"/>
                        </a:rPr>
                        <a:t>Ασύρματες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επικοινωνίες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 με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βάση το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IEEE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802.</a:t>
                      </a:r>
                      <a:r>
                        <a:rPr sz="600" b="1" spc="25" dirty="0">
                          <a:latin typeface="Calibri"/>
                          <a:cs typeface="Calibri"/>
                        </a:rPr>
                        <a:t>15.4</a:t>
                      </a:r>
                      <a:r>
                        <a:rPr sz="6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30" dirty="0">
                          <a:latin typeface="Calibri"/>
                          <a:cs typeface="Calibri"/>
                        </a:rPr>
                        <a:t>(ασύρματα</a:t>
                      </a:r>
                      <a:r>
                        <a:rPr sz="6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δίκτυα 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προσωπικής</a:t>
                      </a:r>
                      <a:r>
                        <a:rPr sz="6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περιοχής </a:t>
                      </a:r>
                      <a:r>
                        <a:rPr sz="600" b="1" spc="30" dirty="0">
                          <a:latin typeface="Calibri"/>
                          <a:cs typeface="Calibri"/>
                        </a:rPr>
                        <a:t>χαμηλού ρυθμού 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(LR-WPAN))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  <a:p>
                      <a:pPr marL="115570" marR="376555" indent="-39370">
                        <a:lnSpc>
                          <a:spcPct val="101899"/>
                        </a:lnSpc>
                        <a:spcBef>
                          <a:spcPts val="340"/>
                        </a:spcBef>
                        <a:buSzPct val="177777"/>
                        <a:buFont typeface="Arial"/>
                        <a:buChar char="•"/>
                        <a:tabLst>
                          <a:tab pos="116205" algn="l"/>
                        </a:tabLst>
                      </a:pPr>
                      <a:r>
                        <a:rPr sz="600" spc="35" dirty="0">
                          <a:latin typeface="Calibri"/>
                          <a:cs typeface="Calibri"/>
                        </a:rPr>
                        <a:t>Επικοινωνίες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με προσανατολισμό εντολών με </a:t>
                      </a:r>
                      <a:r>
                        <a:rPr sz="600" spc="45" dirty="0">
                          <a:latin typeface="Calibri"/>
                          <a:cs typeface="Calibri"/>
                        </a:rPr>
                        <a:t>βάση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το </a:t>
                      </a:r>
                      <a:r>
                        <a:rPr sz="600" spc="45" dirty="0">
                          <a:latin typeface="Calibri"/>
                          <a:cs typeface="Calibri"/>
                        </a:rPr>
                        <a:t>HART </a:t>
                      </a:r>
                      <a:r>
                        <a:rPr sz="600" spc="35" dirty="0">
                          <a:latin typeface="Calibri"/>
                          <a:cs typeface="Calibri"/>
                        </a:rPr>
                        <a:t>(TCP (Transmission Control Protocol 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πρωτόκολλο </a:t>
                      </a:r>
                      <a:r>
                        <a:rPr sz="6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5" dirty="0">
                          <a:latin typeface="Calibri"/>
                          <a:cs typeface="Calibri"/>
                        </a:rPr>
                        <a:t>επικοινωνίας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δικτύου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5" dirty="0">
                          <a:latin typeface="Calibri"/>
                          <a:cs typeface="Calibri"/>
                        </a:rPr>
                        <a:t>που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5" dirty="0">
                          <a:latin typeface="Calibri"/>
                          <a:cs typeface="Calibri"/>
                        </a:rPr>
                        <a:t>χρησιμοποιείται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στο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35" dirty="0">
                          <a:latin typeface="Calibri"/>
                          <a:cs typeface="Calibri"/>
                        </a:rPr>
                        <a:t>διαδίκτυο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079">
                <a:tc>
                  <a:txBody>
                    <a:bodyPr/>
                    <a:lstStyle/>
                    <a:p>
                      <a:pPr marL="76200" marR="12827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b="1" spc="-1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PROFINET</a:t>
                      </a:r>
                    </a:p>
                  </a:txBody>
                  <a:tcPr marL="0" marR="0" marT="400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5570" indent="-40005">
                        <a:lnSpc>
                          <a:spcPct val="100000"/>
                        </a:lnSpc>
                        <a:spcBef>
                          <a:spcPts val="635"/>
                        </a:spcBef>
                        <a:buSzPct val="177777"/>
                        <a:buFont typeface="Arial"/>
                        <a:buChar char="•"/>
                        <a:tabLst>
                          <a:tab pos="116205" algn="l"/>
                        </a:tabLst>
                      </a:pPr>
                      <a:r>
                        <a:rPr sz="700" spc="25" dirty="0">
                          <a:latin typeface="Calibri"/>
                          <a:cs typeface="Calibri"/>
                        </a:rPr>
                        <a:t>Λειτουργεί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μέσω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Έθερνετ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TCP/IP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b="1" spc="20" dirty="0">
                          <a:latin typeface="Calibri"/>
                          <a:cs typeface="Calibri"/>
                        </a:rPr>
                        <a:t>ISA100.11a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5570" indent="-40005">
                        <a:lnSpc>
                          <a:spcPct val="100000"/>
                        </a:lnSpc>
                        <a:spcBef>
                          <a:spcPts val="635"/>
                        </a:spcBef>
                        <a:buSzPct val="177777"/>
                        <a:buFont typeface="Arial"/>
                        <a:buChar char="•"/>
                        <a:tabLst>
                          <a:tab pos="116205" algn="l"/>
                        </a:tabLst>
                      </a:pPr>
                      <a:r>
                        <a:rPr sz="700" spc="30" dirty="0">
                          <a:latin typeface="Calibri"/>
                          <a:cs typeface="Calibri"/>
                        </a:rPr>
                        <a:t>P2P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comm.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δίκτυα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πλέγματος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  <a:p>
                      <a:pPr marL="115570" indent="-40005">
                        <a:lnSpc>
                          <a:spcPct val="100000"/>
                        </a:lnSpc>
                        <a:spcBef>
                          <a:spcPts val="434"/>
                        </a:spcBef>
                        <a:buSzPct val="177777"/>
                        <a:buFont typeface="Arial"/>
                        <a:buChar char="•"/>
                        <a:tabLst>
                          <a:tab pos="116205" algn="l"/>
                        </a:tabLst>
                      </a:pPr>
                      <a:r>
                        <a:rPr sz="700" spc="30" dirty="0">
                          <a:latin typeface="Calibri"/>
                          <a:cs typeface="Calibri"/>
                        </a:rPr>
                        <a:t>Ασύρματες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επικοινωνίες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βάση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IEEE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802.</a:t>
                      </a:r>
                      <a:r>
                        <a:rPr sz="700" b="1" spc="25" dirty="0">
                          <a:latin typeface="Calibri"/>
                          <a:cs typeface="Calibri"/>
                        </a:rPr>
                        <a:t>15.4</a:t>
                      </a:r>
                      <a:r>
                        <a:rPr sz="7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30" dirty="0">
                          <a:latin typeface="Calibri"/>
                          <a:cs typeface="Calibri"/>
                        </a:rPr>
                        <a:t>(LR-WPANs)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  <a:p>
                      <a:pPr marL="115570" indent="-40005">
                        <a:lnSpc>
                          <a:spcPct val="100000"/>
                        </a:lnSpc>
                        <a:spcBef>
                          <a:spcPts val="515"/>
                        </a:spcBef>
                        <a:buSzPct val="177777"/>
                        <a:buFont typeface="Arial"/>
                        <a:buChar char="•"/>
                        <a:tabLst>
                          <a:tab pos="116205" algn="l"/>
                        </a:tabLst>
                      </a:pPr>
                      <a:r>
                        <a:rPr sz="700" spc="25" dirty="0">
                          <a:latin typeface="Calibri"/>
                          <a:cs typeface="Calibri"/>
                        </a:rPr>
                        <a:t>Αντικειμενοστραφής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επικοινωνία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UDP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(User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Datagram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Protocol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πρωτόκολλο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μεταφοράς δεδομένων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χωρίς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επιβεβαίωση)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  <a:p>
                      <a:pPr marL="115570" indent="-40005">
                        <a:lnSpc>
                          <a:spcPct val="100000"/>
                        </a:lnSpc>
                        <a:spcBef>
                          <a:spcPts val="425"/>
                        </a:spcBef>
                        <a:buSzPct val="177777"/>
                        <a:buFont typeface="Arial"/>
                        <a:buChar char="•"/>
                        <a:tabLst>
                          <a:tab pos="116205" algn="l"/>
                        </a:tabLst>
                      </a:pPr>
                      <a:r>
                        <a:rPr sz="700" spc="20" dirty="0">
                          <a:latin typeface="Calibri"/>
                          <a:cs typeface="Calibri"/>
                        </a:rPr>
                        <a:t>Συμβατότητα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6LowPAN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267">
                <a:tc>
                  <a:txBody>
                    <a:bodyPr/>
                    <a:lstStyle/>
                    <a:p>
                      <a:pPr marL="76200" marR="12827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700" b="1" spc="-1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76200" marR="12827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b="1" spc="-1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OPC-UA</a:t>
                      </a:r>
                    </a:p>
                    <a:p>
                      <a:pPr marL="76200" marR="12827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b="1" spc="-1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(Ενοποιημένη αρχιτεκτονική OPC)</a:t>
                      </a: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76200" marR="549275">
                        <a:lnSpc>
                          <a:spcPct val="100000"/>
                        </a:lnSpc>
                        <a:buSzPct val="177777"/>
                        <a:buFont typeface="Arial"/>
                        <a:buChar char="•"/>
                        <a:tabLst>
                          <a:tab pos="116205" algn="l"/>
                        </a:tabLst>
                      </a:pPr>
                      <a:r>
                        <a:rPr sz="700" spc="35" dirty="0">
                          <a:latin typeface="Calibri"/>
                          <a:cs typeface="Calibri"/>
                        </a:rPr>
                        <a:t>Επικοινωνία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με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βάση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το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αντικείμενο,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όπου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κάθε συσκευή ενσωματώνεται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σε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ένα </a:t>
                      </a:r>
                      <a:r>
                        <a:rPr sz="7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αντικείμενο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20" dirty="0">
                          <a:latin typeface="Calibri"/>
                          <a:cs typeface="Calibri"/>
                        </a:rPr>
                        <a:t>Zigbee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5570" indent="-40005">
                        <a:lnSpc>
                          <a:spcPct val="100000"/>
                        </a:lnSpc>
                        <a:spcBef>
                          <a:spcPts val="780"/>
                        </a:spcBef>
                        <a:buSzPct val="177777"/>
                        <a:buFont typeface="Arial"/>
                        <a:buChar char="•"/>
                        <a:tabLst>
                          <a:tab pos="116205" algn="l"/>
                        </a:tabLst>
                      </a:pPr>
                      <a:r>
                        <a:rPr sz="700" spc="30" dirty="0">
                          <a:latin typeface="Calibri"/>
                          <a:cs typeface="Calibri"/>
                        </a:rPr>
                        <a:t>P2P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comm.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δίκτυα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πλέγματος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  <a:p>
                      <a:pPr marL="115570" indent="-40005">
                        <a:lnSpc>
                          <a:spcPct val="100000"/>
                        </a:lnSpc>
                        <a:spcBef>
                          <a:spcPts val="550"/>
                        </a:spcBef>
                        <a:buSzPct val="177777"/>
                        <a:buFont typeface="Arial"/>
                        <a:buChar char="•"/>
                        <a:tabLst>
                          <a:tab pos="116205" algn="l"/>
                        </a:tabLst>
                      </a:pPr>
                      <a:r>
                        <a:rPr sz="700" spc="30" dirty="0">
                          <a:latin typeface="Calibri"/>
                          <a:cs typeface="Calibri"/>
                        </a:rPr>
                        <a:t>Ασύρματες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επικοινωνίες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βάση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IEEE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802.</a:t>
                      </a:r>
                      <a:r>
                        <a:rPr sz="700" b="1" spc="25" dirty="0">
                          <a:latin typeface="Calibri"/>
                          <a:cs typeface="Calibri"/>
                        </a:rPr>
                        <a:t>15.4</a:t>
                      </a:r>
                      <a:r>
                        <a:rPr sz="7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30" dirty="0">
                          <a:latin typeface="Calibri"/>
                          <a:cs typeface="Calibri"/>
                        </a:rPr>
                        <a:t>(LR-WPANs)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092">
                <a:tc>
                  <a:txBody>
                    <a:bodyPr/>
                    <a:lstStyle/>
                    <a:p>
                      <a:pPr marL="76200" marR="12827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b="1" spc="-1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CIP</a:t>
                      </a:r>
                    </a:p>
                    <a:p>
                      <a:pPr marL="76200" marR="12827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b="1" spc="-1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(Κοινό βιομηχανικό πρωτόκολλο)</a:t>
                      </a:r>
                    </a:p>
                  </a:txBody>
                  <a:tcPr marL="0" marR="0" marT="431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76200" marR="549275">
                        <a:lnSpc>
                          <a:spcPct val="100000"/>
                        </a:lnSpc>
                        <a:buSzPct val="177777"/>
                        <a:buFont typeface="Arial"/>
                        <a:buChar char="•"/>
                        <a:tabLst>
                          <a:tab pos="116205" algn="l"/>
                        </a:tabLst>
                      </a:pPr>
                      <a:r>
                        <a:rPr sz="700" spc="35" dirty="0">
                          <a:latin typeface="Calibri"/>
                          <a:cs typeface="Calibri"/>
                        </a:rPr>
                        <a:t>Επικοινωνία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με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βάση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το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αντικείμενο,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όπου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κάθε συσκευή ενσωματώνεται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σε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ένα </a:t>
                      </a:r>
                      <a:r>
                        <a:rPr sz="7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αντικείμενο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  <a:buFont typeface="Arial"/>
                        <a:buChar char="•"/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  <a:p>
                      <a:pPr marL="115570" indent="-40005">
                        <a:lnSpc>
                          <a:spcPct val="100000"/>
                        </a:lnSpc>
                        <a:buSzPct val="177777"/>
                        <a:buFont typeface="Arial"/>
                        <a:buChar char="•"/>
                        <a:tabLst>
                          <a:tab pos="116205" algn="l"/>
                        </a:tabLst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Έθερνετ/IPS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(Intrusion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Prevention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System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Σύστημα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πρόληψης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εισβολών)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tc rowSpan="4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l-GR" sz="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n-US" sz="400" dirty="0">
                        <a:latin typeface="Times New Roman"/>
                        <a:cs typeface="Times New Roman"/>
                      </a:endParaRPr>
                    </a:p>
                    <a:p>
                      <a:pPr marL="717550">
                        <a:lnSpc>
                          <a:spcPts val="445"/>
                        </a:lnSpc>
                        <a:tabLst>
                          <a:tab pos="3685540" algn="l"/>
                        </a:tabLst>
                      </a:pPr>
                      <a:r>
                        <a:rPr lang="en-US" sz="400" b="1" spc="-15" dirty="0" err="1">
                          <a:latin typeface="Calibri"/>
                          <a:cs typeface="Calibri"/>
                        </a:rPr>
                        <a:t>Wir</a:t>
                      </a:r>
                      <a:r>
                        <a:rPr lang="en-US" sz="400" b="1" spc="-10" dirty="0" err="1">
                          <a:latin typeface="Calibri"/>
                          <a:cs typeface="Calibri"/>
                        </a:rPr>
                        <a:t>e</a:t>
                      </a:r>
                      <a:r>
                        <a:rPr lang="en-US" sz="400" b="1" spc="-15" dirty="0" err="1"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400" b="1" spc="-10" dirty="0" err="1">
                          <a:latin typeface="Calibri"/>
                          <a:cs typeface="Calibri"/>
                        </a:rPr>
                        <a:t>e</a:t>
                      </a:r>
                      <a:r>
                        <a:rPr lang="en-US" sz="400" b="1" spc="-15" dirty="0" err="1">
                          <a:latin typeface="Calibri"/>
                          <a:cs typeface="Calibri"/>
                        </a:rPr>
                        <a:t>ssHAR</a:t>
                      </a:r>
                      <a:r>
                        <a:rPr lang="en-US" sz="400" b="1" dirty="0" err="1"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400" b="1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lang="en-US" sz="400" b="1" spc="-5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lang="en-US" sz="400" b="1" dirty="0">
                          <a:latin typeface="Calibri"/>
                          <a:cs typeface="Calibri"/>
                        </a:rPr>
                        <a:t>igb</a:t>
                      </a:r>
                      <a:r>
                        <a:rPr lang="en-US" sz="4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lang="en-US" sz="400" b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lang="en-US" sz="4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400" b="1" spc="-30" dirty="0">
                          <a:latin typeface="Calibri"/>
                          <a:cs typeface="Calibri"/>
                        </a:rPr>
                        <a:t>PR</a:t>
                      </a:r>
                      <a:r>
                        <a:rPr lang="en-US" sz="400" b="1" dirty="0">
                          <a:latin typeface="Calibri"/>
                          <a:cs typeface="Calibri"/>
                        </a:rPr>
                        <a:t>O</a:t>
                      </a:r>
                      <a:endParaRPr lang="en-US" sz="400" dirty="0">
                        <a:latin typeface="Calibri"/>
                        <a:cs typeface="Calibri"/>
                      </a:endParaRPr>
                    </a:p>
                    <a:p>
                      <a:pPr marL="147320" algn="ctr">
                        <a:lnSpc>
                          <a:spcPts val="445"/>
                        </a:lnSpc>
                      </a:pPr>
                      <a:r>
                        <a:rPr lang="en-US" sz="400" b="1" spc="15" dirty="0">
                          <a:latin typeface="Calibri"/>
                          <a:cs typeface="Calibri"/>
                        </a:rPr>
                        <a:t>ISA100.11a</a:t>
                      </a:r>
                      <a:endParaRPr lang="en-US" sz="400" dirty="0">
                        <a:latin typeface="Calibri"/>
                        <a:cs typeface="Calibri"/>
                      </a:endParaRPr>
                    </a:p>
                    <a:p>
                      <a:pPr marL="758825">
                        <a:lnSpc>
                          <a:spcPct val="100000"/>
                        </a:lnSpc>
                        <a:spcBef>
                          <a:spcPts val="65"/>
                        </a:spcBef>
                        <a:tabLst>
                          <a:tab pos="2152015" algn="l"/>
                          <a:tab pos="3670935" algn="l"/>
                        </a:tabLst>
                      </a:pPr>
                      <a:r>
                        <a:rPr lang="el-GR" sz="525" spc="22" baseline="15873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Εφαρμογή	</a:t>
                      </a:r>
                      <a:r>
                        <a:rPr lang="el-GR" sz="350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Εφαρμογή</a:t>
                      </a:r>
                      <a:r>
                        <a:rPr lang="el-GR" sz="35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l-GR" sz="35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διάνοιξη</a:t>
                      </a:r>
                      <a:r>
                        <a:rPr lang="el-GR" sz="35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l-GR" sz="35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σήραγγας)	</a:t>
                      </a:r>
                      <a:r>
                        <a:rPr lang="el-GR" sz="525" spc="22" baseline="23809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Εφαρμογή</a:t>
                      </a:r>
                      <a:endParaRPr lang="el-GR" sz="525" baseline="23809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l-GR" sz="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l-GR" sz="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l-GR" sz="450" dirty="0">
                        <a:latin typeface="Times New Roman"/>
                        <a:cs typeface="Times New Roman"/>
                      </a:endParaRPr>
                    </a:p>
                    <a:p>
                      <a:pPr marL="112395" algn="ctr">
                        <a:lnSpc>
                          <a:spcPct val="100000"/>
                        </a:lnSpc>
                        <a:tabLst>
                          <a:tab pos="1557020" algn="l"/>
                          <a:tab pos="2987675" algn="l"/>
                        </a:tabLst>
                      </a:pPr>
                      <a:r>
                        <a:rPr lang="el-GR" sz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Μ</a:t>
                      </a:r>
                      <a:r>
                        <a:rPr lang="el-GR" sz="35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</a:t>
                      </a:r>
                      <a:r>
                        <a:rPr lang="el-GR" sz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τ</a:t>
                      </a:r>
                      <a:r>
                        <a:rPr lang="el-GR" sz="35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αφ</a:t>
                      </a:r>
                      <a:r>
                        <a:rPr lang="el-GR" sz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ο</a:t>
                      </a:r>
                      <a:r>
                        <a:rPr lang="el-GR" sz="35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ρ</a:t>
                      </a:r>
                      <a:r>
                        <a:rPr lang="el-GR" sz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ά</a:t>
                      </a:r>
                      <a:r>
                        <a:rPr lang="el-GR" sz="35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35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35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lang="en-US" sz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)	</a:t>
                      </a:r>
                      <a:r>
                        <a:rPr lang="el-GR" sz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Μ</a:t>
                      </a:r>
                      <a:r>
                        <a:rPr lang="el-GR" sz="35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</a:t>
                      </a:r>
                      <a:r>
                        <a:rPr lang="el-GR" sz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τ</a:t>
                      </a:r>
                      <a:r>
                        <a:rPr lang="el-GR" sz="35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αφ</a:t>
                      </a:r>
                      <a:r>
                        <a:rPr lang="el-GR" sz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ο</a:t>
                      </a:r>
                      <a:r>
                        <a:rPr lang="el-GR" sz="35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ρ</a:t>
                      </a:r>
                      <a:r>
                        <a:rPr lang="el-GR" sz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ά</a:t>
                      </a:r>
                      <a:r>
                        <a:rPr lang="el-GR" sz="35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UDP</a:t>
                      </a:r>
                      <a:r>
                        <a:rPr lang="en-US" sz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)	</a:t>
                      </a:r>
                      <a:r>
                        <a:rPr lang="el-GR" sz="525" spc="-22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Δίκτυ</a:t>
                      </a:r>
                      <a:r>
                        <a:rPr lang="el-GR" sz="525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ο</a:t>
                      </a:r>
                      <a:r>
                        <a:rPr lang="el-GR" sz="525" spc="-22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μετα</a:t>
                      </a:r>
                      <a:r>
                        <a:rPr lang="el-GR" sz="525" spc="-15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φ</a:t>
                      </a:r>
                      <a:r>
                        <a:rPr lang="el-GR" sz="525" spc="-22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ο</a:t>
                      </a:r>
                      <a:r>
                        <a:rPr lang="el-GR" sz="525" spc="-15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ρ</a:t>
                      </a:r>
                      <a:r>
                        <a:rPr lang="el-GR" sz="525" spc="-22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ώ</a:t>
                      </a:r>
                      <a:r>
                        <a:rPr lang="el-GR" sz="525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ν</a:t>
                      </a:r>
                      <a:endParaRPr lang="el-GR" sz="525" baseline="7936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l-GR" sz="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el-GR" sz="300" dirty="0">
                        <a:latin typeface="Times New Roman"/>
                        <a:cs typeface="Times New Roman"/>
                      </a:endParaRPr>
                    </a:p>
                    <a:p>
                      <a:pPr marL="944880">
                        <a:lnSpc>
                          <a:spcPct val="100000"/>
                        </a:lnSpc>
                        <a:tabLst>
                          <a:tab pos="2278380" algn="l"/>
                        </a:tabLst>
                      </a:pPr>
                      <a:r>
                        <a:rPr lang="el-GR" sz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Δίκτυο	</a:t>
                      </a:r>
                      <a:r>
                        <a:rPr lang="el-GR" sz="350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Δίκτυο</a:t>
                      </a:r>
                      <a:r>
                        <a:rPr lang="el-GR" sz="35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l-GR" sz="350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r>
                        <a:rPr lang="en-US" sz="350" spc="15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LowPAN</a:t>
                      </a:r>
                      <a:r>
                        <a:rPr lang="en-US" sz="350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en-US" sz="35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lang="en-US" sz="300" dirty="0">
                        <a:latin typeface="Times New Roman"/>
                        <a:cs typeface="Times New Roman"/>
                      </a:endParaRPr>
                    </a:p>
                    <a:p>
                      <a:pPr marL="659130">
                        <a:lnSpc>
                          <a:spcPts val="415"/>
                        </a:lnSpc>
                        <a:tabLst>
                          <a:tab pos="2129790" algn="l"/>
                          <a:tab pos="3530600" algn="l"/>
                        </a:tabLst>
                      </a:pPr>
                      <a:r>
                        <a:rPr lang="en-US" sz="350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TDMA</a:t>
                      </a:r>
                      <a:r>
                        <a:rPr lang="en-US" sz="350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Access</a:t>
                      </a:r>
                      <a:r>
                        <a:rPr lang="en-US" sz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l-GR" sz="35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τεχνική</a:t>
                      </a:r>
                      <a:r>
                        <a:rPr lang="el-GR" sz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l-GR" sz="350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διαμοιρασμού	</a:t>
                      </a:r>
                      <a:r>
                        <a:rPr lang="el-GR" sz="350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Άνω</a:t>
                      </a:r>
                      <a:r>
                        <a:rPr lang="el-GR" sz="350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l-GR" sz="35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σύνδεσμος</a:t>
                      </a:r>
                      <a:r>
                        <a:rPr lang="el-GR" sz="35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l-GR" sz="350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δεδομένων	</a:t>
                      </a:r>
                      <a:r>
                        <a:rPr lang="en-US" sz="35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IEEE</a:t>
                      </a:r>
                      <a:r>
                        <a:rPr lang="en-US" sz="35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802.15.4</a:t>
                      </a:r>
                      <a:r>
                        <a:rPr lang="en-US" sz="35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MAC</a:t>
                      </a:r>
                      <a:r>
                        <a:rPr lang="en-US" sz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lang="el-GR" sz="35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Διεύθυνση</a:t>
                      </a:r>
                      <a:r>
                        <a:rPr lang="el-GR" sz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l-GR" sz="350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φυσικού</a:t>
                      </a:r>
                      <a:r>
                        <a:rPr lang="el-GR" sz="35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l-GR" sz="350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επιπέδου</a:t>
                      </a:r>
                      <a:endParaRPr lang="el-GR" sz="350" dirty="0">
                        <a:latin typeface="Calibri"/>
                        <a:cs typeface="Calibri"/>
                      </a:endParaRPr>
                    </a:p>
                    <a:p>
                      <a:pPr marL="92075" algn="ctr">
                        <a:lnSpc>
                          <a:spcPts val="415"/>
                        </a:lnSpc>
                      </a:pPr>
                      <a:r>
                        <a:rPr lang="en-US" sz="350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ISA100</a:t>
                      </a:r>
                      <a:r>
                        <a:rPr lang="en-US" sz="35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lang="el-GR" sz="350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ΣΎΝΔΕΣΜΟΣ)</a:t>
                      </a:r>
                      <a:r>
                        <a:rPr lang="el-GR" sz="35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IEEE</a:t>
                      </a:r>
                      <a:endParaRPr lang="en-US" sz="350" dirty="0">
                        <a:latin typeface="Calibri"/>
                        <a:cs typeface="Calibri"/>
                      </a:endParaRPr>
                    </a:p>
                    <a:p>
                      <a:pPr marL="617855" marR="530860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2069464" algn="l"/>
                          <a:tab pos="3557270" algn="l"/>
                        </a:tabLst>
                      </a:pPr>
                      <a:r>
                        <a:rPr lang="en-US" sz="525" spc="15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IEEE 802.15.4</a:t>
                      </a:r>
                      <a:r>
                        <a:rPr lang="en-US" sz="525" spc="22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525" spc="30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MAC</a:t>
                      </a:r>
                      <a:r>
                        <a:rPr lang="en-US" sz="525" spc="22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525" spc="15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lang="el-GR" sz="525" spc="15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Διεύθυνση</a:t>
                      </a:r>
                      <a:r>
                        <a:rPr lang="el-GR" sz="525" spc="22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φυσικού επιπέδου	</a:t>
                      </a:r>
                      <a:r>
                        <a:rPr lang="el-GR" sz="525" spc="30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80215.4</a:t>
                      </a:r>
                      <a:r>
                        <a:rPr lang="el-GR" sz="525" spc="37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525" spc="44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MAC </a:t>
                      </a:r>
                      <a:r>
                        <a:rPr lang="en-US" sz="525" spc="30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lang="el-GR" sz="525" spc="30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Διεύθυνση φυσικού	</a:t>
                      </a:r>
                      <a:r>
                        <a:rPr lang="en-US" sz="35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IEEE</a:t>
                      </a:r>
                      <a:r>
                        <a:rPr lang="en-US" sz="35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802.15.4</a:t>
                      </a:r>
                      <a:r>
                        <a:rPr lang="en-US" sz="35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PHY</a:t>
                      </a:r>
                      <a:r>
                        <a:rPr lang="en-US" sz="35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(2,4</a:t>
                      </a:r>
                      <a:r>
                        <a:rPr lang="en-US" sz="35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GHz,</a:t>
                      </a:r>
                      <a:r>
                        <a:rPr lang="en-US" sz="35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O-QPSK) </a:t>
                      </a:r>
                      <a:r>
                        <a:rPr lang="en-US" sz="350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l-GR" sz="525" spc="15" baseline="793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δικτύου)	</a:t>
                      </a:r>
                      <a:r>
                        <a:rPr lang="el-GR" sz="350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επιπέδου</a:t>
                      </a:r>
                      <a:r>
                        <a:rPr lang="el-GR" sz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l-GR" sz="350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δικτύου)</a:t>
                      </a:r>
                      <a:endParaRPr lang="el-GR" sz="350" dirty="0">
                        <a:latin typeface="Calibri"/>
                        <a:cs typeface="Calibri"/>
                      </a:endParaRPr>
                    </a:p>
                    <a:p>
                      <a:pPr marL="645160">
                        <a:lnSpc>
                          <a:spcPct val="100000"/>
                        </a:lnSpc>
                        <a:spcBef>
                          <a:spcPts val="75"/>
                        </a:spcBef>
                        <a:tabLst>
                          <a:tab pos="2096135" algn="l"/>
                        </a:tabLst>
                      </a:pPr>
                      <a:r>
                        <a:rPr lang="en-US" sz="35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IEEE</a:t>
                      </a:r>
                      <a:r>
                        <a:rPr lang="en-US" sz="35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802.15.4</a:t>
                      </a:r>
                      <a:r>
                        <a:rPr lang="en-US" sz="35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PHY</a:t>
                      </a:r>
                      <a:r>
                        <a:rPr lang="en-US" sz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(2,4</a:t>
                      </a:r>
                      <a:r>
                        <a:rPr lang="en-US" sz="35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GHz,</a:t>
                      </a:r>
                      <a:r>
                        <a:rPr lang="en-US" sz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O-QPSK)	</a:t>
                      </a:r>
                      <a:r>
                        <a:rPr lang="en-US" sz="35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IEEE</a:t>
                      </a:r>
                      <a:r>
                        <a:rPr lang="en-US" sz="35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802.15.4</a:t>
                      </a:r>
                      <a:r>
                        <a:rPr lang="en-US" sz="35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PHY</a:t>
                      </a:r>
                      <a:r>
                        <a:rPr lang="en-US" sz="35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(2,4</a:t>
                      </a:r>
                      <a:r>
                        <a:rPr lang="en-US" sz="35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GHz,</a:t>
                      </a:r>
                      <a:r>
                        <a:rPr lang="en-US" sz="35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350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O-QPSK)</a:t>
                      </a:r>
                      <a:endParaRPr lang="en-US" sz="35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rowSpan="4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76200" marR="12827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b="1" spc="-1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HART (Απομακρυσμένος μετατροπέας με  δυνατότητα διεύθυνσης σε αυτοκινητόδρομο)</a:t>
                      </a:r>
                    </a:p>
                  </a:txBody>
                  <a:tcPr marL="0" marR="0" marT="247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5570" indent="-40005">
                        <a:lnSpc>
                          <a:spcPct val="100000"/>
                        </a:lnSpc>
                        <a:spcBef>
                          <a:spcPts val="645"/>
                        </a:spcBef>
                        <a:buSzPct val="177777"/>
                        <a:buFont typeface="Arial"/>
                        <a:buChar char="•"/>
                        <a:tabLst>
                          <a:tab pos="116205" algn="l"/>
                        </a:tabLst>
                      </a:pPr>
                      <a:r>
                        <a:rPr sz="700" spc="30" dirty="0">
                          <a:latin typeface="Calibri"/>
                          <a:cs typeface="Calibri"/>
                        </a:rPr>
                        <a:t>Σύνδεση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P2P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πολυσημειακός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δίαυλος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pPr marL="76200" marR="12827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b="1" spc="-1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b="1" spc="-15" dirty="0">
                          <a:latin typeface="Calibri"/>
                          <a:cs typeface="Calibri"/>
                        </a:rPr>
                        <a:t>ART/IP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5" dirty="0">
                          <a:latin typeface="Calibri"/>
                          <a:cs typeface="Calibri"/>
                        </a:rPr>
                        <a:t>(Intrus</a:t>
                      </a:r>
                      <a:r>
                        <a:rPr sz="70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700" b="1" spc="-1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700" b="1" spc="-15" dirty="0">
                          <a:latin typeface="Calibri"/>
                          <a:cs typeface="Calibri"/>
                        </a:rPr>
                        <a:t> Pre</a:t>
                      </a:r>
                      <a:r>
                        <a:rPr sz="700" b="1" spc="-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7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700" b="1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700" b="1" spc="-15" dirty="0">
                          <a:latin typeface="Calibri"/>
                          <a:cs typeface="Calibri"/>
                        </a:rPr>
                        <a:t>tio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700" b="1" spc="-15" dirty="0">
                          <a:latin typeface="Calibri"/>
                          <a:cs typeface="Calibri"/>
                        </a:rPr>
                        <a:t> Syst</a:t>
                      </a:r>
                      <a:r>
                        <a:rPr sz="700" b="1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7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7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0" dirty="0">
                          <a:latin typeface="Calibri"/>
                          <a:cs typeface="Calibri"/>
                        </a:rPr>
                        <a:t>Σ</a:t>
                      </a:r>
                      <a:r>
                        <a:rPr sz="700" b="1" spc="-15" dirty="0">
                          <a:latin typeface="Calibri"/>
                          <a:cs typeface="Calibri"/>
                        </a:rPr>
                        <a:t>ύστημ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α  πρόληψης</a:t>
                      </a:r>
                      <a:r>
                        <a:rPr sz="7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5" dirty="0">
                          <a:latin typeface="Calibri"/>
                          <a:cs typeface="Calibri"/>
                        </a:rPr>
                        <a:t>εισβολών)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550" dirty="0">
                        <a:latin typeface="Times New Roman"/>
                        <a:cs typeface="Times New Roman"/>
                      </a:endParaRPr>
                    </a:p>
                    <a:p>
                      <a:pPr marL="76200" marR="785495">
                        <a:lnSpc>
                          <a:spcPct val="100000"/>
                        </a:lnSpc>
                        <a:buSzPct val="177777"/>
                        <a:buFont typeface="Arial"/>
                        <a:buChar char="•"/>
                        <a:tabLst>
                          <a:tab pos="116205" algn="l"/>
                        </a:tabLst>
                      </a:pPr>
                      <a:r>
                        <a:rPr sz="700" spc="25" dirty="0">
                          <a:latin typeface="Calibri"/>
                          <a:cs typeface="Calibri"/>
                        </a:rPr>
                        <a:t>Λειτουργεί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μέσω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Έθερνετ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Ethernet και TCP/IP για την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ενθυλάκωση πακέτων </a:t>
                      </a:r>
                      <a:r>
                        <a:rPr sz="7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δεδομένων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HART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159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450" b="1" spc="5" dirty="0">
                          <a:latin typeface="Calibri"/>
                          <a:cs typeface="Calibri"/>
                        </a:rPr>
                        <a:t>κ.λπ.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393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450" dirty="0">
                          <a:latin typeface="Calibri"/>
                          <a:cs typeface="Calibri"/>
                        </a:rPr>
                        <a:t>-...</a:t>
                      </a:r>
                    </a:p>
                    <a:p>
                      <a:pPr marL="7620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450" dirty="0">
                          <a:latin typeface="Calibri"/>
                          <a:cs typeface="Calibri"/>
                        </a:rPr>
                        <a:t>-...</a:t>
                      </a:r>
                    </a:p>
                  </a:txBody>
                  <a:tcPr marL="0" marR="0" marT="393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0905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7" name="object 77"/>
          <p:cNvSpPr txBox="1"/>
          <p:nvPr/>
        </p:nvSpPr>
        <p:spPr>
          <a:xfrm>
            <a:off x="11212830" y="5661659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22554" y="580167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80" name="Εικόνα 79" descr="Εικόνα που περιέχει κείμενο, στιγμιότυπο οθόνης, γραμματοσειρά, επαγγελματική κάρτ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287972A2-5407-989B-79A2-4ECE95C383E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42" y="3824999"/>
            <a:ext cx="4618358" cy="1564283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0562" y="0"/>
            <a:ext cx="11501120" cy="6880225"/>
            <a:chOff x="690562" y="0"/>
            <a:chExt cx="1150112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7562" y="346709"/>
              <a:ext cx="4555490" cy="35998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0562" y="1502727"/>
              <a:ext cx="6477000" cy="44716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81662" y="1118869"/>
              <a:ext cx="1748472" cy="122586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965122" y="2897822"/>
              <a:ext cx="507365" cy="220979"/>
            </a:xfrm>
            <a:custGeom>
              <a:avLst/>
              <a:gdLst/>
              <a:ahLst/>
              <a:cxnLst/>
              <a:rect l="l" t="t" r="r" b="b"/>
              <a:pathLst>
                <a:path w="507365" h="220980">
                  <a:moveTo>
                    <a:pt x="489902" y="0"/>
                  </a:moveTo>
                  <a:lnTo>
                    <a:pt x="0" y="49529"/>
                  </a:lnTo>
                  <a:lnTo>
                    <a:pt x="17145" y="220662"/>
                  </a:lnTo>
                  <a:lnTo>
                    <a:pt x="507047" y="171132"/>
                  </a:lnTo>
                  <a:lnTo>
                    <a:pt x="489902" y="0"/>
                  </a:lnTo>
                  <a:close/>
                </a:path>
              </a:pathLst>
            </a:custGeom>
            <a:solidFill>
              <a:srgbClr val="8C8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26782" y="620712"/>
              <a:ext cx="10492740" cy="1633855"/>
            </a:xfrm>
            <a:custGeom>
              <a:avLst/>
              <a:gdLst/>
              <a:ahLst/>
              <a:cxnLst/>
              <a:rect l="l" t="t" r="r" b="b"/>
              <a:pathLst>
                <a:path w="10492740" h="1633855">
                  <a:moveTo>
                    <a:pt x="1474152" y="1156970"/>
                  </a:moveTo>
                  <a:lnTo>
                    <a:pt x="79375" y="1156970"/>
                  </a:lnTo>
                  <a:lnTo>
                    <a:pt x="48577" y="1163320"/>
                  </a:lnTo>
                  <a:lnTo>
                    <a:pt x="23177" y="1180147"/>
                  </a:lnTo>
                  <a:lnTo>
                    <a:pt x="6350" y="1205547"/>
                  </a:lnTo>
                  <a:lnTo>
                    <a:pt x="0" y="1236345"/>
                  </a:lnTo>
                  <a:lnTo>
                    <a:pt x="0" y="1554162"/>
                  </a:lnTo>
                  <a:lnTo>
                    <a:pt x="6350" y="1584960"/>
                  </a:lnTo>
                  <a:lnTo>
                    <a:pt x="23177" y="1610360"/>
                  </a:lnTo>
                  <a:lnTo>
                    <a:pt x="48577" y="1627187"/>
                  </a:lnTo>
                  <a:lnTo>
                    <a:pt x="79375" y="1633537"/>
                  </a:lnTo>
                  <a:lnTo>
                    <a:pt x="1474152" y="1633537"/>
                  </a:lnTo>
                  <a:lnTo>
                    <a:pt x="1504950" y="1627187"/>
                  </a:lnTo>
                  <a:lnTo>
                    <a:pt x="1530350" y="1610360"/>
                  </a:lnTo>
                  <a:lnTo>
                    <a:pt x="1547177" y="1584960"/>
                  </a:lnTo>
                  <a:lnTo>
                    <a:pt x="1553527" y="1554162"/>
                  </a:lnTo>
                  <a:lnTo>
                    <a:pt x="1553527" y="1236345"/>
                  </a:lnTo>
                  <a:lnTo>
                    <a:pt x="1547177" y="1205547"/>
                  </a:lnTo>
                  <a:lnTo>
                    <a:pt x="1530350" y="1180147"/>
                  </a:lnTo>
                  <a:lnTo>
                    <a:pt x="1504950" y="1163320"/>
                  </a:lnTo>
                  <a:lnTo>
                    <a:pt x="1474152" y="1156970"/>
                  </a:lnTo>
                  <a:close/>
                </a:path>
                <a:path w="10492740" h="1633855">
                  <a:moveTo>
                    <a:pt x="3941762" y="1120457"/>
                  </a:moveTo>
                  <a:lnTo>
                    <a:pt x="2546985" y="1120457"/>
                  </a:lnTo>
                  <a:lnTo>
                    <a:pt x="2516187" y="1126489"/>
                  </a:lnTo>
                  <a:lnTo>
                    <a:pt x="2490787" y="1143635"/>
                  </a:lnTo>
                  <a:lnTo>
                    <a:pt x="2473960" y="1168717"/>
                  </a:lnTo>
                  <a:lnTo>
                    <a:pt x="2467610" y="1199832"/>
                  </a:lnTo>
                  <a:lnTo>
                    <a:pt x="2467610" y="1517332"/>
                  </a:lnTo>
                  <a:lnTo>
                    <a:pt x="2473960" y="1548447"/>
                  </a:lnTo>
                  <a:lnTo>
                    <a:pt x="2490787" y="1573529"/>
                  </a:lnTo>
                  <a:lnTo>
                    <a:pt x="2516187" y="1590675"/>
                  </a:lnTo>
                  <a:lnTo>
                    <a:pt x="2546985" y="1596707"/>
                  </a:lnTo>
                  <a:lnTo>
                    <a:pt x="3941762" y="1596707"/>
                  </a:lnTo>
                  <a:lnTo>
                    <a:pt x="3972559" y="1590675"/>
                  </a:lnTo>
                  <a:lnTo>
                    <a:pt x="3997959" y="1573529"/>
                  </a:lnTo>
                  <a:lnTo>
                    <a:pt x="4014787" y="1548447"/>
                  </a:lnTo>
                  <a:lnTo>
                    <a:pt x="4021137" y="1517332"/>
                  </a:lnTo>
                  <a:lnTo>
                    <a:pt x="4021137" y="1199832"/>
                  </a:lnTo>
                  <a:lnTo>
                    <a:pt x="4014787" y="1168717"/>
                  </a:lnTo>
                  <a:lnTo>
                    <a:pt x="3997959" y="1143635"/>
                  </a:lnTo>
                  <a:lnTo>
                    <a:pt x="3972559" y="1126489"/>
                  </a:lnTo>
                  <a:lnTo>
                    <a:pt x="3941762" y="1120457"/>
                  </a:lnTo>
                  <a:close/>
                </a:path>
                <a:path w="10492740" h="1633855">
                  <a:moveTo>
                    <a:pt x="8080375" y="0"/>
                  </a:moveTo>
                  <a:lnTo>
                    <a:pt x="6685597" y="0"/>
                  </a:lnTo>
                  <a:lnTo>
                    <a:pt x="6654800" y="6350"/>
                  </a:lnTo>
                  <a:lnTo>
                    <a:pt x="6629400" y="23177"/>
                  </a:lnTo>
                  <a:lnTo>
                    <a:pt x="6612572" y="48577"/>
                  </a:lnTo>
                  <a:lnTo>
                    <a:pt x="6606222" y="79375"/>
                  </a:lnTo>
                  <a:lnTo>
                    <a:pt x="6606222" y="397192"/>
                  </a:lnTo>
                  <a:lnTo>
                    <a:pt x="6612572" y="427989"/>
                  </a:lnTo>
                  <a:lnTo>
                    <a:pt x="6629400" y="453072"/>
                  </a:lnTo>
                  <a:lnTo>
                    <a:pt x="6654800" y="470217"/>
                  </a:lnTo>
                  <a:lnTo>
                    <a:pt x="6685597" y="476567"/>
                  </a:lnTo>
                  <a:lnTo>
                    <a:pt x="8080375" y="476567"/>
                  </a:lnTo>
                  <a:lnTo>
                    <a:pt x="8111172" y="470217"/>
                  </a:lnTo>
                  <a:lnTo>
                    <a:pt x="8136572" y="453072"/>
                  </a:lnTo>
                  <a:lnTo>
                    <a:pt x="8153400" y="427989"/>
                  </a:lnTo>
                  <a:lnTo>
                    <a:pt x="8159750" y="397192"/>
                  </a:lnTo>
                  <a:lnTo>
                    <a:pt x="8159750" y="79375"/>
                  </a:lnTo>
                  <a:lnTo>
                    <a:pt x="8153400" y="48577"/>
                  </a:lnTo>
                  <a:lnTo>
                    <a:pt x="8136572" y="23177"/>
                  </a:lnTo>
                  <a:lnTo>
                    <a:pt x="8111172" y="6350"/>
                  </a:lnTo>
                  <a:lnTo>
                    <a:pt x="8080375" y="0"/>
                  </a:lnTo>
                  <a:close/>
                </a:path>
                <a:path w="10492740" h="1633855">
                  <a:moveTo>
                    <a:pt x="10413047" y="0"/>
                  </a:moveTo>
                  <a:lnTo>
                    <a:pt x="9018270" y="0"/>
                  </a:lnTo>
                  <a:lnTo>
                    <a:pt x="8987472" y="6350"/>
                  </a:lnTo>
                  <a:lnTo>
                    <a:pt x="8962072" y="23177"/>
                  </a:lnTo>
                  <a:lnTo>
                    <a:pt x="8944927" y="48577"/>
                  </a:lnTo>
                  <a:lnTo>
                    <a:pt x="8938895" y="79375"/>
                  </a:lnTo>
                  <a:lnTo>
                    <a:pt x="8938895" y="397192"/>
                  </a:lnTo>
                  <a:lnTo>
                    <a:pt x="8944927" y="427989"/>
                  </a:lnTo>
                  <a:lnTo>
                    <a:pt x="8962072" y="453072"/>
                  </a:lnTo>
                  <a:lnTo>
                    <a:pt x="8987472" y="470217"/>
                  </a:lnTo>
                  <a:lnTo>
                    <a:pt x="9018270" y="476567"/>
                  </a:lnTo>
                  <a:lnTo>
                    <a:pt x="10413047" y="476567"/>
                  </a:lnTo>
                  <a:lnTo>
                    <a:pt x="10443845" y="470217"/>
                  </a:lnTo>
                  <a:lnTo>
                    <a:pt x="10469245" y="453072"/>
                  </a:lnTo>
                  <a:lnTo>
                    <a:pt x="10486072" y="427989"/>
                  </a:lnTo>
                  <a:lnTo>
                    <a:pt x="10492422" y="397192"/>
                  </a:lnTo>
                  <a:lnTo>
                    <a:pt x="10492422" y="79375"/>
                  </a:lnTo>
                  <a:lnTo>
                    <a:pt x="10486072" y="48577"/>
                  </a:lnTo>
                  <a:lnTo>
                    <a:pt x="10469245" y="23177"/>
                  </a:lnTo>
                  <a:lnTo>
                    <a:pt x="10443845" y="6350"/>
                  </a:lnTo>
                  <a:lnTo>
                    <a:pt x="1041304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43109" y="2705417"/>
              <a:ext cx="504190" cy="210185"/>
            </a:xfrm>
            <a:custGeom>
              <a:avLst/>
              <a:gdLst/>
              <a:ahLst/>
              <a:cxnLst/>
              <a:rect l="l" t="t" r="r" b="b"/>
              <a:pathLst>
                <a:path w="504190" h="210185">
                  <a:moveTo>
                    <a:pt x="490855" y="0"/>
                  </a:moveTo>
                  <a:lnTo>
                    <a:pt x="0" y="38100"/>
                  </a:lnTo>
                  <a:lnTo>
                    <a:pt x="13335" y="209867"/>
                  </a:lnTo>
                  <a:lnTo>
                    <a:pt x="504190" y="171450"/>
                  </a:lnTo>
                  <a:lnTo>
                    <a:pt x="490855" y="0"/>
                  </a:lnTo>
                  <a:close/>
                </a:path>
              </a:pathLst>
            </a:custGeom>
            <a:solidFill>
              <a:srgbClr val="8C8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0562" y="4831079"/>
              <a:ext cx="825500" cy="7620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53275" y="2787014"/>
              <a:ext cx="825500" cy="76200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55344" y="409892"/>
            <a:ext cx="4455795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45" dirty="0">
                <a:latin typeface="Times New Roman"/>
                <a:cs typeface="Times New Roman"/>
              </a:rPr>
              <a:t>Παραδοσιακές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αρχιτεκτονικές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ελέγχου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κρίσιμων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ενεργειακών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συστημάτων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02575" y="684529"/>
            <a:ext cx="8807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000" b="1" spc="30" dirty="0">
                <a:solidFill>
                  <a:srgbClr val="FFFFFF"/>
                </a:solidFill>
                <a:latin typeface="Calibri"/>
                <a:cs typeface="Calibri"/>
              </a:rPr>
              <a:t>ύλ</a:t>
            </a:r>
            <a:r>
              <a:rPr sz="1000" b="1" spc="4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000" b="1" spc="-15" dirty="0">
                <a:solidFill>
                  <a:srgbClr val="FFFFFF"/>
                </a:solidFill>
                <a:latin typeface="Calibri"/>
                <a:cs typeface="Calibri"/>
              </a:rPr>
              <a:t>ile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00" b="1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000" b="1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261599" y="750251"/>
            <a:ext cx="749618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25" dirty="0">
                <a:solidFill>
                  <a:srgbClr val="FFFFFF"/>
                </a:solidFill>
                <a:latin typeface="Calibri"/>
                <a:cs typeface="Calibri"/>
              </a:rPr>
              <a:t>ISA100.11a</a:t>
            </a:r>
            <a:endParaRPr sz="55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51584" y="1853723"/>
            <a:ext cx="882015" cy="200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55"/>
              </a:lnSpc>
              <a:spcBef>
                <a:spcPts val="100"/>
              </a:spcBef>
            </a:pPr>
            <a:r>
              <a:rPr sz="900" b="1" spc="1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900" b="1" spc="10" dirty="0" err="1">
                <a:solidFill>
                  <a:srgbClr val="FFFFFF"/>
                </a:solidFill>
                <a:latin typeface="Calibri"/>
                <a:cs typeface="Calibri"/>
              </a:rPr>
              <a:t>ισθητήρες</a:t>
            </a:r>
            <a:endParaRPr sz="900" dirty="0">
              <a:latin typeface="Calibri"/>
              <a:cs typeface="Calibri"/>
            </a:endParaRPr>
          </a:p>
          <a:p>
            <a:pPr marL="205104">
              <a:lnSpc>
                <a:spcPts val="655"/>
              </a:lnSpc>
            </a:pPr>
            <a:r>
              <a:rPr sz="900" b="1" spc="-15" dirty="0">
                <a:solidFill>
                  <a:srgbClr val="FFFFFF"/>
                </a:solidFill>
                <a:latin typeface="Calibri"/>
                <a:cs typeface="Calibri"/>
              </a:rPr>
              <a:t>WirelessHART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95063" y="1808999"/>
            <a:ext cx="90043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2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900" b="1" spc="20" dirty="0" err="1">
                <a:solidFill>
                  <a:srgbClr val="FFFFFF"/>
                </a:solidFill>
                <a:latin typeface="Calibri"/>
                <a:cs typeface="Calibri"/>
              </a:rPr>
              <a:t>ισθητήρες</a:t>
            </a:r>
            <a:r>
              <a:rPr sz="9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20" dirty="0">
                <a:solidFill>
                  <a:srgbClr val="FFFFFF"/>
                </a:solidFill>
                <a:latin typeface="Calibri"/>
                <a:cs typeface="Calibri"/>
              </a:rPr>
              <a:t>ISA100.11a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6284" y="5426075"/>
            <a:ext cx="89535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i="1" spc="-30" dirty="0">
                <a:solidFill>
                  <a:srgbClr val="001F60"/>
                </a:solidFill>
                <a:latin typeface="Calibri"/>
                <a:cs typeface="Calibri"/>
              </a:rPr>
              <a:t>Ε</a:t>
            </a:r>
            <a:r>
              <a:rPr sz="950" b="1" i="1" spc="-25" dirty="0">
                <a:solidFill>
                  <a:srgbClr val="001F60"/>
                </a:solidFill>
                <a:latin typeface="Calibri"/>
                <a:cs typeface="Calibri"/>
              </a:rPr>
              <a:t>ρ</a:t>
            </a:r>
            <a:r>
              <a:rPr sz="950" b="1" i="1" spc="-30" dirty="0">
                <a:solidFill>
                  <a:srgbClr val="001F60"/>
                </a:solidFill>
                <a:latin typeface="Calibri"/>
                <a:cs typeface="Calibri"/>
              </a:rPr>
              <a:t>γ</a:t>
            </a:r>
            <a:r>
              <a:rPr sz="950" b="1" i="1" spc="-25" dirty="0">
                <a:solidFill>
                  <a:srgbClr val="001F60"/>
                </a:solidFill>
                <a:latin typeface="Calibri"/>
                <a:cs typeface="Calibri"/>
              </a:rPr>
              <a:t>α</a:t>
            </a:r>
            <a:r>
              <a:rPr sz="950" b="1" i="1" spc="-30" dirty="0">
                <a:solidFill>
                  <a:srgbClr val="001F60"/>
                </a:solidFill>
                <a:latin typeface="Calibri"/>
                <a:cs typeface="Calibri"/>
              </a:rPr>
              <a:t>σ</a:t>
            </a:r>
            <a:r>
              <a:rPr sz="950" b="1" i="1" spc="-25" dirty="0">
                <a:solidFill>
                  <a:srgbClr val="001F60"/>
                </a:solidFill>
                <a:latin typeface="Calibri"/>
                <a:cs typeface="Calibri"/>
              </a:rPr>
              <a:t>τ</a:t>
            </a:r>
            <a:r>
              <a:rPr sz="950" b="1" i="1" spc="-30" dirty="0">
                <a:solidFill>
                  <a:srgbClr val="001F60"/>
                </a:solidFill>
                <a:latin typeface="Calibri"/>
                <a:cs typeface="Calibri"/>
              </a:rPr>
              <a:t>ήρι</a:t>
            </a:r>
            <a:r>
              <a:rPr sz="950" b="1" i="1" dirty="0">
                <a:solidFill>
                  <a:srgbClr val="001F60"/>
                </a:solidFill>
                <a:latin typeface="Calibri"/>
                <a:cs typeface="Calibri"/>
              </a:rPr>
              <a:t>ο</a:t>
            </a:r>
            <a:r>
              <a:rPr sz="950" b="1" i="1" spc="5" dirty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950" b="1" i="1" spc="-25" dirty="0">
                <a:solidFill>
                  <a:srgbClr val="001F60"/>
                </a:solidFill>
                <a:latin typeface="Arial"/>
                <a:cs typeface="Arial"/>
              </a:rPr>
              <a:t>N</a:t>
            </a:r>
            <a:r>
              <a:rPr sz="950" b="1" i="1" spc="-20" dirty="0">
                <a:solidFill>
                  <a:srgbClr val="001F60"/>
                </a:solidFill>
                <a:latin typeface="Arial"/>
                <a:cs typeface="Arial"/>
              </a:rPr>
              <a:t>I</a:t>
            </a:r>
            <a:r>
              <a:rPr sz="950" b="1" i="1" spc="-25" dirty="0">
                <a:solidFill>
                  <a:srgbClr val="001F60"/>
                </a:solidFill>
                <a:latin typeface="Arial"/>
                <a:cs typeface="Arial"/>
              </a:rPr>
              <a:t>C</a:t>
            </a:r>
            <a:r>
              <a:rPr sz="950" b="1" i="1" dirty="0">
                <a:solidFill>
                  <a:srgbClr val="001F60"/>
                </a:solidFill>
                <a:latin typeface="Arial"/>
                <a:cs typeface="Arial"/>
              </a:rPr>
              <a:t>S</a:t>
            </a:r>
            <a:endParaRPr sz="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2875" y="5972809"/>
            <a:ext cx="172212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spc="-5" dirty="0">
                <a:latin typeface="Calibri"/>
                <a:cs typeface="Calibri"/>
              </a:rPr>
              <a:t>Πηγή:</a:t>
            </a:r>
            <a:r>
              <a:rPr sz="350" spc="-2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LopezA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Security for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Wireless Sensor</a:t>
            </a:r>
            <a:r>
              <a:rPr sz="400" spc="-10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Mesh</a:t>
            </a:r>
            <a:r>
              <a:rPr sz="400" spc="-5" dirty="0">
                <a:latin typeface="Calibri"/>
                <a:cs typeface="Calibri"/>
              </a:rPr>
              <a:t> Networks</a:t>
            </a:r>
            <a:r>
              <a:rPr sz="400" spc="-10" dirty="0">
                <a:latin typeface="Calibri"/>
                <a:cs typeface="Calibri"/>
              </a:rPr>
              <a:t> </a:t>
            </a:r>
            <a:r>
              <a:rPr sz="400" dirty="0">
                <a:latin typeface="Calibri"/>
                <a:cs typeface="Calibri"/>
              </a:rPr>
              <a:t>in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Highly</a:t>
            </a:r>
            <a:r>
              <a:rPr sz="400" spc="-10" dirty="0">
                <a:latin typeface="Calibri"/>
                <a:cs typeface="Calibri"/>
              </a:rPr>
              <a:t> Critical </a:t>
            </a:r>
            <a:r>
              <a:rPr sz="400" spc="-5" dirty="0">
                <a:latin typeface="Calibri"/>
                <a:cs typeface="Calibri"/>
              </a:rPr>
              <a:t>Systems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2875" y="6092825"/>
            <a:ext cx="278384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-5" dirty="0">
                <a:latin typeface="Calibri"/>
                <a:cs typeface="Calibri"/>
              </a:rPr>
              <a:t>IEEE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Transactions</a:t>
            </a:r>
            <a:r>
              <a:rPr sz="400" spc="1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on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Systems,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Man,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and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Cybernetics,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Part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C: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Applications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and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Reviews,</a:t>
            </a:r>
            <a:r>
              <a:rPr sz="400" spc="11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40αριθ.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4,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σ.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419-428,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2010,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ISSN: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1094-6977.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2554" y="621696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219315" y="3380422"/>
            <a:ext cx="89535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i="1" spc="-30" dirty="0">
                <a:solidFill>
                  <a:srgbClr val="001F60"/>
                </a:solidFill>
                <a:latin typeface="Calibri"/>
                <a:cs typeface="Calibri"/>
              </a:rPr>
              <a:t>Ε</a:t>
            </a:r>
            <a:r>
              <a:rPr sz="950" b="1" i="1" spc="-25" dirty="0">
                <a:solidFill>
                  <a:srgbClr val="001F60"/>
                </a:solidFill>
                <a:latin typeface="Calibri"/>
                <a:cs typeface="Calibri"/>
              </a:rPr>
              <a:t>ρ</a:t>
            </a:r>
            <a:r>
              <a:rPr sz="950" b="1" i="1" spc="-30" dirty="0">
                <a:solidFill>
                  <a:srgbClr val="001F60"/>
                </a:solidFill>
                <a:latin typeface="Calibri"/>
                <a:cs typeface="Calibri"/>
              </a:rPr>
              <a:t>γ</a:t>
            </a:r>
            <a:r>
              <a:rPr sz="950" b="1" i="1" spc="-25" dirty="0">
                <a:solidFill>
                  <a:srgbClr val="001F60"/>
                </a:solidFill>
                <a:latin typeface="Calibri"/>
                <a:cs typeface="Calibri"/>
              </a:rPr>
              <a:t>α</a:t>
            </a:r>
            <a:r>
              <a:rPr sz="950" b="1" i="1" spc="-30" dirty="0">
                <a:solidFill>
                  <a:srgbClr val="001F60"/>
                </a:solidFill>
                <a:latin typeface="Calibri"/>
                <a:cs typeface="Calibri"/>
              </a:rPr>
              <a:t>σ</a:t>
            </a:r>
            <a:r>
              <a:rPr sz="950" b="1" i="1" spc="-25" dirty="0">
                <a:solidFill>
                  <a:srgbClr val="001F60"/>
                </a:solidFill>
                <a:latin typeface="Calibri"/>
                <a:cs typeface="Calibri"/>
              </a:rPr>
              <a:t>τ</a:t>
            </a:r>
            <a:r>
              <a:rPr sz="950" b="1" i="1" spc="-30" dirty="0">
                <a:solidFill>
                  <a:srgbClr val="001F60"/>
                </a:solidFill>
                <a:latin typeface="Calibri"/>
                <a:cs typeface="Calibri"/>
              </a:rPr>
              <a:t>ήρι</a:t>
            </a:r>
            <a:r>
              <a:rPr sz="950" b="1" i="1" dirty="0">
                <a:solidFill>
                  <a:srgbClr val="001F60"/>
                </a:solidFill>
                <a:latin typeface="Calibri"/>
                <a:cs typeface="Calibri"/>
              </a:rPr>
              <a:t>ο</a:t>
            </a:r>
            <a:r>
              <a:rPr sz="950" b="1" i="1" spc="5" dirty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950" b="1" i="1" spc="-25" dirty="0">
                <a:solidFill>
                  <a:srgbClr val="001F60"/>
                </a:solidFill>
                <a:latin typeface="Arial"/>
                <a:cs typeface="Arial"/>
              </a:rPr>
              <a:t>N</a:t>
            </a:r>
            <a:r>
              <a:rPr sz="950" b="1" i="1" spc="-20" dirty="0">
                <a:solidFill>
                  <a:srgbClr val="001F60"/>
                </a:solidFill>
                <a:latin typeface="Arial"/>
                <a:cs typeface="Arial"/>
              </a:rPr>
              <a:t>I</a:t>
            </a:r>
            <a:r>
              <a:rPr sz="950" b="1" i="1" spc="-25" dirty="0">
                <a:solidFill>
                  <a:srgbClr val="001F60"/>
                </a:solidFill>
                <a:latin typeface="Arial"/>
                <a:cs typeface="Arial"/>
              </a:rPr>
              <a:t>C</a:t>
            </a:r>
            <a:r>
              <a:rPr sz="950" b="1" i="1" dirty="0">
                <a:solidFill>
                  <a:srgbClr val="001F60"/>
                </a:solidFill>
                <a:latin typeface="Arial"/>
                <a:cs typeface="Arial"/>
              </a:rPr>
              <a:t>S</a:t>
            </a:r>
            <a:endParaRPr sz="950">
              <a:latin typeface="Arial"/>
              <a:cs typeface="Arial"/>
            </a:endParaRPr>
          </a:p>
        </p:txBody>
      </p:sp>
      <p:graphicFrame>
        <p:nvGraphicFramePr>
          <p:cNvPr id="27" name="object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83533"/>
              </p:ext>
            </p:extLst>
          </p:nvPr>
        </p:nvGraphicFramePr>
        <p:xfrm>
          <a:off x="7430134" y="3771901"/>
          <a:ext cx="4254500" cy="2346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marR="24828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Χαρακτηριστικά/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WirelessHART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ISA100.11a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Zigbee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216535" lvl="0" indent="11303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3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800" spc="25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Δίκτυα Πλέγματος</a:t>
                      </a:r>
                    </a:p>
                    <a:p>
                      <a:pPr marL="252095" marR="487680" indent="113030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spc="20" dirty="0">
                          <a:latin typeface="Calibri"/>
                          <a:cs typeface="Calibri"/>
                        </a:rPr>
                        <a:t>Ναι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spc="20" dirty="0">
                          <a:latin typeface="Calibri"/>
                          <a:cs typeface="Calibri"/>
                        </a:rPr>
                        <a:t>Ναι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spc="20" dirty="0">
                          <a:latin typeface="Calibri"/>
                          <a:cs typeface="Calibri"/>
                        </a:rPr>
                        <a:t>Ναι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R="216535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25" dirty="0">
                          <a:latin typeface="Calibri"/>
                          <a:cs typeface="Calibri"/>
                        </a:rPr>
                        <a:t>Δίκτυα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πολλά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προς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ένα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-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-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spc="20" dirty="0">
                          <a:latin typeface="Calibri"/>
                          <a:cs typeface="Calibri"/>
                        </a:rPr>
                        <a:t>Ναι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216535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25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Δίκτυα Star</a:t>
                      </a: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-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spc="20" dirty="0">
                          <a:latin typeface="Calibri"/>
                          <a:cs typeface="Calibri"/>
                        </a:rPr>
                        <a:t>Ναι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spc="20" dirty="0">
                          <a:latin typeface="Calibri"/>
                          <a:cs typeface="Calibri"/>
                        </a:rPr>
                        <a:t>Ναι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R="255904" algn="l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spc="25" dirty="0">
                          <a:latin typeface="Calibri"/>
                          <a:cs typeface="Calibri"/>
                        </a:rPr>
                        <a:t>Επεκτασιμότητα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900" spc="20" dirty="0">
                          <a:latin typeface="Calibri"/>
                          <a:cs typeface="Calibri"/>
                        </a:rPr>
                        <a:t>Ναι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900" spc="20" dirty="0">
                          <a:latin typeface="Calibri"/>
                          <a:cs typeface="Calibri"/>
                        </a:rPr>
                        <a:t>Ναι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900" spc="20" dirty="0">
                          <a:latin typeface="Calibri"/>
                          <a:cs typeface="Calibri"/>
                        </a:rPr>
                        <a:t>Ναι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13970" algn="l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800" spc="30" dirty="0">
                          <a:latin typeface="Calibri"/>
                          <a:cs typeface="Calibri"/>
                        </a:rPr>
                        <a:t>Ασφάλεια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spc="20" dirty="0">
                          <a:latin typeface="Calibri"/>
                          <a:cs typeface="Calibri"/>
                        </a:rPr>
                        <a:t>Ναι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spc="20" dirty="0">
                          <a:latin typeface="Calibri"/>
                          <a:cs typeface="Calibri"/>
                        </a:rPr>
                        <a:t>Ναι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spc="20" dirty="0">
                          <a:latin typeface="Calibri"/>
                          <a:cs typeface="Calibri"/>
                        </a:rPr>
                        <a:t>Ναι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121920" marR="178435" indent="-14604" algn="l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800" spc="25" dirty="0">
                          <a:latin typeface="Calibri"/>
                          <a:cs typeface="Calibri"/>
                        </a:rPr>
                        <a:t>Έλεγχος 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θορύ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β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ου/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πα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ε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μ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β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ολώ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ν</a:t>
                      </a: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900" spc="20" dirty="0">
                          <a:latin typeface="Calibri"/>
                          <a:cs typeface="Calibri"/>
                        </a:rPr>
                        <a:t>Ναι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900" spc="20" dirty="0">
                          <a:latin typeface="Calibri"/>
                          <a:cs typeface="Calibri"/>
                        </a:rPr>
                        <a:t>Ναι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900" spc="20" dirty="0">
                          <a:latin typeface="Calibri"/>
                          <a:cs typeface="Calibri"/>
                        </a:rPr>
                        <a:t>Ναι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" name="object 28"/>
          <p:cNvSpPr txBox="1"/>
          <p:nvPr/>
        </p:nvSpPr>
        <p:spPr>
          <a:xfrm>
            <a:off x="11212830" y="5990907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951152" y="2569527"/>
              <a:ext cx="662305" cy="262890"/>
            </a:xfrm>
            <a:custGeom>
              <a:avLst/>
              <a:gdLst/>
              <a:ahLst/>
              <a:cxnLst/>
              <a:rect l="l" t="t" r="r" b="b"/>
              <a:pathLst>
                <a:path w="662304" h="262889">
                  <a:moveTo>
                    <a:pt x="0" y="262572"/>
                  </a:moveTo>
                  <a:lnTo>
                    <a:pt x="66230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56464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45" dirty="0">
                <a:latin typeface="Times New Roman"/>
                <a:cs typeface="Times New Roman"/>
              </a:rPr>
              <a:t>Παραδοσιακές</a:t>
            </a:r>
            <a:r>
              <a:rPr sz="1450" spc="215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αρχιτεκτονικές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ελέγχου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κρίσιμων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ενεργειακών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συστημάτων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63357" y="1920557"/>
            <a:ext cx="6287770" cy="0"/>
          </a:xfrm>
          <a:custGeom>
            <a:avLst/>
            <a:gdLst/>
            <a:ahLst/>
            <a:cxnLst/>
            <a:rect l="l" t="t" r="r" b="b"/>
            <a:pathLst>
              <a:path w="6287770">
                <a:moveTo>
                  <a:pt x="0" y="0"/>
                </a:moveTo>
                <a:lnTo>
                  <a:pt x="6287770" y="0"/>
                </a:lnTo>
              </a:path>
            </a:pathLst>
          </a:custGeom>
          <a:ln w="6667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91516" y="1333500"/>
            <a:ext cx="6391276" cy="38524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2028189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210526"/>
              <a:buFont typeface="Arial"/>
              <a:buChar char="•"/>
              <a:tabLst>
                <a:tab pos="173355" algn="l"/>
              </a:tabLst>
            </a:pPr>
            <a:r>
              <a:rPr sz="1200" spc="85" dirty="0">
                <a:latin typeface="Calibri"/>
                <a:cs typeface="Calibri"/>
              </a:rPr>
              <a:t>Η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Netresec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προσφέρει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επίσης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b="1" spc="65" dirty="0">
                <a:latin typeface="Calibri"/>
                <a:cs typeface="Calibri"/>
              </a:rPr>
              <a:t>το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4SICS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b="1" spc="70" dirty="0">
                <a:latin typeface="Calibri"/>
                <a:cs typeface="Calibri"/>
              </a:rPr>
              <a:t>Geek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b="1" spc="60" dirty="0">
                <a:latin typeface="Calibri"/>
                <a:cs typeface="Calibri"/>
              </a:rPr>
              <a:t>Lounge,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παρέχοντας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ορισμένα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αρχεία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με </a:t>
            </a:r>
            <a:r>
              <a:rPr sz="1200" spc="-195" dirty="0">
                <a:latin typeface="Calibri"/>
                <a:cs typeface="Calibri"/>
              </a:rPr>
              <a:t> </a:t>
            </a:r>
            <a:r>
              <a:rPr sz="1200" spc="65" dirty="0">
                <a:latin typeface="Calibri"/>
                <a:cs typeface="Calibri"/>
              </a:rPr>
              <a:t>καταγραφές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της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βιομηχανικής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60" dirty="0">
                <a:latin typeface="Calibri"/>
                <a:cs typeface="Calibri"/>
              </a:rPr>
              <a:t>κίνησης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har char="•"/>
            </a:pPr>
            <a:endParaRPr sz="1400" dirty="0">
              <a:latin typeface="Calibri"/>
              <a:cs typeface="Calibri"/>
            </a:endParaRPr>
          </a:p>
          <a:p>
            <a:pPr algn="l"/>
            <a:r>
              <a:rPr sz="900" spc="35" dirty="0">
                <a:latin typeface="Calibri"/>
                <a:cs typeface="Calibri"/>
              </a:rPr>
              <a:t>URL: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lang="en-US" sz="1200" b="0" i="0" u="none" strike="noStrike" baseline="0" dirty="0">
                <a:solidFill>
                  <a:srgbClr val="88892D"/>
                </a:solidFill>
                <a:latin typeface="CenturyGothic"/>
                <a:hlinkClick r:id="rId4"/>
              </a:rPr>
              <a:t>https://www.netresec.com/?page=PCAP4SICS</a:t>
            </a:r>
            <a:endParaRPr lang="el-GR" sz="1200" b="0" i="0" u="none" strike="noStrike" baseline="0" dirty="0">
              <a:solidFill>
                <a:srgbClr val="88892D"/>
              </a:solidFill>
              <a:latin typeface="CenturyGothic"/>
            </a:endParaRPr>
          </a:p>
          <a:p>
            <a:pPr algn="l"/>
            <a:endParaRPr lang="en-US" sz="1800" b="0" i="0" u="none" strike="noStrike" baseline="0" dirty="0">
              <a:solidFill>
                <a:srgbClr val="88892D"/>
              </a:solidFill>
              <a:latin typeface="CenturyGothic"/>
            </a:endParaRPr>
          </a:p>
          <a:p>
            <a:pPr algn="l"/>
            <a:r>
              <a:rPr sz="1100" spc="55" dirty="0" err="1">
                <a:latin typeface="Calibri"/>
                <a:cs typeface="Calibri"/>
              </a:rPr>
              <a:t>Οι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λήψεις </a:t>
            </a:r>
            <a:r>
              <a:rPr sz="1100" spc="55" dirty="0">
                <a:latin typeface="Calibri"/>
                <a:cs typeface="Calibri"/>
              </a:rPr>
              <a:t>βασίζονται </a:t>
            </a:r>
            <a:r>
              <a:rPr sz="1100" spc="60" dirty="0">
                <a:latin typeface="Calibri"/>
                <a:cs typeface="Calibri"/>
              </a:rPr>
              <a:t>σε ένα </a:t>
            </a:r>
            <a:r>
              <a:rPr sz="1100" spc="55" dirty="0">
                <a:latin typeface="Calibri"/>
                <a:cs typeface="Calibri"/>
              </a:rPr>
              <a:t>εργαστήριο βιομηχανικών </a:t>
            </a:r>
            <a:r>
              <a:rPr sz="1100" spc="60" dirty="0">
                <a:latin typeface="Calibri"/>
                <a:cs typeface="Calibri"/>
              </a:rPr>
              <a:t>συστημάτων </a:t>
            </a:r>
            <a:r>
              <a:rPr sz="1100" spc="55" dirty="0">
                <a:latin typeface="Calibri"/>
                <a:cs typeface="Calibri"/>
              </a:rPr>
              <a:t>ελέγχου </a:t>
            </a:r>
            <a:r>
              <a:rPr sz="1100" spc="45" dirty="0">
                <a:latin typeface="Calibri"/>
                <a:cs typeface="Calibri"/>
              </a:rPr>
              <a:t>(ICS) </a:t>
            </a:r>
            <a:r>
              <a:rPr sz="1100" spc="60" dirty="0">
                <a:latin typeface="Calibri"/>
                <a:cs typeface="Calibri"/>
              </a:rPr>
              <a:t>με </a:t>
            </a:r>
            <a:r>
              <a:rPr sz="1100" spc="50" dirty="0">
                <a:latin typeface="Calibri"/>
                <a:cs typeface="Calibri"/>
              </a:rPr>
              <a:t>PLC, </a:t>
            </a:r>
            <a:r>
              <a:rPr sz="1100" spc="55" dirty="0">
                <a:latin typeface="Calibri"/>
                <a:cs typeface="Calibri"/>
              </a:rPr>
              <a:t>RTU, 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διακομιστές/εξυπηρετητές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και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εξοπλισμό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δικτύων</a:t>
            </a:r>
            <a:r>
              <a:rPr sz="1100" spc="35" dirty="0">
                <a:latin typeface="Calibri"/>
                <a:cs typeface="Calibri"/>
              </a:rPr>
              <a:t> -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όλες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οι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i="1" spc="60" dirty="0">
                <a:latin typeface="Calibri"/>
                <a:cs typeface="Calibri"/>
              </a:rPr>
              <a:t>πληροφορίες</a:t>
            </a:r>
            <a:r>
              <a:rPr sz="1100" i="1" spc="30" dirty="0">
                <a:latin typeface="Calibri"/>
                <a:cs typeface="Calibri"/>
              </a:rPr>
              <a:t> </a:t>
            </a:r>
            <a:r>
              <a:rPr sz="1100" i="1" spc="50" dirty="0">
                <a:latin typeface="Calibri"/>
                <a:cs typeface="Calibri"/>
              </a:rPr>
              <a:t>σχετικά</a:t>
            </a:r>
            <a:r>
              <a:rPr sz="1100" i="1" spc="30" dirty="0">
                <a:latin typeface="Calibri"/>
                <a:cs typeface="Calibri"/>
              </a:rPr>
              <a:t> </a:t>
            </a:r>
            <a:r>
              <a:rPr sz="1100" i="1" spc="60" dirty="0">
                <a:latin typeface="Calibri"/>
                <a:cs typeface="Calibri"/>
              </a:rPr>
              <a:t>με</a:t>
            </a:r>
            <a:r>
              <a:rPr sz="1100" i="1" spc="30" dirty="0">
                <a:latin typeface="Calibri"/>
                <a:cs typeface="Calibri"/>
              </a:rPr>
              <a:t> </a:t>
            </a:r>
            <a:r>
              <a:rPr sz="1100" i="1" spc="55" dirty="0">
                <a:latin typeface="Calibri"/>
                <a:cs typeface="Calibri"/>
              </a:rPr>
              <a:t>το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55" dirty="0">
                <a:latin typeface="Calibri"/>
                <a:cs typeface="Calibri"/>
              </a:rPr>
              <a:t>εργαστήριο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50" dirty="0">
                <a:latin typeface="Calibri"/>
                <a:cs typeface="Calibri"/>
              </a:rPr>
              <a:t>ICS </a:t>
            </a:r>
            <a:r>
              <a:rPr sz="1100" i="1" spc="-175" dirty="0">
                <a:latin typeface="Calibri"/>
                <a:cs typeface="Calibri"/>
              </a:rPr>
              <a:t> </a:t>
            </a:r>
            <a:r>
              <a:rPr sz="1100" i="1" spc="55" dirty="0">
                <a:latin typeface="Calibri"/>
                <a:cs typeface="Calibri"/>
              </a:rPr>
              <a:t>βρίσκονται</a:t>
            </a:r>
            <a:r>
              <a:rPr sz="1100" i="1" spc="20" dirty="0">
                <a:latin typeface="Calibri"/>
                <a:cs typeface="Calibri"/>
              </a:rPr>
              <a:t> </a:t>
            </a:r>
            <a:r>
              <a:rPr sz="1100" i="1" spc="55" dirty="0">
                <a:latin typeface="Calibri"/>
                <a:cs typeface="Calibri"/>
              </a:rPr>
              <a:t>στην</a:t>
            </a:r>
            <a:r>
              <a:rPr sz="1100" i="1" spc="30" dirty="0">
                <a:latin typeface="Calibri"/>
                <a:cs typeface="Calibri"/>
              </a:rPr>
              <a:t> </a:t>
            </a:r>
            <a:r>
              <a:rPr sz="1100" i="1" spc="50" dirty="0">
                <a:latin typeface="Calibri"/>
                <a:cs typeface="Calibri"/>
              </a:rPr>
              <a:t>ίδια</a:t>
            </a:r>
            <a:r>
              <a:rPr sz="1100" i="1" spc="20" dirty="0">
                <a:latin typeface="Calibri"/>
                <a:cs typeface="Calibri"/>
              </a:rPr>
              <a:t> </a:t>
            </a:r>
            <a:r>
              <a:rPr sz="1100" i="1" spc="50" dirty="0">
                <a:latin typeface="Calibri"/>
                <a:cs typeface="Calibri"/>
              </a:rPr>
              <a:t>ιστοσελίδα.</a:t>
            </a:r>
            <a:endParaRPr sz="11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400" dirty="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1100" spc="70" dirty="0">
                <a:latin typeface="Calibri"/>
                <a:cs typeface="Calibri"/>
              </a:rPr>
              <a:t>Όπως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ζητήθηκε,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ειδική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γνωστοποίηση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πηγαίνει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στο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CS3Shtlm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για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την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πρόσβαση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της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κοινότητας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σε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τις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λήψεις.</a:t>
            </a:r>
            <a:endParaRPr sz="1100" dirty="0">
              <a:latin typeface="Calibri"/>
              <a:cs typeface="Calibri"/>
            </a:endParaRPr>
          </a:p>
          <a:p>
            <a:pPr marL="396875" marR="1917700" lvl="1" indent="-182880">
              <a:lnSpc>
                <a:spcPts val="1000"/>
              </a:lnSpc>
              <a:spcBef>
                <a:spcPts val="1400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1100" spc="75" dirty="0">
                <a:latin typeface="Calibri"/>
                <a:cs typeface="Calibri"/>
              </a:rPr>
              <a:t>Περισσότερες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καταγραφές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δικτύων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SCADA/ICS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μπορείτε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επίσης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να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βρείτε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στη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διεύθυνση: </a:t>
            </a:r>
            <a:r>
              <a:rPr sz="1100" spc="-18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https</a:t>
            </a:r>
            <a:r>
              <a:rPr sz="1100" u="sng" spc="6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://</a:t>
            </a:r>
            <a:r>
              <a:rPr sz="1100" u="sng" spc="6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www.netresec.com/?page=Pc</a:t>
            </a:r>
            <a:r>
              <a:rPr sz="1100" u="sng" spc="6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apFiles</a:t>
            </a:r>
            <a:endParaRPr sz="11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Font typeface="Arial"/>
              <a:buChar char="•"/>
            </a:pPr>
            <a:endParaRPr dirty="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1200" spc="60" dirty="0">
                <a:latin typeface="Calibri"/>
                <a:cs typeface="Calibri"/>
              </a:rPr>
              <a:t>Με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b="1" spc="40" dirty="0">
                <a:latin typeface="Calibri"/>
                <a:cs typeface="Calibri"/>
              </a:rPr>
              <a:t>το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b="1" spc="40" dirty="0">
                <a:latin typeface="Calibri"/>
                <a:cs typeface="Calibri"/>
              </a:rPr>
              <a:t>Wireshark,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δυνατή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η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ανάλυση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τέτοιων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35" dirty="0">
                <a:latin typeface="Calibri"/>
                <a:cs typeface="Calibri"/>
              </a:rPr>
              <a:t>συλλήψεων</a:t>
            </a:r>
            <a:endParaRPr sz="1200" dirty="0">
              <a:latin typeface="Calibri"/>
              <a:cs typeface="Calibri"/>
            </a:endParaRPr>
          </a:p>
          <a:p>
            <a:pPr marL="396875" marR="1123950" lvl="1" indent="-182880">
              <a:lnSpc>
                <a:spcPts val="1000"/>
              </a:lnSpc>
              <a:spcBef>
                <a:spcPts val="1345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1100" spc="55" dirty="0">
                <a:latin typeface="Calibri"/>
                <a:cs typeface="Calibri"/>
              </a:rPr>
              <a:t>Wireshark</a:t>
            </a:r>
            <a:r>
              <a:rPr sz="1100" spc="11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ένας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αναλυτής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δικτύου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ικανός</a:t>
            </a:r>
            <a:r>
              <a:rPr sz="1100" spc="11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να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κατανοεί</a:t>
            </a:r>
            <a:r>
              <a:rPr sz="1100" spc="11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πακέτα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δικτύου</a:t>
            </a:r>
            <a:r>
              <a:rPr sz="1100" spc="11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και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να</a:t>
            </a:r>
            <a:r>
              <a:rPr sz="1100" spc="11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ερμηνεύει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τα</a:t>
            </a:r>
            <a:r>
              <a:rPr sz="1100" spc="11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διάφορα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πεδία </a:t>
            </a:r>
            <a:r>
              <a:rPr sz="1100" spc="-18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του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πακέτου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δεδομένων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8611" y="6253162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767" y="0"/>
                </a:lnTo>
              </a:path>
            </a:pathLst>
          </a:custGeom>
          <a:ln w="3175">
            <a:solidFill>
              <a:srgbClr val="87872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78435" y="6061392"/>
            <a:ext cx="1971039" cy="311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5" dirty="0">
                <a:latin typeface="Calibri"/>
                <a:cs typeface="Calibri"/>
              </a:rPr>
              <a:t>Πηγή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5" dirty="0">
                <a:latin typeface="Calibri"/>
                <a:cs typeface="Calibri"/>
              </a:rPr>
              <a:t>και πηγή σχήματος: </a:t>
            </a:r>
            <a:r>
              <a:rPr sz="400" spc="5" dirty="0">
                <a:solidFill>
                  <a:srgbClr val="151515"/>
                </a:solidFill>
                <a:latin typeface="Arial"/>
                <a:cs typeface="Arial"/>
              </a:rPr>
              <a:t>Netresec, "Captures files from </a:t>
            </a:r>
            <a:r>
              <a:rPr sz="400" spc="10" dirty="0">
                <a:solidFill>
                  <a:srgbClr val="151515"/>
                </a:solidFill>
                <a:latin typeface="Arial"/>
                <a:cs typeface="Arial"/>
              </a:rPr>
              <a:t>4SICS</a:t>
            </a:r>
            <a:r>
              <a:rPr sz="400" spc="5" dirty="0">
                <a:solidFill>
                  <a:srgbClr val="151515"/>
                </a:solidFill>
                <a:latin typeface="Arial"/>
                <a:cs typeface="Arial"/>
              </a:rPr>
              <a:t> Geek Lounge", 2024</a:t>
            </a:r>
            <a:endParaRPr sz="400" dirty="0">
              <a:latin typeface="Arial"/>
              <a:cs typeface="Arial"/>
            </a:endParaRPr>
          </a:p>
          <a:p>
            <a:pPr marL="12700" marR="779145">
              <a:lnSpc>
                <a:spcPct val="175000"/>
              </a:lnSpc>
              <a:spcBef>
                <a:spcPts val="90"/>
              </a:spcBef>
            </a:pPr>
            <a:r>
              <a:rPr sz="400" spc="15" dirty="0">
                <a:latin typeface="Calibri"/>
                <a:cs typeface="Calibri"/>
              </a:rPr>
              <a:t>URL:  </a:t>
            </a:r>
            <a:r>
              <a:rPr sz="400" spc="15" dirty="0">
                <a:solidFill>
                  <a:srgbClr val="87872D"/>
                </a:solidFill>
                <a:latin typeface="Calibri"/>
                <a:cs typeface="Calibri"/>
              </a:rPr>
              <a:t>://</a:t>
            </a:r>
            <a:r>
              <a:rPr sz="400" spc="15" dirty="0">
                <a:solidFill>
                  <a:srgbClr val="87872D"/>
                </a:solidFill>
                <a:latin typeface="Calibri"/>
                <a:cs typeface="Calibri"/>
                <a:hlinkClick r:id="rId6"/>
              </a:rPr>
              <a:t>www.netresec.com/?page=PCAP</a:t>
            </a:r>
            <a:r>
              <a:rPr sz="400" spc="15" dirty="0">
                <a:solidFill>
                  <a:srgbClr val="87872D"/>
                </a:solidFill>
                <a:latin typeface="Calibri"/>
                <a:cs typeface="Calibri"/>
              </a:rPr>
              <a:t>4SICS </a:t>
            </a:r>
            <a:r>
              <a:rPr sz="400" spc="2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Πηγή: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CS3Sthtlm, 2014-2020,</a:t>
            </a:r>
            <a:r>
              <a:rPr sz="400" spc="15" dirty="0">
                <a:latin typeface="Calibri"/>
                <a:cs typeface="Calibri"/>
              </a:rPr>
              <a:t> </a:t>
            </a:r>
            <a:r>
              <a:rPr sz="400" spc="30" dirty="0">
                <a:latin typeface="Calibri"/>
                <a:cs typeface="Calibri"/>
              </a:rPr>
              <a:t>πρόσβαση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το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2024.</a:t>
            </a:r>
            <a:endParaRPr sz="4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8435" y="6428739"/>
            <a:ext cx="54038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25" dirty="0">
                <a:latin typeface="Calibri"/>
                <a:cs typeface="Calibri"/>
              </a:rPr>
              <a:t>U</a:t>
            </a:r>
            <a:r>
              <a:rPr sz="400" spc="20" dirty="0">
                <a:latin typeface="Calibri"/>
                <a:cs typeface="Calibri"/>
              </a:rPr>
              <a:t>R</a:t>
            </a:r>
            <a:r>
              <a:rPr sz="400" spc="10" dirty="0">
                <a:latin typeface="Calibri"/>
                <a:cs typeface="Calibri"/>
              </a:rPr>
              <a:t>L: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-5" dirty="0">
                <a:solidFill>
                  <a:srgbClr val="87872D"/>
                </a:solidFill>
                <a:latin typeface="Calibri"/>
                <a:cs typeface="Calibri"/>
              </a:rPr>
              <a:t>h</a:t>
            </a:r>
            <a:r>
              <a:rPr sz="400" spc="-10" dirty="0">
                <a:solidFill>
                  <a:srgbClr val="87872D"/>
                </a:solidFill>
                <a:latin typeface="Calibri"/>
                <a:cs typeface="Calibri"/>
              </a:rPr>
              <a:t>tt</a:t>
            </a:r>
            <a:r>
              <a:rPr sz="400" spc="-5" dirty="0">
                <a:solidFill>
                  <a:srgbClr val="87872D"/>
                </a:solidFill>
                <a:latin typeface="Calibri"/>
                <a:cs typeface="Calibri"/>
              </a:rPr>
              <a:t>p</a:t>
            </a:r>
            <a:r>
              <a:rPr sz="400" spc="-10" dirty="0">
                <a:solidFill>
                  <a:srgbClr val="87872D"/>
                </a:solidFill>
                <a:latin typeface="Calibri"/>
                <a:cs typeface="Calibri"/>
              </a:rPr>
              <a:t>s://c</a:t>
            </a:r>
            <a:r>
              <a:rPr sz="400" spc="-5" dirty="0">
                <a:solidFill>
                  <a:srgbClr val="87872D"/>
                </a:solidFill>
                <a:latin typeface="Calibri"/>
                <a:cs typeface="Calibri"/>
              </a:rPr>
              <a:t>s</a:t>
            </a:r>
            <a:r>
              <a:rPr sz="400" spc="-10" dirty="0">
                <a:solidFill>
                  <a:srgbClr val="87872D"/>
                </a:solidFill>
                <a:latin typeface="Calibri"/>
                <a:cs typeface="Calibri"/>
              </a:rPr>
              <a:t>3st</a:t>
            </a:r>
            <a:r>
              <a:rPr sz="400" spc="-5" dirty="0">
                <a:solidFill>
                  <a:srgbClr val="87872D"/>
                </a:solidFill>
                <a:latin typeface="Calibri"/>
                <a:cs typeface="Calibri"/>
              </a:rPr>
              <a:t>h</a:t>
            </a:r>
            <a:r>
              <a:rPr sz="400" spc="-15" dirty="0">
                <a:solidFill>
                  <a:srgbClr val="87872D"/>
                </a:solidFill>
                <a:latin typeface="Calibri"/>
                <a:cs typeface="Calibri"/>
              </a:rPr>
              <a:t>l</a:t>
            </a:r>
            <a:r>
              <a:rPr sz="400" dirty="0">
                <a:solidFill>
                  <a:srgbClr val="87872D"/>
                </a:solidFill>
                <a:latin typeface="Calibri"/>
                <a:cs typeface="Calibri"/>
              </a:rPr>
              <a:t>m</a:t>
            </a:r>
            <a:r>
              <a:rPr sz="400" spc="-10" dirty="0">
                <a:solidFill>
                  <a:srgbClr val="87872D"/>
                </a:solidFill>
                <a:latin typeface="Calibri"/>
                <a:cs typeface="Calibri"/>
              </a:rPr>
              <a:t>.</a:t>
            </a:r>
            <a:r>
              <a:rPr sz="400" spc="-5" dirty="0">
                <a:solidFill>
                  <a:srgbClr val="87872D"/>
                </a:solidFill>
                <a:latin typeface="Calibri"/>
                <a:cs typeface="Calibri"/>
              </a:rPr>
              <a:t>s</a:t>
            </a:r>
            <a:r>
              <a:rPr sz="400" spc="10" dirty="0">
                <a:solidFill>
                  <a:srgbClr val="87872D"/>
                </a:solidFill>
                <a:latin typeface="Calibri"/>
                <a:cs typeface="Calibri"/>
              </a:rPr>
              <a:t>e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210925" y="4500879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8611" y="6502400"/>
            <a:ext cx="397510" cy="0"/>
          </a:xfrm>
          <a:custGeom>
            <a:avLst/>
            <a:gdLst/>
            <a:ahLst/>
            <a:cxnLst/>
            <a:rect l="l" t="t" r="r" b="b"/>
            <a:pathLst>
              <a:path w="397509">
                <a:moveTo>
                  <a:pt x="0" y="0"/>
                </a:moveTo>
                <a:lnTo>
                  <a:pt x="397192" y="0"/>
                </a:lnTo>
              </a:path>
            </a:pathLst>
          </a:custGeom>
          <a:ln w="3175">
            <a:solidFill>
              <a:srgbClr val="87872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52400" y="6553200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166927" y="1375727"/>
            <a:ext cx="4382770" cy="4102735"/>
            <a:chOff x="7166927" y="1375727"/>
            <a:chExt cx="4382770" cy="410273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76452" y="1385252"/>
              <a:ext cx="4363720" cy="408368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171690" y="1380489"/>
              <a:ext cx="4373245" cy="4093210"/>
            </a:xfrm>
            <a:custGeom>
              <a:avLst/>
              <a:gdLst/>
              <a:ahLst/>
              <a:cxnLst/>
              <a:rect l="l" t="t" r="r" b="b"/>
              <a:pathLst>
                <a:path w="4373245" h="4093210">
                  <a:moveTo>
                    <a:pt x="0" y="0"/>
                  </a:moveTo>
                  <a:lnTo>
                    <a:pt x="4373244" y="0"/>
                  </a:lnTo>
                  <a:lnTo>
                    <a:pt x="4373244" y="4093210"/>
                  </a:lnTo>
                  <a:lnTo>
                    <a:pt x="0" y="409321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1152" y="1643379"/>
              <a:ext cx="3107690" cy="433800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5344" y="409575"/>
            <a:ext cx="4069715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35" dirty="0">
                <a:latin typeface="Times New Roman"/>
                <a:cs typeface="Times New Roman"/>
              </a:rPr>
              <a:t>Σύγχρονες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αρχιτεκτονικές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ελέγχου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κρίσιμων </a:t>
            </a:r>
            <a:r>
              <a:rPr sz="1450" spc="-35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ενεργειακών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συστημάτων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1515" y="1280477"/>
            <a:ext cx="7094855" cy="29434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68421"/>
              <a:buFont typeface="Arial"/>
              <a:buChar char="•"/>
              <a:tabLst>
                <a:tab pos="158750" algn="l"/>
              </a:tabLst>
            </a:pP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προηγούμενο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ιεραρχικό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μοντέλο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(βασισμένο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στο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μοντέλο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ISA-95)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αλλάζει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για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τώρα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συμπερίληψη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νέων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τεχνολογιών </a:t>
            </a:r>
            <a:r>
              <a:rPr sz="1100" spc="-20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και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προκειμένου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να: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har char="•"/>
            </a:pPr>
            <a:endParaRPr sz="11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1050" spc="55" dirty="0">
                <a:latin typeface="Calibri"/>
                <a:cs typeface="Calibri"/>
              </a:rPr>
              <a:t>Εκσυγχρονισμός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των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λειτουργικών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διαδικασιών</a:t>
            </a:r>
            <a:endParaRPr sz="10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345"/>
              </a:spcBef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1050" spc="60" dirty="0">
                <a:latin typeface="Calibri"/>
                <a:cs typeface="Calibri"/>
              </a:rPr>
              <a:t>Ψηφιοποίηση,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αποκεντρωμένη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και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προσαρμογή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διαδικασιών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και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υπηρεσιών</a:t>
            </a:r>
            <a:endParaRPr sz="1050" dirty="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spcBef>
                <a:spcPts val="1250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1050" spc="55" dirty="0">
                <a:latin typeface="Calibri"/>
                <a:cs typeface="Calibri"/>
              </a:rPr>
              <a:t>Έλεγχος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λειτουργιών,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διαδικασιών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και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υπηρεσιών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από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οπουδήποτε,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ανά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πάσα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στιγμή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και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με</a:t>
            </a:r>
            <a:endParaRPr sz="1050" dirty="0">
              <a:latin typeface="Calibri"/>
              <a:cs typeface="Calibri"/>
            </a:endParaRPr>
          </a:p>
          <a:p>
            <a:pPr marL="103505" marR="239395" indent="-91440">
              <a:lnSpc>
                <a:spcPct val="101800"/>
              </a:lnSpc>
              <a:spcBef>
                <a:spcPts val="1565"/>
              </a:spcBef>
              <a:buClr>
                <a:srgbClr val="FFBA00"/>
              </a:buClr>
              <a:buSzPct val="210526"/>
              <a:buFont typeface="Arial"/>
              <a:buChar char="•"/>
              <a:tabLst>
                <a:tab pos="173355" algn="l"/>
              </a:tabLst>
            </a:pPr>
            <a:r>
              <a:rPr sz="1100" spc="85" dirty="0">
                <a:latin typeface="Calibri"/>
                <a:cs typeface="Calibri"/>
              </a:rPr>
              <a:t>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ιδέα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είναι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να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δημιουργηθεί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ένας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νέος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τρόπος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για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τον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έξυπνο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έλεγχο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παραγωγής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και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της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διανομής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της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ενέργειας </a:t>
            </a:r>
            <a:r>
              <a:rPr sz="1100" spc="-20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χωρίς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σπατάλη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ενέργειας.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har char="•"/>
            </a:pPr>
            <a:endParaRPr sz="1400" dirty="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1050" spc="65" dirty="0">
                <a:latin typeface="Calibri"/>
                <a:cs typeface="Calibri"/>
              </a:rPr>
              <a:t>Έτσι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ώστε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οι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υποσταθμοί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να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μπορούν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να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i="1" spc="80" dirty="0">
                <a:latin typeface="Calibri"/>
                <a:cs typeface="Calibri"/>
              </a:rPr>
              <a:t>"παράγουν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70" dirty="0">
                <a:latin typeface="Calibri"/>
                <a:cs typeface="Calibri"/>
              </a:rPr>
              <a:t>ενέργεια</a:t>
            </a:r>
            <a:r>
              <a:rPr sz="1050" i="1" spc="50" dirty="0">
                <a:latin typeface="Calibri"/>
                <a:cs typeface="Calibri"/>
              </a:rPr>
              <a:t> </a:t>
            </a:r>
            <a:r>
              <a:rPr sz="1050" i="1" spc="95" dirty="0">
                <a:latin typeface="Calibri"/>
                <a:cs typeface="Calibri"/>
              </a:rPr>
              <a:t>σύμφωνα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80" dirty="0">
                <a:latin typeface="Calibri"/>
                <a:cs typeface="Calibri"/>
              </a:rPr>
              <a:t>με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τη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85" dirty="0">
                <a:latin typeface="Calibri"/>
                <a:cs typeface="Calibri"/>
              </a:rPr>
              <a:t>συμφωνία"</a:t>
            </a:r>
            <a:r>
              <a:rPr sz="1050" i="1" spc="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με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"ευέλικτο"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τρόπο</a:t>
            </a:r>
            <a:endParaRPr sz="1050" dirty="0">
              <a:latin typeface="Calibri"/>
              <a:cs typeface="Calibri"/>
            </a:endParaRPr>
          </a:p>
          <a:p>
            <a:pPr marL="103505" marR="1067435" indent="-91440">
              <a:lnSpc>
                <a:spcPct val="100000"/>
              </a:lnSpc>
              <a:spcBef>
                <a:spcPts val="137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1100" spc="70" dirty="0">
                <a:latin typeface="Calibri"/>
                <a:cs typeface="Calibri"/>
              </a:rPr>
              <a:t>Αυτή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εξέλιξη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προς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μια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νέα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αντίληψη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του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i="1" spc="65" dirty="0">
                <a:latin typeface="Calibri"/>
                <a:cs typeface="Calibri"/>
              </a:rPr>
              <a:t>"έξυπνου</a:t>
            </a:r>
            <a:r>
              <a:rPr sz="1100" i="1" spc="30" dirty="0">
                <a:latin typeface="Calibri"/>
                <a:cs typeface="Calibri"/>
              </a:rPr>
              <a:t> </a:t>
            </a:r>
            <a:r>
              <a:rPr sz="1100" i="1" spc="65" dirty="0">
                <a:latin typeface="Calibri"/>
                <a:cs typeface="Calibri"/>
              </a:rPr>
              <a:t>οικοσυστήματος"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είναι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που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οδηγεί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στον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τομέα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της </a:t>
            </a:r>
            <a:r>
              <a:rPr sz="1100" spc="-20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ενέργειας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ως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σύστημα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Smart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Grid.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12830" y="4311650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445166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42275" y="870902"/>
            <a:ext cx="2827020" cy="546100"/>
          </a:xfrm>
          <a:prstGeom prst="rect">
            <a:avLst/>
          </a:prstGeom>
          <a:solidFill>
            <a:srgbClr val="3F3F3F"/>
          </a:solidFill>
          <a:ln w="15875">
            <a:solidFill>
              <a:srgbClr val="67170E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900">
              <a:latin typeface="Times New Roman"/>
              <a:cs typeface="Times New Roman"/>
            </a:endParaRPr>
          </a:p>
          <a:p>
            <a:pPr marL="249554">
              <a:lnSpc>
                <a:spcPct val="100000"/>
              </a:lnSpc>
            </a:pP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Αποκεντρωμένο</a:t>
            </a:r>
            <a:r>
              <a:rPr sz="9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50" dirty="0">
                <a:solidFill>
                  <a:srgbClr val="FFFFFF"/>
                </a:solidFill>
                <a:latin typeface="Calibri"/>
                <a:cs typeface="Calibri"/>
              </a:rPr>
              <a:t>μοντέλο</a:t>
            </a:r>
            <a:endParaRPr sz="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945" y="0"/>
              <a:ext cx="5012055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5344" y="409575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50612" y="5201284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6364" y="5332412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ΑΚΡΑΪΟΥ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06182" y="3359784"/>
            <a:ext cx="1418590" cy="672465"/>
          </a:xfrm>
          <a:custGeom>
            <a:avLst/>
            <a:gdLst/>
            <a:ahLst/>
            <a:cxnLst/>
            <a:rect l="l" t="t" r="r" b="b"/>
            <a:pathLst>
              <a:path w="1418589" h="672464">
                <a:moveTo>
                  <a:pt x="1306195" y="0"/>
                </a:moveTo>
                <a:lnTo>
                  <a:pt x="112077" y="0"/>
                </a:lnTo>
                <a:lnTo>
                  <a:pt x="68580" y="8889"/>
                </a:lnTo>
                <a:lnTo>
                  <a:pt x="32702" y="32702"/>
                </a:lnTo>
                <a:lnTo>
                  <a:pt x="8890" y="68579"/>
                </a:lnTo>
                <a:lnTo>
                  <a:pt x="0" y="112077"/>
                </a:lnTo>
                <a:lnTo>
                  <a:pt x="0" y="560387"/>
                </a:lnTo>
                <a:lnTo>
                  <a:pt x="8890" y="603884"/>
                </a:lnTo>
                <a:lnTo>
                  <a:pt x="32702" y="639444"/>
                </a:lnTo>
                <a:lnTo>
                  <a:pt x="68580" y="663575"/>
                </a:lnTo>
                <a:lnTo>
                  <a:pt x="112077" y="672147"/>
                </a:lnTo>
                <a:lnTo>
                  <a:pt x="1306195" y="672147"/>
                </a:lnTo>
                <a:lnTo>
                  <a:pt x="1349692" y="663575"/>
                </a:lnTo>
                <a:lnTo>
                  <a:pt x="1385570" y="639444"/>
                </a:lnTo>
                <a:lnTo>
                  <a:pt x="1409382" y="603884"/>
                </a:lnTo>
                <a:lnTo>
                  <a:pt x="1418272" y="560387"/>
                </a:lnTo>
                <a:lnTo>
                  <a:pt x="1418272" y="112077"/>
                </a:lnTo>
                <a:lnTo>
                  <a:pt x="1409382" y="68579"/>
                </a:lnTo>
                <a:lnTo>
                  <a:pt x="1385570" y="32702"/>
                </a:lnTo>
                <a:lnTo>
                  <a:pt x="1349692" y="8889"/>
                </a:lnTo>
                <a:lnTo>
                  <a:pt x="1306195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66227" y="3551554"/>
            <a:ext cx="42164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Δίοδος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26385" y="3359784"/>
            <a:ext cx="1748155" cy="672465"/>
          </a:xfrm>
          <a:custGeom>
            <a:avLst/>
            <a:gdLst/>
            <a:ahLst/>
            <a:cxnLst/>
            <a:rect l="l" t="t" r="r" b="b"/>
            <a:pathLst>
              <a:path w="1748154" h="672464">
                <a:moveTo>
                  <a:pt x="1636077" y="0"/>
                </a:moveTo>
                <a:lnTo>
                  <a:pt x="112077" y="0"/>
                </a:lnTo>
                <a:lnTo>
                  <a:pt x="68579" y="8889"/>
                </a:lnTo>
                <a:lnTo>
                  <a:pt x="32702" y="32702"/>
                </a:lnTo>
                <a:lnTo>
                  <a:pt x="8889" y="68579"/>
                </a:lnTo>
                <a:lnTo>
                  <a:pt x="0" y="112077"/>
                </a:lnTo>
                <a:lnTo>
                  <a:pt x="0" y="560387"/>
                </a:lnTo>
                <a:lnTo>
                  <a:pt x="8889" y="603884"/>
                </a:lnTo>
                <a:lnTo>
                  <a:pt x="32702" y="639444"/>
                </a:lnTo>
                <a:lnTo>
                  <a:pt x="68579" y="663575"/>
                </a:lnTo>
                <a:lnTo>
                  <a:pt x="112077" y="672147"/>
                </a:lnTo>
                <a:lnTo>
                  <a:pt x="1636077" y="672147"/>
                </a:lnTo>
                <a:lnTo>
                  <a:pt x="1679892" y="663575"/>
                </a:lnTo>
                <a:lnTo>
                  <a:pt x="1715452" y="639444"/>
                </a:lnTo>
                <a:lnTo>
                  <a:pt x="1739582" y="603884"/>
                </a:lnTo>
                <a:lnTo>
                  <a:pt x="1748154" y="560387"/>
                </a:lnTo>
                <a:lnTo>
                  <a:pt x="1748154" y="112077"/>
                </a:lnTo>
                <a:lnTo>
                  <a:pt x="1739582" y="68579"/>
                </a:lnTo>
                <a:lnTo>
                  <a:pt x="1715452" y="32702"/>
                </a:lnTo>
                <a:lnTo>
                  <a:pt x="1679892" y="8889"/>
                </a:lnTo>
                <a:lnTo>
                  <a:pt x="1636077" y="0"/>
                </a:lnTo>
                <a:close/>
              </a:path>
            </a:pathLst>
          </a:custGeom>
          <a:solidFill>
            <a:srgbClr val="AFA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236595" y="3551554"/>
            <a:ext cx="1073785" cy="3175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Τείχη</a:t>
            </a:r>
            <a:r>
              <a:rPr sz="950" spc="-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Calibri"/>
                <a:cs typeface="Calibri"/>
              </a:rPr>
              <a:t>(ηλεκτρονικής) </a:t>
            </a:r>
            <a:r>
              <a:rPr sz="950" spc="-2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προστασίας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76787" y="3358515"/>
            <a:ext cx="1418590" cy="672465"/>
          </a:xfrm>
          <a:custGeom>
            <a:avLst/>
            <a:gdLst/>
            <a:ahLst/>
            <a:cxnLst/>
            <a:rect l="l" t="t" r="r" b="b"/>
            <a:pathLst>
              <a:path w="1418589" h="672464">
                <a:moveTo>
                  <a:pt x="1306195" y="0"/>
                </a:moveTo>
                <a:lnTo>
                  <a:pt x="112077" y="0"/>
                </a:lnTo>
                <a:lnTo>
                  <a:pt x="68579" y="8889"/>
                </a:lnTo>
                <a:lnTo>
                  <a:pt x="32702" y="32702"/>
                </a:lnTo>
                <a:lnTo>
                  <a:pt x="8889" y="68580"/>
                </a:lnTo>
                <a:lnTo>
                  <a:pt x="0" y="112077"/>
                </a:lnTo>
                <a:lnTo>
                  <a:pt x="0" y="560387"/>
                </a:lnTo>
                <a:lnTo>
                  <a:pt x="8889" y="603885"/>
                </a:lnTo>
                <a:lnTo>
                  <a:pt x="32702" y="639445"/>
                </a:lnTo>
                <a:lnTo>
                  <a:pt x="68579" y="663575"/>
                </a:lnTo>
                <a:lnTo>
                  <a:pt x="112077" y="672147"/>
                </a:lnTo>
                <a:lnTo>
                  <a:pt x="1306195" y="672147"/>
                </a:lnTo>
                <a:lnTo>
                  <a:pt x="1349692" y="663575"/>
                </a:lnTo>
                <a:lnTo>
                  <a:pt x="1385570" y="639445"/>
                </a:lnTo>
                <a:lnTo>
                  <a:pt x="1409382" y="603885"/>
                </a:lnTo>
                <a:lnTo>
                  <a:pt x="1418272" y="560387"/>
                </a:lnTo>
                <a:lnTo>
                  <a:pt x="1418272" y="112077"/>
                </a:lnTo>
                <a:lnTo>
                  <a:pt x="1409382" y="68580"/>
                </a:lnTo>
                <a:lnTo>
                  <a:pt x="1385570" y="32702"/>
                </a:lnTo>
                <a:lnTo>
                  <a:pt x="1349692" y="8889"/>
                </a:lnTo>
                <a:lnTo>
                  <a:pt x="1306195" y="0"/>
                </a:lnTo>
                <a:close/>
              </a:path>
            </a:pathLst>
          </a:custGeom>
          <a:solidFill>
            <a:srgbClr val="AFA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125402" y="3549015"/>
            <a:ext cx="37719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60" dirty="0">
                <a:solidFill>
                  <a:srgbClr val="7E7E7E"/>
                </a:solidFill>
                <a:latin typeface="Calibri"/>
                <a:cs typeface="Calibri"/>
              </a:rPr>
              <a:t>V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L</a:t>
            </a:r>
            <a:r>
              <a:rPr sz="950" spc="55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N</a:t>
            </a:r>
            <a:r>
              <a:rPr sz="950" spc="55" dirty="0">
                <a:solidFill>
                  <a:srgbClr val="7E7E7E"/>
                </a:solidFill>
                <a:latin typeface="Calibri"/>
                <a:cs typeface="Calibri"/>
              </a:rPr>
              <a:t>s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137EE863-3F2C-FE93-EA3E-A8D094FEC53A}"/>
              </a:ext>
            </a:extLst>
          </p:cNvPr>
          <p:cNvSpPr txBox="1"/>
          <p:nvPr/>
        </p:nvSpPr>
        <p:spPr>
          <a:xfrm>
            <a:off x="691515" y="1280530"/>
            <a:ext cx="8460740" cy="1712648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>
              <a:buNone/>
            </a:pPr>
            <a:r>
              <a:rPr lang="el-GR" sz="1200" dirty="0"/>
              <a:t>Η απομόνωση μεταξύ </a:t>
            </a:r>
            <a:r>
              <a:rPr lang="el-GR" sz="1200" b="1" dirty="0"/>
              <a:t>πληροφοριακών (IT)</a:t>
            </a:r>
            <a:r>
              <a:rPr lang="el-GR" sz="1200" dirty="0"/>
              <a:t> και </a:t>
            </a:r>
            <a:r>
              <a:rPr lang="el-GR" sz="1200" b="1" dirty="0"/>
              <a:t>λειτουργικών (OT)</a:t>
            </a:r>
            <a:r>
              <a:rPr lang="el-GR" sz="1200" dirty="0"/>
              <a:t> δικτύων μπορεί να επιτευχθεί μέσω των εξής τεχνολογιών: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b="1" dirty="0" err="1"/>
              <a:t>Μονόδρομη</a:t>
            </a:r>
            <a:r>
              <a:rPr lang="el-GR" sz="1200" b="1" dirty="0"/>
              <a:t> επικοινωνία (</a:t>
            </a:r>
            <a:r>
              <a:rPr lang="el-GR" sz="1200" b="1" dirty="0" err="1"/>
              <a:t>Diode</a:t>
            </a:r>
            <a:r>
              <a:rPr lang="el-GR" sz="1200" b="1" dirty="0"/>
              <a:t> Communication)</a:t>
            </a:r>
            <a:br>
              <a:rPr lang="el-GR" sz="1200" dirty="0"/>
            </a:br>
            <a:r>
              <a:rPr lang="el-GR" sz="1200" dirty="0"/>
              <a:t>➤ Επικοινωνία μόνο προς μία κατεύθυνση</a:t>
            </a:r>
            <a:br>
              <a:rPr lang="el-GR" sz="1200" dirty="0"/>
            </a:br>
            <a:r>
              <a:rPr lang="el-GR" sz="1200" dirty="0"/>
              <a:t>➤ Συνώνυμα: </a:t>
            </a:r>
            <a:r>
              <a:rPr lang="el-GR" sz="1200" b="1" dirty="0"/>
              <a:t>“</a:t>
            </a:r>
            <a:r>
              <a:rPr lang="el-GR" sz="1200" b="1" dirty="0" err="1"/>
              <a:t>data</a:t>
            </a:r>
            <a:r>
              <a:rPr lang="el-GR" sz="1200" b="1" dirty="0"/>
              <a:t> </a:t>
            </a:r>
            <a:r>
              <a:rPr lang="el-GR" sz="1200" b="1" dirty="0" err="1"/>
              <a:t>diode</a:t>
            </a:r>
            <a:r>
              <a:rPr lang="el-GR" sz="1200" b="1" dirty="0"/>
              <a:t>”</a:t>
            </a:r>
            <a:r>
              <a:rPr lang="el-GR" sz="1200" dirty="0"/>
              <a:t>, </a:t>
            </a:r>
            <a:r>
              <a:rPr lang="el-GR" sz="1200" b="1" dirty="0"/>
              <a:t>“</a:t>
            </a:r>
            <a:r>
              <a:rPr lang="el-GR" sz="1200" b="1" dirty="0" err="1"/>
              <a:t>unidirectional</a:t>
            </a:r>
            <a:r>
              <a:rPr lang="el-GR" sz="1200" b="1" dirty="0"/>
              <a:t> </a:t>
            </a:r>
            <a:r>
              <a:rPr lang="el-GR" sz="1200" b="1" dirty="0" err="1"/>
              <a:t>communication</a:t>
            </a:r>
            <a:r>
              <a:rPr lang="el-GR" sz="1200" b="1" dirty="0"/>
              <a:t> </a:t>
            </a:r>
            <a:r>
              <a:rPr lang="el-GR" sz="1200" b="1" dirty="0" err="1"/>
              <a:t>gateway</a:t>
            </a:r>
            <a:r>
              <a:rPr lang="el-GR" sz="1200" b="1" dirty="0"/>
              <a:t>”</a:t>
            </a:r>
            <a:endParaRPr lang="el-G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200" b="1" dirty="0"/>
              <a:t>Τείχη προστασίας (</a:t>
            </a:r>
            <a:r>
              <a:rPr lang="el-GR" sz="1200" b="1" dirty="0" err="1"/>
              <a:t>Firewalls</a:t>
            </a:r>
            <a:r>
              <a:rPr lang="el-GR" sz="1200" b="1" dirty="0"/>
              <a:t>)</a:t>
            </a:r>
            <a:endParaRPr lang="el-G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200" b="1" dirty="0"/>
              <a:t>Εικονικά Τοπικά Δίκτυα (</a:t>
            </a:r>
            <a:r>
              <a:rPr lang="el-GR" sz="1200" b="1" dirty="0" err="1"/>
              <a:t>VLANs</a:t>
            </a:r>
            <a:r>
              <a:rPr lang="el-GR" sz="1200" b="1" dirty="0"/>
              <a:t>)</a:t>
            </a:r>
            <a:br>
              <a:rPr lang="el-GR" sz="1200" dirty="0"/>
            </a:br>
            <a:r>
              <a:rPr lang="el-GR" sz="1200" dirty="0"/>
              <a:t>➤ Διαχωρισμός σε λογικά </a:t>
            </a:r>
            <a:r>
              <a:rPr lang="el-GR" sz="1200" dirty="0" err="1"/>
              <a:t>υποδίκτυα</a:t>
            </a:r>
            <a:r>
              <a:rPr lang="el-GR" sz="1200" dirty="0"/>
              <a:t> μέσα στο ίδιο φυσικό δίκτυο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b="1" dirty="0"/>
              <a:t>Εικονικά Ιδιωτικά Δίκτυα (</a:t>
            </a:r>
            <a:r>
              <a:rPr lang="el-GR" sz="1200" b="1" dirty="0" err="1"/>
              <a:t>VPNs</a:t>
            </a:r>
            <a:r>
              <a:rPr lang="el-GR" sz="1200" b="1" dirty="0"/>
              <a:t>)</a:t>
            </a:r>
            <a:br>
              <a:rPr lang="el-GR" sz="1200" dirty="0"/>
            </a:br>
            <a:r>
              <a:rPr lang="el-GR" sz="1200" dirty="0"/>
              <a:t>➤ Κρυπτογραφημένα κανάλια επικοινωνίας για ασφαλή σύνδεση απομακρυσμένων σημείων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30034" y="2084387"/>
            <a:ext cx="173990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50" b="1" dirty="0">
                <a:latin typeface="Calibri"/>
                <a:cs typeface="Calibri"/>
              </a:rPr>
              <a:t>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30" dirty="0">
                <a:latin typeface="Calibri"/>
                <a:cs typeface="Calibri"/>
              </a:rPr>
              <a:t>o</a:t>
            </a:r>
            <a:r>
              <a:rPr sz="1050" b="1" dirty="0">
                <a:latin typeface="Calibri"/>
                <a:cs typeface="Calibri"/>
              </a:rPr>
              <a:t>f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625907" y="0"/>
            <a:ext cx="5566410" cy="6880225"/>
            <a:chOff x="6625907" y="0"/>
            <a:chExt cx="5566410" cy="6880225"/>
          </a:xfrm>
        </p:grpSpPr>
        <p:sp>
          <p:nvSpPr>
            <p:cNvPr id="4" name="object 4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4" y="0"/>
              <a:ext cx="5010467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25907" y="1358900"/>
              <a:ext cx="5566410" cy="4025900"/>
            </a:xfrm>
            <a:custGeom>
              <a:avLst/>
              <a:gdLst/>
              <a:ahLst/>
              <a:cxnLst/>
              <a:rect l="l" t="t" r="r" b="b"/>
              <a:pathLst>
                <a:path w="5566409" h="4025900">
                  <a:moveTo>
                    <a:pt x="5566092" y="0"/>
                  </a:moveTo>
                  <a:lnTo>
                    <a:pt x="0" y="0"/>
                  </a:lnTo>
                  <a:lnTo>
                    <a:pt x="0" y="4025900"/>
                  </a:lnTo>
                  <a:lnTo>
                    <a:pt x="5566092" y="4025900"/>
                  </a:lnTo>
                  <a:lnTo>
                    <a:pt x="55660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29499" y="3613467"/>
              <a:ext cx="1004252" cy="41719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15399" y="1878012"/>
              <a:ext cx="1004252" cy="41719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85562" y="1673860"/>
              <a:ext cx="221297" cy="26384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5344" y="542607"/>
            <a:ext cx="2995930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Προς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τον</a:t>
            </a:r>
            <a:r>
              <a:rPr sz="1450" spc="150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έλεγχο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14" dirty="0">
                <a:latin typeface="Times New Roman"/>
                <a:cs typeface="Times New Roman"/>
              </a:rPr>
              <a:t>των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165" dirty="0">
                <a:latin typeface="Calibri"/>
                <a:cs typeface="Calibri"/>
              </a:rPr>
              <a:t>έξυπνα</a:t>
            </a:r>
            <a:r>
              <a:rPr sz="1450" spc="220" dirty="0">
                <a:latin typeface="Calibri"/>
                <a:cs typeface="Calibri"/>
              </a:rPr>
              <a:t> </a:t>
            </a:r>
            <a:r>
              <a:rPr sz="1450" spc="160" dirty="0">
                <a:latin typeface="Calibri"/>
                <a:cs typeface="Calibri"/>
              </a:rPr>
              <a:t>δίκτυα</a:t>
            </a:r>
            <a:r>
              <a:rPr sz="1450" spc="220" dirty="0">
                <a:latin typeface="Calibri"/>
                <a:cs typeface="Calibri"/>
              </a:rPr>
              <a:t> </a:t>
            </a:r>
            <a:r>
              <a:rPr sz="1450" spc="130" dirty="0">
                <a:latin typeface="Calibri"/>
                <a:cs typeface="Calibri"/>
              </a:rPr>
              <a:t>και</a:t>
            </a:r>
            <a:r>
              <a:rPr sz="1450" spc="190" dirty="0">
                <a:latin typeface="Calibri"/>
                <a:cs typeface="Calibri"/>
              </a:rPr>
              <a:t> </a:t>
            </a:r>
            <a:r>
              <a:rPr sz="1450" spc="165" dirty="0">
                <a:latin typeface="Calibri"/>
                <a:cs typeface="Calibri"/>
              </a:rPr>
              <a:t>μικροδίκτυα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2554" y="1724342"/>
            <a:ext cx="6441440" cy="3649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0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228571"/>
              <a:buFont typeface="Arial"/>
              <a:buChar char="•"/>
              <a:tabLst>
                <a:tab pos="771525" algn="l"/>
              </a:tabLst>
            </a:pPr>
            <a:r>
              <a:rPr sz="1050" spc="80" dirty="0">
                <a:latin typeface="Calibri"/>
                <a:cs typeface="Calibri"/>
              </a:rPr>
              <a:t>Το </a:t>
            </a:r>
            <a:r>
              <a:rPr sz="1050" spc="65" dirty="0">
                <a:latin typeface="Calibri"/>
                <a:cs typeface="Calibri"/>
              </a:rPr>
              <a:t>Εθνικό Ινστιτούτο </a:t>
            </a:r>
            <a:r>
              <a:rPr sz="1050" spc="80" dirty="0">
                <a:latin typeface="Calibri"/>
                <a:cs typeface="Calibri"/>
              </a:rPr>
              <a:t>Προτύπων </a:t>
            </a:r>
            <a:r>
              <a:rPr sz="1050" spc="65" dirty="0">
                <a:latin typeface="Calibri"/>
                <a:cs typeface="Calibri"/>
              </a:rPr>
              <a:t>και </a:t>
            </a:r>
            <a:r>
              <a:rPr sz="1050" spc="70" dirty="0">
                <a:latin typeface="Calibri"/>
                <a:cs typeface="Calibri"/>
              </a:rPr>
              <a:t>Τεχνολογίας </a:t>
            </a:r>
            <a:r>
              <a:rPr sz="1050" spc="60" dirty="0">
                <a:latin typeface="Calibri"/>
                <a:cs typeface="Calibri"/>
              </a:rPr>
              <a:t>(NIST) </a:t>
            </a:r>
            <a:r>
              <a:rPr sz="1050" spc="70" dirty="0">
                <a:latin typeface="Calibri"/>
                <a:cs typeface="Calibri"/>
              </a:rPr>
              <a:t>παρέχει μια </a:t>
            </a:r>
            <a:r>
              <a:rPr sz="1050" b="1" spc="70" dirty="0">
                <a:latin typeface="Calibri"/>
                <a:cs typeface="Calibri"/>
              </a:rPr>
              <a:t>εννοιολογική </a:t>
            </a:r>
            <a:r>
              <a:rPr sz="1050" b="1" spc="7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λειτουργία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Smart</a:t>
            </a:r>
            <a:r>
              <a:rPr sz="1050" b="1" spc="40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Grid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στην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οποία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ένα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σύνολο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οντοτήτων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συνεργάζονται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για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συνεργατικών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περιβαλλόντων.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har char="•"/>
            </a:pPr>
            <a:endParaRPr sz="1200">
              <a:latin typeface="Calibri"/>
              <a:cs typeface="Calibri"/>
            </a:endParaRPr>
          </a:p>
          <a:p>
            <a:pPr marL="742315" indent="-160655">
              <a:lnSpc>
                <a:spcPct val="100000"/>
              </a:lnSpc>
              <a:buClr>
                <a:srgbClr val="FFBA00"/>
              </a:buClr>
              <a:buSzPct val="190476"/>
              <a:buFont typeface="Arial"/>
              <a:buChar char="•"/>
              <a:tabLst>
                <a:tab pos="742315" algn="l"/>
              </a:tabLst>
            </a:pPr>
            <a:r>
              <a:rPr sz="1050" spc="80" dirty="0">
                <a:latin typeface="Calibri"/>
                <a:cs typeface="Calibri"/>
              </a:rPr>
              <a:t>Ως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εκ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τούτου,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προκύπτει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ένα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σύνολο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b="1" spc="80" dirty="0">
                <a:latin typeface="Calibri"/>
                <a:cs typeface="Calibri"/>
              </a:rPr>
              <a:t>ενδιαφερόμενων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75" dirty="0">
                <a:latin typeface="Calibri"/>
                <a:cs typeface="Calibri"/>
              </a:rPr>
              <a:t>μερών</a:t>
            </a:r>
            <a:r>
              <a:rPr sz="1050" spc="75" dirty="0">
                <a:latin typeface="Calibri"/>
                <a:cs typeface="Calibri"/>
              </a:rPr>
              <a:t>:</a:t>
            </a:r>
            <a:endParaRPr sz="1050">
              <a:latin typeface="Calibri"/>
              <a:cs typeface="Calibri"/>
            </a:endParaRPr>
          </a:p>
          <a:p>
            <a:pPr marL="965200" lvl="1" indent="-182245">
              <a:lnSpc>
                <a:spcPct val="100000"/>
              </a:lnSpc>
              <a:spcBef>
                <a:spcPts val="1365"/>
              </a:spcBef>
              <a:buSzPct val="189473"/>
              <a:buFont typeface="Arial"/>
              <a:buChar char="•"/>
              <a:tabLst>
                <a:tab pos="965200" algn="l"/>
              </a:tabLst>
            </a:pPr>
            <a:r>
              <a:rPr sz="950" spc="60" dirty="0">
                <a:latin typeface="Calibri"/>
                <a:cs typeface="Calibri"/>
              </a:rPr>
              <a:t>Λειτουργικά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στοιχεία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όπως</a:t>
            </a:r>
            <a:endParaRPr sz="950">
              <a:latin typeface="Calibri"/>
              <a:cs typeface="Calibri"/>
            </a:endParaRPr>
          </a:p>
          <a:p>
            <a:pPr marL="1148080" lvl="2" indent="-182245">
              <a:lnSpc>
                <a:spcPct val="100000"/>
              </a:lnSpc>
              <a:spcBef>
                <a:spcPts val="1300"/>
              </a:spcBef>
              <a:buSzPct val="188235"/>
              <a:buFont typeface="Arial"/>
              <a:buChar char="•"/>
              <a:tabLst>
                <a:tab pos="1148080" algn="l"/>
              </a:tabLst>
            </a:pPr>
            <a:r>
              <a:rPr sz="850" spc="30" dirty="0">
                <a:latin typeface="Calibri"/>
                <a:cs typeface="Calibri"/>
              </a:rPr>
              <a:t>Διαχειριστές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συστημάτων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μεταφοράς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ΔΣΜ)</a:t>
            </a:r>
            <a:endParaRPr sz="850">
              <a:latin typeface="Calibri"/>
              <a:cs typeface="Calibri"/>
            </a:endParaRPr>
          </a:p>
          <a:p>
            <a:pPr marL="1148080" lvl="2" indent="-182245">
              <a:lnSpc>
                <a:spcPct val="100000"/>
              </a:lnSpc>
              <a:spcBef>
                <a:spcPts val="1250"/>
              </a:spcBef>
              <a:buSzPct val="188235"/>
              <a:buFont typeface="Arial"/>
              <a:buChar char="•"/>
              <a:tabLst>
                <a:tab pos="1148080" algn="l"/>
              </a:tabLst>
            </a:pPr>
            <a:r>
              <a:rPr sz="850" spc="50" dirty="0">
                <a:latin typeface="Calibri"/>
                <a:cs typeface="Calibri"/>
              </a:rPr>
              <a:t>Διαχειριστές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συστημάτων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διανομής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DSO)</a:t>
            </a:r>
            <a:endParaRPr sz="850">
              <a:latin typeface="Calibri"/>
              <a:cs typeface="Calibri"/>
            </a:endParaRPr>
          </a:p>
          <a:p>
            <a:pPr marL="965200" lvl="1" indent="-182245">
              <a:lnSpc>
                <a:spcPct val="100000"/>
              </a:lnSpc>
              <a:spcBef>
                <a:spcPts val="1360"/>
              </a:spcBef>
              <a:buSzPct val="189473"/>
              <a:buFont typeface="Arial"/>
              <a:buChar char="•"/>
              <a:tabLst>
                <a:tab pos="965200" algn="l"/>
              </a:tabLst>
            </a:pPr>
            <a:r>
              <a:rPr sz="950" spc="65" dirty="0">
                <a:latin typeface="Calibri"/>
                <a:cs typeface="Calibri"/>
              </a:rPr>
              <a:t>Πάροχοι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για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διευκόλυνση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χρήσης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ενέργειας</a:t>
            </a:r>
            <a:endParaRPr sz="950">
              <a:latin typeface="Calibri"/>
              <a:cs typeface="Calibri"/>
            </a:endParaRPr>
          </a:p>
          <a:p>
            <a:pPr marL="965200" lvl="1" indent="-182245">
              <a:lnSpc>
                <a:spcPct val="100000"/>
              </a:lnSpc>
              <a:spcBef>
                <a:spcPts val="1415"/>
              </a:spcBef>
              <a:buSzPct val="189473"/>
              <a:buFont typeface="Arial"/>
              <a:buChar char="•"/>
              <a:tabLst>
                <a:tab pos="965200" algn="l"/>
              </a:tabLst>
            </a:pPr>
            <a:r>
              <a:rPr sz="950" spc="10" dirty="0">
                <a:latin typeface="Calibri"/>
                <a:cs typeface="Calibri"/>
              </a:rPr>
              <a:t>Οντότητες</a:t>
            </a:r>
            <a:r>
              <a:rPr sz="950" spc="-40" dirty="0">
                <a:latin typeface="Calibri"/>
                <a:cs typeface="Calibri"/>
              </a:rPr>
              <a:t> </a:t>
            </a:r>
            <a:r>
              <a:rPr sz="950" spc="20" dirty="0">
                <a:latin typeface="Calibri"/>
                <a:cs typeface="Calibri"/>
              </a:rPr>
              <a:t>χρέωσης</a:t>
            </a:r>
            <a:endParaRPr sz="950">
              <a:latin typeface="Calibri"/>
              <a:cs typeface="Calibri"/>
            </a:endParaRPr>
          </a:p>
          <a:p>
            <a:pPr marL="965200" lvl="1" indent="-182245">
              <a:lnSpc>
                <a:spcPct val="100000"/>
              </a:lnSpc>
              <a:spcBef>
                <a:spcPts val="1390"/>
              </a:spcBef>
              <a:buSzPct val="189473"/>
              <a:buFont typeface="Arial"/>
              <a:buChar char="•"/>
              <a:tabLst>
                <a:tab pos="965200" algn="l"/>
              </a:tabLst>
            </a:pPr>
            <a:r>
              <a:rPr sz="950" spc="65" dirty="0">
                <a:latin typeface="Calibri"/>
                <a:cs typeface="Calibri"/>
              </a:rPr>
              <a:t>Αγορά</a:t>
            </a:r>
            <a:endParaRPr sz="950">
              <a:latin typeface="Calibri"/>
              <a:cs typeface="Calibri"/>
            </a:endParaRPr>
          </a:p>
          <a:p>
            <a:pPr marL="965200" lvl="1" indent="-182245">
              <a:lnSpc>
                <a:spcPct val="100000"/>
              </a:lnSpc>
              <a:spcBef>
                <a:spcPts val="1320"/>
              </a:spcBef>
              <a:buSzPct val="189473"/>
              <a:buFont typeface="Arial"/>
              <a:buChar char="•"/>
              <a:tabLst>
                <a:tab pos="965200" algn="l"/>
              </a:tabLst>
            </a:pPr>
            <a:r>
              <a:rPr sz="950" spc="40" dirty="0">
                <a:latin typeface="Calibri"/>
                <a:cs typeface="Calibri"/>
              </a:rPr>
              <a:t>Αρχές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ή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ρυθμιστικές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αρχές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για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τη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θέσπιση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κανόνων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λειτουργίας</a:t>
            </a:r>
            <a:endParaRPr sz="950">
              <a:latin typeface="Calibri"/>
              <a:cs typeface="Calibri"/>
            </a:endParaRPr>
          </a:p>
          <a:p>
            <a:pPr marL="965200" lvl="1" indent="-182245">
              <a:lnSpc>
                <a:spcPct val="100000"/>
              </a:lnSpc>
              <a:spcBef>
                <a:spcPts val="1385"/>
              </a:spcBef>
              <a:buSzPct val="189473"/>
              <a:buFont typeface="Arial"/>
              <a:buChar char="•"/>
              <a:tabLst>
                <a:tab pos="965200" algn="l"/>
              </a:tabLst>
            </a:pPr>
            <a:r>
              <a:rPr sz="950" spc="45" dirty="0">
                <a:latin typeface="Calibri"/>
                <a:cs typeface="Calibri"/>
              </a:rPr>
              <a:t>Καταναλωτές</a:t>
            </a:r>
            <a:r>
              <a:rPr sz="950" spc="-10" dirty="0">
                <a:latin typeface="Calibri"/>
                <a:cs typeface="Calibri"/>
              </a:rPr>
              <a:t> </a:t>
            </a:r>
            <a:r>
              <a:rPr sz="950" spc="30" dirty="0">
                <a:latin typeface="Calibri"/>
                <a:cs typeface="Calibri"/>
              </a:rPr>
              <a:t>prosumers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761480" y="1491297"/>
            <a:ext cx="5299710" cy="3689350"/>
            <a:chOff x="6761480" y="1491297"/>
            <a:chExt cx="5299710" cy="368935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04592" y="4169410"/>
              <a:ext cx="1276667" cy="27241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08845" y="4441825"/>
              <a:ext cx="272415" cy="1447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04592" y="4441825"/>
              <a:ext cx="272415" cy="41719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77007" y="4586287"/>
              <a:ext cx="1004252" cy="27241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915400" y="4479925"/>
              <a:ext cx="1004569" cy="217170"/>
            </a:xfrm>
            <a:custGeom>
              <a:avLst/>
              <a:gdLst/>
              <a:ahLst/>
              <a:cxnLst/>
              <a:rect l="l" t="t" r="r" b="b"/>
              <a:pathLst>
                <a:path w="1004570" h="217170">
                  <a:moveTo>
                    <a:pt x="1004252" y="0"/>
                  </a:moveTo>
                  <a:lnTo>
                    <a:pt x="0" y="0"/>
                  </a:lnTo>
                  <a:lnTo>
                    <a:pt x="0" y="132080"/>
                  </a:lnTo>
                  <a:lnTo>
                    <a:pt x="5397" y="169227"/>
                  </a:lnTo>
                  <a:lnTo>
                    <a:pt x="21272" y="195897"/>
                  </a:lnTo>
                  <a:lnTo>
                    <a:pt x="47942" y="211772"/>
                  </a:lnTo>
                  <a:lnTo>
                    <a:pt x="85090" y="217169"/>
                  </a:lnTo>
                  <a:lnTo>
                    <a:pt x="919162" y="217169"/>
                  </a:lnTo>
                  <a:lnTo>
                    <a:pt x="956627" y="211772"/>
                  </a:lnTo>
                  <a:lnTo>
                    <a:pt x="982979" y="195897"/>
                  </a:lnTo>
                  <a:lnTo>
                    <a:pt x="999172" y="169227"/>
                  </a:lnTo>
                  <a:lnTo>
                    <a:pt x="1004252" y="132080"/>
                  </a:lnTo>
                  <a:lnTo>
                    <a:pt x="1004252" y="0"/>
                  </a:lnTo>
                  <a:close/>
                </a:path>
              </a:pathLst>
            </a:custGeom>
            <a:solidFill>
              <a:srgbClr val="339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15400" y="4279900"/>
              <a:ext cx="1004252" cy="20859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932227" y="4297045"/>
              <a:ext cx="970280" cy="382905"/>
            </a:xfrm>
            <a:custGeom>
              <a:avLst/>
              <a:gdLst/>
              <a:ahLst/>
              <a:cxnLst/>
              <a:rect l="l" t="t" r="r" b="b"/>
              <a:pathLst>
                <a:path w="970279" h="382904">
                  <a:moveTo>
                    <a:pt x="0" y="67944"/>
                  </a:moveTo>
                  <a:lnTo>
                    <a:pt x="4127" y="38417"/>
                  </a:lnTo>
                  <a:lnTo>
                    <a:pt x="17144" y="17144"/>
                  </a:lnTo>
                  <a:lnTo>
                    <a:pt x="38417" y="4127"/>
                  </a:lnTo>
                  <a:lnTo>
                    <a:pt x="67944" y="0"/>
                  </a:lnTo>
                  <a:lnTo>
                    <a:pt x="902334" y="0"/>
                  </a:lnTo>
                  <a:lnTo>
                    <a:pt x="932179" y="4127"/>
                  </a:lnTo>
                  <a:lnTo>
                    <a:pt x="953452" y="17144"/>
                  </a:lnTo>
                  <a:lnTo>
                    <a:pt x="966152" y="38417"/>
                  </a:lnTo>
                  <a:lnTo>
                    <a:pt x="970279" y="67944"/>
                  </a:lnTo>
                  <a:lnTo>
                    <a:pt x="970279" y="314959"/>
                  </a:lnTo>
                  <a:lnTo>
                    <a:pt x="966152" y="344804"/>
                  </a:lnTo>
                  <a:lnTo>
                    <a:pt x="953452" y="366077"/>
                  </a:lnTo>
                  <a:lnTo>
                    <a:pt x="932179" y="378777"/>
                  </a:lnTo>
                  <a:lnTo>
                    <a:pt x="902334" y="382904"/>
                  </a:lnTo>
                  <a:lnTo>
                    <a:pt x="67944" y="382904"/>
                  </a:lnTo>
                  <a:lnTo>
                    <a:pt x="38417" y="378777"/>
                  </a:lnTo>
                  <a:lnTo>
                    <a:pt x="17144" y="366077"/>
                  </a:lnTo>
                  <a:lnTo>
                    <a:pt x="4127" y="344804"/>
                  </a:lnTo>
                  <a:lnTo>
                    <a:pt x="0" y="314959"/>
                  </a:lnTo>
                  <a:lnTo>
                    <a:pt x="0" y="67944"/>
                  </a:lnTo>
                </a:path>
              </a:pathLst>
            </a:custGeom>
            <a:ln w="17145">
              <a:solidFill>
                <a:srgbClr val="DFEF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932227" y="4297045"/>
              <a:ext cx="970280" cy="382905"/>
            </a:xfrm>
            <a:custGeom>
              <a:avLst/>
              <a:gdLst/>
              <a:ahLst/>
              <a:cxnLst/>
              <a:rect l="l" t="t" r="r" b="b"/>
              <a:pathLst>
                <a:path w="970279" h="382904">
                  <a:moveTo>
                    <a:pt x="0" y="67944"/>
                  </a:moveTo>
                  <a:lnTo>
                    <a:pt x="4127" y="38417"/>
                  </a:lnTo>
                  <a:lnTo>
                    <a:pt x="17144" y="17144"/>
                  </a:lnTo>
                  <a:lnTo>
                    <a:pt x="38417" y="4127"/>
                  </a:lnTo>
                  <a:lnTo>
                    <a:pt x="67944" y="0"/>
                  </a:lnTo>
                  <a:lnTo>
                    <a:pt x="902334" y="0"/>
                  </a:lnTo>
                  <a:lnTo>
                    <a:pt x="932179" y="4127"/>
                  </a:lnTo>
                  <a:lnTo>
                    <a:pt x="953452" y="17144"/>
                  </a:lnTo>
                  <a:lnTo>
                    <a:pt x="966152" y="38417"/>
                  </a:lnTo>
                  <a:lnTo>
                    <a:pt x="970279" y="67944"/>
                  </a:lnTo>
                  <a:lnTo>
                    <a:pt x="970279" y="314959"/>
                  </a:lnTo>
                  <a:lnTo>
                    <a:pt x="966152" y="344804"/>
                  </a:lnTo>
                  <a:lnTo>
                    <a:pt x="953452" y="366077"/>
                  </a:lnTo>
                  <a:lnTo>
                    <a:pt x="932179" y="378777"/>
                  </a:lnTo>
                  <a:lnTo>
                    <a:pt x="902334" y="382904"/>
                  </a:lnTo>
                  <a:lnTo>
                    <a:pt x="67944" y="382904"/>
                  </a:lnTo>
                  <a:lnTo>
                    <a:pt x="38417" y="378777"/>
                  </a:lnTo>
                  <a:lnTo>
                    <a:pt x="17144" y="366077"/>
                  </a:lnTo>
                  <a:lnTo>
                    <a:pt x="4127" y="344804"/>
                  </a:lnTo>
                  <a:lnTo>
                    <a:pt x="0" y="314959"/>
                  </a:lnTo>
                  <a:lnTo>
                    <a:pt x="0" y="67944"/>
                  </a:lnTo>
                </a:path>
              </a:pathLst>
            </a:custGeom>
            <a:ln w="8255">
              <a:solidFill>
                <a:srgbClr val="3399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087802" y="4455477"/>
              <a:ext cx="655320" cy="74295"/>
            </a:xfrm>
            <a:custGeom>
              <a:avLst/>
              <a:gdLst/>
              <a:ahLst/>
              <a:cxnLst/>
              <a:rect l="l" t="t" r="r" b="b"/>
              <a:pathLst>
                <a:path w="655320" h="74295">
                  <a:moveTo>
                    <a:pt x="36512" y="12382"/>
                  </a:moveTo>
                  <a:lnTo>
                    <a:pt x="21589" y="12382"/>
                  </a:lnTo>
                  <a:lnTo>
                    <a:pt x="21589" y="73025"/>
                  </a:lnTo>
                  <a:lnTo>
                    <a:pt x="36512" y="73025"/>
                  </a:lnTo>
                  <a:lnTo>
                    <a:pt x="36512" y="12382"/>
                  </a:lnTo>
                  <a:close/>
                </a:path>
                <a:path w="655320" h="74295">
                  <a:moveTo>
                    <a:pt x="58102" y="0"/>
                  </a:moveTo>
                  <a:lnTo>
                    <a:pt x="0" y="0"/>
                  </a:lnTo>
                  <a:lnTo>
                    <a:pt x="0" y="12382"/>
                  </a:lnTo>
                  <a:lnTo>
                    <a:pt x="58102" y="12382"/>
                  </a:lnTo>
                  <a:lnTo>
                    <a:pt x="58102" y="0"/>
                  </a:lnTo>
                  <a:close/>
                </a:path>
                <a:path w="655320" h="74295">
                  <a:moveTo>
                    <a:pt x="80009" y="20320"/>
                  </a:moveTo>
                  <a:lnTo>
                    <a:pt x="66992" y="20320"/>
                  </a:lnTo>
                  <a:lnTo>
                    <a:pt x="66992" y="73025"/>
                  </a:lnTo>
                  <a:lnTo>
                    <a:pt x="80962" y="73025"/>
                  </a:lnTo>
                  <a:lnTo>
                    <a:pt x="80962" y="47625"/>
                  </a:lnTo>
                  <a:lnTo>
                    <a:pt x="81279" y="41910"/>
                  </a:lnTo>
                  <a:lnTo>
                    <a:pt x="82867" y="36195"/>
                  </a:lnTo>
                  <a:lnTo>
                    <a:pt x="83819" y="34290"/>
                  </a:lnTo>
                  <a:lnTo>
                    <a:pt x="86677" y="32067"/>
                  </a:lnTo>
                  <a:lnTo>
                    <a:pt x="88264" y="31432"/>
                  </a:lnTo>
                  <a:lnTo>
                    <a:pt x="97789" y="31432"/>
                  </a:lnTo>
                  <a:lnTo>
                    <a:pt x="99059" y="27622"/>
                  </a:lnTo>
                  <a:lnTo>
                    <a:pt x="80009" y="27622"/>
                  </a:lnTo>
                  <a:lnTo>
                    <a:pt x="80009" y="20320"/>
                  </a:lnTo>
                  <a:close/>
                </a:path>
                <a:path w="655320" h="74295">
                  <a:moveTo>
                    <a:pt x="97789" y="31432"/>
                  </a:moveTo>
                  <a:lnTo>
                    <a:pt x="92392" y="31432"/>
                  </a:lnTo>
                  <a:lnTo>
                    <a:pt x="96837" y="33655"/>
                  </a:lnTo>
                  <a:lnTo>
                    <a:pt x="97789" y="31432"/>
                  </a:lnTo>
                  <a:close/>
                </a:path>
                <a:path w="655320" h="74295">
                  <a:moveTo>
                    <a:pt x="95250" y="19050"/>
                  </a:moveTo>
                  <a:lnTo>
                    <a:pt x="89852" y="19050"/>
                  </a:lnTo>
                  <a:lnTo>
                    <a:pt x="87629" y="19685"/>
                  </a:lnTo>
                  <a:lnTo>
                    <a:pt x="84137" y="21907"/>
                  </a:lnTo>
                  <a:lnTo>
                    <a:pt x="82232" y="24130"/>
                  </a:lnTo>
                  <a:lnTo>
                    <a:pt x="80009" y="27622"/>
                  </a:lnTo>
                  <a:lnTo>
                    <a:pt x="99059" y="27622"/>
                  </a:lnTo>
                  <a:lnTo>
                    <a:pt x="101282" y="21907"/>
                  </a:lnTo>
                  <a:lnTo>
                    <a:pt x="98107" y="20002"/>
                  </a:lnTo>
                  <a:lnTo>
                    <a:pt x="95250" y="19050"/>
                  </a:lnTo>
                  <a:close/>
                </a:path>
                <a:path w="655320" h="74295">
                  <a:moveTo>
                    <a:pt x="149542" y="29527"/>
                  </a:moveTo>
                  <a:lnTo>
                    <a:pt x="130492" y="29527"/>
                  </a:lnTo>
                  <a:lnTo>
                    <a:pt x="133032" y="30162"/>
                  </a:lnTo>
                  <a:lnTo>
                    <a:pt x="135889" y="32385"/>
                  </a:lnTo>
                  <a:lnTo>
                    <a:pt x="136525" y="34607"/>
                  </a:lnTo>
                  <a:lnTo>
                    <a:pt x="136525" y="38417"/>
                  </a:lnTo>
                  <a:lnTo>
                    <a:pt x="133984" y="39687"/>
                  </a:lnTo>
                  <a:lnTo>
                    <a:pt x="118109" y="42862"/>
                  </a:lnTo>
                  <a:lnTo>
                    <a:pt x="114300" y="44132"/>
                  </a:lnTo>
                  <a:lnTo>
                    <a:pt x="103504" y="63182"/>
                  </a:lnTo>
                  <a:lnTo>
                    <a:pt x="105092" y="66992"/>
                  </a:lnTo>
                  <a:lnTo>
                    <a:pt x="111442" y="72707"/>
                  </a:lnTo>
                  <a:lnTo>
                    <a:pt x="115569" y="74295"/>
                  </a:lnTo>
                  <a:lnTo>
                    <a:pt x="124142" y="74295"/>
                  </a:lnTo>
                  <a:lnTo>
                    <a:pt x="127317" y="73660"/>
                  </a:lnTo>
                  <a:lnTo>
                    <a:pt x="132714" y="71437"/>
                  </a:lnTo>
                  <a:lnTo>
                    <a:pt x="135254" y="69532"/>
                  </a:lnTo>
                  <a:lnTo>
                    <a:pt x="137477" y="67310"/>
                  </a:lnTo>
                  <a:lnTo>
                    <a:pt x="150812" y="67310"/>
                  </a:lnTo>
                  <a:lnTo>
                    <a:pt x="150494" y="64452"/>
                  </a:lnTo>
                  <a:lnTo>
                    <a:pt x="123189" y="64452"/>
                  </a:lnTo>
                  <a:lnTo>
                    <a:pt x="121602" y="63817"/>
                  </a:lnTo>
                  <a:lnTo>
                    <a:pt x="121284" y="63817"/>
                  </a:lnTo>
                  <a:lnTo>
                    <a:pt x="118427" y="60960"/>
                  </a:lnTo>
                  <a:lnTo>
                    <a:pt x="117475" y="59055"/>
                  </a:lnTo>
                  <a:lnTo>
                    <a:pt x="117475" y="55245"/>
                  </a:lnTo>
                  <a:lnTo>
                    <a:pt x="118427" y="53657"/>
                  </a:lnTo>
                  <a:lnTo>
                    <a:pt x="120332" y="52387"/>
                  </a:lnTo>
                  <a:lnTo>
                    <a:pt x="121602" y="51435"/>
                  </a:lnTo>
                  <a:lnTo>
                    <a:pt x="124142" y="50482"/>
                  </a:lnTo>
                  <a:lnTo>
                    <a:pt x="131762" y="48895"/>
                  </a:lnTo>
                  <a:lnTo>
                    <a:pt x="134302" y="48260"/>
                  </a:lnTo>
                  <a:lnTo>
                    <a:pt x="136525" y="47625"/>
                  </a:lnTo>
                  <a:lnTo>
                    <a:pt x="150177" y="47625"/>
                  </a:lnTo>
                  <a:lnTo>
                    <a:pt x="149859" y="32067"/>
                  </a:lnTo>
                  <a:lnTo>
                    <a:pt x="149542" y="30162"/>
                  </a:lnTo>
                  <a:lnTo>
                    <a:pt x="149542" y="29527"/>
                  </a:lnTo>
                  <a:close/>
                </a:path>
                <a:path w="655320" h="74295">
                  <a:moveTo>
                    <a:pt x="150812" y="67310"/>
                  </a:moveTo>
                  <a:lnTo>
                    <a:pt x="137477" y="67310"/>
                  </a:lnTo>
                  <a:lnTo>
                    <a:pt x="139064" y="72072"/>
                  </a:lnTo>
                  <a:lnTo>
                    <a:pt x="139382" y="72707"/>
                  </a:lnTo>
                  <a:lnTo>
                    <a:pt x="139382" y="73025"/>
                  </a:lnTo>
                  <a:lnTo>
                    <a:pt x="153352" y="73025"/>
                  </a:lnTo>
                  <a:lnTo>
                    <a:pt x="152082" y="70485"/>
                  </a:lnTo>
                  <a:lnTo>
                    <a:pt x="151129" y="68262"/>
                  </a:lnTo>
                  <a:lnTo>
                    <a:pt x="151129" y="67627"/>
                  </a:lnTo>
                  <a:lnTo>
                    <a:pt x="150812" y="67310"/>
                  </a:lnTo>
                  <a:close/>
                </a:path>
                <a:path w="655320" h="74295">
                  <a:moveTo>
                    <a:pt x="150177" y="47625"/>
                  </a:moveTo>
                  <a:lnTo>
                    <a:pt x="136525" y="47625"/>
                  </a:lnTo>
                  <a:lnTo>
                    <a:pt x="136326" y="52387"/>
                  </a:lnTo>
                  <a:lnTo>
                    <a:pt x="136207" y="56197"/>
                  </a:lnTo>
                  <a:lnTo>
                    <a:pt x="135889" y="57467"/>
                  </a:lnTo>
                  <a:lnTo>
                    <a:pt x="127952" y="64452"/>
                  </a:lnTo>
                  <a:lnTo>
                    <a:pt x="150494" y="64452"/>
                  </a:lnTo>
                  <a:lnTo>
                    <a:pt x="150177" y="63817"/>
                  </a:lnTo>
                  <a:lnTo>
                    <a:pt x="150177" y="47625"/>
                  </a:lnTo>
                  <a:close/>
                </a:path>
                <a:path w="655320" h="74295">
                  <a:moveTo>
                    <a:pt x="118427" y="33972"/>
                  </a:moveTo>
                  <a:lnTo>
                    <a:pt x="104775" y="33972"/>
                  </a:lnTo>
                  <a:lnTo>
                    <a:pt x="117792" y="36195"/>
                  </a:lnTo>
                  <a:lnTo>
                    <a:pt x="118427" y="33972"/>
                  </a:lnTo>
                  <a:close/>
                </a:path>
                <a:path w="655320" h="74295">
                  <a:moveTo>
                    <a:pt x="134302" y="19050"/>
                  </a:moveTo>
                  <a:lnTo>
                    <a:pt x="120967" y="19050"/>
                  </a:lnTo>
                  <a:lnTo>
                    <a:pt x="115887" y="20320"/>
                  </a:lnTo>
                  <a:lnTo>
                    <a:pt x="108902" y="25082"/>
                  </a:lnTo>
                  <a:lnTo>
                    <a:pt x="106362" y="28892"/>
                  </a:lnTo>
                  <a:lnTo>
                    <a:pt x="105092" y="33972"/>
                  </a:lnTo>
                  <a:lnTo>
                    <a:pt x="118744" y="33972"/>
                  </a:lnTo>
                  <a:lnTo>
                    <a:pt x="119697" y="32067"/>
                  </a:lnTo>
                  <a:lnTo>
                    <a:pt x="122237" y="30162"/>
                  </a:lnTo>
                  <a:lnTo>
                    <a:pt x="124459" y="29527"/>
                  </a:lnTo>
                  <a:lnTo>
                    <a:pt x="149542" y="29527"/>
                  </a:lnTo>
                  <a:lnTo>
                    <a:pt x="149542" y="29210"/>
                  </a:lnTo>
                  <a:lnTo>
                    <a:pt x="147002" y="24447"/>
                  </a:lnTo>
                  <a:lnTo>
                    <a:pt x="144779" y="22542"/>
                  </a:lnTo>
                  <a:lnTo>
                    <a:pt x="138747" y="19685"/>
                  </a:lnTo>
                  <a:lnTo>
                    <a:pt x="134302" y="19050"/>
                  </a:lnTo>
                  <a:close/>
                </a:path>
                <a:path w="655320" h="74295">
                  <a:moveTo>
                    <a:pt x="176847" y="20320"/>
                  </a:moveTo>
                  <a:lnTo>
                    <a:pt x="163829" y="20320"/>
                  </a:lnTo>
                  <a:lnTo>
                    <a:pt x="163829" y="73025"/>
                  </a:lnTo>
                  <a:lnTo>
                    <a:pt x="178117" y="73025"/>
                  </a:lnTo>
                  <a:lnTo>
                    <a:pt x="178117" y="40322"/>
                  </a:lnTo>
                  <a:lnTo>
                    <a:pt x="187007" y="29527"/>
                  </a:lnTo>
                  <a:lnTo>
                    <a:pt x="211137" y="29527"/>
                  </a:lnTo>
                  <a:lnTo>
                    <a:pt x="210819" y="28575"/>
                  </a:lnTo>
                  <a:lnTo>
                    <a:pt x="210502" y="27940"/>
                  </a:lnTo>
                  <a:lnTo>
                    <a:pt x="176847" y="27940"/>
                  </a:lnTo>
                  <a:lnTo>
                    <a:pt x="176847" y="20320"/>
                  </a:lnTo>
                  <a:close/>
                </a:path>
                <a:path w="655320" h="74295">
                  <a:moveTo>
                    <a:pt x="211137" y="29527"/>
                  </a:moveTo>
                  <a:lnTo>
                    <a:pt x="191452" y="29527"/>
                  </a:lnTo>
                  <a:lnTo>
                    <a:pt x="193039" y="30162"/>
                  </a:lnTo>
                  <a:lnTo>
                    <a:pt x="195897" y="32067"/>
                  </a:lnTo>
                  <a:lnTo>
                    <a:pt x="196850" y="33337"/>
                  </a:lnTo>
                  <a:lnTo>
                    <a:pt x="197802" y="36512"/>
                  </a:lnTo>
                  <a:lnTo>
                    <a:pt x="198119" y="39052"/>
                  </a:lnTo>
                  <a:lnTo>
                    <a:pt x="198119" y="73025"/>
                  </a:lnTo>
                  <a:lnTo>
                    <a:pt x="212089" y="73025"/>
                  </a:lnTo>
                  <a:lnTo>
                    <a:pt x="212089" y="34607"/>
                  </a:lnTo>
                  <a:lnTo>
                    <a:pt x="211137" y="30162"/>
                  </a:lnTo>
                  <a:lnTo>
                    <a:pt x="211137" y="29527"/>
                  </a:lnTo>
                  <a:close/>
                </a:path>
                <a:path w="655320" h="74295">
                  <a:moveTo>
                    <a:pt x="197484" y="19050"/>
                  </a:moveTo>
                  <a:lnTo>
                    <a:pt x="187325" y="19050"/>
                  </a:lnTo>
                  <a:lnTo>
                    <a:pt x="181609" y="21907"/>
                  </a:lnTo>
                  <a:lnTo>
                    <a:pt x="176847" y="27940"/>
                  </a:lnTo>
                  <a:lnTo>
                    <a:pt x="210502" y="27940"/>
                  </a:lnTo>
                  <a:lnTo>
                    <a:pt x="197484" y="19050"/>
                  </a:lnTo>
                  <a:close/>
                </a:path>
                <a:path w="655320" h="74295">
                  <a:moveTo>
                    <a:pt x="235584" y="55880"/>
                  </a:moveTo>
                  <a:lnTo>
                    <a:pt x="221614" y="58102"/>
                  </a:lnTo>
                  <a:lnTo>
                    <a:pt x="222884" y="63182"/>
                  </a:lnTo>
                  <a:lnTo>
                    <a:pt x="225425" y="66992"/>
                  </a:lnTo>
                  <a:lnTo>
                    <a:pt x="233997" y="73025"/>
                  </a:lnTo>
                  <a:lnTo>
                    <a:pt x="239712" y="74295"/>
                  </a:lnTo>
                  <a:lnTo>
                    <a:pt x="254952" y="74295"/>
                  </a:lnTo>
                  <a:lnTo>
                    <a:pt x="260984" y="72707"/>
                  </a:lnTo>
                  <a:lnTo>
                    <a:pt x="268922" y="65722"/>
                  </a:lnTo>
                  <a:lnTo>
                    <a:pt x="269557" y="64135"/>
                  </a:lnTo>
                  <a:lnTo>
                    <a:pt x="243522" y="64135"/>
                  </a:lnTo>
                  <a:lnTo>
                    <a:pt x="241300" y="63500"/>
                  </a:lnTo>
                  <a:lnTo>
                    <a:pt x="240347" y="63182"/>
                  </a:lnTo>
                  <a:lnTo>
                    <a:pt x="237489" y="60642"/>
                  </a:lnTo>
                  <a:lnTo>
                    <a:pt x="236219" y="58737"/>
                  </a:lnTo>
                  <a:lnTo>
                    <a:pt x="235584" y="55880"/>
                  </a:lnTo>
                  <a:close/>
                </a:path>
                <a:path w="655320" h="74295">
                  <a:moveTo>
                    <a:pt x="253047" y="19050"/>
                  </a:moveTo>
                  <a:lnTo>
                    <a:pt x="238125" y="19050"/>
                  </a:lnTo>
                  <a:lnTo>
                    <a:pt x="232409" y="20637"/>
                  </a:lnTo>
                  <a:lnTo>
                    <a:pt x="225107" y="26670"/>
                  </a:lnTo>
                  <a:lnTo>
                    <a:pt x="223519" y="30480"/>
                  </a:lnTo>
                  <a:lnTo>
                    <a:pt x="223519" y="40322"/>
                  </a:lnTo>
                  <a:lnTo>
                    <a:pt x="253682" y="54610"/>
                  </a:lnTo>
                  <a:lnTo>
                    <a:pt x="255269" y="55245"/>
                  </a:lnTo>
                  <a:lnTo>
                    <a:pt x="256539" y="56515"/>
                  </a:lnTo>
                  <a:lnTo>
                    <a:pt x="256857" y="57467"/>
                  </a:lnTo>
                  <a:lnTo>
                    <a:pt x="256857" y="60007"/>
                  </a:lnTo>
                  <a:lnTo>
                    <a:pt x="256222" y="61277"/>
                  </a:lnTo>
                  <a:lnTo>
                    <a:pt x="254952" y="62230"/>
                  </a:lnTo>
                  <a:lnTo>
                    <a:pt x="253047" y="63500"/>
                  </a:lnTo>
                  <a:lnTo>
                    <a:pt x="250507" y="64135"/>
                  </a:lnTo>
                  <a:lnTo>
                    <a:pt x="269557" y="64135"/>
                  </a:lnTo>
                  <a:lnTo>
                    <a:pt x="270827" y="61277"/>
                  </a:lnTo>
                  <a:lnTo>
                    <a:pt x="270827" y="52070"/>
                  </a:lnTo>
                  <a:lnTo>
                    <a:pt x="269557" y="48577"/>
                  </a:lnTo>
                  <a:lnTo>
                    <a:pt x="263525" y="43815"/>
                  </a:lnTo>
                  <a:lnTo>
                    <a:pt x="258444" y="41592"/>
                  </a:lnTo>
                  <a:lnTo>
                    <a:pt x="243522" y="38100"/>
                  </a:lnTo>
                  <a:lnTo>
                    <a:pt x="239077" y="36830"/>
                  </a:lnTo>
                  <a:lnTo>
                    <a:pt x="237807" y="36195"/>
                  </a:lnTo>
                  <a:lnTo>
                    <a:pt x="236854" y="35242"/>
                  </a:lnTo>
                  <a:lnTo>
                    <a:pt x="236537" y="34290"/>
                  </a:lnTo>
                  <a:lnTo>
                    <a:pt x="236537" y="32067"/>
                  </a:lnTo>
                  <a:lnTo>
                    <a:pt x="237172" y="31432"/>
                  </a:lnTo>
                  <a:lnTo>
                    <a:pt x="239712" y="29527"/>
                  </a:lnTo>
                  <a:lnTo>
                    <a:pt x="242252" y="28892"/>
                  </a:lnTo>
                  <a:lnTo>
                    <a:pt x="267969" y="28892"/>
                  </a:lnTo>
                  <a:lnTo>
                    <a:pt x="267969" y="28257"/>
                  </a:lnTo>
                  <a:lnTo>
                    <a:pt x="265429" y="24765"/>
                  </a:lnTo>
                  <a:lnTo>
                    <a:pt x="258444" y="20320"/>
                  </a:lnTo>
                  <a:lnTo>
                    <a:pt x="253047" y="19050"/>
                  </a:lnTo>
                  <a:close/>
                </a:path>
                <a:path w="655320" h="74295">
                  <a:moveTo>
                    <a:pt x="267969" y="28892"/>
                  </a:moveTo>
                  <a:lnTo>
                    <a:pt x="248919" y="28892"/>
                  </a:lnTo>
                  <a:lnTo>
                    <a:pt x="251142" y="29527"/>
                  </a:lnTo>
                  <a:lnTo>
                    <a:pt x="254317" y="31750"/>
                  </a:lnTo>
                  <a:lnTo>
                    <a:pt x="255269" y="33337"/>
                  </a:lnTo>
                  <a:lnTo>
                    <a:pt x="255904" y="35242"/>
                  </a:lnTo>
                  <a:lnTo>
                    <a:pt x="269239" y="33020"/>
                  </a:lnTo>
                  <a:lnTo>
                    <a:pt x="267969" y="28892"/>
                  </a:lnTo>
                  <a:close/>
                </a:path>
                <a:path w="655320" h="74295">
                  <a:moveTo>
                    <a:pt x="294957" y="20320"/>
                  </a:moveTo>
                  <a:lnTo>
                    <a:pt x="282257" y="20320"/>
                  </a:lnTo>
                  <a:lnTo>
                    <a:pt x="282257" y="73025"/>
                  </a:lnTo>
                  <a:lnTo>
                    <a:pt x="296227" y="73025"/>
                  </a:lnTo>
                  <a:lnTo>
                    <a:pt x="296227" y="42227"/>
                  </a:lnTo>
                  <a:lnTo>
                    <a:pt x="296544" y="39052"/>
                  </a:lnTo>
                  <a:lnTo>
                    <a:pt x="304800" y="29527"/>
                  </a:lnTo>
                  <a:lnTo>
                    <a:pt x="359092" y="29527"/>
                  </a:lnTo>
                  <a:lnTo>
                    <a:pt x="358139" y="27305"/>
                  </a:lnTo>
                  <a:lnTo>
                    <a:pt x="294957" y="27305"/>
                  </a:lnTo>
                  <a:lnTo>
                    <a:pt x="294957" y="20320"/>
                  </a:lnTo>
                  <a:close/>
                </a:path>
                <a:path w="655320" h="74295">
                  <a:moveTo>
                    <a:pt x="336550" y="29527"/>
                  </a:moveTo>
                  <a:lnTo>
                    <a:pt x="308609" y="29527"/>
                  </a:lnTo>
                  <a:lnTo>
                    <a:pt x="310197" y="30162"/>
                  </a:lnTo>
                  <a:lnTo>
                    <a:pt x="312102" y="31432"/>
                  </a:lnTo>
                  <a:lnTo>
                    <a:pt x="313054" y="32702"/>
                  </a:lnTo>
                  <a:lnTo>
                    <a:pt x="314007" y="35560"/>
                  </a:lnTo>
                  <a:lnTo>
                    <a:pt x="314050" y="42227"/>
                  </a:lnTo>
                  <a:lnTo>
                    <a:pt x="314325" y="73025"/>
                  </a:lnTo>
                  <a:lnTo>
                    <a:pt x="328294" y="73025"/>
                  </a:lnTo>
                  <a:lnTo>
                    <a:pt x="330200" y="34290"/>
                  </a:lnTo>
                  <a:lnTo>
                    <a:pt x="334962" y="30162"/>
                  </a:lnTo>
                  <a:lnTo>
                    <a:pt x="336550" y="29527"/>
                  </a:lnTo>
                  <a:close/>
                </a:path>
                <a:path w="655320" h="74295">
                  <a:moveTo>
                    <a:pt x="359092" y="29527"/>
                  </a:moveTo>
                  <a:lnTo>
                    <a:pt x="341312" y="29527"/>
                  </a:lnTo>
                  <a:lnTo>
                    <a:pt x="343217" y="30797"/>
                  </a:lnTo>
                  <a:lnTo>
                    <a:pt x="344487" y="32702"/>
                  </a:lnTo>
                  <a:lnTo>
                    <a:pt x="345757" y="34290"/>
                  </a:lnTo>
                  <a:lnTo>
                    <a:pt x="346075" y="37465"/>
                  </a:lnTo>
                  <a:lnTo>
                    <a:pt x="346075" y="73025"/>
                  </a:lnTo>
                  <a:lnTo>
                    <a:pt x="360044" y="73025"/>
                  </a:lnTo>
                  <a:lnTo>
                    <a:pt x="360044" y="34290"/>
                  </a:lnTo>
                  <a:lnTo>
                    <a:pt x="359727" y="31432"/>
                  </a:lnTo>
                  <a:lnTo>
                    <a:pt x="359727" y="30480"/>
                  </a:lnTo>
                  <a:lnTo>
                    <a:pt x="359092" y="29527"/>
                  </a:lnTo>
                  <a:close/>
                </a:path>
                <a:path w="655320" h="74295">
                  <a:moveTo>
                    <a:pt x="314959" y="19050"/>
                  </a:moveTo>
                  <a:lnTo>
                    <a:pt x="305117" y="19050"/>
                  </a:lnTo>
                  <a:lnTo>
                    <a:pt x="299719" y="21907"/>
                  </a:lnTo>
                  <a:lnTo>
                    <a:pt x="294957" y="27305"/>
                  </a:lnTo>
                  <a:lnTo>
                    <a:pt x="326707" y="27305"/>
                  </a:lnTo>
                  <a:lnTo>
                    <a:pt x="324802" y="24447"/>
                  </a:lnTo>
                  <a:lnTo>
                    <a:pt x="322897" y="22542"/>
                  </a:lnTo>
                  <a:lnTo>
                    <a:pt x="318134" y="19685"/>
                  </a:lnTo>
                  <a:lnTo>
                    <a:pt x="318452" y="19685"/>
                  </a:lnTo>
                  <a:lnTo>
                    <a:pt x="314959" y="19050"/>
                  </a:lnTo>
                  <a:close/>
                </a:path>
                <a:path w="655320" h="74295">
                  <a:moveTo>
                    <a:pt x="346709" y="19050"/>
                  </a:moveTo>
                  <a:lnTo>
                    <a:pt x="339725" y="19050"/>
                  </a:lnTo>
                  <a:lnTo>
                    <a:pt x="336232" y="19685"/>
                  </a:lnTo>
                  <a:lnTo>
                    <a:pt x="336550" y="19685"/>
                  </a:lnTo>
                  <a:lnTo>
                    <a:pt x="331469" y="22542"/>
                  </a:lnTo>
                  <a:lnTo>
                    <a:pt x="328929" y="24447"/>
                  </a:lnTo>
                  <a:lnTo>
                    <a:pt x="326707" y="27305"/>
                  </a:lnTo>
                  <a:lnTo>
                    <a:pt x="358139" y="27305"/>
                  </a:lnTo>
                  <a:lnTo>
                    <a:pt x="357187" y="25082"/>
                  </a:lnTo>
                  <a:lnTo>
                    <a:pt x="355282" y="22860"/>
                  </a:lnTo>
                  <a:lnTo>
                    <a:pt x="349884" y="19685"/>
                  </a:lnTo>
                  <a:lnTo>
                    <a:pt x="346709" y="19050"/>
                  </a:lnTo>
                  <a:close/>
                </a:path>
                <a:path w="655320" h="74295">
                  <a:moveTo>
                    <a:pt x="387984" y="0"/>
                  </a:moveTo>
                  <a:lnTo>
                    <a:pt x="374014" y="0"/>
                  </a:lnTo>
                  <a:lnTo>
                    <a:pt x="374014" y="13017"/>
                  </a:lnTo>
                  <a:lnTo>
                    <a:pt x="387984" y="13017"/>
                  </a:lnTo>
                  <a:lnTo>
                    <a:pt x="387984" y="0"/>
                  </a:lnTo>
                  <a:close/>
                </a:path>
                <a:path w="655320" h="74295">
                  <a:moveTo>
                    <a:pt x="387984" y="20320"/>
                  </a:moveTo>
                  <a:lnTo>
                    <a:pt x="374014" y="20320"/>
                  </a:lnTo>
                  <a:lnTo>
                    <a:pt x="374014" y="73025"/>
                  </a:lnTo>
                  <a:lnTo>
                    <a:pt x="387984" y="73025"/>
                  </a:lnTo>
                  <a:lnTo>
                    <a:pt x="387984" y="20320"/>
                  </a:lnTo>
                  <a:close/>
                </a:path>
                <a:path w="655320" h="74295">
                  <a:moveTo>
                    <a:pt x="411479" y="55880"/>
                  </a:moveTo>
                  <a:lnTo>
                    <a:pt x="397509" y="58102"/>
                  </a:lnTo>
                  <a:lnTo>
                    <a:pt x="398779" y="63182"/>
                  </a:lnTo>
                  <a:lnTo>
                    <a:pt x="401637" y="66992"/>
                  </a:lnTo>
                  <a:lnTo>
                    <a:pt x="409892" y="73025"/>
                  </a:lnTo>
                  <a:lnTo>
                    <a:pt x="415607" y="74295"/>
                  </a:lnTo>
                  <a:lnTo>
                    <a:pt x="430847" y="74295"/>
                  </a:lnTo>
                  <a:lnTo>
                    <a:pt x="436879" y="72707"/>
                  </a:lnTo>
                  <a:lnTo>
                    <a:pt x="444817" y="65722"/>
                  </a:lnTo>
                  <a:lnTo>
                    <a:pt x="445452" y="64135"/>
                  </a:lnTo>
                  <a:lnTo>
                    <a:pt x="419734" y="64135"/>
                  </a:lnTo>
                  <a:lnTo>
                    <a:pt x="417194" y="63500"/>
                  </a:lnTo>
                  <a:lnTo>
                    <a:pt x="416559" y="63182"/>
                  </a:lnTo>
                  <a:lnTo>
                    <a:pt x="413384" y="60642"/>
                  </a:lnTo>
                  <a:lnTo>
                    <a:pt x="412114" y="58737"/>
                  </a:lnTo>
                  <a:lnTo>
                    <a:pt x="411479" y="55880"/>
                  </a:lnTo>
                  <a:close/>
                </a:path>
                <a:path w="655320" h="74295">
                  <a:moveTo>
                    <a:pt x="428942" y="19050"/>
                  </a:moveTo>
                  <a:lnTo>
                    <a:pt x="414019" y="19050"/>
                  </a:lnTo>
                  <a:lnTo>
                    <a:pt x="408304" y="20637"/>
                  </a:lnTo>
                  <a:lnTo>
                    <a:pt x="401319" y="26670"/>
                  </a:lnTo>
                  <a:lnTo>
                    <a:pt x="399414" y="30480"/>
                  </a:lnTo>
                  <a:lnTo>
                    <a:pt x="399414" y="40322"/>
                  </a:lnTo>
                  <a:lnTo>
                    <a:pt x="429577" y="54610"/>
                  </a:lnTo>
                  <a:lnTo>
                    <a:pt x="431164" y="55245"/>
                  </a:lnTo>
                  <a:lnTo>
                    <a:pt x="432434" y="56515"/>
                  </a:lnTo>
                  <a:lnTo>
                    <a:pt x="432752" y="57467"/>
                  </a:lnTo>
                  <a:lnTo>
                    <a:pt x="432752" y="60007"/>
                  </a:lnTo>
                  <a:lnTo>
                    <a:pt x="432117" y="61277"/>
                  </a:lnTo>
                  <a:lnTo>
                    <a:pt x="430847" y="62230"/>
                  </a:lnTo>
                  <a:lnTo>
                    <a:pt x="429259" y="63500"/>
                  </a:lnTo>
                  <a:lnTo>
                    <a:pt x="426402" y="64135"/>
                  </a:lnTo>
                  <a:lnTo>
                    <a:pt x="445452" y="64135"/>
                  </a:lnTo>
                  <a:lnTo>
                    <a:pt x="447039" y="61277"/>
                  </a:lnTo>
                  <a:lnTo>
                    <a:pt x="447039" y="52070"/>
                  </a:lnTo>
                  <a:lnTo>
                    <a:pt x="445452" y="48577"/>
                  </a:lnTo>
                  <a:lnTo>
                    <a:pt x="439737" y="43815"/>
                  </a:lnTo>
                  <a:lnTo>
                    <a:pt x="434339" y="41592"/>
                  </a:lnTo>
                  <a:lnTo>
                    <a:pt x="419417" y="38100"/>
                  </a:lnTo>
                  <a:lnTo>
                    <a:pt x="414972" y="36830"/>
                  </a:lnTo>
                  <a:lnTo>
                    <a:pt x="413702" y="36195"/>
                  </a:lnTo>
                  <a:lnTo>
                    <a:pt x="412432" y="34290"/>
                  </a:lnTo>
                  <a:lnTo>
                    <a:pt x="412432" y="32067"/>
                  </a:lnTo>
                  <a:lnTo>
                    <a:pt x="413067" y="31432"/>
                  </a:lnTo>
                  <a:lnTo>
                    <a:pt x="415607" y="29527"/>
                  </a:lnTo>
                  <a:lnTo>
                    <a:pt x="418147" y="28892"/>
                  </a:lnTo>
                  <a:lnTo>
                    <a:pt x="444182" y="28892"/>
                  </a:lnTo>
                  <a:lnTo>
                    <a:pt x="443864" y="28257"/>
                  </a:lnTo>
                  <a:lnTo>
                    <a:pt x="441325" y="24765"/>
                  </a:lnTo>
                  <a:lnTo>
                    <a:pt x="434339" y="20320"/>
                  </a:lnTo>
                  <a:lnTo>
                    <a:pt x="428942" y="19050"/>
                  </a:lnTo>
                  <a:close/>
                </a:path>
                <a:path w="655320" h="74295">
                  <a:moveTo>
                    <a:pt x="444182" y="28892"/>
                  </a:moveTo>
                  <a:lnTo>
                    <a:pt x="424814" y="28892"/>
                  </a:lnTo>
                  <a:lnTo>
                    <a:pt x="427037" y="29527"/>
                  </a:lnTo>
                  <a:lnTo>
                    <a:pt x="430212" y="31750"/>
                  </a:lnTo>
                  <a:lnTo>
                    <a:pt x="431482" y="33337"/>
                  </a:lnTo>
                  <a:lnTo>
                    <a:pt x="431800" y="35242"/>
                  </a:lnTo>
                  <a:lnTo>
                    <a:pt x="445134" y="33020"/>
                  </a:lnTo>
                  <a:lnTo>
                    <a:pt x="444182" y="28892"/>
                  </a:lnTo>
                  <a:close/>
                </a:path>
                <a:path w="655320" h="74295">
                  <a:moveTo>
                    <a:pt x="468312" y="55880"/>
                  </a:moveTo>
                  <a:lnTo>
                    <a:pt x="454342" y="58102"/>
                  </a:lnTo>
                  <a:lnTo>
                    <a:pt x="455612" y="63182"/>
                  </a:lnTo>
                  <a:lnTo>
                    <a:pt x="458469" y="66992"/>
                  </a:lnTo>
                  <a:lnTo>
                    <a:pt x="466725" y="73025"/>
                  </a:lnTo>
                  <a:lnTo>
                    <a:pt x="472439" y="74295"/>
                  </a:lnTo>
                  <a:lnTo>
                    <a:pt x="487679" y="74295"/>
                  </a:lnTo>
                  <a:lnTo>
                    <a:pt x="493712" y="72707"/>
                  </a:lnTo>
                  <a:lnTo>
                    <a:pt x="501650" y="65722"/>
                  </a:lnTo>
                  <a:lnTo>
                    <a:pt x="502284" y="64135"/>
                  </a:lnTo>
                  <a:lnTo>
                    <a:pt x="476250" y="64135"/>
                  </a:lnTo>
                  <a:lnTo>
                    <a:pt x="474027" y="63500"/>
                  </a:lnTo>
                  <a:lnTo>
                    <a:pt x="473075" y="63182"/>
                  </a:lnTo>
                  <a:lnTo>
                    <a:pt x="470217" y="60642"/>
                  </a:lnTo>
                  <a:lnTo>
                    <a:pt x="468947" y="58737"/>
                  </a:lnTo>
                  <a:lnTo>
                    <a:pt x="468312" y="55880"/>
                  </a:lnTo>
                  <a:close/>
                </a:path>
                <a:path w="655320" h="74295">
                  <a:moveTo>
                    <a:pt x="485775" y="19050"/>
                  </a:moveTo>
                  <a:lnTo>
                    <a:pt x="470852" y="19050"/>
                  </a:lnTo>
                  <a:lnTo>
                    <a:pt x="465137" y="20637"/>
                  </a:lnTo>
                  <a:lnTo>
                    <a:pt x="458152" y="26670"/>
                  </a:lnTo>
                  <a:lnTo>
                    <a:pt x="456247" y="30797"/>
                  </a:lnTo>
                  <a:lnTo>
                    <a:pt x="456247" y="40322"/>
                  </a:lnTo>
                  <a:lnTo>
                    <a:pt x="486409" y="54610"/>
                  </a:lnTo>
                  <a:lnTo>
                    <a:pt x="487997" y="55245"/>
                  </a:lnTo>
                  <a:lnTo>
                    <a:pt x="489267" y="56515"/>
                  </a:lnTo>
                  <a:lnTo>
                    <a:pt x="489584" y="57467"/>
                  </a:lnTo>
                  <a:lnTo>
                    <a:pt x="489584" y="60007"/>
                  </a:lnTo>
                  <a:lnTo>
                    <a:pt x="488950" y="61277"/>
                  </a:lnTo>
                  <a:lnTo>
                    <a:pt x="487679" y="62230"/>
                  </a:lnTo>
                  <a:lnTo>
                    <a:pt x="486092" y="63500"/>
                  </a:lnTo>
                  <a:lnTo>
                    <a:pt x="483234" y="64135"/>
                  </a:lnTo>
                  <a:lnTo>
                    <a:pt x="502284" y="64135"/>
                  </a:lnTo>
                  <a:lnTo>
                    <a:pt x="503872" y="61277"/>
                  </a:lnTo>
                  <a:lnTo>
                    <a:pt x="503872" y="52070"/>
                  </a:lnTo>
                  <a:lnTo>
                    <a:pt x="502284" y="48577"/>
                  </a:lnTo>
                  <a:lnTo>
                    <a:pt x="496569" y="43815"/>
                  </a:lnTo>
                  <a:lnTo>
                    <a:pt x="491172" y="41592"/>
                  </a:lnTo>
                  <a:lnTo>
                    <a:pt x="476250" y="38100"/>
                  </a:lnTo>
                  <a:lnTo>
                    <a:pt x="471804" y="36830"/>
                  </a:lnTo>
                  <a:lnTo>
                    <a:pt x="470534" y="36195"/>
                  </a:lnTo>
                  <a:lnTo>
                    <a:pt x="469264" y="34290"/>
                  </a:lnTo>
                  <a:lnTo>
                    <a:pt x="469264" y="32067"/>
                  </a:lnTo>
                  <a:lnTo>
                    <a:pt x="469900" y="31432"/>
                  </a:lnTo>
                  <a:lnTo>
                    <a:pt x="472439" y="29527"/>
                  </a:lnTo>
                  <a:lnTo>
                    <a:pt x="474979" y="28892"/>
                  </a:lnTo>
                  <a:lnTo>
                    <a:pt x="501014" y="28892"/>
                  </a:lnTo>
                  <a:lnTo>
                    <a:pt x="500697" y="28257"/>
                  </a:lnTo>
                  <a:lnTo>
                    <a:pt x="498157" y="24765"/>
                  </a:lnTo>
                  <a:lnTo>
                    <a:pt x="491172" y="20320"/>
                  </a:lnTo>
                  <a:lnTo>
                    <a:pt x="485775" y="19050"/>
                  </a:lnTo>
                  <a:close/>
                </a:path>
                <a:path w="655320" h="74295">
                  <a:moveTo>
                    <a:pt x="501014" y="28892"/>
                  </a:moveTo>
                  <a:lnTo>
                    <a:pt x="481647" y="28892"/>
                  </a:lnTo>
                  <a:lnTo>
                    <a:pt x="483869" y="29527"/>
                  </a:lnTo>
                  <a:lnTo>
                    <a:pt x="485457" y="30797"/>
                  </a:lnTo>
                  <a:lnTo>
                    <a:pt x="487044" y="31750"/>
                  </a:lnTo>
                  <a:lnTo>
                    <a:pt x="488314" y="33337"/>
                  </a:lnTo>
                  <a:lnTo>
                    <a:pt x="488632" y="35242"/>
                  </a:lnTo>
                  <a:lnTo>
                    <a:pt x="501967" y="33020"/>
                  </a:lnTo>
                  <a:lnTo>
                    <a:pt x="501014" y="28892"/>
                  </a:lnTo>
                  <a:close/>
                </a:path>
                <a:path w="655320" h="74295">
                  <a:moveTo>
                    <a:pt x="530225" y="0"/>
                  </a:moveTo>
                  <a:lnTo>
                    <a:pt x="515937" y="0"/>
                  </a:lnTo>
                  <a:lnTo>
                    <a:pt x="515937" y="13017"/>
                  </a:lnTo>
                  <a:lnTo>
                    <a:pt x="530225" y="13017"/>
                  </a:lnTo>
                  <a:lnTo>
                    <a:pt x="530225" y="0"/>
                  </a:lnTo>
                  <a:close/>
                </a:path>
                <a:path w="655320" h="74295">
                  <a:moveTo>
                    <a:pt x="530225" y="20320"/>
                  </a:moveTo>
                  <a:lnTo>
                    <a:pt x="515937" y="20320"/>
                  </a:lnTo>
                  <a:lnTo>
                    <a:pt x="515937" y="73025"/>
                  </a:lnTo>
                  <a:lnTo>
                    <a:pt x="530225" y="73025"/>
                  </a:lnTo>
                  <a:lnTo>
                    <a:pt x="530225" y="20320"/>
                  </a:lnTo>
                  <a:close/>
                </a:path>
                <a:path w="655320" h="74295">
                  <a:moveTo>
                    <a:pt x="576579" y="19050"/>
                  </a:moveTo>
                  <a:lnTo>
                    <a:pt x="563244" y="19050"/>
                  </a:lnTo>
                  <a:lnTo>
                    <a:pt x="558482" y="20002"/>
                  </a:lnTo>
                  <a:lnTo>
                    <a:pt x="541337" y="41592"/>
                  </a:lnTo>
                  <a:lnTo>
                    <a:pt x="541337" y="52070"/>
                  </a:lnTo>
                  <a:lnTo>
                    <a:pt x="563562" y="74295"/>
                  </a:lnTo>
                  <a:lnTo>
                    <a:pt x="576262" y="74295"/>
                  </a:lnTo>
                  <a:lnTo>
                    <a:pt x="582929" y="71755"/>
                  </a:lnTo>
                  <a:lnTo>
                    <a:pt x="591502" y="62865"/>
                  </a:lnTo>
                  <a:lnTo>
                    <a:pt x="564832" y="62865"/>
                  </a:lnTo>
                  <a:lnTo>
                    <a:pt x="561657" y="61595"/>
                  </a:lnTo>
                  <a:lnTo>
                    <a:pt x="556894" y="55880"/>
                  </a:lnTo>
                  <a:lnTo>
                    <a:pt x="555625" y="52070"/>
                  </a:lnTo>
                  <a:lnTo>
                    <a:pt x="555625" y="41592"/>
                  </a:lnTo>
                  <a:lnTo>
                    <a:pt x="556894" y="37465"/>
                  </a:lnTo>
                  <a:lnTo>
                    <a:pt x="561657" y="32067"/>
                  </a:lnTo>
                  <a:lnTo>
                    <a:pt x="561657" y="31750"/>
                  </a:lnTo>
                  <a:lnTo>
                    <a:pt x="564832" y="30480"/>
                  </a:lnTo>
                  <a:lnTo>
                    <a:pt x="591819" y="30480"/>
                  </a:lnTo>
                  <a:lnTo>
                    <a:pt x="582929" y="21590"/>
                  </a:lnTo>
                  <a:lnTo>
                    <a:pt x="576579" y="19050"/>
                  </a:lnTo>
                  <a:close/>
                </a:path>
                <a:path w="655320" h="74295">
                  <a:moveTo>
                    <a:pt x="591819" y="30480"/>
                  </a:moveTo>
                  <a:lnTo>
                    <a:pt x="572134" y="30480"/>
                  </a:lnTo>
                  <a:lnTo>
                    <a:pt x="575309" y="31750"/>
                  </a:lnTo>
                  <a:lnTo>
                    <a:pt x="580072" y="37465"/>
                  </a:lnTo>
                  <a:lnTo>
                    <a:pt x="581342" y="41592"/>
                  </a:lnTo>
                  <a:lnTo>
                    <a:pt x="581342" y="52070"/>
                  </a:lnTo>
                  <a:lnTo>
                    <a:pt x="580072" y="55880"/>
                  </a:lnTo>
                  <a:lnTo>
                    <a:pt x="575309" y="61595"/>
                  </a:lnTo>
                  <a:lnTo>
                    <a:pt x="572134" y="62865"/>
                  </a:lnTo>
                  <a:lnTo>
                    <a:pt x="591502" y="62865"/>
                  </a:lnTo>
                  <a:lnTo>
                    <a:pt x="593407" y="61277"/>
                  </a:lnTo>
                  <a:lnTo>
                    <a:pt x="595947" y="54610"/>
                  </a:lnTo>
                  <a:lnTo>
                    <a:pt x="595947" y="38417"/>
                  </a:lnTo>
                  <a:lnTo>
                    <a:pt x="593407" y="32067"/>
                  </a:lnTo>
                  <a:lnTo>
                    <a:pt x="591819" y="30480"/>
                  </a:lnTo>
                  <a:close/>
                </a:path>
                <a:path w="655320" h="74295">
                  <a:moveTo>
                    <a:pt x="619759" y="20320"/>
                  </a:moveTo>
                  <a:lnTo>
                    <a:pt x="606742" y="20320"/>
                  </a:lnTo>
                  <a:lnTo>
                    <a:pt x="606742" y="73025"/>
                  </a:lnTo>
                  <a:lnTo>
                    <a:pt x="620712" y="73025"/>
                  </a:lnTo>
                  <a:lnTo>
                    <a:pt x="620712" y="43180"/>
                  </a:lnTo>
                  <a:lnTo>
                    <a:pt x="621029" y="40322"/>
                  </a:lnTo>
                  <a:lnTo>
                    <a:pt x="629919" y="29527"/>
                  </a:lnTo>
                  <a:lnTo>
                    <a:pt x="654050" y="29527"/>
                  </a:lnTo>
                  <a:lnTo>
                    <a:pt x="653732" y="28575"/>
                  </a:lnTo>
                  <a:lnTo>
                    <a:pt x="653414" y="27940"/>
                  </a:lnTo>
                  <a:lnTo>
                    <a:pt x="619759" y="27940"/>
                  </a:lnTo>
                  <a:lnTo>
                    <a:pt x="619759" y="20320"/>
                  </a:lnTo>
                  <a:close/>
                </a:path>
                <a:path w="655320" h="74295">
                  <a:moveTo>
                    <a:pt x="654050" y="29527"/>
                  </a:moveTo>
                  <a:lnTo>
                    <a:pt x="634047" y="29527"/>
                  </a:lnTo>
                  <a:lnTo>
                    <a:pt x="635634" y="30162"/>
                  </a:lnTo>
                  <a:lnTo>
                    <a:pt x="638492" y="32067"/>
                  </a:lnTo>
                  <a:lnTo>
                    <a:pt x="639444" y="33337"/>
                  </a:lnTo>
                  <a:lnTo>
                    <a:pt x="640714" y="36512"/>
                  </a:lnTo>
                  <a:lnTo>
                    <a:pt x="640753" y="43180"/>
                  </a:lnTo>
                  <a:lnTo>
                    <a:pt x="641032" y="73025"/>
                  </a:lnTo>
                  <a:lnTo>
                    <a:pt x="655002" y="73025"/>
                  </a:lnTo>
                  <a:lnTo>
                    <a:pt x="654684" y="34607"/>
                  </a:lnTo>
                  <a:lnTo>
                    <a:pt x="654050" y="30162"/>
                  </a:lnTo>
                  <a:lnTo>
                    <a:pt x="654050" y="29527"/>
                  </a:lnTo>
                  <a:close/>
                </a:path>
                <a:path w="655320" h="74295">
                  <a:moveTo>
                    <a:pt x="640079" y="19050"/>
                  </a:moveTo>
                  <a:lnTo>
                    <a:pt x="630237" y="19050"/>
                  </a:lnTo>
                  <a:lnTo>
                    <a:pt x="624204" y="21907"/>
                  </a:lnTo>
                  <a:lnTo>
                    <a:pt x="619759" y="27940"/>
                  </a:lnTo>
                  <a:lnTo>
                    <a:pt x="653414" y="27940"/>
                  </a:lnTo>
                  <a:lnTo>
                    <a:pt x="640079" y="190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19135" y="4423092"/>
              <a:ext cx="502284" cy="75755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9010" y="3502977"/>
              <a:ext cx="1276667" cy="27241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3262" y="3775392"/>
              <a:ext cx="272415" cy="14478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19010" y="3775392"/>
              <a:ext cx="272415" cy="41719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91425" y="3920172"/>
              <a:ext cx="1004252" cy="27241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61480" y="2993390"/>
              <a:ext cx="1004252" cy="55340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751570" y="2957512"/>
              <a:ext cx="1383029" cy="27241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86930" y="1657032"/>
              <a:ext cx="851217" cy="62992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9010" y="2235835"/>
              <a:ext cx="1276667" cy="27241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3262" y="2508250"/>
              <a:ext cx="272415" cy="14477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19010" y="2508250"/>
              <a:ext cx="272415" cy="41719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91425" y="2652712"/>
              <a:ext cx="1004252" cy="27241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429500" y="2546350"/>
              <a:ext cx="1004569" cy="217170"/>
            </a:xfrm>
            <a:custGeom>
              <a:avLst/>
              <a:gdLst/>
              <a:ahLst/>
              <a:cxnLst/>
              <a:rect l="l" t="t" r="r" b="b"/>
              <a:pathLst>
                <a:path w="1004570" h="217169">
                  <a:moveTo>
                    <a:pt x="1004252" y="0"/>
                  </a:moveTo>
                  <a:lnTo>
                    <a:pt x="0" y="0"/>
                  </a:lnTo>
                  <a:lnTo>
                    <a:pt x="0" y="132079"/>
                  </a:lnTo>
                  <a:lnTo>
                    <a:pt x="5397" y="169227"/>
                  </a:lnTo>
                  <a:lnTo>
                    <a:pt x="21272" y="195897"/>
                  </a:lnTo>
                  <a:lnTo>
                    <a:pt x="47942" y="211772"/>
                  </a:lnTo>
                  <a:lnTo>
                    <a:pt x="85090" y="217170"/>
                  </a:lnTo>
                  <a:lnTo>
                    <a:pt x="919162" y="217170"/>
                  </a:lnTo>
                  <a:lnTo>
                    <a:pt x="956627" y="211772"/>
                  </a:lnTo>
                  <a:lnTo>
                    <a:pt x="982979" y="195897"/>
                  </a:lnTo>
                  <a:lnTo>
                    <a:pt x="999172" y="169227"/>
                  </a:lnTo>
                  <a:lnTo>
                    <a:pt x="1004252" y="132079"/>
                  </a:lnTo>
                  <a:lnTo>
                    <a:pt x="1004252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429500" y="2346325"/>
              <a:ext cx="1004252" cy="20859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446645" y="2363470"/>
              <a:ext cx="970280" cy="382905"/>
            </a:xfrm>
            <a:custGeom>
              <a:avLst/>
              <a:gdLst/>
              <a:ahLst/>
              <a:cxnLst/>
              <a:rect l="l" t="t" r="r" b="b"/>
              <a:pathLst>
                <a:path w="970279" h="382905">
                  <a:moveTo>
                    <a:pt x="0" y="67944"/>
                  </a:moveTo>
                  <a:lnTo>
                    <a:pt x="4127" y="38417"/>
                  </a:lnTo>
                  <a:lnTo>
                    <a:pt x="17145" y="17144"/>
                  </a:lnTo>
                  <a:lnTo>
                    <a:pt x="38417" y="4127"/>
                  </a:lnTo>
                  <a:lnTo>
                    <a:pt x="67945" y="0"/>
                  </a:lnTo>
                  <a:lnTo>
                    <a:pt x="902334" y="0"/>
                  </a:lnTo>
                  <a:lnTo>
                    <a:pt x="931862" y="4127"/>
                  </a:lnTo>
                  <a:lnTo>
                    <a:pt x="953452" y="17144"/>
                  </a:lnTo>
                  <a:lnTo>
                    <a:pt x="966152" y="38417"/>
                  </a:lnTo>
                  <a:lnTo>
                    <a:pt x="970279" y="67944"/>
                  </a:lnTo>
                  <a:lnTo>
                    <a:pt x="970279" y="314959"/>
                  </a:lnTo>
                  <a:lnTo>
                    <a:pt x="966152" y="344804"/>
                  </a:lnTo>
                  <a:lnTo>
                    <a:pt x="953452" y="366077"/>
                  </a:lnTo>
                  <a:lnTo>
                    <a:pt x="931862" y="378777"/>
                  </a:lnTo>
                  <a:lnTo>
                    <a:pt x="902334" y="382904"/>
                  </a:lnTo>
                  <a:lnTo>
                    <a:pt x="67945" y="382904"/>
                  </a:lnTo>
                  <a:lnTo>
                    <a:pt x="38417" y="378777"/>
                  </a:lnTo>
                  <a:lnTo>
                    <a:pt x="17145" y="366077"/>
                  </a:lnTo>
                  <a:lnTo>
                    <a:pt x="4127" y="344804"/>
                  </a:lnTo>
                  <a:lnTo>
                    <a:pt x="0" y="314959"/>
                  </a:lnTo>
                  <a:lnTo>
                    <a:pt x="0" y="67944"/>
                  </a:lnTo>
                </a:path>
              </a:pathLst>
            </a:custGeom>
            <a:ln w="17145">
              <a:solidFill>
                <a:srgbClr val="FFEF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446645" y="2363470"/>
              <a:ext cx="970280" cy="382905"/>
            </a:xfrm>
            <a:custGeom>
              <a:avLst/>
              <a:gdLst/>
              <a:ahLst/>
              <a:cxnLst/>
              <a:rect l="l" t="t" r="r" b="b"/>
              <a:pathLst>
                <a:path w="970279" h="382905">
                  <a:moveTo>
                    <a:pt x="0" y="67944"/>
                  </a:moveTo>
                  <a:lnTo>
                    <a:pt x="4127" y="38417"/>
                  </a:lnTo>
                  <a:lnTo>
                    <a:pt x="17145" y="17144"/>
                  </a:lnTo>
                  <a:lnTo>
                    <a:pt x="38417" y="4127"/>
                  </a:lnTo>
                  <a:lnTo>
                    <a:pt x="67945" y="0"/>
                  </a:lnTo>
                  <a:lnTo>
                    <a:pt x="902334" y="0"/>
                  </a:lnTo>
                  <a:lnTo>
                    <a:pt x="931862" y="4127"/>
                  </a:lnTo>
                  <a:lnTo>
                    <a:pt x="953452" y="17144"/>
                  </a:lnTo>
                  <a:lnTo>
                    <a:pt x="966152" y="38417"/>
                  </a:lnTo>
                  <a:lnTo>
                    <a:pt x="970279" y="67944"/>
                  </a:lnTo>
                  <a:lnTo>
                    <a:pt x="970279" y="314959"/>
                  </a:lnTo>
                  <a:lnTo>
                    <a:pt x="966152" y="344804"/>
                  </a:lnTo>
                  <a:lnTo>
                    <a:pt x="953452" y="366077"/>
                  </a:lnTo>
                  <a:lnTo>
                    <a:pt x="931862" y="378777"/>
                  </a:lnTo>
                  <a:lnTo>
                    <a:pt x="902334" y="382904"/>
                  </a:lnTo>
                  <a:lnTo>
                    <a:pt x="67945" y="382904"/>
                  </a:lnTo>
                  <a:lnTo>
                    <a:pt x="38417" y="378777"/>
                  </a:lnTo>
                  <a:lnTo>
                    <a:pt x="17145" y="366077"/>
                  </a:lnTo>
                  <a:lnTo>
                    <a:pt x="4127" y="344804"/>
                  </a:lnTo>
                  <a:lnTo>
                    <a:pt x="0" y="314959"/>
                  </a:lnTo>
                  <a:lnTo>
                    <a:pt x="0" y="67944"/>
                  </a:lnTo>
                </a:path>
              </a:pathLst>
            </a:custGeom>
            <a:ln w="8255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774305" y="2521902"/>
              <a:ext cx="320675" cy="74295"/>
            </a:xfrm>
            <a:custGeom>
              <a:avLst/>
              <a:gdLst/>
              <a:ahLst/>
              <a:cxnLst/>
              <a:rect l="l" t="t" r="r" b="b"/>
              <a:pathLst>
                <a:path w="320675" h="74294">
                  <a:moveTo>
                    <a:pt x="22225" y="0"/>
                  </a:moveTo>
                  <a:lnTo>
                    <a:pt x="0" y="0"/>
                  </a:lnTo>
                  <a:lnTo>
                    <a:pt x="0" y="73025"/>
                  </a:lnTo>
                  <a:lnTo>
                    <a:pt x="13970" y="73025"/>
                  </a:lnTo>
                  <a:lnTo>
                    <a:pt x="13970" y="15557"/>
                  </a:lnTo>
                  <a:lnTo>
                    <a:pt x="26352" y="15557"/>
                  </a:lnTo>
                  <a:lnTo>
                    <a:pt x="22225" y="0"/>
                  </a:lnTo>
                  <a:close/>
                </a:path>
                <a:path w="320675" h="74294">
                  <a:moveTo>
                    <a:pt x="26352" y="15557"/>
                  </a:moveTo>
                  <a:lnTo>
                    <a:pt x="13970" y="15557"/>
                  </a:lnTo>
                  <a:lnTo>
                    <a:pt x="28257" y="73025"/>
                  </a:lnTo>
                  <a:lnTo>
                    <a:pt x="42545" y="73025"/>
                  </a:lnTo>
                  <a:lnTo>
                    <a:pt x="48260" y="49847"/>
                  </a:lnTo>
                  <a:lnTo>
                    <a:pt x="35242" y="49847"/>
                  </a:lnTo>
                  <a:lnTo>
                    <a:pt x="26352" y="15557"/>
                  </a:lnTo>
                  <a:close/>
                </a:path>
                <a:path w="320675" h="74294">
                  <a:moveTo>
                    <a:pt x="70485" y="15557"/>
                  </a:moveTo>
                  <a:lnTo>
                    <a:pt x="56832" y="15557"/>
                  </a:lnTo>
                  <a:lnTo>
                    <a:pt x="56832" y="73025"/>
                  </a:lnTo>
                  <a:lnTo>
                    <a:pt x="70485" y="73025"/>
                  </a:lnTo>
                  <a:lnTo>
                    <a:pt x="70485" y="15557"/>
                  </a:lnTo>
                  <a:close/>
                </a:path>
                <a:path w="320675" h="74294">
                  <a:moveTo>
                    <a:pt x="70485" y="0"/>
                  </a:moveTo>
                  <a:lnTo>
                    <a:pt x="48577" y="0"/>
                  </a:lnTo>
                  <a:lnTo>
                    <a:pt x="35242" y="49847"/>
                  </a:lnTo>
                  <a:lnTo>
                    <a:pt x="48260" y="49847"/>
                  </a:lnTo>
                  <a:lnTo>
                    <a:pt x="56832" y="15557"/>
                  </a:lnTo>
                  <a:lnTo>
                    <a:pt x="70485" y="15557"/>
                  </a:lnTo>
                  <a:lnTo>
                    <a:pt x="70485" y="0"/>
                  </a:lnTo>
                  <a:close/>
                </a:path>
                <a:path w="320675" h="74294">
                  <a:moveTo>
                    <a:pt x="127635" y="29527"/>
                  </a:moveTo>
                  <a:lnTo>
                    <a:pt x="108585" y="29527"/>
                  </a:lnTo>
                  <a:lnTo>
                    <a:pt x="111125" y="30162"/>
                  </a:lnTo>
                  <a:lnTo>
                    <a:pt x="113665" y="32702"/>
                  </a:lnTo>
                  <a:lnTo>
                    <a:pt x="114617" y="34607"/>
                  </a:lnTo>
                  <a:lnTo>
                    <a:pt x="114617" y="38417"/>
                  </a:lnTo>
                  <a:lnTo>
                    <a:pt x="111760" y="39687"/>
                  </a:lnTo>
                  <a:lnTo>
                    <a:pt x="107315" y="40639"/>
                  </a:lnTo>
                  <a:lnTo>
                    <a:pt x="100965" y="41910"/>
                  </a:lnTo>
                  <a:lnTo>
                    <a:pt x="95885" y="42862"/>
                  </a:lnTo>
                  <a:lnTo>
                    <a:pt x="92392" y="44132"/>
                  </a:lnTo>
                  <a:lnTo>
                    <a:pt x="81597" y="63182"/>
                  </a:lnTo>
                  <a:lnTo>
                    <a:pt x="83185" y="66992"/>
                  </a:lnTo>
                  <a:lnTo>
                    <a:pt x="89217" y="73025"/>
                  </a:lnTo>
                  <a:lnTo>
                    <a:pt x="93662" y="74295"/>
                  </a:lnTo>
                  <a:lnTo>
                    <a:pt x="102235" y="74295"/>
                  </a:lnTo>
                  <a:lnTo>
                    <a:pt x="105092" y="73660"/>
                  </a:lnTo>
                  <a:lnTo>
                    <a:pt x="110490" y="71437"/>
                  </a:lnTo>
                  <a:lnTo>
                    <a:pt x="113029" y="69850"/>
                  </a:lnTo>
                  <a:lnTo>
                    <a:pt x="115570" y="67310"/>
                  </a:lnTo>
                  <a:lnTo>
                    <a:pt x="128904" y="67310"/>
                  </a:lnTo>
                  <a:lnTo>
                    <a:pt x="128270" y="64452"/>
                  </a:lnTo>
                  <a:lnTo>
                    <a:pt x="100965" y="64452"/>
                  </a:lnTo>
                  <a:lnTo>
                    <a:pt x="99377" y="63817"/>
                  </a:lnTo>
                  <a:lnTo>
                    <a:pt x="96202" y="60960"/>
                  </a:lnTo>
                  <a:lnTo>
                    <a:pt x="95567" y="59055"/>
                  </a:lnTo>
                  <a:lnTo>
                    <a:pt x="95567" y="55245"/>
                  </a:lnTo>
                  <a:lnTo>
                    <a:pt x="109854" y="48895"/>
                  </a:lnTo>
                  <a:lnTo>
                    <a:pt x="112395" y="48260"/>
                  </a:lnTo>
                  <a:lnTo>
                    <a:pt x="114617" y="47625"/>
                  </a:lnTo>
                  <a:lnTo>
                    <a:pt x="127952" y="47625"/>
                  </a:lnTo>
                  <a:lnTo>
                    <a:pt x="127952" y="32067"/>
                  </a:lnTo>
                  <a:lnTo>
                    <a:pt x="127635" y="30162"/>
                  </a:lnTo>
                  <a:lnTo>
                    <a:pt x="127635" y="29527"/>
                  </a:lnTo>
                  <a:close/>
                </a:path>
                <a:path w="320675" h="74294">
                  <a:moveTo>
                    <a:pt x="128904" y="67310"/>
                  </a:moveTo>
                  <a:lnTo>
                    <a:pt x="115570" y="67310"/>
                  </a:lnTo>
                  <a:lnTo>
                    <a:pt x="116522" y="70485"/>
                  </a:lnTo>
                  <a:lnTo>
                    <a:pt x="117157" y="72072"/>
                  </a:lnTo>
                  <a:lnTo>
                    <a:pt x="117157" y="73025"/>
                  </a:lnTo>
                  <a:lnTo>
                    <a:pt x="131127" y="73025"/>
                  </a:lnTo>
                  <a:lnTo>
                    <a:pt x="130175" y="70802"/>
                  </a:lnTo>
                  <a:lnTo>
                    <a:pt x="129857" y="70485"/>
                  </a:lnTo>
                  <a:lnTo>
                    <a:pt x="129222" y="68262"/>
                  </a:lnTo>
                  <a:lnTo>
                    <a:pt x="128904" y="67627"/>
                  </a:lnTo>
                  <a:lnTo>
                    <a:pt x="128904" y="67310"/>
                  </a:lnTo>
                  <a:close/>
                </a:path>
                <a:path w="320675" h="74294">
                  <a:moveTo>
                    <a:pt x="127952" y="47625"/>
                  </a:moveTo>
                  <a:lnTo>
                    <a:pt x="114617" y="47625"/>
                  </a:lnTo>
                  <a:lnTo>
                    <a:pt x="114419" y="52387"/>
                  </a:lnTo>
                  <a:lnTo>
                    <a:pt x="114300" y="56197"/>
                  </a:lnTo>
                  <a:lnTo>
                    <a:pt x="113982" y="57467"/>
                  </a:lnTo>
                  <a:lnTo>
                    <a:pt x="113347" y="59055"/>
                  </a:lnTo>
                  <a:lnTo>
                    <a:pt x="112395" y="60325"/>
                  </a:lnTo>
                  <a:lnTo>
                    <a:pt x="112077" y="60960"/>
                  </a:lnTo>
                  <a:lnTo>
                    <a:pt x="107950" y="63817"/>
                  </a:lnTo>
                  <a:lnTo>
                    <a:pt x="107632" y="63817"/>
                  </a:lnTo>
                  <a:lnTo>
                    <a:pt x="105727" y="64452"/>
                  </a:lnTo>
                  <a:lnTo>
                    <a:pt x="128270" y="64452"/>
                  </a:lnTo>
                  <a:lnTo>
                    <a:pt x="128199" y="63182"/>
                  </a:lnTo>
                  <a:lnTo>
                    <a:pt x="127952" y="60960"/>
                  </a:lnTo>
                  <a:lnTo>
                    <a:pt x="127952" y="47625"/>
                  </a:lnTo>
                  <a:close/>
                </a:path>
                <a:path w="320675" h="74294">
                  <a:moveTo>
                    <a:pt x="112077" y="19050"/>
                  </a:moveTo>
                  <a:lnTo>
                    <a:pt x="99060" y="19050"/>
                  </a:lnTo>
                  <a:lnTo>
                    <a:pt x="93979" y="20320"/>
                  </a:lnTo>
                  <a:lnTo>
                    <a:pt x="86677" y="25082"/>
                  </a:lnTo>
                  <a:lnTo>
                    <a:pt x="84454" y="28892"/>
                  </a:lnTo>
                  <a:lnTo>
                    <a:pt x="82867" y="33972"/>
                  </a:lnTo>
                  <a:lnTo>
                    <a:pt x="95567" y="36195"/>
                  </a:lnTo>
                  <a:lnTo>
                    <a:pt x="96520" y="33972"/>
                  </a:lnTo>
                  <a:lnTo>
                    <a:pt x="97790" y="32067"/>
                  </a:lnTo>
                  <a:lnTo>
                    <a:pt x="100329" y="30162"/>
                  </a:lnTo>
                  <a:lnTo>
                    <a:pt x="100012" y="30162"/>
                  </a:lnTo>
                  <a:lnTo>
                    <a:pt x="102552" y="29527"/>
                  </a:lnTo>
                  <a:lnTo>
                    <a:pt x="127635" y="29527"/>
                  </a:lnTo>
                  <a:lnTo>
                    <a:pt x="127635" y="29210"/>
                  </a:lnTo>
                  <a:lnTo>
                    <a:pt x="125095" y="24447"/>
                  </a:lnTo>
                  <a:lnTo>
                    <a:pt x="122872" y="22542"/>
                  </a:lnTo>
                  <a:lnTo>
                    <a:pt x="116840" y="19685"/>
                  </a:lnTo>
                  <a:lnTo>
                    <a:pt x="112077" y="19050"/>
                  </a:lnTo>
                  <a:close/>
                </a:path>
                <a:path w="320675" h="74294">
                  <a:moveTo>
                    <a:pt x="154622" y="20320"/>
                  </a:moveTo>
                  <a:lnTo>
                    <a:pt x="141604" y="20320"/>
                  </a:lnTo>
                  <a:lnTo>
                    <a:pt x="141604" y="73025"/>
                  </a:lnTo>
                  <a:lnTo>
                    <a:pt x="155575" y="73025"/>
                  </a:lnTo>
                  <a:lnTo>
                    <a:pt x="155575" y="47625"/>
                  </a:lnTo>
                  <a:lnTo>
                    <a:pt x="155892" y="41910"/>
                  </a:lnTo>
                  <a:lnTo>
                    <a:pt x="157479" y="36195"/>
                  </a:lnTo>
                  <a:lnTo>
                    <a:pt x="158432" y="34289"/>
                  </a:lnTo>
                  <a:lnTo>
                    <a:pt x="161290" y="32067"/>
                  </a:lnTo>
                  <a:lnTo>
                    <a:pt x="162877" y="31432"/>
                  </a:lnTo>
                  <a:lnTo>
                    <a:pt x="172085" y="31432"/>
                  </a:lnTo>
                  <a:lnTo>
                    <a:pt x="173672" y="27622"/>
                  </a:lnTo>
                  <a:lnTo>
                    <a:pt x="154622" y="27622"/>
                  </a:lnTo>
                  <a:lnTo>
                    <a:pt x="154622" y="20320"/>
                  </a:lnTo>
                  <a:close/>
                </a:path>
                <a:path w="320675" h="74294">
                  <a:moveTo>
                    <a:pt x="172085" y="31432"/>
                  </a:moveTo>
                  <a:lnTo>
                    <a:pt x="166687" y="31432"/>
                  </a:lnTo>
                  <a:lnTo>
                    <a:pt x="168910" y="32385"/>
                  </a:lnTo>
                  <a:lnTo>
                    <a:pt x="171450" y="33655"/>
                  </a:lnTo>
                  <a:lnTo>
                    <a:pt x="172085" y="31432"/>
                  </a:lnTo>
                  <a:close/>
                </a:path>
                <a:path w="320675" h="74294">
                  <a:moveTo>
                    <a:pt x="169545" y="19050"/>
                  </a:moveTo>
                  <a:lnTo>
                    <a:pt x="164147" y="19050"/>
                  </a:lnTo>
                  <a:lnTo>
                    <a:pt x="162242" y="19685"/>
                  </a:lnTo>
                  <a:lnTo>
                    <a:pt x="158750" y="21907"/>
                  </a:lnTo>
                  <a:lnTo>
                    <a:pt x="156845" y="24130"/>
                  </a:lnTo>
                  <a:lnTo>
                    <a:pt x="154622" y="27622"/>
                  </a:lnTo>
                  <a:lnTo>
                    <a:pt x="173672" y="27622"/>
                  </a:lnTo>
                  <a:lnTo>
                    <a:pt x="175895" y="21907"/>
                  </a:lnTo>
                  <a:lnTo>
                    <a:pt x="172720" y="20002"/>
                  </a:lnTo>
                  <a:lnTo>
                    <a:pt x="169545" y="19050"/>
                  </a:lnTo>
                  <a:close/>
                </a:path>
                <a:path w="320675" h="74294">
                  <a:moveTo>
                    <a:pt x="195262" y="0"/>
                  </a:moveTo>
                  <a:lnTo>
                    <a:pt x="181292" y="0"/>
                  </a:lnTo>
                  <a:lnTo>
                    <a:pt x="181292" y="73025"/>
                  </a:lnTo>
                  <a:lnTo>
                    <a:pt x="195262" y="73025"/>
                  </a:lnTo>
                  <a:lnTo>
                    <a:pt x="195262" y="56197"/>
                  </a:lnTo>
                  <a:lnTo>
                    <a:pt x="201929" y="49212"/>
                  </a:lnTo>
                  <a:lnTo>
                    <a:pt x="216535" y="49212"/>
                  </a:lnTo>
                  <a:lnTo>
                    <a:pt x="210820" y="39370"/>
                  </a:lnTo>
                  <a:lnTo>
                    <a:pt x="211454" y="38735"/>
                  </a:lnTo>
                  <a:lnTo>
                    <a:pt x="195262" y="38735"/>
                  </a:lnTo>
                  <a:lnTo>
                    <a:pt x="195262" y="0"/>
                  </a:lnTo>
                  <a:close/>
                </a:path>
                <a:path w="320675" h="74294">
                  <a:moveTo>
                    <a:pt x="216535" y="49212"/>
                  </a:moveTo>
                  <a:lnTo>
                    <a:pt x="201929" y="49212"/>
                  </a:lnTo>
                  <a:lnTo>
                    <a:pt x="215265" y="73025"/>
                  </a:lnTo>
                  <a:lnTo>
                    <a:pt x="230187" y="73025"/>
                  </a:lnTo>
                  <a:lnTo>
                    <a:pt x="216535" y="49212"/>
                  </a:lnTo>
                  <a:close/>
                </a:path>
                <a:path w="320675" h="74294">
                  <a:moveTo>
                    <a:pt x="228917" y="20320"/>
                  </a:moveTo>
                  <a:lnTo>
                    <a:pt x="211772" y="20320"/>
                  </a:lnTo>
                  <a:lnTo>
                    <a:pt x="195262" y="38735"/>
                  </a:lnTo>
                  <a:lnTo>
                    <a:pt x="211454" y="38735"/>
                  </a:lnTo>
                  <a:lnTo>
                    <a:pt x="228917" y="20320"/>
                  </a:lnTo>
                  <a:close/>
                </a:path>
                <a:path w="320675" h="74294">
                  <a:moveTo>
                    <a:pt x="266700" y="19050"/>
                  </a:moveTo>
                  <a:lnTo>
                    <a:pt x="251777" y="19050"/>
                  </a:lnTo>
                  <a:lnTo>
                    <a:pt x="245745" y="21589"/>
                  </a:lnTo>
                  <a:lnTo>
                    <a:pt x="236854" y="31432"/>
                  </a:lnTo>
                  <a:lnTo>
                    <a:pt x="234632" y="38100"/>
                  </a:lnTo>
                  <a:lnTo>
                    <a:pt x="234632" y="54927"/>
                  </a:lnTo>
                  <a:lnTo>
                    <a:pt x="236220" y="60642"/>
                  </a:lnTo>
                  <a:lnTo>
                    <a:pt x="244157" y="71437"/>
                  </a:lnTo>
                  <a:lnTo>
                    <a:pt x="251142" y="74295"/>
                  </a:lnTo>
                  <a:lnTo>
                    <a:pt x="266065" y="74295"/>
                  </a:lnTo>
                  <a:lnTo>
                    <a:pt x="270827" y="73025"/>
                  </a:lnTo>
                  <a:lnTo>
                    <a:pt x="278765" y="67627"/>
                  </a:lnTo>
                  <a:lnTo>
                    <a:pt x="281304" y="63817"/>
                  </a:lnTo>
                  <a:lnTo>
                    <a:pt x="257175" y="63817"/>
                  </a:lnTo>
                  <a:lnTo>
                    <a:pt x="254317" y="62547"/>
                  </a:lnTo>
                  <a:lnTo>
                    <a:pt x="250190" y="58102"/>
                  </a:lnTo>
                  <a:lnTo>
                    <a:pt x="248920" y="54927"/>
                  </a:lnTo>
                  <a:lnTo>
                    <a:pt x="248920" y="50800"/>
                  </a:lnTo>
                  <a:lnTo>
                    <a:pt x="283845" y="50800"/>
                  </a:lnTo>
                  <a:lnTo>
                    <a:pt x="284162" y="42227"/>
                  </a:lnTo>
                  <a:lnTo>
                    <a:pt x="249237" y="42227"/>
                  </a:lnTo>
                  <a:lnTo>
                    <a:pt x="249237" y="38100"/>
                  </a:lnTo>
                  <a:lnTo>
                    <a:pt x="250190" y="35242"/>
                  </a:lnTo>
                  <a:lnTo>
                    <a:pt x="254000" y="30797"/>
                  </a:lnTo>
                  <a:lnTo>
                    <a:pt x="256540" y="29527"/>
                  </a:lnTo>
                  <a:lnTo>
                    <a:pt x="280035" y="29527"/>
                  </a:lnTo>
                  <a:lnTo>
                    <a:pt x="273050" y="21589"/>
                  </a:lnTo>
                  <a:lnTo>
                    <a:pt x="266700" y="19050"/>
                  </a:lnTo>
                  <a:close/>
                </a:path>
                <a:path w="320675" h="74294">
                  <a:moveTo>
                    <a:pt x="269240" y="56197"/>
                  </a:moveTo>
                  <a:lnTo>
                    <a:pt x="262572" y="63817"/>
                  </a:lnTo>
                  <a:lnTo>
                    <a:pt x="281622" y="63817"/>
                  </a:lnTo>
                  <a:lnTo>
                    <a:pt x="283210" y="59055"/>
                  </a:lnTo>
                  <a:lnTo>
                    <a:pt x="283210" y="58737"/>
                  </a:lnTo>
                  <a:lnTo>
                    <a:pt x="269240" y="56197"/>
                  </a:lnTo>
                  <a:close/>
                </a:path>
                <a:path w="320675" h="74294">
                  <a:moveTo>
                    <a:pt x="280035" y="29527"/>
                  </a:moveTo>
                  <a:lnTo>
                    <a:pt x="262572" y="29527"/>
                  </a:lnTo>
                  <a:lnTo>
                    <a:pt x="265112" y="30797"/>
                  </a:lnTo>
                  <a:lnTo>
                    <a:pt x="268922" y="34925"/>
                  </a:lnTo>
                  <a:lnTo>
                    <a:pt x="269875" y="38100"/>
                  </a:lnTo>
                  <a:lnTo>
                    <a:pt x="270192" y="42227"/>
                  </a:lnTo>
                  <a:lnTo>
                    <a:pt x="284162" y="42227"/>
                  </a:lnTo>
                  <a:lnTo>
                    <a:pt x="284162" y="40005"/>
                  </a:lnTo>
                  <a:lnTo>
                    <a:pt x="281940" y="32067"/>
                  </a:lnTo>
                  <a:lnTo>
                    <a:pt x="280035" y="29527"/>
                  </a:lnTo>
                  <a:close/>
                </a:path>
                <a:path w="320675" h="74294">
                  <a:moveTo>
                    <a:pt x="310197" y="31432"/>
                  </a:moveTo>
                  <a:lnTo>
                    <a:pt x="295910" y="31432"/>
                  </a:lnTo>
                  <a:lnTo>
                    <a:pt x="296227" y="60960"/>
                  </a:lnTo>
                  <a:lnTo>
                    <a:pt x="307340" y="74295"/>
                  </a:lnTo>
                  <a:lnTo>
                    <a:pt x="314007" y="74295"/>
                  </a:lnTo>
                  <a:lnTo>
                    <a:pt x="317500" y="73660"/>
                  </a:lnTo>
                  <a:lnTo>
                    <a:pt x="320675" y="72389"/>
                  </a:lnTo>
                  <a:lnTo>
                    <a:pt x="320675" y="71120"/>
                  </a:lnTo>
                  <a:lnTo>
                    <a:pt x="319722" y="62864"/>
                  </a:lnTo>
                  <a:lnTo>
                    <a:pt x="313054" y="62864"/>
                  </a:lnTo>
                  <a:lnTo>
                    <a:pt x="312420" y="62547"/>
                  </a:lnTo>
                  <a:lnTo>
                    <a:pt x="311150" y="61595"/>
                  </a:lnTo>
                  <a:lnTo>
                    <a:pt x="310515" y="60960"/>
                  </a:lnTo>
                  <a:lnTo>
                    <a:pt x="310197" y="59689"/>
                  </a:lnTo>
                  <a:lnTo>
                    <a:pt x="310197" y="31432"/>
                  </a:lnTo>
                  <a:close/>
                </a:path>
                <a:path w="320675" h="74294">
                  <a:moveTo>
                    <a:pt x="319722" y="61277"/>
                  </a:moveTo>
                  <a:lnTo>
                    <a:pt x="317182" y="62230"/>
                  </a:lnTo>
                  <a:lnTo>
                    <a:pt x="315277" y="62864"/>
                  </a:lnTo>
                  <a:lnTo>
                    <a:pt x="319722" y="62864"/>
                  </a:lnTo>
                  <a:lnTo>
                    <a:pt x="319722" y="61277"/>
                  </a:lnTo>
                  <a:close/>
                </a:path>
                <a:path w="320675" h="74294">
                  <a:moveTo>
                    <a:pt x="319722" y="20320"/>
                  </a:moveTo>
                  <a:lnTo>
                    <a:pt x="289560" y="20320"/>
                  </a:lnTo>
                  <a:lnTo>
                    <a:pt x="289560" y="31432"/>
                  </a:lnTo>
                  <a:lnTo>
                    <a:pt x="319722" y="31432"/>
                  </a:lnTo>
                  <a:lnTo>
                    <a:pt x="319722" y="20320"/>
                  </a:lnTo>
                  <a:close/>
                </a:path>
                <a:path w="320675" h="74294">
                  <a:moveTo>
                    <a:pt x="310197" y="1587"/>
                  </a:moveTo>
                  <a:lnTo>
                    <a:pt x="295910" y="9842"/>
                  </a:lnTo>
                  <a:lnTo>
                    <a:pt x="295910" y="20320"/>
                  </a:lnTo>
                  <a:lnTo>
                    <a:pt x="310197" y="20320"/>
                  </a:lnTo>
                  <a:lnTo>
                    <a:pt x="310197" y="15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04592" y="1767522"/>
              <a:ext cx="1276667" cy="27241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08845" y="2039937"/>
              <a:ext cx="272415" cy="14477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04592" y="2039937"/>
              <a:ext cx="272415" cy="41719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77007" y="2184717"/>
              <a:ext cx="1004252" cy="27241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62185" y="3229927"/>
              <a:ext cx="272415" cy="14477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51570" y="3229927"/>
              <a:ext cx="272415" cy="41719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023667" y="3374707"/>
              <a:ext cx="1110615" cy="272414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8862060" y="3268345"/>
              <a:ext cx="1110615" cy="217170"/>
            </a:xfrm>
            <a:custGeom>
              <a:avLst/>
              <a:gdLst/>
              <a:ahLst/>
              <a:cxnLst/>
              <a:rect l="l" t="t" r="r" b="b"/>
              <a:pathLst>
                <a:path w="1110615" h="217170">
                  <a:moveTo>
                    <a:pt x="1110615" y="0"/>
                  </a:moveTo>
                  <a:lnTo>
                    <a:pt x="0" y="0"/>
                  </a:lnTo>
                  <a:lnTo>
                    <a:pt x="0" y="132079"/>
                  </a:lnTo>
                  <a:lnTo>
                    <a:pt x="5397" y="169227"/>
                  </a:lnTo>
                  <a:lnTo>
                    <a:pt x="21272" y="195897"/>
                  </a:lnTo>
                  <a:lnTo>
                    <a:pt x="47942" y="211772"/>
                  </a:lnTo>
                  <a:lnTo>
                    <a:pt x="85090" y="217169"/>
                  </a:lnTo>
                  <a:lnTo>
                    <a:pt x="1025525" y="217169"/>
                  </a:lnTo>
                  <a:lnTo>
                    <a:pt x="1062990" y="211772"/>
                  </a:lnTo>
                  <a:lnTo>
                    <a:pt x="1089342" y="195897"/>
                  </a:lnTo>
                  <a:lnTo>
                    <a:pt x="1105535" y="169227"/>
                  </a:lnTo>
                  <a:lnTo>
                    <a:pt x="1110615" y="132079"/>
                  </a:lnTo>
                  <a:lnTo>
                    <a:pt x="111061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862060" y="3068320"/>
              <a:ext cx="1110615" cy="20859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8879205" y="3085147"/>
              <a:ext cx="1076960" cy="382905"/>
            </a:xfrm>
            <a:custGeom>
              <a:avLst/>
              <a:gdLst/>
              <a:ahLst/>
              <a:cxnLst/>
              <a:rect l="l" t="t" r="r" b="b"/>
              <a:pathLst>
                <a:path w="1076959" h="382904">
                  <a:moveTo>
                    <a:pt x="0" y="67944"/>
                  </a:moveTo>
                  <a:lnTo>
                    <a:pt x="4127" y="38417"/>
                  </a:lnTo>
                  <a:lnTo>
                    <a:pt x="17145" y="17144"/>
                  </a:lnTo>
                  <a:lnTo>
                    <a:pt x="38417" y="4127"/>
                  </a:lnTo>
                  <a:lnTo>
                    <a:pt x="67945" y="0"/>
                  </a:lnTo>
                  <a:lnTo>
                    <a:pt x="1008697" y="0"/>
                  </a:lnTo>
                  <a:lnTo>
                    <a:pt x="1038542" y="4127"/>
                  </a:lnTo>
                  <a:lnTo>
                    <a:pt x="1059815" y="17144"/>
                  </a:lnTo>
                  <a:lnTo>
                    <a:pt x="1072515" y="38417"/>
                  </a:lnTo>
                  <a:lnTo>
                    <a:pt x="1076642" y="67944"/>
                  </a:lnTo>
                  <a:lnTo>
                    <a:pt x="1076642" y="314960"/>
                  </a:lnTo>
                  <a:lnTo>
                    <a:pt x="1072515" y="344804"/>
                  </a:lnTo>
                  <a:lnTo>
                    <a:pt x="1059815" y="366077"/>
                  </a:lnTo>
                  <a:lnTo>
                    <a:pt x="1038542" y="378777"/>
                  </a:lnTo>
                  <a:lnTo>
                    <a:pt x="1008697" y="382904"/>
                  </a:lnTo>
                  <a:lnTo>
                    <a:pt x="67945" y="382904"/>
                  </a:lnTo>
                  <a:lnTo>
                    <a:pt x="38417" y="378777"/>
                  </a:lnTo>
                  <a:lnTo>
                    <a:pt x="17145" y="366077"/>
                  </a:lnTo>
                  <a:lnTo>
                    <a:pt x="4127" y="344804"/>
                  </a:lnTo>
                  <a:lnTo>
                    <a:pt x="0" y="314960"/>
                  </a:lnTo>
                  <a:lnTo>
                    <a:pt x="0" y="67944"/>
                  </a:lnTo>
                </a:path>
              </a:pathLst>
            </a:custGeom>
            <a:ln w="17145">
              <a:solidFill>
                <a:srgbClr val="FF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879205" y="3085147"/>
              <a:ext cx="1076960" cy="382905"/>
            </a:xfrm>
            <a:custGeom>
              <a:avLst/>
              <a:gdLst/>
              <a:ahLst/>
              <a:cxnLst/>
              <a:rect l="l" t="t" r="r" b="b"/>
              <a:pathLst>
                <a:path w="1076959" h="382904">
                  <a:moveTo>
                    <a:pt x="0" y="67944"/>
                  </a:moveTo>
                  <a:lnTo>
                    <a:pt x="4127" y="38417"/>
                  </a:lnTo>
                  <a:lnTo>
                    <a:pt x="17145" y="17144"/>
                  </a:lnTo>
                  <a:lnTo>
                    <a:pt x="38417" y="4127"/>
                  </a:lnTo>
                  <a:lnTo>
                    <a:pt x="67945" y="0"/>
                  </a:lnTo>
                  <a:lnTo>
                    <a:pt x="1008697" y="0"/>
                  </a:lnTo>
                  <a:lnTo>
                    <a:pt x="1038542" y="4127"/>
                  </a:lnTo>
                  <a:lnTo>
                    <a:pt x="1059815" y="17144"/>
                  </a:lnTo>
                  <a:lnTo>
                    <a:pt x="1072515" y="38417"/>
                  </a:lnTo>
                  <a:lnTo>
                    <a:pt x="1076642" y="67944"/>
                  </a:lnTo>
                  <a:lnTo>
                    <a:pt x="1076642" y="314960"/>
                  </a:lnTo>
                  <a:lnTo>
                    <a:pt x="1072515" y="344804"/>
                  </a:lnTo>
                  <a:lnTo>
                    <a:pt x="1059815" y="366077"/>
                  </a:lnTo>
                  <a:lnTo>
                    <a:pt x="1038542" y="378777"/>
                  </a:lnTo>
                  <a:lnTo>
                    <a:pt x="1008697" y="382904"/>
                  </a:lnTo>
                  <a:lnTo>
                    <a:pt x="67945" y="382904"/>
                  </a:lnTo>
                  <a:lnTo>
                    <a:pt x="38417" y="378777"/>
                  </a:lnTo>
                  <a:lnTo>
                    <a:pt x="17145" y="366077"/>
                  </a:lnTo>
                  <a:lnTo>
                    <a:pt x="4127" y="344804"/>
                  </a:lnTo>
                  <a:lnTo>
                    <a:pt x="0" y="314960"/>
                  </a:lnTo>
                  <a:lnTo>
                    <a:pt x="0" y="67944"/>
                  </a:lnTo>
                </a:path>
              </a:pathLst>
            </a:custGeom>
            <a:ln w="825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015412" y="3242627"/>
              <a:ext cx="807720" cy="75565"/>
            </a:xfrm>
            <a:custGeom>
              <a:avLst/>
              <a:gdLst/>
              <a:ahLst/>
              <a:cxnLst/>
              <a:rect l="l" t="t" r="r" b="b"/>
              <a:pathLst>
                <a:path w="807720" h="75564">
                  <a:moveTo>
                    <a:pt x="14287" y="49212"/>
                  </a:moveTo>
                  <a:lnTo>
                    <a:pt x="0" y="50482"/>
                  </a:lnTo>
                  <a:lnTo>
                    <a:pt x="952" y="57150"/>
                  </a:lnTo>
                  <a:lnTo>
                    <a:pt x="952" y="58737"/>
                  </a:lnTo>
                  <a:lnTo>
                    <a:pt x="3809" y="65087"/>
                  </a:lnTo>
                  <a:lnTo>
                    <a:pt x="13652" y="73660"/>
                  </a:lnTo>
                  <a:lnTo>
                    <a:pt x="20954" y="75564"/>
                  </a:lnTo>
                  <a:lnTo>
                    <a:pt x="36512" y="75564"/>
                  </a:lnTo>
                  <a:lnTo>
                    <a:pt x="41909" y="74930"/>
                  </a:lnTo>
                  <a:lnTo>
                    <a:pt x="50165" y="71120"/>
                  </a:lnTo>
                  <a:lnTo>
                    <a:pt x="53657" y="68580"/>
                  </a:lnTo>
                  <a:lnTo>
                    <a:pt x="56832" y="63182"/>
                  </a:lnTo>
                  <a:lnTo>
                    <a:pt x="25717" y="63182"/>
                  </a:lnTo>
                  <a:lnTo>
                    <a:pt x="22225" y="61912"/>
                  </a:lnTo>
                  <a:lnTo>
                    <a:pt x="17145" y="57467"/>
                  </a:lnTo>
                  <a:lnTo>
                    <a:pt x="15240" y="53975"/>
                  </a:lnTo>
                  <a:lnTo>
                    <a:pt x="14287" y="49212"/>
                  </a:lnTo>
                  <a:close/>
                </a:path>
                <a:path w="807720" h="75564">
                  <a:moveTo>
                    <a:pt x="38417" y="0"/>
                  </a:moveTo>
                  <a:lnTo>
                    <a:pt x="23812" y="0"/>
                  </a:lnTo>
                  <a:lnTo>
                    <a:pt x="18732" y="952"/>
                  </a:lnTo>
                  <a:lnTo>
                    <a:pt x="2540" y="26035"/>
                  </a:lnTo>
                  <a:lnTo>
                    <a:pt x="4762" y="31114"/>
                  </a:lnTo>
                  <a:lnTo>
                    <a:pt x="36195" y="44767"/>
                  </a:lnTo>
                  <a:lnTo>
                    <a:pt x="37782" y="45402"/>
                  </a:lnTo>
                  <a:lnTo>
                    <a:pt x="40322" y="46355"/>
                  </a:lnTo>
                  <a:lnTo>
                    <a:pt x="42227" y="47307"/>
                  </a:lnTo>
                  <a:lnTo>
                    <a:pt x="44132" y="49847"/>
                  </a:lnTo>
                  <a:lnTo>
                    <a:pt x="44767" y="51435"/>
                  </a:lnTo>
                  <a:lnTo>
                    <a:pt x="44767" y="55880"/>
                  </a:lnTo>
                  <a:lnTo>
                    <a:pt x="43497" y="58102"/>
                  </a:lnTo>
                  <a:lnTo>
                    <a:pt x="38734" y="62230"/>
                  </a:lnTo>
                  <a:lnTo>
                    <a:pt x="34925" y="63182"/>
                  </a:lnTo>
                  <a:lnTo>
                    <a:pt x="56832" y="63182"/>
                  </a:lnTo>
                  <a:lnTo>
                    <a:pt x="58420" y="61277"/>
                  </a:lnTo>
                  <a:lnTo>
                    <a:pt x="59372" y="57467"/>
                  </a:lnTo>
                  <a:lnTo>
                    <a:pt x="59372" y="48577"/>
                  </a:lnTo>
                  <a:lnTo>
                    <a:pt x="58420" y="44767"/>
                  </a:lnTo>
                  <a:lnTo>
                    <a:pt x="58420" y="44450"/>
                  </a:lnTo>
                  <a:lnTo>
                    <a:pt x="25400" y="26987"/>
                  </a:lnTo>
                  <a:lnTo>
                    <a:pt x="20637" y="25400"/>
                  </a:lnTo>
                  <a:lnTo>
                    <a:pt x="18732" y="23812"/>
                  </a:lnTo>
                  <a:lnTo>
                    <a:pt x="17462" y="22542"/>
                  </a:lnTo>
                  <a:lnTo>
                    <a:pt x="16827" y="20955"/>
                  </a:lnTo>
                  <a:lnTo>
                    <a:pt x="16827" y="17462"/>
                  </a:lnTo>
                  <a:lnTo>
                    <a:pt x="17462" y="15875"/>
                  </a:lnTo>
                  <a:lnTo>
                    <a:pt x="21590" y="13017"/>
                  </a:lnTo>
                  <a:lnTo>
                    <a:pt x="24765" y="12382"/>
                  </a:lnTo>
                  <a:lnTo>
                    <a:pt x="55562" y="12382"/>
                  </a:lnTo>
                  <a:lnTo>
                    <a:pt x="54609" y="10160"/>
                  </a:lnTo>
                  <a:lnTo>
                    <a:pt x="45402" y="1905"/>
                  </a:lnTo>
                  <a:lnTo>
                    <a:pt x="38417" y="0"/>
                  </a:lnTo>
                  <a:close/>
                </a:path>
                <a:path w="807720" h="75564">
                  <a:moveTo>
                    <a:pt x="55562" y="12382"/>
                  </a:moveTo>
                  <a:lnTo>
                    <a:pt x="33337" y="12382"/>
                  </a:lnTo>
                  <a:lnTo>
                    <a:pt x="36829" y="13017"/>
                  </a:lnTo>
                  <a:lnTo>
                    <a:pt x="36512" y="13017"/>
                  </a:lnTo>
                  <a:lnTo>
                    <a:pt x="40640" y="16192"/>
                  </a:lnTo>
                  <a:lnTo>
                    <a:pt x="41909" y="19050"/>
                  </a:lnTo>
                  <a:lnTo>
                    <a:pt x="42545" y="22225"/>
                  </a:lnTo>
                  <a:lnTo>
                    <a:pt x="42545" y="22860"/>
                  </a:lnTo>
                  <a:lnTo>
                    <a:pt x="57467" y="22225"/>
                  </a:lnTo>
                  <a:lnTo>
                    <a:pt x="57150" y="19050"/>
                  </a:lnTo>
                  <a:lnTo>
                    <a:pt x="57150" y="15557"/>
                  </a:lnTo>
                  <a:lnTo>
                    <a:pt x="55562" y="12382"/>
                  </a:lnTo>
                  <a:close/>
                </a:path>
                <a:path w="807720" h="75564">
                  <a:moveTo>
                    <a:pt x="112395" y="0"/>
                  </a:moveTo>
                  <a:lnTo>
                    <a:pt x="103504" y="0"/>
                  </a:lnTo>
                  <a:lnTo>
                    <a:pt x="96202" y="635"/>
                  </a:lnTo>
                  <a:lnTo>
                    <a:pt x="89217" y="2539"/>
                  </a:lnTo>
                  <a:lnTo>
                    <a:pt x="89534" y="2539"/>
                  </a:lnTo>
                  <a:lnTo>
                    <a:pt x="83820" y="5714"/>
                  </a:lnTo>
                  <a:lnTo>
                    <a:pt x="69215" y="38417"/>
                  </a:lnTo>
                  <a:lnTo>
                    <a:pt x="69850" y="46672"/>
                  </a:lnTo>
                  <a:lnTo>
                    <a:pt x="71437" y="53975"/>
                  </a:lnTo>
                  <a:lnTo>
                    <a:pt x="74295" y="60007"/>
                  </a:lnTo>
                  <a:lnTo>
                    <a:pt x="74612" y="60325"/>
                  </a:lnTo>
                  <a:lnTo>
                    <a:pt x="102552" y="75564"/>
                  </a:lnTo>
                  <a:lnTo>
                    <a:pt x="110490" y="75564"/>
                  </a:lnTo>
                  <a:lnTo>
                    <a:pt x="116840" y="73660"/>
                  </a:lnTo>
                  <a:lnTo>
                    <a:pt x="127000" y="66039"/>
                  </a:lnTo>
                  <a:lnTo>
                    <a:pt x="128904" y="62864"/>
                  </a:lnTo>
                  <a:lnTo>
                    <a:pt x="97154" y="62864"/>
                  </a:lnTo>
                  <a:lnTo>
                    <a:pt x="92709" y="60960"/>
                  </a:lnTo>
                  <a:lnTo>
                    <a:pt x="86042" y="53022"/>
                  </a:lnTo>
                  <a:lnTo>
                    <a:pt x="84454" y="46672"/>
                  </a:lnTo>
                  <a:lnTo>
                    <a:pt x="84454" y="28575"/>
                  </a:lnTo>
                  <a:lnTo>
                    <a:pt x="86042" y="22225"/>
                  </a:lnTo>
                  <a:lnTo>
                    <a:pt x="93027" y="14605"/>
                  </a:lnTo>
                  <a:lnTo>
                    <a:pt x="97154" y="12700"/>
                  </a:lnTo>
                  <a:lnTo>
                    <a:pt x="129540" y="12700"/>
                  </a:lnTo>
                  <a:lnTo>
                    <a:pt x="128587" y="11112"/>
                  </a:lnTo>
                  <a:lnTo>
                    <a:pt x="125412" y="7937"/>
                  </a:lnTo>
                  <a:lnTo>
                    <a:pt x="119697" y="2539"/>
                  </a:lnTo>
                  <a:lnTo>
                    <a:pt x="112395" y="0"/>
                  </a:lnTo>
                  <a:close/>
                </a:path>
                <a:path w="807720" h="75564">
                  <a:moveTo>
                    <a:pt x="118745" y="47625"/>
                  </a:moveTo>
                  <a:lnTo>
                    <a:pt x="117475" y="52705"/>
                  </a:lnTo>
                  <a:lnTo>
                    <a:pt x="115252" y="56832"/>
                  </a:lnTo>
                  <a:lnTo>
                    <a:pt x="109854" y="61595"/>
                  </a:lnTo>
                  <a:lnTo>
                    <a:pt x="106362" y="62864"/>
                  </a:lnTo>
                  <a:lnTo>
                    <a:pt x="128904" y="62864"/>
                  </a:lnTo>
                  <a:lnTo>
                    <a:pt x="130809" y="60007"/>
                  </a:lnTo>
                  <a:lnTo>
                    <a:pt x="133032" y="52070"/>
                  </a:lnTo>
                  <a:lnTo>
                    <a:pt x="118745" y="47625"/>
                  </a:lnTo>
                  <a:close/>
                </a:path>
                <a:path w="807720" h="75564">
                  <a:moveTo>
                    <a:pt x="129540" y="12700"/>
                  </a:moveTo>
                  <a:lnTo>
                    <a:pt x="106679" y="12700"/>
                  </a:lnTo>
                  <a:lnTo>
                    <a:pt x="109854" y="13652"/>
                  </a:lnTo>
                  <a:lnTo>
                    <a:pt x="115570" y="18097"/>
                  </a:lnTo>
                  <a:lnTo>
                    <a:pt x="117157" y="20955"/>
                  </a:lnTo>
                  <a:lnTo>
                    <a:pt x="118109" y="24764"/>
                  </a:lnTo>
                  <a:lnTo>
                    <a:pt x="132715" y="21272"/>
                  </a:lnTo>
                  <a:lnTo>
                    <a:pt x="131127" y="15557"/>
                  </a:lnTo>
                  <a:lnTo>
                    <a:pt x="130492" y="14605"/>
                  </a:lnTo>
                  <a:lnTo>
                    <a:pt x="129540" y="12700"/>
                  </a:lnTo>
                  <a:close/>
                </a:path>
                <a:path w="807720" h="75564">
                  <a:moveTo>
                    <a:pt x="182245" y="1270"/>
                  </a:moveTo>
                  <a:lnTo>
                    <a:pt x="166687" y="1270"/>
                  </a:lnTo>
                  <a:lnTo>
                    <a:pt x="138112" y="74295"/>
                  </a:lnTo>
                  <a:lnTo>
                    <a:pt x="153987" y="74295"/>
                  </a:lnTo>
                  <a:lnTo>
                    <a:pt x="159702" y="57785"/>
                  </a:lnTo>
                  <a:lnTo>
                    <a:pt x="204787" y="57785"/>
                  </a:lnTo>
                  <a:lnTo>
                    <a:pt x="200025" y="45402"/>
                  </a:lnTo>
                  <a:lnTo>
                    <a:pt x="164465" y="45402"/>
                  </a:lnTo>
                  <a:lnTo>
                    <a:pt x="174307" y="18097"/>
                  </a:lnTo>
                  <a:lnTo>
                    <a:pt x="189229" y="18097"/>
                  </a:lnTo>
                  <a:lnTo>
                    <a:pt x="182245" y="1270"/>
                  </a:lnTo>
                  <a:close/>
                </a:path>
                <a:path w="807720" h="75564">
                  <a:moveTo>
                    <a:pt x="204787" y="57785"/>
                  </a:moveTo>
                  <a:lnTo>
                    <a:pt x="189229" y="57785"/>
                  </a:lnTo>
                  <a:lnTo>
                    <a:pt x="195579" y="74295"/>
                  </a:lnTo>
                  <a:lnTo>
                    <a:pt x="211454" y="74295"/>
                  </a:lnTo>
                  <a:lnTo>
                    <a:pt x="204787" y="57785"/>
                  </a:lnTo>
                  <a:close/>
                </a:path>
                <a:path w="807720" h="75564">
                  <a:moveTo>
                    <a:pt x="189229" y="18097"/>
                  </a:moveTo>
                  <a:lnTo>
                    <a:pt x="174307" y="18097"/>
                  </a:lnTo>
                  <a:lnTo>
                    <a:pt x="184467" y="45402"/>
                  </a:lnTo>
                  <a:lnTo>
                    <a:pt x="200025" y="45402"/>
                  </a:lnTo>
                  <a:lnTo>
                    <a:pt x="189229" y="18097"/>
                  </a:lnTo>
                  <a:close/>
                </a:path>
                <a:path w="807720" h="75564">
                  <a:moveTo>
                    <a:pt x="252412" y="1270"/>
                  </a:moveTo>
                  <a:lnTo>
                    <a:pt x="219392" y="1270"/>
                  </a:lnTo>
                  <a:lnTo>
                    <a:pt x="219392" y="74295"/>
                  </a:lnTo>
                  <a:lnTo>
                    <a:pt x="252412" y="74295"/>
                  </a:lnTo>
                  <a:lnTo>
                    <a:pt x="256857" y="73660"/>
                  </a:lnTo>
                  <a:lnTo>
                    <a:pt x="274954" y="61912"/>
                  </a:lnTo>
                  <a:lnTo>
                    <a:pt x="233997" y="61912"/>
                  </a:lnTo>
                  <a:lnTo>
                    <a:pt x="233997" y="13652"/>
                  </a:lnTo>
                  <a:lnTo>
                    <a:pt x="274954" y="13652"/>
                  </a:lnTo>
                  <a:lnTo>
                    <a:pt x="274320" y="12700"/>
                  </a:lnTo>
                  <a:lnTo>
                    <a:pt x="267970" y="6032"/>
                  </a:lnTo>
                  <a:lnTo>
                    <a:pt x="264477" y="3810"/>
                  </a:lnTo>
                  <a:lnTo>
                    <a:pt x="260350" y="2539"/>
                  </a:lnTo>
                  <a:lnTo>
                    <a:pt x="256857" y="1587"/>
                  </a:lnTo>
                  <a:lnTo>
                    <a:pt x="252412" y="1270"/>
                  </a:lnTo>
                  <a:close/>
                </a:path>
                <a:path w="807720" h="75564">
                  <a:moveTo>
                    <a:pt x="274954" y="13652"/>
                  </a:moveTo>
                  <a:lnTo>
                    <a:pt x="250825" y="13652"/>
                  </a:lnTo>
                  <a:lnTo>
                    <a:pt x="253047" y="14287"/>
                  </a:lnTo>
                  <a:lnTo>
                    <a:pt x="265429" y="31750"/>
                  </a:lnTo>
                  <a:lnTo>
                    <a:pt x="265429" y="44450"/>
                  </a:lnTo>
                  <a:lnTo>
                    <a:pt x="249237" y="61912"/>
                  </a:lnTo>
                  <a:lnTo>
                    <a:pt x="274954" y="61912"/>
                  </a:lnTo>
                  <a:lnTo>
                    <a:pt x="276542" y="59372"/>
                  </a:lnTo>
                  <a:lnTo>
                    <a:pt x="278447" y="53975"/>
                  </a:lnTo>
                  <a:lnTo>
                    <a:pt x="279717" y="49530"/>
                  </a:lnTo>
                  <a:lnTo>
                    <a:pt x="280670" y="44450"/>
                  </a:lnTo>
                  <a:lnTo>
                    <a:pt x="280670" y="31750"/>
                  </a:lnTo>
                  <a:lnTo>
                    <a:pt x="279717" y="25717"/>
                  </a:lnTo>
                  <a:lnTo>
                    <a:pt x="276542" y="16510"/>
                  </a:lnTo>
                  <a:lnTo>
                    <a:pt x="274954" y="13652"/>
                  </a:lnTo>
                  <a:close/>
                </a:path>
                <a:path w="807720" h="75564">
                  <a:moveTo>
                    <a:pt x="329882" y="1270"/>
                  </a:moveTo>
                  <a:lnTo>
                    <a:pt x="314007" y="1270"/>
                  </a:lnTo>
                  <a:lnTo>
                    <a:pt x="285750" y="74295"/>
                  </a:lnTo>
                  <a:lnTo>
                    <a:pt x="301307" y="74295"/>
                  </a:lnTo>
                  <a:lnTo>
                    <a:pt x="307340" y="57785"/>
                  </a:lnTo>
                  <a:lnTo>
                    <a:pt x="352425" y="57785"/>
                  </a:lnTo>
                  <a:lnTo>
                    <a:pt x="347662" y="45402"/>
                  </a:lnTo>
                  <a:lnTo>
                    <a:pt x="311784" y="45402"/>
                  </a:lnTo>
                  <a:lnTo>
                    <a:pt x="321945" y="18097"/>
                  </a:lnTo>
                  <a:lnTo>
                    <a:pt x="336550" y="18097"/>
                  </a:lnTo>
                  <a:lnTo>
                    <a:pt x="329882" y="1270"/>
                  </a:lnTo>
                  <a:close/>
                </a:path>
                <a:path w="807720" h="75564">
                  <a:moveTo>
                    <a:pt x="352425" y="57785"/>
                  </a:moveTo>
                  <a:lnTo>
                    <a:pt x="336550" y="57785"/>
                  </a:lnTo>
                  <a:lnTo>
                    <a:pt x="342900" y="74295"/>
                  </a:lnTo>
                  <a:lnTo>
                    <a:pt x="359092" y="74295"/>
                  </a:lnTo>
                  <a:lnTo>
                    <a:pt x="352425" y="57785"/>
                  </a:lnTo>
                  <a:close/>
                </a:path>
                <a:path w="807720" h="75564">
                  <a:moveTo>
                    <a:pt x="336550" y="18097"/>
                  </a:moveTo>
                  <a:lnTo>
                    <a:pt x="321945" y="18097"/>
                  </a:lnTo>
                  <a:lnTo>
                    <a:pt x="331787" y="45402"/>
                  </a:lnTo>
                  <a:lnTo>
                    <a:pt x="347662" y="45402"/>
                  </a:lnTo>
                  <a:lnTo>
                    <a:pt x="336550" y="18097"/>
                  </a:lnTo>
                  <a:close/>
                </a:path>
                <a:path w="807720" h="75564">
                  <a:moveTo>
                    <a:pt x="435927" y="0"/>
                  </a:moveTo>
                  <a:lnTo>
                    <a:pt x="427037" y="0"/>
                  </a:lnTo>
                  <a:lnTo>
                    <a:pt x="419734" y="635"/>
                  </a:lnTo>
                  <a:lnTo>
                    <a:pt x="412750" y="2539"/>
                  </a:lnTo>
                  <a:lnTo>
                    <a:pt x="407034" y="5714"/>
                  </a:lnTo>
                  <a:lnTo>
                    <a:pt x="392747" y="38417"/>
                  </a:lnTo>
                  <a:lnTo>
                    <a:pt x="393065" y="46672"/>
                  </a:lnTo>
                  <a:lnTo>
                    <a:pt x="419100" y="74930"/>
                  </a:lnTo>
                  <a:lnTo>
                    <a:pt x="426084" y="75564"/>
                  </a:lnTo>
                  <a:lnTo>
                    <a:pt x="433704" y="75564"/>
                  </a:lnTo>
                  <a:lnTo>
                    <a:pt x="440372" y="73660"/>
                  </a:lnTo>
                  <a:lnTo>
                    <a:pt x="450532" y="66039"/>
                  </a:lnTo>
                  <a:lnTo>
                    <a:pt x="452437" y="62864"/>
                  </a:lnTo>
                  <a:lnTo>
                    <a:pt x="420687" y="62864"/>
                  </a:lnTo>
                  <a:lnTo>
                    <a:pt x="416242" y="60960"/>
                  </a:lnTo>
                  <a:lnTo>
                    <a:pt x="409575" y="53022"/>
                  </a:lnTo>
                  <a:lnTo>
                    <a:pt x="407987" y="46672"/>
                  </a:lnTo>
                  <a:lnTo>
                    <a:pt x="407987" y="28575"/>
                  </a:lnTo>
                  <a:lnTo>
                    <a:pt x="409575" y="22225"/>
                  </a:lnTo>
                  <a:lnTo>
                    <a:pt x="416242" y="14605"/>
                  </a:lnTo>
                  <a:lnTo>
                    <a:pt x="420687" y="12700"/>
                  </a:lnTo>
                  <a:lnTo>
                    <a:pt x="452754" y="12700"/>
                  </a:lnTo>
                  <a:lnTo>
                    <a:pt x="452120" y="11112"/>
                  </a:lnTo>
                  <a:lnTo>
                    <a:pt x="448627" y="7937"/>
                  </a:lnTo>
                  <a:lnTo>
                    <a:pt x="443229" y="2539"/>
                  </a:lnTo>
                  <a:lnTo>
                    <a:pt x="435927" y="0"/>
                  </a:lnTo>
                  <a:close/>
                </a:path>
                <a:path w="807720" h="75564">
                  <a:moveTo>
                    <a:pt x="441959" y="47625"/>
                  </a:moveTo>
                  <a:lnTo>
                    <a:pt x="441007" y="52705"/>
                  </a:lnTo>
                  <a:lnTo>
                    <a:pt x="438784" y="56832"/>
                  </a:lnTo>
                  <a:lnTo>
                    <a:pt x="433070" y="61595"/>
                  </a:lnTo>
                  <a:lnTo>
                    <a:pt x="429895" y="62864"/>
                  </a:lnTo>
                  <a:lnTo>
                    <a:pt x="452437" y="62864"/>
                  </a:lnTo>
                  <a:lnTo>
                    <a:pt x="454342" y="60007"/>
                  </a:lnTo>
                  <a:lnTo>
                    <a:pt x="456247" y="52070"/>
                  </a:lnTo>
                  <a:lnTo>
                    <a:pt x="441959" y="47625"/>
                  </a:lnTo>
                  <a:close/>
                </a:path>
                <a:path w="807720" h="75564">
                  <a:moveTo>
                    <a:pt x="452754" y="12700"/>
                  </a:moveTo>
                  <a:lnTo>
                    <a:pt x="429895" y="12700"/>
                  </a:lnTo>
                  <a:lnTo>
                    <a:pt x="433387" y="13652"/>
                  </a:lnTo>
                  <a:lnTo>
                    <a:pt x="438784" y="18097"/>
                  </a:lnTo>
                  <a:lnTo>
                    <a:pt x="440690" y="20955"/>
                  </a:lnTo>
                  <a:lnTo>
                    <a:pt x="441642" y="24764"/>
                  </a:lnTo>
                  <a:lnTo>
                    <a:pt x="456247" y="21272"/>
                  </a:lnTo>
                  <a:lnTo>
                    <a:pt x="454659" y="15557"/>
                  </a:lnTo>
                  <a:lnTo>
                    <a:pt x="452754" y="12700"/>
                  </a:lnTo>
                  <a:close/>
                </a:path>
                <a:path w="807720" h="75564">
                  <a:moveTo>
                    <a:pt x="523240" y="1270"/>
                  </a:moveTo>
                  <a:lnTo>
                    <a:pt x="468947" y="1270"/>
                  </a:lnTo>
                  <a:lnTo>
                    <a:pt x="468947" y="74295"/>
                  </a:lnTo>
                  <a:lnTo>
                    <a:pt x="524509" y="74295"/>
                  </a:lnTo>
                  <a:lnTo>
                    <a:pt x="524509" y="61912"/>
                  </a:lnTo>
                  <a:lnTo>
                    <a:pt x="483870" y="61912"/>
                  </a:lnTo>
                  <a:lnTo>
                    <a:pt x="483870" y="42227"/>
                  </a:lnTo>
                  <a:lnTo>
                    <a:pt x="520382" y="42227"/>
                  </a:lnTo>
                  <a:lnTo>
                    <a:pt x="520382" y="29845"/>
                  </a:lnTo>
                  <a:lnTo>
                    <a:pt x="483870" y="29845"/>
                  </a:lnTo>
                  <a:lnTo>
                    <a:pt x="483870" y="13652"/>
                  </a:lnTo>
                  <a:lnTo>
                    <a:pt x="523240" y="13652"/>
                  </a:lnTo>
                  <a:lnTo>
                    <a:pt x="523240" y="1270"/>
                  </a:lnTo>
                  <a:close/>
                </a:path>
                <a:path w="807720" h="75564">
                  <a:moveTo>
                    <a:pt x="551815" y="1270"/>
                  </a:moveTo>
                  <a:lnTo>
                    <a:pt x="537209" y="1270"/>
                  </a:lnTo>
                  <a:lnTo>
                    <a:pt x="537209" y="74295"/>
                  </a:lnTo>
                  <a:lnTo>
                    <a:pt x="550862" y="74295"/>
                  </a:lnTo>
                  <a:lnTo>
                    <a:pt x="550862" y="26670"/>
                  </a:lnTo>
                  <a:lnTo>
                    <a:pt x="567372" y="26670"/>
                  </a:lnTo>
                  <a:lnTo>
                    <a:pt x="551815" y="1270"/>
                  </a:lnTo>
                  <a:close/>
                </a:path>
                <a:path w="807720" h="75564">
                  <a:moveTo>
                    <a:pt x="567372" y="26670"/>
                  </a:moveTo>
                  <a:lnTo>
                    <a:pt x="550862" y="26670"/>
                  </a:lnTo>
                  <a:lnTo>
                    <a:pt x="580390" y="74295"/>
                  </a:lnTo>
                  <a:lnTo>
                    <a:pt x="595312" y="74295"/>
                  </a:lnTo>
                  <a:lnTo>
                    <a:pt x="595312" y="50164"/>
                  </a:lnTo>
                  <a:lnTo>
                    <a:pt x="581659" y="50164"/>
                  </a:lnTo>
                  <a:lnTo>
                    <a:pt x="567372" y="26670"/>
                  </a:lnTo>
                  <a:close/>
                </a:path>
                <a:path w="807720" h="75564">
                  <a:moveTo>
                    <a:pt x="595312" y="1270"/>
                  </a:moveTo>
                  <a:lnTo>
                    <a:pt x="581659" y="1270"/>
                  </a:lnTo>
                  <a:lnTo>
                    <a:pt x="581659" y="50164"/>
                  </a:lnTo>
                  <a:lnTo>
                    <a:pt x="595312" y="50164"/>
                  </a:lnTo>
                  <a:lnTo>
                    <a:pt x="595312" y="1270"/>
                  </a:lnTo>
                  <a:close/>
                </a:path>
                <a:path w="807720" h="75564">
                  <a:moveTo>
                    <a:pt x="642302" y="13652"/>
                  </a:moveTo>
                  <a:lnTo>
                    <a:pt x="627379" y="13652"/>
                  </a:lnTo>
                  <a:lnTo>
                    <a:pt x="627379" y="74295"/>
                  </a:lnTo>
                  <a:lnTo>
                    <a:pt x="642302" y="74295"/>
                  </a:lnTo>
                  <a:lnTo>
                    <a:pt x="642302" y="13652"/>
                  </a:lnTo>
                  <a:close/>
                </a:path>
                <a:path w="807720" h="75564">
                  <a:moveTo>
                    <a:pt x="663575" y="1270"/>
                  </a:moveTo>
                  <a:lnTo>
                    <a:pt x="605790" y="1270"/>
                  </a:lnTo>
                  <a:lnTo>
                    <a:pt x="605790" y="13652"/>
                  </a:lnTo>
                  <a:lnTo>
                    <a:pt x="663575" y="13652"/>
                  </a:lnTo>
                  <a:lnTo>
                    <a:pt x="663575" y="1270"/>
                  </a:lnTo>
                  <a:close/>
                </a:path>
                <a:path w="807720" h="75564">
                  <a:moveTo>
                    <a:pt x="727709" y="1270"/>
                  </a:moveTo>
                  <a:lnTo>
                    <a:pt x="673417" y="1270"/>
                  </a:lnTo>
                  <a:lnTo>
                    <a:pt x="673417" y="74295"/>
                  </a:lnTo>
                  <a:lnTo>
                    <a:pt x="728979" y="74295"/>
                  </a:lnTo>
                  <a:lnTo>
                    <a:pt x="728979" y="61912"/>
                  </a:lnTo>
                  <a:lnTo>
                    <a:pt x="688022" y="61912"/>
                  </a:lnTo>
                  <a:lnTo>
                    <a:pt x="688022" y="42227"/>
                  </a:lnTo>
                  <a:lnTo>
                    <a:pt x="724852" y="42227"/>
                  </a:lnTo>
                  <a:lnTo>
                    <a:pt x="724852" y="29845"/>
                  </a:lnTo>
                  <a:lnTo>
                    <a:pt x="688022" y="29845"/>
                  </a:lnTo>
                  <a:lnTo>
                    <a:pt x="688022" y="13652"/>
                  </a:lnTo>
                  <a:lnTo>
                    <a:pt x="727709" y="13652"/>
                  </a:lnTo>
                  <a:lnTo>
                    <a:pt x="727709" y="1270"/>
                  </a:lnTo>
                  <a:close/>
                </a:path>
                <a:path w="807720" h="75564">
                  <a:moveTo>
                    <a:pt x="780415" y="1270"/>
                  </a:moveTo>
                  <a:lnTo>
                    <a:pt x="741362" y="1270"/>
                  </a:lnTo>
                  <a:lnTo>
                    <a:pt x="741362" y="74295"/>
                  </a:lnTo>
                  <a:lnTo>
                    <a:pt x="756284" y="74295"/>
                  </a:lnTo>
                  <a:lnTo>
                    <a:pt x="756284" y="43814"/>
                  </a:lnTo>
                  <a:lnTo>
                    <a:pt x="784859" y="43814"/>
                  </a:lnTo>
                  <a:lnTo>
                    <a:pt x="782002" y="41910"/>
                  </a:lnTo>
                  <a:lnTo>
                    <a:pt x="788352" y="41275"/>
                  </a:lnTo>
                  <a:lnTo>
                    <a:pt x="793115" y="39052"/>
                  </a:lnTo>
                  <a:lnTo>
                    <a:pt x="799147" y="32067"/>
                  </a:lnTo>
                  <a:lnTo>
                    <a:pt x="756284" y="32067"/>
                  </a:lnTo>
                  <a:lnTo>
                    <a:pt x="756284" y="13652"/>
                  </a:lnTo>
                  <a:lnTo>
                    <a:pt x="800100" y="13652"/>
                  </a:lnTo>
                  <a:lnTo>
                    <a:pt x="795972" y="6985"/>
                  </a:lnTo>
                  <a:lnTo>
                    <a:pt x="793115" y="4445"/>
                  </a:lnTo>
                  <a:lnTo>
                    <a:pt x="786129" y="1905"/>
                  </a:lnTo>
                  <a:lnTo>
                    <a:pt x="780415" y="1270"/>
                  </a:lnTo>
                  <a:close/>
                </a:path>
                <a:path w="807720" h="75564">
                  <a:moveTo>
                    <a:pt x="785177" y="43814"/>
                  </a:moveTo>
                  <a:lnTo>
                    <a:pt x="762634" y="43814"/>
                  </a:lnTo>
                  <a:lnTo>
                    <a:pt x="765175" y="44132"/>
                  </a:lnTo>
                  <a:lnTo>
                    <a:pt x="768350" y="45085"/>
                  </a:lnTo>
                  <a:lnTo>
                    <a:pt x="789622" y="74295"/>
                  </a:lnTo>
                  <a:lnTo>
                    <a:pt x="807402" y="74295"/>
                  </a:lnTo>
                  <a:lnTo>
                    <a:pt x="798195" y="60007"/>
                  </a:lnTo>
                  <a:lnTo>
                    <a:pt x="794702" y="54292"/>
                  </a:lnTo>
                  <a:lnTo>
                    <a:pt x="792162" y="50482"/>
                  </a:lnTo>
                  <a:lnTo>
                    <a:pt x="787717" y="46037"/>
                  </a:lnTo>
                  <a:lnTo>
                    <a:pt x="785177" y="43814"/>
                  </a:lnTo>
                  <a:close/>
                </a:path>
                <a:path w="807720" h="75564">
                  <a:moveTo>
                    <a:pt x="800100" y="13652"/>
                  </a:moveTo>
                  <a:lnTo>
                    <a:pt x="777240" y="13652"/>
                  </a:lnTo>
                  <a:lnTo>
                    <a:pt x="778509" y="13970"/>
                  </a:lnTo>
                  <a:lnTo>
                    <a:pt x="781050" y="14287"/>
                  </a:lnTo>
                  <a:lnTo>
                    <a:pt x="782954" y="15239"/>
                  </a:lnTo>
                  <a:lnTo>
                    <a:pt x="785495" y="18414"/>
                  </a:lnTo>
                  <a:lnTo>
                    <a:pt x="786129" y="20320"/>
                  </a:lnTo>
                  <a:lnTo>
                    <a:pt x="786129" y="24764"/>
                  </a:lnTo>
                  <a:lnTo>
                    <a:pt x="774065" y="32067"/>
                  </a:lnTo>
                  <a:lnTo>
                    <a:pt x="799147" y="32067"/>
                  </a:lnTo>
                  <a:lnTo>
                    <a:pt x="799782" y="31750"/>
                  </a:lnTo>
                  <a:lnTo>
                    <a:pt x="801370" y="27305"/>
                  </a:lnTo>
                  <a:lnTo>
                    <a:pt x="801370" y="17462"/>
                  </a:lnTo>
                  <a:lnTo>
                    <a:pt x="800417" y="14287"/>
                  </a:lnTo>
                  <a:lnTo>
                    <a:pt x="800417" y="13970"/>
                  </a:lnTo>
                  <a:lnTo>
                    <a:pt x="800100" y="136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417050" y="1495107"/>
              <a:ext cx="280987" cy="28098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185910" y="1491297"/>
              <a:ext cx="280987" cy="31496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459595" y="2703830"/>
              <a:ext cx="357504" cy="35750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732010" y="2754947"/>
              <a:ext cx="280987" cy="255270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8396605" y="4030662"/>
              <a:ext cx="556260" cy="249554"/>
            </a:xfrm>
            <a:custGeom>
              <a:avLst/>
              <a:gdLst/>
              <a:ahLst/>
              <a:cxnLst/>
              <a:rect l="l" t="t" r="r" b="b"/>
              <a:pathLst>
                <a:path w="556259" h="249554">
                  <a:moveTo>
                    <a:pt x="0" y="0"/>
                  </a:moveTo>
                  <a:lnTo>
                    <a:pt x="556260" y="249555"/>
                  </a:lnTo>
                </a:path>
              </a:pathLst>
            </a:custGeom>
            <a:ln w="82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053705" y="4030980"/>
              <a:ext cx="861694" cy="516890"/>
            </a:xfrm>
            <a:custGeom>
              <a:avLst/>
              <a:gdLst/>
              <a:ahLst/>
              <a:cxnLst/>
              <a:rect l="l" t="t" r="r" b="b"/>
              <a:pathLst>
                <a:path w="861695" h="516889">
                  <a:moveTo>
                    <a:pt x="0" y="0"/>
                  </a:moveTo>
                  <a:lnTo>
                    <a:pt x="73660" y="101282"/>
                  </a:lnTo>
                  <a:lnTo>
                    <a:pt x="147320" y="185420"/>
                  </a:lnTo>
                  <a:lnTo>
                    <a:pt x="225425" y="260350"/>
                  </a:lnTo>
                  <a:lnTo>
                    <a:pt x="307657" y="325755"/>
                  </a:lnTo>
                  <a:lnTo>
                    <a:pt x="394017" y="381635"/>
                  </a:lnTo>
                  <a:lnTo>
                    <a:pt x="484822" y="427990"/>
                  </a:lnTo>
                  <a:lnTo>
                    <a:pt x="579754" y="464820"/>
                  </a:lnTo>
                  <a:lnTo>
                    <a:pt x="679132" y="492442"/>
                  </a:lnTo>
                  <a:lnTo>
                    <a:pt x="782637" y="510222"/>
                  </a:lnTo>
                  <a:lnTo>
                    <a:pt x="861377" y="516572"/>
                  </a:lnTo>
                </a:path>
              </a:pathLst>
            </a:custGeom>
            <a:ln w="17145">
              <a:solidFill>
                <a:srgbClr val="33996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71125" y="3595370"/>
              <a:ext cx="1276667" cy="27241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75377" y="3867467"/>
              <a:ext cx="272415" cy="14478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71125" y="3867467"/>
              <a:ext cx="272415" cy="41719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43540" y="4012247"/>
              <a:ext cx="1004252" cy="272414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0381615" y="3905885"/>
              <a:ext cx="1004569" cy="217170"/>
            </a:xfrm>
            <a:custGeom>
              <a:avLst/>
              <a:gdLst/>
              <a:ahLst/>
              <a:cxnLst/>
              <a:rect l="l" t="t" r="r" b="b"/>
              <a:pathLst>
                <a:path w="1004570" h="217170">
                  <a:moveTo>
                    <a:pt x="1004252" y="0"/>
                  </a:moveTo>
                  <a:lnTo>
                    <a:pt x="0" y="0"/>
                  </a:lnTo>
                  <a:lnTo>
                    <a:pt x="0" y="132079"/>
                  </a:lnTo>
                  <a:lnTo>
                    <a:pt x="5397" y="169227"/>
                  </a:lnTo>
                  <a:lnTo>
                    <a:pt x="21272" y="195897"/>
                  </a:lnTo>
                  <a:lnTo>
                    <a:pt x="47942" y="211772"/>
                  </a:lnTo>
                  <a:lnTo>
                    <a:pt x="85089" y="217169"/>
                  </a:lnTo>
                  <a:lnTo>
                    <a:pt x="919162" y="217169"/>
                  </a:lnTo>
                  <a:lnTo>
                    <a:pt x="956627" y="211772"/>
                  </a:lnTo>
                  <a:lnTo>
                    <a:pt x="982979" y="195897"/>
                  </a:lnTo>
                  <a:lnTo>
                    <a:pt x="999172" y="169227"/>
                  </a:lnTo>
                  <a:lnTo>
                    <a:pt x="1004252" y="132079"/>
                  </a:lnTo>
                  <a:lnTo>
                    <a:pt x="1004252" y="0"/>
                  </a:lnTo>
                  <a:close/>
                </a:path>
              </a:pathLst>
            </a:custGeom>
            <a:solidFill>
              <a:srgbClr val="339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381615" y="3705860"/>
              <a:ext cx="1004252" cy="208597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0398760" y="3723005"/>
              <a:ext cx="970280" cy="382905"/>
            </a:xfrm>
            <a:custGeom>
              <a:avLst/>
              <a:gdLst/>
              <a:ahLst/>
              <a:cxnLst/>
              <a:rect l="l" t="t" r="r" b="b"/>
              <a:pathLst>
                <a:path w="970279" h="382904">
                  <a:moveTo>
                    <a:pt x="0" y="67945"/>
                  </a:moveTo>
                  <a:lnTo>
                    <a:pt x="4127" y="38417"/>
                  </a:lnTo>
                  <a:lnTo>
                    <a:pt x="17145" y="17145"/>
                  </a:lnTo>
                  <a:lnTo>
                    <a:pt x="38417" y="4127"/>
                  </a:lnTo>
                  <a:lnTo>
                    <a:pt x="67945" y="0"/>
                  </a:lnTo>
                  <a:lnTo>
                    <a:pt x="902335" y="0"/>
                  </a:lnTo>
                  <a:lnTo>
                    <a:pt x="932180" y="4127"/>
                  </a:lnTo>
                  <a:lnTo>
                    <a:pt x="953452" y="17145"/>
                  </a:lnTo>
                  <a:lnTo>
                    <a:pt x="966152" y="38417"/>
                  </a:lnTo>
                  <a:lnTo>
                    <a:pt x="970280" y="67945"/>
                  </a:lnTo>
                  <a:lnTo>
                    <a:pt x="970280" y="314960"/>
                  </a:lnTo>
                  <a:lnTo>
                    <a:pt x="966152" y="344805"/>
                  </a:lnTo>
                  <a:lnTo>
                    <a:pt x="953452" y="366077"/>
                  </a:lnTo>
                  <a:lnTo>
                    <a:pt x="932180" y="378777"/>
                  </a:lnTo>
                  <a:lnTo>
                    <a:pt x="902335" y="382905"/>
                  </a:lnTo>
                  <a:lnTo>
                    <a:pt x="67945" y="382905"/>
                  </a:lnTo>
                  <a:lnTo>
                    <a:pt x="38417" y="378777"/>
                  </a:lnTo>
                  <a:lnTo>
                    <a:pt x="17145" y="366077"/>
                  </a:lnTo>
                  <a:lnTo>
                    <a:pt x="4127" y="344805"/>
                  </a:lnTo>
                  <a:lnTo>
                    <a:pt x="0" y="314960"/>
                  </a:lnTo>
                  <a:lnTo>
                    <a:pt x="0" y="67945"/>
                  </a:lnTo>
                </a:path>
              </a:pathLst>
            </a:custGeom>
            <a:ln w="17145">
              <a:solidFill>
                <a:srgbClr val="DFEF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0398760" y="3723005"/>
              <a:ext cx="970280" cy="382905"/>
            </a:xfrm>
            <a:custGeom>
              <a:avLst/>
              <a:gdLst/>
              <a:ahLst/>
              <a:cxnLst/>
              <a:rect l="l" t="t" r="r" b="b"/>
              <a:pathLst>
                <a:path w="970279" h="382904">
                  <a:moveTo>
                    <a:pt x="0" y="67945"/>
                  </a:moveTo>
                  <a:lnTo>
                    <a:pt x="4127" y="38417"/>
                  </a:lnTo>
                  <a:lnTo>
                    <a:pt x="17145" y="17145"/>
                  </a:lnTo>
                  <a:lnTo>
                    <a:pt x="38417" y="4127"/>
                  </a:lnTo>
                  <a:lnTo>
                    <a:pt x="67945" y="0"/>
                  </a:lnTo>
                  <a:lnTo>
                    <a:pt x="902335" y="0"/>
                  </a:lnTo>
                  <a:lnTo>
                    <a:pt x="932180" y="4127"/>
                  </a:lnTo>
                  <a:lnTo>
                    <a:pt x="953452" y="17145"/>
                  </a:lnTo>
                  <a:lnTo>
                    <a:pt x="966152" y="38417"/>
                  </a:lnTo>
                  <a:lnTo>
                    <a:pt x="970280" y="67945"/>
                  </a:lnTo>
                  <a:lnTo>
                    <a:pt x="970280" y="314960"/>
                  </a:lnTo>
                  <a:lnTo>
                    <a:pt x="966152" y="344805"/>
                  </a:lnTo>
                  <a:lnTo>
                    <a:pt x="953452" y="366077"/>
                  </a:lnTo>
                  <a:lnTo>
                    <a:pt x="932180" y="378777"/>
                  </a:lnTo>
                  <a:lnTo>
                    <a:pt x="902335" y="382905"/>
                  </a:lnTo>
                  <a:lnTo>
                    <a:pt x="67945" y="382905"/>
                  </a:lnTo>
                  <a:lnTo>
                    <a:pt x="38417" y="378777"/>
                  </a:lnTo>
                  <a:lnTo>
                    <a:pt x="17145" y="366077"/>
                  </a:lnTo>
                  <a:lnTo>
                    <a:pt x="4127" y="344805"/>
                  </a:lnTo>
                  <a:lnTo>
                    <a:pt x="0" y="314960"/>
                  </a:lnTo>
                  <a:lnTo>
                    <a:pt x="0" y="67945"/>
                  </a:lnTo>
                </a:path>
              </a:pathLst>
            </a:custGeom>
            <a:ln w="8255">
              <a:solidFill>
                <a:srgbClr val="3399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0604817" y="3881437"/>
              <a:ext cx="558800" cy="74295"/>
            </a:xfrm>
            <a:custGeom>
              <a:avLst/>
              <a:gdLst/>
              <a:ahLst/>
              <a:cxnLst/>
              <a:rect l="l" t="t" r="r" b="b"/>
              <a:pathLst>
                <a:path w="558800" h="74295">
                  <a:moveTo>
                    <a:pt x="33020" y="0"/>
                  </a:moveTo>
                  <a:lnTo>
                    <a:pt x="0" y="0"/>
                  </a:lnTo>
                  <a:lnTo>
                    <a:pt x="0" y="73025"/>
                  </a:lnTo>
                  <a:lnTo>
                    <a:pt x="33020" y="73025"/>
                  </a:lnTo>
                  <a:lnTo>
                    <a:pt x="37465" y="72707"/>
                  </a:lnTo>
                  <a:lnTo>
                    <a:pt x="40957" y="71437"/>
                  </a:lnTo>
                  <a:lnTo>
                    <a:pt x="45085" y="70167"/>
                  </a:lnTo>
                  <a:lnTo>
                    <a:pt x="48577" y="68262"/>
                  </a:lnTo>
                  <a:lnTo>
                    <a:pt x="51117" y="65722"/>
                  </a:lnTo>
                  <a:lnTo>
                    <a:pt x="54610" y="62547"/>
                  </a:lnTo>
                  <a:lnTo>
                    <a:pt x="55562" y="60642"/>
                  </a:lnTo>
                  <a:lnTo>
                    <a:pt x="14604" y="60642"/>
                  </a:lnTo>
                  <a:lnTo>
                    <a:pt x="14604" y="12382"/>
                  </a:lnTo>
                  <a:lnTo>
                    <a:pt x="55562" y="12382"/>
                  </a:lnTo>
                  <a:lnTo>
                    <a:pt x="54927" y="11430"/>
                  </a:lnTo>
                  <a:lnTo>
                    <a:pt x="48895" y="5080"/>
                  </a:lnTo>
                  <a:lnTo>
                    <a:pt x="45085" y="2857"/>
                  </a:lnTo>
                  <a:lnTo>
                    <a:pt x="37782" y="635"/>
                  </a:lnTo>
                  <a:lnTo>
                    <a:pt x="33020" y="0"/>
                  </a:lnTo>
                  <a:close/>
                </a:path>
                <a:path w="558800" h="74295">
                  <a:moveTo>
                    <a:pt x="55562" y="12382"/>
                  </a:moveTo>
                  <a:lnTo>
                    <a:pt x="27304" y="12382"/>
                  </a:lnTo>
                  <a:lnTo>
                    <a:pt x="31432" y="12700"/>
                  </a:lnTo>
                  <a:lnTo>
                    <a:pt x="33654" y="13017"/>
                  </a:lnTo>
                  <a:lnTo>
                    <a:pt x="46037" y="30480"/>
                  </a:lnTo>
                  <a:lnTo>
                    <a:pt x="46037" y="43180"/>
                  </a:lnTo>
                  <a:lnTo>
                    <a:pt x="29845" y="60642"/>
                  </a:lnTo>
                  <a:lnTo>
                    <a:pt x="55562" y="60642"/>
                  </a:lnTo>
                  <a:lnTo>
                    <a:pt x="57150" y="58102"/>
                  </a:lnTo>
                  <a:lnTo>
                    <a:pt x="59054" y="52705"/>
                  </a:lnTo>
                  <a:lnTo>
                    <a:pt x="60325" y="48577"/>
                  </a:lnTo>
                  <a:lnTo>
                    <a:pt x="61277" y="43180"/>
                  </a:lnTo>
                  <a:lnTo>
                    <a:pt x="61277" y="30480"/>
                  </a:lnTo>
                  <a:lnTo>
                    <a:pt x="60325" y="24764"/>
                  </a:lnTo>
                  <a:lnTo>
                    <a:pt x="57150" y="15239"/>
                  </a:lnTo>
                  <a:lnTo>
                    <a:pt x="55562" y="12382"/>
                  </a:lnTo>
                  <a:close/>
                </a:path>
                <a:path w="558800" h="74295">
                  <a:moveTo>
                    <a:pt x="87629" y="0"/>
                  </a:moveTo>
                  <a:lnTo>
                    <a:pt x="73660" y="0"/>
                  </a:lnTo>
                  <a:lnTo>
                    <a:pt x="73660" y="13017"/>
                  </a:lnTo>
                  <a:lnTo>
                    <a:pt x="87629" y="13017"/>
                  </a:lnTo>
                  <a:lnTo>
                    <a:pt x="87629" y="0"/>
                  </a:lnTo>
                  <a:close/>
                </a:path>
                <a:path w="558800" h="74295">
                  <a:moveTo>
                    <a:pt x="87629" y="20319"/>
                  </a:moveTo>
                  <a:lnTo>
                    <a:pt x="73660" y="20319"/>
                  </a:lnTo>
                  <a:lnTo>
                    <a:pt x="73660" y="73025"/>
                  </a:lnTo>
                  <a:lnTo>
                    <a:pt x="87629" y="73025"/>
                  </a:lnTo>
                  <a:lnTo>
                    <a:pt x="87629" y="20319"/>
                  </a:lnTo>
                  <a:close/>
                </a:path>
                <a:path w="558800" h="74295">
                  <a:moveTo>
                    <a:pt x="111125" y="55880"/>
                  </a:moveTo>
                  <a:lnTo>
                    <a:pt x="97154" y="58102"/>
                  </a:lnTo>
                  <a:lnTo>
                    <a:pt x="98425" y="63182"/>
                  </a:lnTo>
                  <a:lnTo>
                    <a:pt x="101282" y="66992"/>
                  </a:lnTo>
                  <a:lnTo>
                    <a:pt x="109537" y="73025"/>
                  </a:lnTo>
                  <a:lnTo>
                    <a:pt x="115252" y="74294"/>
                  </a:lnTo>
                  <a:lnTo>
                    <a:pt x="130492" y="74294"/>
                  </a:lnTo>
                  <a:lnTo>
                    <a:pt x="136525" y="72707"/>
                  </a:lnTo>
                  <a:lnTo>
                    <a:pt x="144462" y="65722"/>
                  </a:lnTo>
                  <a:lnTo>
                    <a:pt x="145097" y="64135"/>
                  </a:lnTo>
                  <a:lnTo>
                    <a:pt x="119062" y="64135"/>
                  </a:lnTo>
                  <a:lnTo>
                    <a:pt x="116840" y="63500"/>
                  </a:lnTo>
                  <a:lnTo>
                    <a:pt x="115887" y="63182"/>
                  </a:lnTo>
                  <a:lnTo>
                    <a:pt x="113029" y="60642"/>
                  </a:lnTo>
                  <a:lnTo>
                    <a:pt x="111760" y="58737"/>
                  </a:lnTo>
                  <a:lnTo>
                    <a:pt x="111125" y="55880"/>
                  </a:lnTo>
                  <a:close/>
                </a:path>
                <a:path w="558800" h="74295">
                  <a:moveTo>
                    <a:pt x="128587" y="19050"/>
                  </a:moveTo>
                  <a:lnTo>
                    <a:pt x="113665" y="19050"/>
                  </a:lnTo>
                  <a:lnTo>
                    <a:pt x="107950" y="20637"/>
                  </a:lnTo>
                  <a:lnTo>
                    <a:pt x="100965" y="26669"/>
                  </a:lnTo>
                  <a:lnTo>
                    <a:pt x="99060" y="30797"/>
                  </a:lnTo>
                  <a:lnTo>
                    <a:pt x="99060" y="40322"/>
                  </a:lnTo>
                  <a:lnTo>
                    <a:pt x="129222" y="54610"/>
                  </a:lnTo>
                  <a:lnTo>
                    <a:pt x="130810" y="55244"/>
                  </a:lnTo>
                  <a:lnTo>
                    <a:pt x="132079" y="56514"/>
                  </a:lnTo>
                  <a:lnTo>
                    <a:pt x="132397" y="57467"/>
                  </a:lnTo>
                  <a:lnTo>
                    <a:pt x="132397" y="60007"/>
                  </a:lnTo>
                  <a:lnTo>
                    <a:pt x="131762" y="61277"/>
                  </a:lnTo>
                  <a:lnTo>
                    <a:pt x="130492" y="62230"/>
                  </a:lnTo>
                  <a:lnTo>
                    <a:pt x="128904" y="63500"/>
                  </a:lnTo>
                  <a:lnTo>
                    <a:pt x="126047" y="64135"/>
                  </a:lnTo>
                  <a:lnTo>
                    <a:pt x="145097" y="64135"/>
                  </a:lnTo>
                  <a:lnTo>
                    <a:pt x="146685" y="61277"/>
                  </a:lnTo>
                  <a:lnTo>
                    <a:pt x="146685" y="52069"/>
                  </a:lnTo>
                  <a:lnTo>
                    <a:pt x="145097" y="48577"/>
                  </a:lnTo>
                  <a:lnTo>
                    <a:pt x="139382" y="43814"/>
                  </a:lnTo>
                  <a:lnTo>
                    <a:pt x="133985" y="41592"/>
                  </a:lnTo>
                  <a:lnTo>
                    <a:pt x="119062" y="38100"/>
                  </a:lnTo>
                  <a:lnTo>
                    <a:pt x="114617" y="36830"/>
                  </a:lnTo>
                  <a:lnTo>
                    <a:pt x="113347" y="36194"/>
                  </a:lnTo>
                  <a:lnTo>
                    <a:pt x="112712" y="35242"/>
                  </a:lnTo>
                  <a:lnTo>
                    <a:pt x="112077" y="34607"/>
                  </a:lnTo>
                  <a:lnTo>
                    <a:pt x="112077" y="32385"/>
                  </a:lnTo>
                  <a:lnTo>
                    <a:pt x="112712" y="31432"/>
                  </a:lnTo>
                  <a:lnTo>
                    <a:pt x="115252" y="29527"/>
                  </a:lnTo>
                  <a:lnTo>
                    <a:pt x="117792" y="28892"/>
                  </a:lnTo>
                  <a:lnTo>
                    <a:pt x="143827" y="28892"/>
                  </a:lnTo>
                  <a:lnTo>
                    <a:pt x="143510" y="28257"/>
                  </a:lnTo>
                  <a:lnTo>
                    <a:pt x="140970" y="24764"/>
                  </a:lnTo>
                  <a:lnTo>
                    <a:pt x="133985" y="20319"/>
                  </a:lnTo>
                  <a:lnTo>
                    <a:pt x="128587" y="19050"/>
                  </a:lnTo>
                  <a:close/>
                </a:path>
                <a:path w="558800" h="74295">
                  <a:moveTo>
                    <a:pt x="143827" y="28892"/>
                  </a:moveTo>
                  <a:lnTo>
                    <a:pt x="124460" y="28892"/>
                  </a:lnTo>
                  <a:lnTo>
                    <a:pt x="126682" y="29527"/>
                  </a:lnTo>
                  <a:lnTo>
                    <a:pt x="129857" y="31750"/>
                  </a:lnTo>
                  <a:lnTo>
                    <a:pt x="131127" y="33337"/>
                  </a:lnTo>
                  <a:lnTo>
                    <a:pt x="131445" y="35242"/>
                  </a:lnTo>
                  <a:lnTo>
                    <a:pt x="144779" y="33019"/>
                  </a:lnTo>
                  <a:lnTo>
                    <a:pt x="143827" y="28892"/>
                  </a:lnTo>
                  <a:close/>
                </a:path>
                <a:path w="558800" h="74295">
                  <a:moveTo>
                    <a:pt x="173672" y="31432"/>
                  </a:moveTo>
                  <a:lnTo>
                    <a:pt x="159385" y="31432"/>
                  </a:lnTo>
                  <a:lnTo>
                    <a:pt x="159385" y="60960"/>
                  </a:lnTo>
                  <a:lnTo>
                    <a:pt x="170815" y="74294"/>
                  </a:lnTo>
                  <a:lnTo>
                    <a:pt x="177482" y="74294"/>
                  </a:lnTo>
                  <a:lnTo>
                    <a:pt x="180975" y="73660"/>
                  </a:lnTo>
                  <a:lnTo>
                    <a:pt x="184150" y="72389"/>
                  </a:lnTo>
                  <a:lnTo>
                    <a:pt x="184150" y="71119"/>
                  </a:lnTo>
                  <a:lnTo>
                    <a:pt x="183197" y="62864"/>
                  </a:lnTo>
                  <a:lnTo>
                    <a:pt x="176529" y="62864"/>
                  </a:lnTo>
                  <a:lnTo>
                    <a:pt x="175895" y="62547"/>
                  </a:lnTo>
                  <a:lnTo>
                    <a:pt x="174307" y="61594"/>
                  </a:lnTo>
                  <a:lnTo>
                    <a:pt x="173990" y="60960"/>
                  </a:lnTo>
                  <a:lnTo>
                    <a:pt x="173672" y="59689"/>
                  </a:lnTo>
                  <a:lnTo>
                    <a:pt x="173672" y="31432"/>
                  </a:lnTo>
                  <a:close/>
                </a:path>
                <a:path w="558800" h="74295">
                  <a:moveTo>
                    <a:pt x="182879" y="61277"/>
                  </a:moveTo>
                  <a:lnTo>
                    <a:pt x="180657" y="62230"/>
                  </a:lnTo>
                  <a:lnTo>
                    <a:pt x="178752" y="62864"/>
                  </a:lnTo>
                  <a:lnTo>
                    <a:pt x="183197" y="62864"/>
                  </a:lnTo>
                  <a:lnTo>
                    <a:pt x="183197" y="62230"/>
                  </a:lnTo>
                  <a:lnTo>
                    <a:pt x="182879" y="61277"/>
                  </a:lnTo>
                  <a:close/>
                </a:path>
                <a:path w="558800" h="74295">
                  <a:moveTo>
                    <a:pt x="183197" y="20319"/>
                  </a:moveTo>
                  <a:lnTo>
                    <a:pt x="153035" y="20319"/>
                  </a:lnTo>
                  <a:lnTo>
                    <a:pt x="153035" y="31432"/>
                  </a:lnTo>
                  <a:lnTo>
                    <a:pt x="183197" y="31432"/>
                  </a:lnTo>
                  <a:lnTo>
                    <a:pt x="183197" y="20319"/>
                  </a:lnTo>
                  <a:close/>
                </a:path>
                <a:path w="558800" h="74295">
                  <a:moveTo>
                    <a:pt x="173672" y="1587"/>
                  </a:moveTo>
                  <a:lnTo>
                    <a:pt x="159385" y="9842"/>
                  </a:lnTo>
                  <a:lnTo>
                    <a:pt x="159385" y="20319"/>
                  </a:lnTo>
                  <a:lnTo>
                    <a:pt x="173672" y="20319"/>
                  </a:lnTo>
                  <a:lnTo>
                    <a:pt x="173672" y="1587"/>
                  </a:lnTo>
                  <a:close/>
                </a:path>
                <a:path w="558800" h="74295">
                  <a:moveTo>
                    <a:pt x="205422" y="20319"/>
                  </a:moveTo>
                  <a:lnTo>
                    <a:pt x="192404" y="20319"/>
                  </a:lnTo>
                  <a:lnTo>
                    <a:pt x="192404" y="73025"/>
                  </a:lnTo>
                  <a:lnTo>
                    <a:pt x="206375" y="73025"/>
                  </a:lnTo>
                  <a:lnTo>
                    <a:pt x="206375" y="47625"/>
                  </a:lnTo>
                  <a:lnTo>
                    <a:pt x="206692" y="41910"/>
                  </a:lnTo>
                  <a:lnTo>
                    <a:pt x="208279" y="36194"/>
                  </a:lnTo>
                  <a:lnTo>
                    <a:pt x="209232" y="34289"/>
                  </a:lnTo>
                  <a:lnTo>
                    <a:pt x="212090" y="32067"/>
                  </a:lnTo>
                  <a:lnTo>
                    <a:pt x="213677" y="31432"/>
                  </a:lnTo>
                  <a:lnTo>
                    <a:pt x="222885" y="31432"/>
                  </a:lnTo>
                  <a:lnTo>
                    <a:pt x="224472" y="27622"/>
                  </a:lnTo>
                  <a:lnTo>
                    <a:pt x="205422" y="27622"/>
                  </a:lnTo>
                  <a:lnTo>
                    <a:pt x="205422" y="20319"/>
                  </a:lnTo>
                  <a:close/>
                </a:path>
                <a:path w="558800" h="74295">
                  <a:moveTo>
                    <a:pt x="222885" y="31432"/>
                  </a:moveTo>
                  <a:lnTo>
                    <a:pt x="217804" y="31432"/>
                  </a:lnTo>
                  <a:lnTo>
                    <a:pt x="222250" y="33655"/>
                  </a:lnTo>
                  <a:lnTo>
                    <a:pt x="222885" y="31432"/>
                  </a:lnTo>
                  <a:close/>
                </a:path>
                <a:path w="558800" h="74295">
                  <a:moveTo>
                    <a:pt x="220345" y="19050"/>
                  </a:moveTo>
                  <a:lnTo>
                    <a:pt x="214947" y="19050"/>
                  </a:lnTo>
                  <a:lnTo>
                    <a:pt x="213042" y="19685"/>
                  </a:lnTo>
                  <a:lnTo>
                    <a:pt x="209550" y="21907"/>
                  </a:lnTo>
                  <a:lnTo>
                    <a:pt x="207645" y="24130"/>
                  </a:lnTo>
                  <a:lnTo>
                    <a:pt x="205422" y="27622"/>
                  </a:lnTo>
                  <a:lnTo>
                    <a:pt x="224472" y="27622"/>
                  </a:lnTo>
                  <a:lnTo>
                    <a:pt x="226695" y="21907"/>
                  </a:lnTo>
                  <a:lnTo>
                    <a:pt x="223520" y="20002"/>
                  </a:lnTo>
                  <a:lnTo>
                    <a:pt x="220345" y="19050"/>
                  </a:lnTo>
                  <a:close/>
                </a:path>
                <a:path w="558800" h="74295">
                  <a:moveTo>
                    <a:pt x="246697" y="0"/>
                  </a:moveTo>
                  <a:lnTo>
                    <a:pt x="232410" y="0"/>
                  </a:lnTo>
                  <a:lnTo>
                    <a:pt x="232410" y="13017"/>
                  </a:lnTo>
                  <a:lnTo>
                    <a:pt x="246697" y="13017"/>
                  </a:lnTo>
                  <a:lnTo>
                    <a:pt x="246697" y="0"/>
                  </a:lnTo>
                  <a:close/>
                </a:path>
                <a:path w="558800" h="74295">
                  <a:moveTo>
                    <a:pt x="246697" y="20319"/>
                  </a:moveTo>
                  <a:lnTo>
                    <a:pt x="232410" y="20319"/>
                  </a:lnTo>
                  <a:lnTo>
                    <a:pt x="232410" y="73025"/>
                  </a:lnTo>
                  <a:lnTo>
                    <a:pt x="246697" y="73025"/>
                  </a:lnTo>
                  <a:lnTo>
                    <a:pt x="246697" y="20319"/>
                  </a:lnTo>
                  <a:close/>
                </a:path>
                <a:path w="558800" h="74295">
                  <a:moveTo>
                    <a:pt x="307022" y="65405"/>
                  </a:moveTo>
                  <a:lnTo>
                    <a:pt x="273367" y="65405"/>
                  </a:lnTo>
                  <a:lnTo>
                    <a:pt x="275590" y="68262"/>
                  </a:lnTo>
                  <a:lnTo>
                    <a:pt x="278129" y="70485"/>
                  </a:lnTo>
                  <a:lnTo>
                    <a:pt x="283845" y="73660"/>
                  </a:lnTo>
                  <a:lnTo>
                    <a:pt x="287020" y="74294"/>
                  </a:lnTo>
                  <a:lnTo>
                    <a:pt x="295910" y="74294"/>
                  </a:lnTo>
                  <a:lnTo>
                    <a:pt x="301307" y="71755"/>
                  </a:lnTo>
                  <a:lnTo>
                    <a:pt x="307022" y="65405"/>
                  </a:lnTo>
                  <a:close/>
                </a:path>
                <a:path w="558800" h="74295">
                  <a:moveTo>
                    <a:pt x="274320" y="0"/>
                  </a:moveTo>
                  <a:lnTo>
                    <a:pt x="260350" y="0"/>
                  </a:lnTo>
                  <a:lnTo>
                    <a:pt x="260350" y="73025"/>
                  </a:lnTo>
                  <a:lnTo>
                    <a:pt x="273367" y="73025"/>
                  </a:lnTo>
                  <a:lnTo>
                    <a:pt x="273367" y="65405"/>
                  </a:lnTo>
                  <a:lnTo>
                    <a:pt x="307022" y="65405"/>
                  </a:lnTo>
                  <a:lnTo>
                    <a:pt x="308927" y="63182"/>
                  </a:lnTo>
                  <a:lnTo>
                    <a:pt x="282575" y="63182"/>
                  </a:lnTo>
                  <a:lnTo>
                    <a:pt x="279400" y="61594"/>
                  </a:lnTo>
                  <a:lnTo>
                    <a:pt x="276860" y="57785"/>
                  </a:lnTo>
                  <a:lnTo>
                    <a:pt x="275272" y="55244"/>
                  </a:lnTo>
                  <a:lnTo>
                    <a:pt x="275272" y="54927"/>
                  </a:lnTo>
                  <a:lnTo>
                    <a:pt x="274320" y="51117"/>
                  </a:lnTo>
                  <a:lnTo>
                    <a:pt x="274320" y="40322"/>
                  </a:lnTo>
                  <a:lnTo>
                    <a:pt x="275272" y="36512"/>
                  </a:lnTo>
                  <a:lnTo>
                    <a:pt x="275272" y="36194"/>
                  </a:lnTo>
                  <a:lnTo>
                    <a:pt x="279717" y="31114"/>
                  </a:lnTo>
                  <a:lnTo>
                    <a:pt x="280670" y="30797"/>
                  </a:lnTo>
                  <a:lnTo>
                    <a:pt x="282575" y="29527"/>
                  </a:lnTo>
                  <a:lnTo>
                    <a:pt x="309245" y="29527"/>
                  </a:lnTo>
                  <a:lnTo>
                    <a:pt x="306070" y="26352"/>
                  </a:lnTo>
                  <a:lnTo>
                    <a:pt x="274320" y="26352"/>
                  </a:lnTo>
                  <a:lnTo>
                    <a:pt x="274320" y="0"/>
                  </a:lnTo>
                  <a:close/>
                </a:path>
                <a:path w="558800" h="74295">
                  <a:moveTo>
                    <a:pt x="309245" y="29527"/>
                  </a:moveTo>
                  <a:lnTo>
                    <a:pt x="289560" y="29527"/>
                  </a:lnTo>
                  <a:lnTo>
                    <a:pt x="292100" y="31114"/>
                  </a:lnTo>
                  <a:lnTo>
                    <a:pt x="296545" y="36512"/>
                  </a:lnTo>
                  <a:lnTo>
                    <a:pt x="297717" y="40322"/>
                  </a:lnTo>
                  <a:lnTo>
                    <a:pt x="297815" y="52387"/>
                  </a:lnTo>
                  <a:lnTo>
                    <a:pt x="296545" y="56514"/>
                  </a:lnTo>
                  <a:lnTo>
                    <a:pt x="292100" y="61912"/>
                  </a:lnTo>
                  <a:lnTo>
                    <a:pt x="289560" y="63182"/>
                  </a:lnTo>
                  <a:lnTo>
                    <a:pt x="308927" y="63182"/>
                  </a:lnTo>
                  <a:lnTo>
                    <a:pt x="309879" y="62230"/>
                  </a:lnTo>
                  <a:lnTo>
                    <a:pt x="312102" y="55244"/>
                  </a:lnTo>
                  <a:lnTo>
                    <a:pt x="312102" y="37464"/>
                  </a:lnTo>
                  <a:lnTo>
                    <a:pt x="310197" y="31114"/>
                  </a:lnTo>
                  <a:lnTo>
                    <a:pt x="309879" y="30797"/>
                  </a:lnTo>
                  <a:lnTo>
                    <a:pt x="309245" y="29527"/>
                  </a:lnTo>
                  <a:close/>
                </a:path>
                <a:path w="558800" h="74295">
                  <a:moveTo>
                    <a:pt x="296227" y="19050"/>
                  </a:moveTo>
                  <a:lnTo>
                    <a:pt x="283845" y="19050"/>
                  </a:lnTo>
                  <a:lnTo>
                    <a:pt x="278765" y="21589"/>
                  </a:lnTo>
                  <a:lnTo>
                    <a:pt x="274320" y="26352"/>
                  </a:lnTo>
                  <a:lnTo>
                    <a:pt x="306070" y="26352"/>
                  </a:lnTo>
                  <a:lnTo>
                    <a:pt x="301625" y="21589"/>
                  </a:lnTo>
                  <a:lnTo>
                    <a:pt x="296227" y="19050"/>
                  </a:lnTo>
                  <a:close/>
                </a:path>
                <a:path w="558800" h="74295">
                  <a:moveTo>
                    <a:pt x="337185" y="20319"/>
                  </a:moveTo>
                  <a:lnTo>
                    <a:pt x="323215" y="20319"/>
                  </a:lnTo>
                  <a:lnTo>
                    <a:pt x="323215" y="58737"/>
                  </a:lnTo>
                  <a:lnTo>
                    <a:pt x="337185" y="74294"/>
                  </a:lnTo>
                  <a:lnTo>
                    <a:pt x="344170" y="74294"/>
                  </a:lnTo>
                  <a:lnTo>
                    <a:pt x="358140" y="65087"/>
                  </a:lnTo>
                  <a:lnTo>
                    <a:pt x="371157" y="65087"/>
                  </a:lnTo>
                  <a:lnTo>
                    <a:pt x="371157" y="63817"/>
                  </a:lnTo>
                  <a:lnTo>
                    <a:pt x="343852" y="63817"/>
                  </a:lnTo>
                  <a:lnTo>
                    <a:pt x="341947" y="63182"/>
                  </a:lnTo>
                  <a:lnTo>
                    <a:pt x="339407" y="61277"/>
                  </a:lnTo>
                  <a:lnTo>
                    <a:pt x="338454" y="60007"/>
                  </a:lnTo>
                  <a:lnTo>
                    <a:pt x="337185" y="56514"/>
                  </a:lnTo>
                  <a:lnTo>
                    <a:pt x="337185" y="20319"/>
                  </a:lnTo>
                  <a:close/>
                </a:path>
                <a:path w="558800" h="74295">
                  <a:moveTo>
                    <a:pt x="371157" y="65087"/>
                  </a:moveTo>
                  <a:lnTo>
                    <a:pt x="358140" y="65087"/>
                  </a:lnTo>
                  <a:lnTo>
                    <a:pt x="358140" y="73025"/>
                  </a:lnTo>
                  <a:lnTo>
                    <a:pt x="371157" y="73025"/>
                  </a:lnTo>
                  <a:lnTo>
                    <a:pt x="371157" y="65087"/>
                  </a:lnTo>
                  <a:close/>
                </a:path>
                <a:path w="558800" h="74295">
                  <a:moveTo>
                    <a:pt x="371157" y="20319"/>
                  </a:moveTo>
                  <a:lnTo>
                    <a:pt x="357187" y="20319"/>
                  </a:lnTo>
                  <a:lnTo>
                    <a:pt x="357187" y="50164"/>
                  </a:lnTo>
                  <a:lnTo>
                    <a:pt x="356870" y="54927"/>
                  </a:lnTo>
                  <a:lnTo>
                    <a:pt x="355600" y="58737"/>
                  </a:lnTo>
                  <a:lnTo>
                    <a:pt x="354329" y="60325"/>
                  </a:lnTo>
                  <a:lnTo>
                    <a:pt x="350520" y="63182"/>
                  </a:lnTo>
                  <a:lnTo>
                    <a:pt x="348297" y="63817"/>
                  </a:lnTo>
                  <a:lnTo>
                    <a:pt x="371157" y="63817"/>
                  </a:lnTo>
                  <a:lnTo>
                    <a:pt x="371157" y="20319"/>
                  </a:lnTo>
                  <a:close/>
                </a:path>
                <a:path w="558800" h="74295">
                  <a:moveTo>
                    <a:pt x="400367" y="31432"/>
                  </a:moveTo>
                  <a:lnTo>
                    <a:pt x="386397" y="31432"/>
                  </a:lnTo>
                  <a:lnTo>
                    <a:pt x="386397" y="59689"/>
                  </a:lnTo>
                  <a:lnTo>
                    <a:pt x="397510" y="74294"/>
                  </a:lnTo>
                  <a:lnTo>
                    <a:pt x="404177" y="74294"/>
                  </a:lnTo>
                  <a:lnTo>
                    <a:pt x="407987" y="73660"/>
                  </a:lnTo>
                  <a:lnTo>
                    <a:pt x="411162" y="72389"/>
                  </a:lnTo>
                  <a:lnTo>
                    <a:pt x="411162" y="71119"/>
                  </a:lnTo>
                  <a:lnTo>
                    <a:pt x="410210" y="62864"/>
                  </a:lnTo>
                  <a:lnTo>
                    <a:pt x="403542" y="62864"/>
                  </a:lnTo>
                  <a:lnTo>
                    <a:pt x="402590" y="62547"/>
                  </a:lnTo>
                  <a:lnTo>
                    <a:pt x="401320" y="61594"/>
                  </a:lnTo>
                  <a:lnTo>
                    <a:pt x="401002" y="60960"/>
                  </a:lnTo>
                  <a:lnTo>
                    <a:pt x="400685" y="59689"/>
                  </a:lnTo>
                  <a:lnTo>
                    <a:pt x="400367" y="31432"/>
                  </a:lnTo>
                  <a:close/>
                </a:path>
                <a:path w="558800" h="74295">
                  <a:moveTo>
                    <a:pt x="409892" y="61277"/>
                  </a:moveTo>
                  <a:lnTo>
                    <a:pt x="407670" y="62230"/>
                  </a:lnTo>
                  <a:lnTo>
                    <a:pt x="405765" y="62864"/>
                  </a:lnTo>
                  <a:lnTo>
                    <a:pt x="410210" y="62864"/>
                  </a:lnTo>
                  <a:lnTo>
                    <a:pt x="409892" y="62230"/>
                  </a:lnTo>
                  <a:lnTo>
                    <a:pt x="409892" y="61277"/>
                  </a:lnTo>
                  <a:close/>
                </a:path>
                <a:path w="558800" h="74295">
                  <a:moveTo>
                    <a:pt x="410210" y="20319"/>
                  </a:moveTo>
                  <a:lnTo>
                    <a:pt x="380047" y="20319"/>
                  </a:lnTo>
                  <a:lnTo>
                    <a:pt x="380047" y="31432"/>
                  </a:lnTo>
                  <a:lnTo>
                    <a:pt x="410210" y="31432"/>
                  </a:lnTo>
                  <a:lnTo>
                    <a:pt x="410210" y="20319"/>
                  </a:lnTo>
                  <a:close/>
                </a:path>
                <a:path w="558800" h="74295">
                  <a:moveTo>
                    <a:pt x="400367" y="1587"/>
                  </a:moveTo>
                  <a:lnTo>
                    <a:pt x="386397" y="9842"/>
                  </a:lnTo>
                  <a:lnTo>
                    <a:pt x="386397" y="20319"/>
                  </a:lnTo>
                  <a:lnTo>
                    <a:pt x="400367" y="20319"/>
                  </a:lnTo>
                  <a:lnTo>
                    <a:pt x="400367" y="1587"/>
                  </a:lnTo>
                  <a:close/>
                </a:path>
                <a:path w="558800" h="74295">
                  <a:moveTo>
                    <a:pt x="433704" y="0"/>
                  </a:moveTo>
                  <a:lnTo>
                    <a:pt x="419735" y="0"/>
                  </a:lnTo>
                  <a:lnTo>
                    <a:pt x="419735" y="13017"/>
                  </a:lnTo>
                  <a:lnTo>
                    <a:pt x="433704" y="13017"/>
                  </a:lnTo>
                  <a:lnTo>
                    <a:pt x="433704" y="0"/>
                  </a:lnTo>
                  <a:close/>
                </a:path>
                <a:path w="558800" h="74295">
                  <a:moveTo>
                    <a:pt x="433704" y="20319"/>
                  </a:moveTo>
                  <a:lnTo>
                    <a:pt x="419735" y="20319"/>
                  </a:lnTo>
                  <a:lnTo>
                    <a:pt x="419735" y="73025"/>
                  </a:lnTo>
                  <a:lnTo>
                    <a:pt x="433704" y="73025"/>
                  </a:lnTo>
                  <a:lnTo>
                    <a:pt x="433704" y="20319"/>
                  </a:lnTo>
                  <a:close/>
                </a:path>
                <a:path w="558800" h="74295">
                  <a:moveTo>
                    <a:pt x="480060" y="19050"/>
                  </a:moveTo>
                  <a:lnTo>
                    <a:pt x="467042" y="19050"/>
                  </a:lnTo>
                  <a:lnTo>
                    <a:pt x="462279" y="20002"/>
                  </a:lnTo>
                  <a:lnTo>
                    <a:pt x="454025" y="24764"/>
                  </a:lnTo>
                  <a:lnTo>
                    <a:pt x="450850" y="27939"/>
                  </a:lnTo>
                  <a:lnTo>
                    <a:pt x="446087" y="36830"/>
                  </a:lnTo>
                  <a:lnTo>
                    <a:pt x="444817" y="41275"/>
                  </a:lnTo>
                  <a:lnTo>
                    <a:pt x="444817" y="52069"/>
                  </a:lnTo>
                  <a:lnTo>
                    <a:pt x="467360" y="74294"/>
                  </a:lnTo>
                  <a:lnTo>
                    <a:pt x="480060" y="74294"/>
                  </a:lnTo>
                  <a:lnTo>
                    <a:pt x="486727" y="71755"/>
                  </a:lnTo>
                  <a:lnTo>
                    <a:pt x="495300" y="62864"/>
                  </a:lnTo>
                  <a:lnTo>
                    <a:pt x="468629" y="62864"/>
                  </a:lnTo>
                  <a:lnTo>
                    <a:pt x="465454" y="61594"/>
                  </a:lnTo>
                  <a:lnTo>
                    <a:pt x="460375" y="55880"/>
                  </a:lnTo>
                  <a:lnTo>
                    <a:pt x="459422" y="52069"/>
                  </a:lnTo>
                  <a:lnTo>
                    <a:pt x="459422" y="41275"/>
                  </a:lnTo>
                  <a:lnTo>
                    <a:pt x="460375" y="37464"/>
                  </a:lnTo>
                  <a:lnTo>
                    <a:pt x="465454" y="32067"/>
                  </a:lnTo>
                  <a:lnTo>
                    <a:pt x="465454" y="31750"/>
                  </a:lnTo>
                  <a:lnTo>
                    <a:pt x="468629" y="30480"/>
                  </a:lnTo>
                  <a:lnTo>
                    <a:pt x="495617" y="30480"/>
                  </a:lnTo>
                  <a:lnTo>
                    <a:pt x="486727" y="21589"/>
                  </a:lnTo>
                  <a:lnTo>
                    <a:pt x="480060" y="19050"/>
                  </a:lnTo>
                  <a:close/>
                </a:path>
                <a:path w="558800" h="74295">
                  <a:moveTo>
                    <a:pt x="495617" y="30480"/>
                  </a:moveTo>
                  <a:lnTo>
                    <a:pt x="475932" y="30480"/>
                  </a:lnTo>
                  <a:lnTo>
                    <a:pt x="479107" y="31750"/>
                  </a:lnTo>
                  <a:lnTo>
                    <a:pt x="483870" y="37464"/>
                  </a:lnTo>
                  <a:lnTo>
                    <a:pt x="485140" y="41275"/>
                  </a:lnTo>
                  <a:lnTo>
                    <a:pt x="485140" y="52069"/>
                  </a:lnTo>
                  <a:lnTo>
                    <a:pt x="483870" y="55880"/>
                  </a:lnTo>
                  <a:lnTo>
                    <a:pt x="479107" y="61594"/>
                  </a:lnTo>
                  <a:lnTo>
                    <a:pt x="475932" y="62864"/>
                  </a:lnTo>
                  <a:lnTo>
                    <a:pt x="495300" y="62864"/>
                  </a:lnTo>
                  <a:lnTo>
                    <a:pt x="496887" y="61277"/>
                  </a:lnTo>
                  <a:lnTo>
                    <a:pt x="499745" y="54610"/>
                  </a:lnTo>
                  <a:lnTo>
                    <a:pt x="499745" y="38417"/>
                  </a:lnTo>
                  <a:lnTo>
                    <a:pt x="496887" y="32067"/>
                  </a:lnTo>
                  <a:lnTo>
                    <a:pt x="495617" y="30480"/>
                  </a:lnTo>
                  <a:close/>
                </a:path>
                <a:path w="558800" h="74295">
                  <a:moveTo>
                    <a:pt x="523557" y="20319"/>
                  </a:moveTo>
                  <a:lnTo>
                    <a:pt x="510222" y="20319"/>
                  </a:lnTo>
                  <a:lnTo>
                    <a:pt x="510222" y="73025"/>
                  </a:lnTo>
                  <a:lnTo>
                    <a:pt x="524510" y="73025"/>
                  </a:lnTo>
                  <a:lnTo>
                    <a:pt x="524510" y="43180"/>
                  </a:lnTo>
                  <a:lnTo>
                    <a:pt x="524827" y="40322"/>
                  </a:lnTo>
                  <a:lnTo>
                    <a:pt x="533717" y="29527"/>
                  </a:lnTo>
                  <a:lnTo>
                    <a:pt x="557529" y="29527"/>
                  </a:lnTo>
                  <a:lnTo>
                    <a:pt x="557529" y="28575"/>
                  </a:lnTo>
                  <a:lnTo>
                    <a:pt x="557212" y="27939"/>
                  </a:lnTo>
                  <a:lnTo>
                    <a:pt x="523557" y="27939"/>
                  </a:lnTo>
                  <a:lnTo>
                    <a:pt x="523557" y="20319"/>
                  </a:lnTo>
                  <a:close/>
                </a:path>
                <a:path w="558800" h="74295">
                  <a:moveTo>
                    <a:pt x="557529" y="29527"/>
                  </a:moveTo>
                  <a:lnTo>
                    <a:pt x="537845" y="29527"/>
                  </a:lnTo>
                  <a:lnTo>
                    <a:pt x="539432" y="30162"/>
                  </a:lnTo>
                  <a:lnTo>
                    <a:pt x="542290" y="32067"/>
                  </a:lnTo>
                  <a:lnTo>
                    <a:pt x="543242" y="33337"/>
                  </a:lnTo>
                  <a:lnTo>
                    <a:pt x="544512" y="36512"/>
                  </a:lnTo>
                  <a:lnTo>
                    <a:pt x="544551" y="43180"/>
                  </a:lnTo>
                  <a:lnTo>
                    <a:pt x="544829" y="73025"/>
                  </a:lnTo>
                  <a:lnTo>
                    <a:pt x="558800" y="73025"/>
                  </a:lnTo>
                  <a:lnTo>
                    <a:pt x="558482" y="34607"/>
                  </a:lnTo>
                  <a:lnTo>
                    <a:pt x="557847" y="30162"/>
                  </a:lnTo>
                  <a:lnTo>
                    <a:pt x="557529" y="29527"/>
                  </a:lnTo>
                  <a:close/>
                </a:path>
                <a:path w="558800" h="74295">
                  <a:moveTo>
                    <a:pt x="543877" y="19050"/>
                  </a:moveTo>
                  <a:lnTo>
                    <a:pt x="534035" y="19050"/>
                  </a:lnTo>
                  <a:lnTo>
                    <a:pt x="528002" y="21907"/>
                  </a:lnTo>
                  <a:lnTo>
                    <a:pt x="523557" y="27939"/>
                  </a:lnTo>
                  <a:lnTo>
                    <a:pt x="557212" y="27939"/>
                  </a:lnTo>
                  <a:lnTo>
                    <a:pt x="543877" y="190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442700" y="3469957"/>
              <a:ext cx="502284" cy="757554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9917747" y="4110355"/>
              <a:ext cx="466090" cy="182880"/>
            </a:xfrm>
            <a:custGeom>
              <a:avLst/>
              <a:gdLst/>
              <a:ahLst/>
              <a:cxnLst/>
              <a:rect l="l" t="t" r="r" b="b"/>
              <a:pathLst>
                <a:path w="466090" h="182879">
                  <a:moveTo>
                    <a:pt x="0" y="182562"/>
                  </a:moveTo>
                  <a:lnTo>
                    <a:pt x="466090" y="0"/>
                  </a:lnTo>
                </a:path>
              </a:pathLst>
            </a:custGeom>
            <a:ln w="82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350500" y="4438332"/>
              <a:ext cx="1710690" cy="518159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71125" y="2285047"/>
              <a:ext cx="1276667" cy="27241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75377" y="2557462"/>
              <a:ext cx="272415" cy="144779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71125" y="2557462"/>
              <a:ext cx="272415" cy="417195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43540" y="2702242"/>
              <a:ext cx="1004252" cy="272414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0381615" y="2595880"/>
              <a:ext cx="1004569" cy="217170"/>
            </a:xfrm>
            <a:custGeom>
              <a:avLst/>
              <a:gdLst/>
              <a:ahLst/>
              <a:cxnLst/>
              <a:rect l="l" t="t" r="r" b="b"/>
              <a:pathLst>
                <a:path w="1004570" h="217169">
                  <a:moveTo>
                    <a:pt x="1004252" y="0"/>
                  </a:moveTo>
                  <a:lnTo>
                    <a:pt x="0" y="0"/>
                  </a:lnTo>
                  <a:lnTo>
                    <a:pt x="0" y="132080"/>
                  </a:lnTo>
                  <a:lnTo>
                    <a:pt x="5397" y="169227"/>
                  </a:lnTo>
                  <a:lnTo>
                    <a:pt x="21272" y="195897"/>
                  </a:lnTo>
                  <a:lnTo>
                    <a:pt x="47942" y="211772"/>
                  </a:lnTo>
                  <a:lnTo>
                    <a:pt x="85089" y="217170"/>
                  </a:lnTo>
                  <a:lnTo>
                    <a:pt x="919162" y="217170"/>
                  </a:lnTo>
                  <a:lnTo>
                    <a:pt x="956627" y="211772"/>
                  </a:lnTo>
                  <a:lnTo>
                    <a:pt x="982979" y="195897"/>
                  </a:lnTo>
                  <a:lnTo>
                    <a:pt x="999172" y="169227"/>
                  </a:lnTo>
                  <a:lnTo>
                    <a:pt x="1004252" y="132080"/>
                  </a:lnTo>
                  <a:lnTo>
                    <a:pt x="1004252" y="0"/>
                  </a:lnTo>
                  <a:close/>
                </a:path>
              </a:pathLst>
            </a:custGeom>
            <a:solidFill>
              <a:srgbClr val="339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381615" y="2395855"/>
              <a:ext cx="1004252" cy="208597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0398760" y="2412682"/>
              <a:ext cx="970280" cy="382905"/>
            </a:xfrm>
            <a:custGeom>
              <a:avLst/>
              <a:gdLst/>
              <a:ahLst/>
              <a:cxnLst/>
              <a:rect l="l" t="t" r="r" b="b"/>
              <a:pathLst>
                <a:path w="970279" h="382905">
                  <a:moveTo>
                    <a:pt x="0" y="67944"/>
                  </a:moveTo>
                  <a:lnTo>
                    <a:pt x="4127" y="38417"/>
                  </a:lnTo>
                  <a:lnTo>
                    <a:pt x="17145" y="17144"/>
                  </a:lnTo>
                  <a:lnTo>
                    <a:pt x="38417" y="4127"/>
                  </a:lnTo>
                  <a:lnTo>
                    <a:pt x="67945" y="0"/>
                  </a:lnTo>
                  <a:lnTo>
                    <a:pt x="902335" y="0"/>
                  </a:lnTo>
                  <a:lnTo>
                    <a:pt x="932180" y="4127"/>
                  </a:lnTo>
                  <a:lnTo>
                    <a:pt x="953452" y="17144"/>
                  </a:lnTo>
                  <a:lnTo>
                    <a:pt x="966152" y="38417"/>
                  </a:lnTo>
                  <a:lnTo>
                    <a:pt x="970280" y="67944"/>
                  </a:lnTo>
                  <a:lnTo>
                    <a:pt x="970280" y="314959"/>
                  </a:lnTo>
                  <a:lnTo>
                    <a:pt x="966152" y="344804"/>
                  </a:lnTo>
                  <a:lnTo>
                    <a:pt x="953452" y="366077"/>
                  </a:lnTo>
                  <a:lnTo>
                    <a:pt x="932180" y="378777"/>
                  </a:lnTo>
                  <a:lnTo>
                    <a:pt x="902335" y="382904"/>
                  </a:lnTo>
                  <a:lnTo>
                    <a:pt x="67945" y="382904"/>
                  </a:lnTo>
                  <a:lnTo>
                    <a:pt x="38417" y="378777"/>
                  </a:lnTo>
                  <a:lnTo>
                    <a:pt x="17145" y="366077"/>
                  </a:lnTo>
                  <a:lnTo>
                    <a:pt x="4127" y="344804"/>
                  </a:lnTo>
                  <a:lnTo>
                    <a:pt x="0" y="314959"/>
                  </a:lnTo>
                  <a:lnTo>
                    <a:pt x="0" y="67944"/>
                  </a:lnTo>
                </a:path>
              </a:pathLst>
            </a:custGeom>
            <a:ln w="17145">
              <a:solidFill>
                <a:srgbClr val="DFEF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0398760" y="2412682"/>
              <a:ext cx="970280" cy="382905"/>
            </a:xfrm>
            <a:custGeom>
              <a:avLst/>
              <a:gdLst/>
              <a:ahLst/>
              <a:cxnLst/>
              <a:rect l="l" t="t" r="r" b="b"/>
              <a:pathLst>
                <a:path w="970279" h="382905">
                  <a:moveTo>
                    <a:pt x="0" y="67944"/>
                  </a:moveTo>
                  <a:lnTo>
                    <a:pt x="4127" y="38417"/>
                  </a:lnTo>
                  <a:lnTo>
                    <a:pt x="17145" y="17144"/>
                  </a:lnTo>
                  <a:lnTo>
                    <a:pt x="38417" y="4127"/>
                  </a:lnTo>
                  <a:lnTo>
                    <a:pt x="67945" y="0"/>
                  </a:lnTo>
                  <a:lnTo>
                    <a:pt x="902335" y="0"/>
                  </a:lnTo>
                  <a:lnTo>
                    <a:pt x="932180" y="4127"/>
                  </a:lnTo>
                  <a:lnTo>
                    <a:pt x="953452" y="17144"/>
                  </a:lnTo>
                  <a:lnTo>
                    <a:pt x="966152" y="38417"/>
                  </a:lnTo>
                  <a:lnTo>
                    <a:pt x="970280" y="67944"/>
                  </a:lnTo>
                  <a:lnTo>
                    <a:pt x="970280" y="314959"/>
                  </a:lnTo>
                  <a:lnTo>
                    <a:pt x="966152" y="344804"/>
                  </a:lnTo>
                  <a:lnTo>
                    <a:pt x="953452" y="366077"/>
                  </a:lnTo>
                  <a:lnTo>
                    <a:pt x="932180" y="378777"/>
                  </a:lnTo>
                  <a:lnTo>
                    <a:pt x="902335" y="382904"/>
                  </a:lnTo>
                  <a:lnTo>
                    <a:pt x="67945" y="382904"/>
                  </a:lnTo>
                  <a:lnTo>
                    <a:pt x="38417" y="378777"/>
                  </a:lnTo>
                  <a:lnTo>
                    <a:pt x="17145" y="366077"/>
                  </a:lnTo>
                  <a:lnTo>
                    <a:pt x="4127" y="344804"/>
                  </a:lnTo>
                  <a:lnTo>
                    <a:pt x="0" y="314959"/>
                  </a:lnTo>
                  <a:lnTo>
                    <a:pt x="0" y="67944"/>
                  </a:lnTo>
                </a:path>
              </a:pathLst>
            </a:custGeom>
            <a:ln w="8254">
              <a:solidFill>
                <a:srgbClr val="3399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0650220" y="2570162"/>
              <a:ext cx="473709" cy="75565"/>
            </a:xfrm>
            <a:custGeom>
              <a:avLst/>
              <a:gdLst/>
              <a:ahLst/>
              <a:cxnLst/>
              <a:rect l="l" t="t" r="r" b="b"/>
              <a:pathLst>
                <a:path w="473709" h="75564">
                  <a:moveTo>
                    <a:pt x="43179" y="0"/>
                  </a:moveTo>
                  <a:lnTo>
                    <a:pt x="34289" y="0"/>
                  </a:lnTo>
                  <a:lnTo>
                    <a:pt x="26987" y="635"/>
                  </a:lnTo>
                  <a:lnTo>
                    <a:pt x="20002" y="2539"/>
                  </a:lnTo>
                  <a:lnTo>
                    <a:pt x="20320" y="2539"/>
                  </a:lnTo>
                  <a:lnTo>
                    <a:pt x="14604" y="5714"/>
                  </a:lnTo>
                  <a:lnTo>
                    <a:pt x="0" y="38417"/>
                  </a:lnTo>
                  <a:lnTo>
                    <a:pt x="634" y="46672"/>
                  </a:lnTo>
                  <a:lnTo>
                    <a:pt x="26352" y="74929"/>
                  </a:lnTo>
                  <a:lnTo>
                    <a:pt x="33337" y="75564"/>
                  </a:lnTo>
                  <a:lnTo>
                    <a:pt x="41275" y="75564"/>
                  </a:lnTo>
                  <a:lnTo>
                    <a:pt x="47625" y="73660"/>
                  </a:lnTo>
                  <a:lnTo>
                    <a:pt x="57784" y="66039"/>
                  </a:lnTo>
                  <a:lnTo>
                    <a:pt x="59689" y="62864"/>
                  </a:lnTo>
                  <a:lnTo>
                    <a:pt x="27939" y="62864"/>
                  </a:lnTo>
                  <a:lnTo>
                    <a:pt x="23495" y="60960"/>
                  </a:lnTo>
                  <a:lnTo>
                    <a:pt x="16827" y="53022"/>
                  </a:lnTo>
                  <a:lnTo>
                    <a:pt x="15239" y="46672"/>
                  </a:lnTo>
                  <a:lnTo>
                    <a:pt x="15239" y="28575"/>
                  </a:lnTo>
                  <a:lnTo>
                    <a:pt x="16827" y="22225"/>
                  </a:lnTo>
                  <a:lnTo>
                    <a:pt x="23812" y="14604"/>
                  </a:lnTo>
                  <a:lnTo>
                    <a:pt x="28257" y="12700"/>
                  </a:lnTo>
                  <a:lnTo>
                    <a:pt x="60325" y="12700"/>
                  </a:lnTo>
                  <a:lnTo>
                    <a:pt x="59372" y="11112"/>
                  </a:lnTo>
                  <a:lnTo>
                    <a:pt x="56197" y="7937"/>
                  </a:lnTo>
                  <a:lnTo>
                    <a:pt x="50482" y="2539"/>
                  </a:lnTo>
                  <a:lnTo>
                    <a:pt x="43179" y="0"/>
                  </a:lnTo>
                  <a:close/>
                </a:path>
                <a:path w="473709" h="75564">
                  <a:moveTo>
                    <a:pt x="49529" y="47625"/>
                  </a:moveTo>
                  <a:lnTo>
                    <a:pt x="48259" y="52704"/>
                  </a:lnTo>
                  <a:lnTo>
                    <a:pt x="46037" y="56832"/>
                  </a:lnTo>
                  <a:lnTo>
                    <a:pt x="40639" y="61595"/>
                  </a:lnTo>
                  <a:lnTo>
                    <a:pt x="37147" y="62864"/>
                  </a:lnTo>
                  <a:lnTo>
                    <a:pt x="59689" y="62864"/>
                  </a:lnTo>
                  <a:lnTo>
                    <a:pt x="61595" y="60007"/>
                  </a:lnTo>
                  <a:lnTo>
                    <a:pt x="63817" y="52070"/>
                  </a:lnTo>
                  <a:lnTo>
                    <a:pt x="49529" y="47625"/>
                  </a:lnTo>
                  <a:close/>
                </a:path>
                <a:path w="473709" h="75564">
                  <a:moveTo>
                    <a:pt x="60325" y="12700"/>
                  </a:moveTo>
                  <a:lnTo>
                    <a:pt x="37464" y="12700"/>
                  </a:lnTo>
                  <a:lnTo>
                    <a:pt x="40639" y="13652"/>
                  </a:lnTo>
                  <a:lnTo>
                    <a:pt x="46354" y="18097"/>
                  </a:lnTo>
                  <a:lnTo>
                    <a:pt x="47942" y="20954"/>
                  </a:lnTo>
                  <a:lnTo>
                    <a:pt x="48895" y="24764"/>
                  </a:lnTo>
                  <a:lnTo>
                    <a:pt x="63500" y="21272"/>
                  </a:lnTo>
                  <a:lnTo>
                    <a:pt x="61912" y="15557"/>
                  </a:lnTo>
                  <a:lnTo>
                    <a:pt x="61277" y="14604"/>
                  </a:lnTo>
                  <a:lnTo>
                    <a:pt x="60325" y="12700"/>
                  </a:lnTo>
                  <a:close/>
                </a:path>
                <a:path w="473709" h="75564">
                  <a:moveTo>
                    <a:pt x="89852" y="21272"/>
                  </a:moveTo>
                  <a:lnTo>
                    <a:pt x="75882" y="21272"/>
                  </a:lnTo>
                  <a:lnTo>
                    <a:pt x="75882" y="60007"/>
                  </a:lnTo>
                  <a:lnTo>
                    <a:pt x="90170" y="75564"/>
                  </a:lnTo>
                  <a:lnTo>
                    <a:pt x="97154" y="75564"/>
                  </a:lnTo>
                  <a:lnTo>
                    <a:pt x="111125" y="66357"/>
                  </a:lnTo>
                  <a:lnTo>
                    <a:pt x="124142" y="66357"/>
                  </a:lnTo>
                  <a:lnTo>
                    <a:pt x="124142" y="64770"/>
                  </a:lnTo>
                  <a:lnTo>
                    <a:pt x="96837" y="64770"/>
                  </a:lnTo>
                  <a:lnTo>
                    <a:pt x="94932" y="64452"/>
                  </a:lnTo>
                  <a:lnTo>
                    <a:pt x="92392" y="62547"/>
                  </a:lnTo>
                  <a:lnTo>
                    <a:pt x="91439" y="61277"/>
                  </a:lnTo>
                  <a:lnTo>
                    <a:pt x="90170" y="57785"/>
                  </a:lnTo>
                  <a:lnTo>
                    <a:pt x="89852" y="53339"/>
                  </a:lnTo>
                  <a:lnTo>
                    <a:pt x="89852" y="21272"/>
                  </a:lnTo>
                  <a:close/>
                </a:path>
                <a:path w="473709" h="75564">
                  <a:moveTo>
                    <a:pt x="124142" y="66357"/>
                  </a:moveTo>
                  <a:lnTo>
                    <a:pt x="111125" y="66357"/>
                  </a:lnTo>
                  <a:lnTo>
                    <a:pt x="111125" y="74295"/>
                  </a:lnTo>
                  <a:lnTo>
                    <a:pt x="124142" y="74295"/>
                  </a:lnTo>
                  <a:lnTo>
                    <a:pt x="124142" y="66357"/>
                  </a:lnTo>
                  <a:close/>
                </a:path>
                <a:path w="473709" h="75564">
                  <a:moveTo>
                    <a:pt x="124142" y="21272"/>
                  </a:moveTo>
                  <a:lnTo>
                    <a:pt x="110172" y="21272"/>
                  </a:lnTo>
                  <a:lnTo>
                    <a:pt x="110172" y="51435"/>
                  </a:lnTo>
                  <a:lnTo>
                    <a:pt x="109854" y="55879"/>
                  </a:lnTo>
                  <a:lnTo>
                    <a:pt x="108267" y="60007"/>
                  </a:lnTo>
                  <a:lnTo>
                    <a:pt x="106997" y="61595"/>
                  </a:lnTo>
                  <a:lnTo>
                    <a:pt x="103187" y="64135"/>
                  </a:lnTo>
                  <a:lnTo>
                    <a:pt x="101282" y="64770"/>
                  </a:lnTo>
                  <a:lnTo>
                    <a:pt x="124142" y="64770"/>
                  </a:lnTo>
                  <a:lnTo>
                    <a:pt x="124142" y="21272"/>
                  </a:lnTo>
                  <a:close/>
                </a:path>
                <a:path w="473709" h="75564">
                  <a:moveTo>
                    <a:pt x="147954" y="57150"/>
                  </a:moveTo>
                  <a:lnTo>
                    <a:pt x="133667" y="59054"/>
                  </a:lnTo>
                  <a:lnTo>
                    <a:pt x="134937" y="64135"/>
                  </a:lnTo>
                  <a:lnTo>
                    <a:pt x="137795" y="68262"/>
                  </a:lnTo>
                  <a:lnTo>
                    <a:pt x="146367" y="73977"/>
                  </a:lnTo>
                  <a:lnTo>
                    <a:pt x="152082" y="75564"/>
                  </a:lnTo>
                  <a:lnTo>
                    <a:pt x="167004" y="75564"/>
                  </a:lnTo>
                  <a:lnTo>
                    <a:pt x="173037" y="73660"/>
                  </a:lnTo>
                  <a:lnTo>
                    <a:pt x="181292" y="66675"/>
                  </a:lnTo>
                  <a:lnTo>
                    <a:pt x="181927" y="65404"/>
                  </a:lnTo>
                  <a:lnTo>
                    <a:pt x="155892" y="65404"/>
                  </a:lnTo>
                  <a:lnTo>
                    <a:pt x="153352" y="64770"/>
                  </a:lnTo>
                  <a:lnTo>
                    <a:pt x="152717" y="64135"/>
                  </a:lnTo>
                  <a:lnTo>
                    <a:pt x="149542" y="61912"/>
                  </a:lnTo>
                  <a:lnTo>
                    <a:pt x="148589" y="59689"/>
                  </a:lnTo>
                  <a:lnTo>
                    <a:pt x="147954" y="57150"/>
                  </a:lnTo>
                  <a:close/>
                </a:path>
                <a:path w="473709" h="75564">
                  <a:moveTo>
                    <a:pt x="165100" y="20320"/>
                  </a:moveTo>
                  <a:lnTo>
                    <a:pt x="150495" y="20320"/>
                  </a:lnTo>
                  <a:lnTo>
                    <a:pt x="144779" y="21907"/>
                  </a:lnTo>
                  <a:lnTo>
                    <a:pt x="137477" y="27939"/>
                  </a:lnTo>
                  <a:lnTo>
                    <a:pt x="135889" y="31750"/>
                  </a:lnTo>
                  <a:lnTo>
                    <a:pt x="135889" y="41592"/>
                  </a:lnTo>
                  <a:lnTo>
                    <a:pt x="166052" y="55879"/>
                  </a:lnTo>
                  <a:lnTo>
                    <a:pt x="167639" y="56197"/>
                  </a:lnTo>
                  <a:lnTo>
                    <a:pt x="168275" y="57150"/>
                  </a:lnTo>
                  <a:lnTo>
                    <a:pt x="168909" y="57785"/>
                  </a:lnTo>
                  <a:lnTo>
                    <a:pt x="169227" y="58737"/>
                  </a:lnTo>
                  <a:lnTo>
                    <a:pt x="169227" y="61277"/>
                  </a:lnTo>
                  <a:lnTo>
                    <a:pt x="168592" y="62547"/>
                  </a:lnTo>
                  <a:lnTo>
                    <a:pt x="167322" y="63500"/>
                  </a:lnTo>
                  <a:lnTo>
                    <a:pt x="165417" y="64770"/>
                  </a:lnTo>
                  <a:lnTo>
                    <a:pt x="162877" y="65404"/>
                  </a:lnTo>
                  <a:lnTo>
                    <a:pt x="181927" y="65404"/>
                  </a:lnTo>
                  <a:lnTo>
                    <a:pt x="183197" y="62547"/>
                  </a:lnTo>
                  <a:lnTo>
                    <a:pt x="183197" y="53339"/>
                  </a:lnTo>
                  <a:lnTo>
                    <a:pt x="181609" y="49847"/>
                  </a:lnTo>
                  <a:lnTo>
                    <a:pt x="175895" y="44767"/>
                  </a:lnTo>
                  <a:lnTo>
                    <a:pt x="170814" y="42862"/>
                  </a:lnTo>
                  <a:lnTo>
                    <a:pt x="155575" y="39370"/>
                  </a:lnTo>
                  <a:lnTo>
                    <a:pt x="151447" y="38100"/>
                  </a:lnTo>
                  <a:lnTo>
                    <a:pt x="150177" y="37147"/>
                  </a:lnTo>
                  <a:lnTo>
                    <a:pt x="149225" y="36512"/>
                  </a:lnTo>
                  <a:lnTo>
                    <a:pt x="148907" y="35560"/>
                  </a:lnTo>
                  <a:lnTo>
                    <a:pt x="149013" y="33020"/>
                  </a:lnTo>
                  <a:lnTo>
                    <a:pt x="149225" y="32385"/>
                  </a:lnTo>
                  <a:lnTo>
                    <a:pt x="152082" y="30797"/>
                  </a:lnTo>
                  <a:lnTo>
                    <a:pt x="154622" y="30162"/>
                  </a:lnTo>
                  <a:lnTo>
                    <a:pt x="180339" y="30162"/>
                  </a:lnTo>
                  <a:lnTo>
                    <a:pt x="180022" y="29527"/>
                  </a:lnTo>
                  <a:lnTo>
                    <a:pt x="177800" y="26035"/>
                  </a:lnTo>
                  <a:lnTo>
                    <a:pt x="170497" y="21272"/>
                  </a:lnTo>
                  <a:lnTo>
                    <a:pt x="165100" y="20320"/>
                  </a:lnTo>
                  <a:close/>
                </a:path>
                <a:path w="473709" h="75564">
                  <a:moveTo>
                    <a:pt x="180339" y="30162"/>
                  </a:moveTo>
                  <a:lnTo>
                    <a:pt x="161289" y="30162"/>
                  </a:lnTo>
                  <a:lnTo>
                    <a:pt x="163512" y="30797"/>
                  </a:lnTo>
                  <a:lnTo>
                    <a:pt x="166687" y="33020"/>
                  </a:lnTo>
                  <a:lnTo>
                    <a:pt x="167639" y="34607"/>
                  </a:lnTo>
                  <a:lnTo>
                    <a:pt x="168275" y="36512"/>
                  </a:lnTo>
                  <a:lnTo>
                    <a:pt x="181609" y="34289"/>
                  </a:lnTo>
                  <a:lnTo>
                    <a:pt x="180339" y="30162"/>
                  </a:lnTo>
                  <a:close/>
                </a:path>
                <a:path w="473709" h="75564">
                  <a:moveTo>
                    <a:pt x="210184" y="32702"/>
                  </a:moveTo>
                  <a:lnTo>
                    <a:pt x="196214" y="32702"/>
                  </a:lnTo>
                  <a:lnTo>
                    <a:pt x="196214" y="62229"/>
                  </a:lnTo>
                  <a:lnTo>
                    <a:pt x="207327" y="75564"/>
                  </a:lnTo>
                  <a:lnTo>
                    <a:pt x="213995" y="75564"/>
                  </a:lnTo>
                  <a:lnTo>
                    <a:pt x="217804" y="74929"/>
                  </a:lnTo>
                  <a:lnTo>
                    <a:pt x="220662" y="73342"/>
                  </a:lnTo>
                  <a:lnTo>
                    <a:pt x="220662" y="72389"/>
                  </a:lnTo>
                  <a:lnTo>
                    <a:pt x="219709" y="63817"/>
                  </a:lnTo>
                  <a:lnTo>
                    <a:pt x="212407" y="63817"/>
                  </a:lnTo>
                  <a:lnTo>
                    <a:pt x="211137" y="62864"/>
                  </a:lnTo>
                  <a:lnTo>
                    <a:pt x="210820" y="62229"/>
                  </a:lnTo>
                  <a:lnTo>
                    <a:pt x="210184" y="60642"/>
                  </a:lnTo>
                  <a:lnTo>
                    <a:pt x="210184" y="32702"/>
                  </a:lnTo>
                  <a:close/>
                </a:path>
                <a:path w="473709" h="75564">
                  <a:moveTo>
                    <a:pt x="219709" y="62547"/>
                  </a:moveTo>
                  <a:lnTo>
                    <a:pt x="217170" y="63500"/>
                  </a:lnTo>
                  <a:lnTo>
                    <a:pt x="215582" y="63817"/>
                  </a:lnTo>
                  <a:lnTo>
                    <a:pt x="219709" y="63817"/>
                  </a:lnTo>
                  <a:lnTo>
                    <a:pt x="219709" y="62547"/>
                  </a:lnTo>
                  <a:close/>
                </a:path>
                <a:path w="473709" h="75564">
                  <a:moveTo>
                    <a:pt x="219709" y="21272"/>
                  </a:moveTo>
                  <a:lnTo>
                    <a:pt x="189864" y="21272"/>
                  </a:lnTo>
                  <a:lnTo>
                    <a:pt x="189864" y="32702"/>
                  </a:lnTo>
                  <a:lnTo>
                    <a:pt x="219709" y="32702"/>
                  </a:lnTo>
                  <a:lnTo>
                    <a:pt x="219709" y="21272"/>
                  </a:lnTo>
                  <a:close/>
                </a:path>
                <a:path w="473709" h="75564">
                  <a:moveTo>
                    <a:pt x="210184" y="2539"/>
                  </a:moveTo>
                  <a:lnTo>
                    <a:pt x="196214" y="10795"/>
                  </a:lnTo>
                  <a:lnTo>
                    <a:pt x="196214" y="21272"/>
                  </a:lnTo>
                  <a:lnTo>
                    <a:pt x="210184" y="21272"/>
                  </a:lnTo>
                  <a:lnTo>
                    <a:pt x="210184" y="2539"/>
                  </a:lnTo>
                  <a:close/>
                </a:path>
                <a:path w="473709" h="75564">
                  <a:moveTo>
                    <a:pt x="261620" y="20320"/>
                  </a:moveTo>
                  <a:lnTo>
                    <a:pt x="248284" y="20320"/>
                  </a:lnTo>
                  <a:lnTo>
                    <a:pt x="243522" y="21272"/>
                  </a:lnTo>
                  <a:lnTo>
                    <a:pt x="226377" y="42545"/>
                  </a:lnTo>
                  <a:lnTo>
                    <a:pt x="226377" y="53339"/>
                  </a:lnTo>
                  <a:lnTo>
                    <a:pt x="248920" y="75564"/>
                  </a:lnTo>
                  <a:lnTo>
                    <a:pt x="261620" y="75564"/>
                  </a:lnTo>
                  <a:lnTo>
                    <a:pt x="267970" y="73025"/>
                  </a:lnTo>
                  <a:lnTo>
                    <a:pt x="276542" y="64135"/>
                  </a:lnTo>
                  <a:lnTo>
                    <a:pt x="249872" y="64135"/>
                  </a:lnTo>
                  <a:lnTo>
                    <a:pt x="247014" y="62864"/>
                  </a:lnTo>
                  <a:lnTo>
                    <a:pt x="241934" y="57150"/>
                  </a:lnTo>
                  <a:lnTo>
                    <a:pt x="240664" y="53339"/>
                  </a:lnTo>
                  <a:lnTo>
                    <a:pt x="240664" y="42545"/>
                  </a:lnTo>
                  <a:lnTo>
                    <a:pt x="241934" y="38735"/>
                  </a:lnTo>
                  <a:lnTo>
                    <a:pt x="246697" y="33020"/>
                  </a:lnTo>
                  <a:lnTo>
                    <a:pt x="247014" y="33020"/>
                  </a:lnTo>
                  <a:lnTo>
                    <a:pt x="249872" y="31750"/>
                  </a:lnTo>
                  <a:lnTo>
                    <a:pt x="276859" y="31750"/>
                  </a:lnTo>
                  <a:lnTo>
                    <a:pt x="267970" y="22860"/>
                  </a:lnTo>
                  <a:lnTo>
                    <a:pt x="261620" y="20320"/>
                  </a:lnTo>
                  <a:close/>
                </a:path>
                <a:path w="473709" h="75564">
                  <a:moveTo>
                    <a:pt x="276859" y="31750"/>
                  </a:moveTo>
                  <a:lnTo>
                    <a:pt x="257175" y="31750"/>
                  </a:lnTo>
                  <a:lnTo>
                    <a:pt x="260350" y="33020"/>
                  </a:lnTo>
                  <a:lnTo>
                    <a:pt x="265112" y="38735"/>
                  </a:lnTo>
                  <a:lnTo>
                    <a:pt x="266382" y="42545"/>
                  </a:lnTo>
                  <a:lnTo>
                    <a:pt x="266382" y="53339"/>
                  </a:lnTo>
                  <a:lnTo>
                    <a:pt x="265112" y="57150"/>
                  </a:lnTo>
                  <a:lnTo>
                    <a:pt x="260350" y="62864"/>
                  </a:lnTo>
                  <a:lnTo>
                    <a:pt x="257175" y="64135"/>
                  </a:lnTo>
                  <a:lnTo>
                    <a:pt x="276542" y="64135"/>
                  </a:lnTo>
                  <a:lnTo>
                    <a:pt x="278447" y="62229"/>
                  </a:lnTo>
                  <a:lnTo>
                    <a:pt x="280987" y="55879"/>
                  </a:lnTo>
                  <a:lnTo>
                    <a:pt x="280987" y="39687"/>
                  </a:lnTo>
                  <a:lnTo>
                    <a:pt x="278447" y="33020"/>
                  </a:lnTo>
                  <a:lnTo>
                    <a:pt x="276859" y="31750"/>
                  </a:lnTo>
                  <a:close/>
                </a:path>
                <a:path w="473709" h="75564">
                  <a:moveTo>
                    <a:pt x="303847" y="21272"/>
                  </a:moveTo>
                  <a:lnTo>
                    <a:pt x="290829" y="21272"/>
                  </a:lnTo>
                  <a:lnTo>
                    <a:pt x="290829" y="74295"/>
                  </a:lnTo>
                  <a:lnTo>
                    <a:pt x="304800" y="74295"/>
                  </a:lnTo>
                  <a:lnTo>
                    <a:pt x="304800" y="43497"/>
                  </a:lnTo>
                  <a:lnTo>
                    <a:pt x="305117" y="40322"/>
                  </a:lnTo>
                  <a:lnTo>
                    <a:pt x="313372" y="30797"/>
                  </a:lnTo>
                  <a:lnTo>
                    <a:pt x="367982" y="30797"/>
                  </a:lnTo>
                  <a:lnTo>
                    <a:pt x="367029" y="28575"/>
                  </a:lnTo>
                  <a:lnTo>
                    <a:pt x="303847" y="28575"/>
                  </a:lnTo>
                  <a:lnTo>
                    <a:pt x="303847" y="21272"/>
                  </a:lnTo>
                  <a:close/>
                </a:path>
                <a:path w="473709" h="75564">
                  <a:moveTo>
                    <a:pt x="345439" y="30797"/>
                  </a:moveTo>
                  <a:lnTo>
                    <a:pt x="317182" y="30797"/>
                  </a:lnTo>
                  <a:lnTo>
                    <a:pt x="318770" y="31114"/>
                  </a:lnTo>
                  <a:lnTo>
                    <a:pt x="320992" y="32702"/>
                  </a:lnTo>
                  <a:lnTo>
                    <a:pt x="321627" y="33972"/>
                  </a:lnTo>
                  <a:lnTo>
                    <a:pt x="322579" y="36829"/>
                  </a:lnTo>
                  <a:lnTo>
                    <a:pt x="322897" y="38735"/>
                  </a:lnTo>
                  <a:lnTo>
                    <a:pt x="322897" y="74295"/>
                  </a:lnTo>
                  <a:lnTo>
                    <a:pt x="336867" y="74295"/>
                  </a:lnTo>
                  <a:lnTo>
                    <a:pt x="338772" y="35560"/>
                  </a:lnTo>
                  <a:lnTo>
                    <a:pt x="343534" y="31432"/>
                  </a:lnTo>
                  <a:lnTo>
                    <a:pt x="345439" y="30797"/>
                  </a:lnTo>
                  <a:close/>
                </a:path>
                <a:path w="473709" h="75564">
                  <a:moveTo>
                    <a:pt x="367982" y="30797"/>
                  </a:moveTo>
                  <a:lnTo>
                    <a:pt x="349884" y="30797"/>
                  </a:lnTo>
                  <a:lnTo>
                    <a:pt x="352107" y="31750"/>
                  </a:lnTo>
                  <a:lnTo>
                    <a:pt x="353377" y="33972"/>
                  </a:lnTo>
                  <a:lnTo>
                    <a:pt x="354329" y="35560"/>
                  </a:lnTo>
                  <a:lnTo>
                    <a:pt x="354647" y="38735"/>
                  </a:lnTo>
                  <a:lnTo>
                    <a:pt x="354647" y="74295"/>
                  </a:lnTo>
                  <a:lnTo>
                    <a:pt x="368617" y="74295"/>
                  </a:lnTo>
                  <a:lnTo>
                    <a:pt x="368617" y="35560"/>
                  </a:lnTo>
                  <a:lnTo>
                    <a:pt x="368300" y="32702"/>
                  </a:lnTo>
                  <a:lnTo>
                    <a:pt x="368194" y="31432"/>
                  </a:lnTo>
                  <a:lnTo>
                    <a:pt x="367982" y="30797"/>
                  </a:lnTo>
                  <a:close/>
                </a:path>
                <a:path w="473709" h="75564">
                  <a:moveTo>
                    <a:pt x="323850" y="20320"/>
                  </a:moveTo>
                  <a:lnTo>
                    <a:pt x="314007" y="20320"/>
                  </a:lnTo>
                  <a:lnTo>
                    <a:pt x="308292" y="22860"/>
                  </a:lnTo>
                  <a:lnTo>
                    <a:pt x="303847" y="28575"/>
                  </a:lnTo>
                  <a:lnTo>
                    <a:pt x="335279" y="28575"/>
                  </a:lnTo>
                  <a:lnTo>
                    <a:pt x="333692" y="25717"/>
                  </a:lnTo>
                  <a:lnTo>
                    <a:pt x="331470" y="23495"/>
                  </a:lnTo>
                  <a:lnTo>
                    <a:pt x="326707" y="20954"/>
                  </a:lnTo>
                  <a:lnTo>
                    <a:pt x="327025" y="20954"/>
                  </a:lnTo>
                  <a:lnTo>
                    <a:pt x="323850" y="20320"/>
                  </a:lnTo>
                  <a:close/>
                </a:path>
                <a:path w="473709" h="75564">
                  <a:moveTo>
                    <a:pt x="355282" y="20320"/>
                  </a:moveTo>
                  <a:lnTo>
                    <a:pt x="348297" y="20320"/>
                  </a:lnTo>
                  <a:lnTo>
                    <a:pt x="345122" y="20954"/>
                  </a:lnTo>
                  <a:lnTo>
                    <a:pt x="345439" y="20954"/>
                  </a:lnTo>
                  <a:lnTo>
                    <a:pt x="340042" y="23495"/>
                  </a:lnTo>
                  <a:lnTo>
                    <a:pt x="337502" y="25717"/>
                  </a:lnTo>
                  <a:lnTo>
                    <a:pt x="335279" y="28575"/>
                  </a:lnTo>
                  <a:lnTo>
                    <a:pt x="367029" y="28575"/>
                  </a:lnTo>
                  <a:lnTo>
                    <a:pt x="366077" y="26352"/>
                  </a:lnTo>
                  <a:lnTo>
                    <a:pt x="363854" y="24129"/>
                  </a:lnTo>
                  <a:lnTo>
                    <a:pt x="358457" y="20954"/>
                  </a:lnTo>
                  <a:lnTo>
                    <a:pt x="355282" y="20320"/>
                  </a:lnTo>
                  <a:close/>
                </a:path>
                <a:path w="473709" h="75564">
                  <a:moveTo>
                    <a:pt x="410845" y="20320"/>
                  </a:moveTo>
                  <a:lnTo>
                    <a:pt x="395922" y="20320"/>
                  </a:lnTo>
                  <a:lnTo>
                    <a:pt x="389889" y="22860"/>
                  </a:lnTo>
                  <a:lnTo>
                    <a:pt x="381000" y="32702"/>
                  </a:lnTo>
                  <a:lnTo>
                    <a:pt x="378777" y="39370"/>
                  </a:lnTo>
                  <a:lnTo>
                    <a:pt x="378777" y="55879"/>
                  </a:lnTo>
                  <a:lnTo>
                    <a:pt x="380364" y="61595"/>
                  </a:lnTo>
                  <a:lnTo>
                    <a:pt x="388302" y="72389"/>
                  </a:lnTo>
                  <a:lnTo>
                    <a:pt x="395287" y="75564"/>
                  </a:lnTo>
                  <a:lnTo>
                    <a:pt x="410209" y="75564"/>
                  </a:lnTo>
                  <a:lnTo>
                    <a:pt x="414972" y="74295"/>
                  </a:lnTo>
                  <a:lnTo>
                    <a:pt x="422909" y="68897"/>
                  </a:lnTo>
                  <a:lnTo>
                    <a:pt x="425450" y="65087"/>
                  </a:lnTo>
                  <a:lnTo>
                    <a:pt x="401320" y="65087"/>
                  </a:lnTo>
                  <a:lnTo>
                    <a:pt x="398462" y="63817"/>
                  </a:lnTo>
                  <a:lnTo>
                    <a:pt x="394334" y="59372"/>
                  </a:lnTo>
                  <a:lnTo>
                    <a:pt x="393064" y="55879"/>
                  </a:lnTo>
                  <a:lnTo>
                    <a:pt x="393064" y="51752"/>
                  </a:lnTo>
                  <a:lnTo>
                    <a:pt x="427989" y="51752"/>
                  </a:lnTo>
                  <a:lnTo>
                    <a:pt x="428307" y="43497"/>
                  </a:lnTo>
                  <a:lnTo>
                    <a:pt x="393064" y="43497"/>
                  </a:lnTo>
                  <a:lnTo>
                    <a:pt x="393382" y="39370"/>
                  </a:lnTo>
                  <a:lnTo>
                    <a:pt x="394334" y="36512"/>
                  </a:lnTo>
                  <a:lnTo>
                    <a:pt x="398145" y="32067"/>
                  </a:lnTo>
                  <a:lnTo>
                    <a:pt x="400684" y="30797"/>
                  </a:lnTo>
                  <a:lnTo>
                    <a:pt x="424179" y="30797"/>
                  </a:lnTo>
                  <a:lnTo>
                    <a:pt x="417195" y="22860"/>
                  </a:lnTo>
                  <a:lnTo>
                    <a:pt x="410845" y="20320"/>
                  </a:lnTo>
                  <a:close/>
                </a:path>
                <a:path w="473709" h="75564">
                  <a:moveTo>
                    <a:pt x="413384" y="57467"/>
                  </a:moveTo>
                  <a:lnTo>
                    <a:pt x="412840" y="59372"/>
                  </a:lnTo>
                  <a:lnTo>
                    <a:pt x="412750" y="60007"/>
                  </a:lnTo>
                  <a:lnTo>
                    <a:pt x="411479" y="61912"/>
                  </a:lnTo>
                  <a:lnTo>
                    <a:pt x="408304" y="64452"/>
                  </a:lnTo>
                  <a:lnTo>
                    <a:pt x="406717" y="65087"/>
                  </a:lnTo>
                  <a:lnTo>
                    <a:pt x="425450" y="65087"/>
                  </a:lnTo>
                  <a:lnTo>
                    <a:pt x="427354" y="60007"/>
                  </a:lnTo>
                  <a:lnTo>
                    <a:pt x="427354" y="59689"/>
                  </a:lnTo>
                  <a:lnTo>
                    <a:pt x="413384" y="57467"/>
                  </a:lnTo>
                  <a:close/>
                </a:path>
                <a:path w="473709" h="75564">
                  <a:moveTo>
                    <a:pt x="424179" y="30797"/>
                  </a:moveTo>
                  <a:lnTo>
                    <a:pt x="406717" y="30797"/>
                  </a:lnTo>
                  <a:lnTo>
                    <a:pt x="409257" y="32067"/>
                  </a:lnTo>
                  <a:lnTo>
                    <a:pt x="413067" y="36195"/>
                  </a:lnTo>
                  <a:lnTo>
                    <a:pt x="414020" y="39370"/>
                  </a:lnTo>
                  <a:lnTo>
                    <a:pt x="414337" y="43497"/>
                  </a:lnTo>
                  <a:lnTo>
                    <a:pt x="428307" y="43497"/>
                  </a:lnTo>
                  <a:lnTo>
                    <a:pt x="428307" y="41275"/>
                  </a:lnTo>
                  <a:lnTo>
                    <a:pt x="426084" y="33020"/>
                  </a:lnTo>
                  <a:lnTo>
                    <a:pt x="424179" y="30797"/>
                  </a:lnTo>
                  <a:close/>
                </a:path>
                <a:path w="473709" h="75564">
                  <a:moveTo>
                    <a:pt x="452120" y="21272"/>
                  </a:moveTo>
                  <a:lnTo>
                    <a:pt x="439102" y="21272"/>
                  </a:lnTo>
                  <a:lnTo>
                    <a:pt x="439102" y="74295"/>
                  </a:lnTo>
                  <a:lnTo>
                    <a:pt x="453072" y="74295"/>
                  </a:lnTo>
                  <a:lnTo>
                    <a:pt x="453072" y="48895"/>
                  </a:lnTo>
                  <a:lnTo>
                    <a:pt x="453389" y="43179"/>
                  </a:lnTo>
                  <a:lnTo>
                    <a:pt x="454977" y="37464"/>
                  </a:lnTo>
                  <a:lnTo>
                    <a:pt x="455929" y="35560"/>
                  </a:lnTo>
                  <a:lnTo>
                    <a:pt x="458787" y="33337"/>
                  </a:lnTo>
                  <a:lnTo>
                    <a:pt x="460375" y="32702"/>
                  </a:lnTo>
                  <a:lnTo>
                    <a:pt x="469582" y="32702"/>
                  </a:lnTo>
                  <a:lnTo>
                    <a:pt x="471170" y="28892"/>
                  </a:lnTo>
                  <a:lnTo>
                    <a:pt x="452120" y="28892"/>
                  </a:lnTo>
                  <a:lnTo>
                    <a:pt x="452120" y="21272"/>
                  </a:lnTo>
                  <a:close/>
                </a:path>
                <a:path w="473709" h="75564">
                  <a:moveTo>
                    <a:pt x="469582" y="32702"/>
                  </a:moveTo>
                  <a:lnTo>
                    <a:pt x="464184" y="32702"/>
                  </a:lnTo>
                  <a:lnTo>
                    <a:pt x="466407" y="33337"/>
                  </a:lnTo>
                  <a:lnTo>
                    <a:pt x="468947" y="34925"/>
                  </a:lnTo>
                  <a:lnTo>
                    <a:pt x="469582" y="32702"/>
                  </a:lnTo>
                  <a:close/>
                </a:path>
                <a:path w="473709" h="75564">
                  <a:moveTo>
                    <a:pt x="467042" y="20320"/>
                  </a:moveTo>
                  <a:lnTo>
                    <a:pt x="461645" y="20320"/>
                  </a:lnTo>
                  <a:lnTo>
                    <a:pt x="459739" y="20637"/>
                  </a:lnTo>
                  <a:lnTo>
                    <a:pt x="456247" y="22860"/>
                  </a:lnTo>
                  <a:lnTo>
                    <a:pt x="454342" y="25400"/>
                  </a:lnTo>
                  <a:lnTo>
                    <a:pt x="452120" y="28892"/>
                  </a:lnTo>
                  <a:lnTo>
                    <a:pt x="471170" y="28892"/>
                  </a:lnTo>
                  <a:lnTo>
                    <a:pt x="473392" y="22860"/>
                  </a:lnTo>
                  <a:lnTo>
                    <a:pt x="470217" y="20954"/>
                  </a:lnTo>
                  <a:lnTo>
                    <a:pt x="467042" y="203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378757" y="1571942"/>
              <a:ext cx="851217" cy="75755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162030" y="1682432"/>
              <a:ext cx="221297" cy="25527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221402" y="1988820"/>
              <a:ext cx="272415" cy="255270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9919970" y="4122737"/>
              <a:ext cx="802640" cy="410209"/>
            </a:xfrm>
            <a:custGeom>
              <a:avLst/>
              <a:gdLst/>
              <a:ahLst/>
              <a:cxnLst/>
              <a:rect l="l" t="t" r="r" b="b"/>
              <a:pathLst>
                <a:path w="802640" h="410210">
                  <a:moveTo>
                    <a:pt x="0" y="410210"/>
                  </a:moveTo>
                  <a:lnTo>
                    <a:pt x="239077" y="370205"/>
                  </a:lnTo>
                  <a:lnTo>
                    <a:pt x="332422" y="338137"/>
                  </a:lnTo>
                  <a:lnTo>
                    <a:pt x="422275" y="298450"/>
                  </a:lnTo>
                  <a:lnTo>
                    <a:pt x="509270" y="250189"/>
                  </a:lnTo>
                  <a:lnTo>
                    <a:pt x="673417" y="129857"/>
                  </a:lnTo>
                  <a:lnTo>
                    <a:pt x="802322" y="0"/>
                  </a:lnTo>
                </a:path>
              </a:pathLst>
            </a:custGeom>
            <a:ln w="17145">
              <a:solidFill>
                <a:srgbClr val="33996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0424160" y="4697095"/>
              <a:ext cx="463550" cy="0"/>
            </a:xfrm>
            <a:custGeom>
              <a:avLst/>
              <a:gdLst/>
              <a:ahLst/>
              <a:cxnLst/>
              <a:rect l="l" t="t" r="r" b="b"/>
              <a:pathLst>
                <a:path w="463550">
                  <a:moveTo>
                    <a:pt x="0" y="0"/>
                  </a:moveTo>
                  <a:lnTo>
                    <a:pt x="463550" y="0"/>
                  </a:lnTo>
                </a:path>
              </a:pathLst>
            </a:custGeom>
            <a:ln w="82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0466705" y="4867275"/>
              <a:ext cx="434975" cy="0"/>
            </a:xfrm>
            <a:custGeom>
              <a:avLst/>
              <a:gdLst/>
              <a:ahLst/>
              <a:cxnLst/>
              <a:rect l="l" t="t" r="r" b="b"/>
              <a:pathLst>
                <a:path w="434975">
                  <a:moveTo>
                    <a:pt x="0" y="0"/>
                  </a:moveTo>
                  <a:lnTo>
                    <a:pt x="434975" y="0"/>
                  </a:lnTo>
                </a:path>
              </a:pathLst>
            </a:custGeom>
            <a:ln w="17145">
              <a:solidFill>
                <a:srgbClr val="33996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0424160" y="4557077"/>
              <a:ext cx="463550" cy="0"/>
            </a:xfrm>
            <a:custGeom>
              <a:avLst/>
              <a:gdLst/>
              <a:ahLst/>
              <a:cxnLst/>
              <a:rect l="l" t="t" r="r" b="b"/>
              <a:pathLst>
                <a:path w="463550">
                  <a:moveTo>
                    <a:pt x="0" y="0"/>
                  </a:moveTo>
                  <a:lnTo>
                    <a:pt x="463550" y="0"/>
                  </a:lnTo>
                </a:path>
              </a:pathLst>
            </a:custGeom>
            <a:ln w="1714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931785" y="2245042"/>
              <a:ext cx="2952115" cy="2035175"/>
            </a:xfrm>
            <a:custGeom>
              <a:avLst/>
              <a:gdLst/>
              <a:ahLst/>
              <a:cxnLst/>
              <a:rect l="l" t="t" r="r" b="b"/>
              <a:pathLst>
                <a:path w="2952115" h="2035175">
                  <a:moveTo>
                    <a:pt x="0" y="518795"/>
                  </a:moveTo>
                  <a:lnTo>
                    <a:pt x="0" y="1368742"/>
                  </a:lnTo>
                </a:path>
                <a:path w="2952115" h="2035175">
                  <a:moveTo>
                    <a:pt x="160020" y="518477"/>
                  </a:moveTo>
                  <a:lnTo>
                    <a:pt x="1325245" y="2034857"/>
                  </a:lnTo>
                </a:path>
                <a:path w="2952115" h="2035175">
                  <a:moveTo>
                    <a:pt x="63182" y="518477"/>
                  </a:moveTo>
                  <a:lnTo>
                    <a:pt x="190182" y="868362"/>
                  </a:lnTo>
                  <a:lnTo>
                    <a:pt x="304482" y="1105852"/>
                  </a:lnTo>
                  <a:lnTo>
                    <a:pt x="431482" y="1315720"/>
                  </a:lnTo>
                  <a:lnTo>
                    <a:pt x="571182" y="1497647"/>
                  </a:lnTo>
                  <a:lnTo>
                    <a:pt x="723900" y="1651952"/>
                  </a:lnTo>
                  <a:lnTo>
                    <a:pt x="889000" y="1778635"/>
                  </a:lnTo>
                  <a:lnTo>
                    <a:pt x="1067117" y="1877377"/>
                  </a:lnTo>
                  <a:lnTo>
                    <a:pt x="1258252" y="1948497"/>
                  </a:lnTo>
                  <a:lnTo>
                    <a:pt x="1461770" y="1991995"/>
                  </a:lnTo>
                  <a:lnTo>
                    <a:pt x="1678305" y="2007552"/>
                  </a:lnTo>
                  <a:lnTo>
                    <a:pt x="1907540" y="1995487"/>
                  </a:lnTo>
                  <a:lnTo>
                    <a:pt x="2149475" y="1955482"/>
                  </a:lnTo>
                  <a:lnTo>
                    <a:pt x="2404110" y="1887855"/>
                  </a:lnTo>
                  <a:lnTo>
                    <a:pt x="2454592" y="1870075"/>
                  </a:lnTo>
                </a:path>
                <a:path w="2952115" h="2035175">
                  <a:moveTo>
                    <a:pt x="502285" y="151765"/>
                  </a:moveTo>
                  <a:lnTo>
                    <a:pt x="983615" y="0"/>
                  </a:lnTo>
                </a:path>
                <a:path w="2952115" h="2035175">
                  <a:moveTo>
                    <a:pt x="501967" y="318452"/>
                  </a:moveTo>
                  <a:lnTo>
                    <a:pt x="2449830" y="350837"/>
                  </a:lnTo>
                </a:path>
                <a:path w="2952115" h="2035175">
                  <a:moveTo>
                    <a:pt x="1987867" y="19050"/>
                  </a:moveTo>
                  <a:lnTo>
                    <a:pt x="2450147" y="182245"/>
                  </a:lnTo>
                </a:path>
                <a:path w="2952115" h="2035175">
                  <a:moveTo>
                    <a:pt x="2952115" y="1461135"/>
                  </a:moveTo>
                  <a:lnTo>
                    <a:pt x="2952115" y="568007"/>
                  </a:lnTo>
                </a:path>
              </a:pathLst>
            </a:custGeom>
            <a:ln w="82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0967720" y="2812415"/>
              <a:ext cx="76835" cy="894080"/>
            </a:xfrm>
            <a:custGeom>
              <a:avLst/>
              <a:gdLst/>
              <a:ahLst/>
              <a:cxnLst/>
              <a:rect l="l" t="t" r="r" b="b"/>
              <a:pathLst>
                <a:path w="76834" h="894079">
                  <a:moveTo>
                    <a:pt x="0" y="893762"/>
                  </a:moveTo>
                  <a:lnTo>
                    <a:pt x="66357" y="610552"/>
                  </a:lnTo>
                  <a:lnTo>
                    <a:pt x="76517" y="446722"/>
                  </a:lnTo>
                  <a:lnTo>
                    <a:pt x="66357" y="283210"/>
                  </a:lnTo>
                  <a:lnTo>
                    <a:pt x="36512" y="119380"/>
                  </a:lnTo>
                  <a:lnTo>
                    <a:pt x="0" y="0"/>
                  </a:lnTo>
                </a:path>
              </a:pathLst>
            </a:custGeom>
            <a:ln w="17145">
              <a:solidFill>
                <a:srgbClr val="33996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8360727" y="2295525"/>
              <a:ext cx="2068830" cy="1985010"/>
            </a:xfrm>
            <a:custGeom>
              <a:avLst/>
              <a:gdLst/>
              <a:ahLst/>
              <a:cxnLst/>
              <a:rect l="l" t="t" r="r" b="b"/>
              <a:pathLst>
                <a:path w="2068829" h="1985010">
                  <a:moveTo>
                    <a:pt x="1056639" y="1189672"/>
                  </a:moveTo>
                  <a:lnTo>
                    <a:pt x="1056639" y="1984692"/>
                  </a:lnTo>
                </a:path>
                <a:path w="2068829" h="1985010">
                  <a:moveTo>
                    <a:pt x="507047" y="1183004"/>
                  </a:moveTo>
                  <a:lnTo>
                    <a:pt x="73025" y="1342389"/>
                  </a:lnTo>
                </a:path>
                <a:path w="2068829" h="1985010">
                  <a:moveTo>
                    <a:pt x="1536064" y="1189672"/>
                  </a:moveTo>
                  <a:lnTo>
                    <a:pt x="2043429" y="1410335"/>
                  </a:lnTo>
                </a:path>
                <a:path w="2068829" h="1985010">
                  <a:moveTo>
                    <a:pt x="627697" y="772795"/>
                  </a:moveTo>
                  <a:lnTo>
                    <a:pt x="0" y="467677"/>
                  </a:lnTo>
                </a:path>
                <a:path w="2068829" h="1985010">
                  <a:moveTo>
                    <a:pt x="1056639" y="772795"/>
                  </a:moveTo>
                  <a:lnTo>
                    <a:pt x="1056639" y="0"/>
                  </a:lnTo>
                </a:path>
                <a:path w="2068829" h="1985010">
                  <a:moveTo>
                    <a:pt x="1511617" y="772477"/>
                  </a:moveTo>
                  <a:lnTo>
                    <a:pt x="2068512" y="517207"/>
                  </a:lnTo>
                </a:path>
              </a:pathLst>
            </a:custGeom>
            <a:ln w="1714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5140" y="0"/>
            <a:ext cx="11706860" cy="6880225"/>
            <a:chOff x="485140" y="0"/>
            <a:chExt cx="1170686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532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430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51470" y="2569527"/>
              <a:ext cx="662305" cy="262890"/>
            </a:xfrm>
            <a:custGeom>
              <a:avLst/>
              <a:gdLst/>
              <a:ahLst/>
              <a:cxnLst/>
              <a:rect l="l" t="t" r="r" b="b"/>
              <a:pathLst>
                <a:path w="662304" h="262889">
                  <a:moveTo>
                    <a:pt x="0" y="262572"/>
                  </a:moveTo>
                  <a:lnTo>
                    <a:pt x="66230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5140" y="2831782"/>
              <a:ext cx="6533515" cy="356139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14240" y="3204527"/>
              <a:ext cx="797560" cy="663575"/>
            </a:xfrm>
            <a:custGeom>
              <a:avLst/>
              <a:gdLst/>
              <a:ahLst/>
              <a:cxnLst/>
              <a:rect l="l" t="t" r="r" b="b"/>
              <a:pathLst>
                <a:path w="797560" h="663575">
                  <a:moveTo>
                    <a:pt x="398780" y="0"/>
                  </a:moveTo>
                  <a:lnTo>
                    <a:pt x="348614" y="2539"/>
                  </a:lnTo>
                  <a:lnTo>
                    <a:pt x="300672" y="10160"/>
                  </a:lnTo>
                  <a:lnTo>
                    <a:pt x="254635" y="22225"/>
                  </a:lnTo>
                  <a:lnTo>
                    <a:pt x="211137" y="38735"/>
                  </a:lnTo>
                  <a:lnTo>
                    <a:pt x="170814" y="59372"/>
                  </a:lnTo>
                  <a:lnTo>
                    <a:pt x="133985" y="83820"/>
                  </a:lnTo>
                  <a:lnTo>
                    <a:pt x="100647" y="111442"/>
                  </a:lnTo>
                  <a:lnTo>
                    <a:pt x="71437" y="142239"/>
                  </a:lnTo>
                  <a:lnTo>
                    <a:pt x="46672" y="175895"/>
                  </a:lnTo>
                  <a:lnTo>
                    <a:pt x="26987" y="211772"/>
                  </a:lnTo>
                  <a:lnTo>
                    <a:pt x="12064" y="250189"/>
                  </a:lnTo>
                  <a:lnTo>
                    <a:pt x="3175" y="290195"/>
                  </a:lnTo>
                  <a:lnTo>
                    <a:pt x="0" y="331787"/>
                  </a:lnTo>
                  <a:lnTo>
                    <a:pt x="3175" y="373380"/>
                  </a:lnTo>
                  <a:lnTo>
                    <a:pt x="12064" y="413702"/>
                  </a:lnTo>
                  <a:lnTo>
                    <a:pt x="26987" y="451802"/>
                  </a:lnTo>
                  <a:lnTo>
                    <a:pt x="46672" y="487680"/>
                  </a:lnTo>
                  <a:lnTo>
                    <a:pt x="71437" y="521335"/>
                  </a:lnTo>
                  <a:lnTo>
                    <a:pt x="100647" y="552132"/>
                  </a:lnTo>
                  <a:lnTo>
                    <a:pt x="133985" y="580072"/>
                  </a:lnTo>
                  <a:lnTo>
                    <a:pt x="170814" y="604202"/>
                  </a:lnTo>
                  <a:lnTo>
                    <a:pt x="211137" y="624840"/>
                  </a:lnTo>
                  <a:lnTo>
                    <a:pt x="254635" y="641350"/>
                  </a:lnTo>
                  <a:lnTo>
                    <a:pt x="300672" y="653415"/>
                  </a:lnTo>
                  <a:lnTo>
                    <a:pt x="348614" y="661035"/>
                  </a:lnTo>
                  <a:lnTo>
                    <a:pt x="398780" y="663575"/>
                  </a:lnTo>
                  <a:lnTo>
                    <a:pt x="448627" y="661035"/>
                  </a:lnTo>
                  <a:lnTo>
                    <a:pt x="496887" y="653415"/>
                  </a:lnTo>
                  <a:lnTo>
                    <a:pt x="542925" y="641350"/>
                  </a:lnTo>
                  <a:lnTo>
                    <a:pt x="586105" y="624840"/>
                  </a:lnTo>
                  <a:lnTo>
                    <a:pt x="626427" y="604202"/>
                  </a:lnTo>
                  <a:lnTo>
                    <a:pt x="663575" y="580072"/>
                  </a:lnTo>
                  <a:lnTo>
                    <a:pt x="696912" y="552132"/>
                  </a:lnTo>
                  <a:lnTo>
                    <a:pt x="726122" y="521335"/>
                  </a:lnTo>
                  <a:lnTo>
                    <a:pt x="750570" y="487680"/>
                  </a:lnTo>
                  <a:lnTo>
                    <a:pt x="770572" y="451802"/>
                  </a:lnTo>
                  <a:lnTo>
                    <a:pt x="785177" y="413702"/>
                  </a:lnTo>
                  <a:lnTo>
                    <a:pt x="794385" y="373380"/>
                  </a:lnTo>
                  <a:lnTo>
                    <a:pt x="797560" y="331787"/>
                  </a:lnTo>
                  <a:lnTo>
                    <a:pt x="794385" y="290195"/>
                  </a:lnTo>
                  <a:lnTo>
                    <a:pt x="785177" y="250189"/>
                  </a:lnTo>
                  <a:lnTo>
                    <a:pt x="770572" y="211772"/>
                  </a:lnTo>
                  <a:lnTo>
                    <a:pt x="750570" y="175895"/>
                  </a:lnTo>
                  <a:lnTo>
                    <a:pt x="726122" y="142239"/>
                  </a:lnTo>
                  <a:lnTo>
                    <a:pt x="696912" y="111442"/>
                  </a:lnTo>
                  <a:lnTo>
                    <a:pt x="663575" y="83820"/>
                  </a:lnTo>
                  <a:lnTo>
                    <a:pt x="626427" y="59372"/>
                  </a:lnTo>
                  <a:lnTo>
                    <a:pt x="586105" y="38735"/>
                  </a:lnTo>
                  <a:lnTo>
                    <a:pt x="542925" y="22225"/>
                  </a:lnTo>
                  <a:lnTo>
                    <a:pt x="496887" y="10160"/>
                  </a:lnTo>
                  <a:lnTo>
                    <a:pt x="448627" y="2539"/>
                  </a:lnTo>
                  <a:lnTo>
                    <a:pt x="398780" y="0"/>
                  </a:lnTo>
                  <a:close/>
                </a:path>
              </a:pathLst>
            </a:custGeom>
            <a:solidFill>
              <a:srgbClr val="FFBA00">
                <a:alpha val="4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25127" y="3252470"/>
              <a:ext cx="1877060" cy="1884680"/>
            </a:xfrm>
            <a:custGeom>
              <a:avLst/>
              <a:gdLst/>
              <a:ahLst/>
              <a:cxnLst/>
              <a:rect l="l" t="t" r="r" b="b"/>
              <a:pathLst>
                <a:path w="1877060" h="1884679">
                  <a:moveTo>
                    <a:pt x="86995" y="1232217"/>
                  </a:moveTo>
                  <a:lnTo>
                    <a:pt x="0" y="1468437"/>
                  </a:lnTo>
                  <a:lnTo>
                    <a:pt x="235902" y="1555432"/>
                  </a:lnTo>
                  <a:lnTo>
                    <a:pt x="198755" y="1474787"/>
                  </a:lnTo>
                  <a:lnTo>
                    <a:pt x="500062" y="1336039"/>
                  </a:lnTo>
                  <a:lnTo>
                    <a:pt x="489553" y="1313179"/>
                  </a:lnTo>
                  <a:lnTo>
                    <a:pt x="124460" y="1313179"/>
                  </a:lnTo>
                  <a:lnTo>
                    <a:pt x="86995" y="1232217"/>
                  </a:lnTo>
                  <a:close/>
                </a:path>
                <a:path w="1877060" h="1884679">
                  <a:moveTo>
                    <a:pt x="425767" y="1174432"/>
                  </a:moveTo>
                  <a:lnTo>
                    <a:pt x="124460" y="1313179"/>
                  </a:lnTo>
                  <a:lnTo>
                    <a:pt x="489553" y="1313179"/>
                  </a:lnTo>
                  <a:lnTo>
                    <a:pt x="425767" y="1174432"/>
                  </a:lnTo>
                  <a:close/>
                </a:path>
                <a:path w="1877060" h="1884679">
                  <a:moveTo>
                    <a:pt x="334010" y="615949"/>
                  </a:moveTo>
                  <a:lnTo>
                    <a:pt x="288607" y="620394"/>
                  </a:lnTo>
                  <a:lnTo>
                    <a:pt x="246062" y="633412"/>
                  </a:lnTo>
                  <a:lnTo>
                    <a:pt x="207962" y="654367"/>
                  </a:lnTo>
                  <a:lnTo>
                    <a:pt x="174307" y="681989"/>
                  </a:lnTo>
                  <a:lnTo>
                    <a:pt x="147002" y="715327"/>
                  </a:lnTo>
                  <a:lnTo>
                    <a:pt x="126047" y="753744"/>
                  </a:lnTo>
                  <a:lnTo>
                    <a:pt x="113030" y="795972"/>
                  </a:lnTo>
                  <a:lnTo>
                    <a:pt x="108267" y="841692"/>
                  </a:lnTo>
                  <a:lnTo>
                    <a:pt x="113030" y="887094"/>
                  </a:lnTo>
                  <a:lnTo>
                    <a:pt x="126047" y="929322"/>
                  </a:lnTo>
                  <a:lnTo>
                    <a:pt x="147002" y="967739"/>
                  </a:lnTo>
                  <a:lnTo>
                    <a:pt x="174307" y="1001077"/>
                  </a:lnTo>
                  <a:lnTo>
                    <a:pt x="207962" y="1028699"/>
                  </a:lnTo>
                  <a:lnTo>
                    <a:pt x="246062" y="1049654"/>
                  </a:lnTo>
                  <a:lnTo>
                    <a:pt x="288607" y="1062672"/>
                  </a:lnTo>
                  <a:lnTo>
                    <a:pt x="334010" y="1067117"/>
                  </a:lnTo>
                  <a:lnTo>
                    <a:pt x="379412" y="1062672"/>
                  </a:lnTo>
                  <a:lnTo>
                    <a:pt x="421639" y="1049654"/>
                  </a:lnTo>
                  <a:lnTo>
                    <a:pt x="460057" y="1028699"/>
                  </a:lnTo>
                  <a:lnTo>
                    <a:pt x="493395" y="1001077"/>
                  </a:lnTo>
                  <a:lnTo>
                    <a:pt x="521017" y="967739"/>
                  </a:lnTo>
                  <a:lnTo>
                    <a:pt x="541655" y="929322"/>
                  </a:lnTo>
                  <a:lnTo>
                    <a:pt x="554989" y="887094"/>
                  </a:lnTo>
                  <a:lnTo>
                    <a:pt x="559435" y="841692"/>
                  </a:lnTo>
                  <a:lnTo>
                    <a:pt x="554989" y="795972"/>
                  </a:lnTo>
                  <a:lnTo>
                    <a:pt x="541655" y="753744"/>
                  </a:lnTo>
                  <a:lnTo>
                    <a:pt x="521017" y="715327"/>
                  </a:lnTo>
                  <a:lnTo>
                    <a:pt x="493395" y="681989"/>
                  </a:lnTo>
                  <a:lnTo>
                    <a:pt x="460057" y="654367"/>
                  </a:lnTo>
                  <a:lnTo>
                    <a:pt x="421639" y="633412"/>
                  </a:lnTo>
                  <a:lnTo>
                    <a:pt x="379412" y="620394"/>
                  </a:lnTo>
                  <a:lnTo>
                    <a:pt x="334010" y="615949"/>
                  </a:lnTo>
                  <a:close/>
                </a:path>
                <a:path w="1877060" h="1884679">
                  <a:moveTo>
                    <a:pt x="1034097" y="1706879"/>
                  </a:moveTo>
                  <a:lnTo>
                    <a:pt x="678497" y="1706879"/>
                  </a:lnTo>
                  <a:lnTo>
                    <a:pt x="856297" y="1884679"/>
                  </a:lnTo>
                  <a:lnTo>
                    <a:pt x="1034097" y="1706879"/>
                  </a:lnTo>
                  <a:close/>
                </a:path>
                <a:path w="1877060" h="1884679">
                  <a:moveTo>
                    <a:pt x="945197" y="1375092"/>
                  </a:moveTo>
                  <a:lnTo>
                    <a:pt x="767397" y="1375092"/>
                  </a:lnTo>
                  <a:lnTo>
                    <a:pt x="767397" y="1706879"/>
                  </a:lnTo>
                  <a:lnTo>
                    <a:pt x="945197" y="1706879"/>
                  </a:lnTo>
                  <a:lnTo>
                    <a:pt x="945197" y="1375092"/>
                  </a:lnTo>
                  <a:close/>
                </a:path>
                <a:path w="1877060" h="1884679">
                  <a:moveTo>
                    <a:pt x="1306512" y="1157604"/>
                  </a:moveTo>
                  <a:lnTo>
                    <a:pt x="1210945" y="1307464"/>
                  </a:lnTo>
                  <a:lnTo>
                    <a:pt x="1490662" y="1485899"/>
                  </a:lnTo>
                  <a:lnTo>
                    <a:pt x="1443037" y="1560829"/>
                  </a:lnTo>
                  <a:lnTo>
                    <a:pt x="1688464" y="1506537"/>
                  </a:lnTo>
                  <a:lnTo>
                    <a:pt x="1650726" y="1335722"/>
                  </a:lnTo>
                  <a:lnTo>
                    <a:pt x="1586230" y="1335722"/>
                  </a:lnTo>
                  <a:lnTo>
                    <a:pt x="1306512" y="1157604"/>
                  </a:lnTo>
                  <a:close/>
                </a:path>
                <a:path w="1877060" h="1884679">
                  <a:moveTo>
                    <a:pt x="1634172" y="1260792"/>
                  </a:moveTo>
                  <a:lnTo>
                    <a:pt x="1586230" y="1335722"/>
                  </a:lnTo>
                  <a:lnTo>
                    <a:pt x="1650726" y="1335722"/>
                  </a:lnTo>
                  <a:lnTo>
                    <a:pt x="1634172" y="1260792"/>
                  </a:lnTo>
                  <a:close/>
                </a:path>
                <a:path w="1877060" h="1884679">
                  <a:moveTo>
                    <a:pt x="1283652" y="664527"/>
                  </a:moveTo>
                  <a:lnTo>
                    <a:pt x="1226502" y="909637"/>
                  </a:lnTo>
                  <a:lnTo>
                    <a:pt x="1471295" y="966787"/>
                  </a:lnTo>
                  <a:lnTo>
                    <a:pt x="1424622" y="891222"/>
                  </a:lnTo>
                  <a:lnTo>
                    <a:pt x="1667911" y="740092"/>
                  </a:lnTo>
                  <a:lnTo>
                    <a:pt x="1330642" y="740092"/>
                  </a:lnTo>
                  <a:lnTo>
                    <a:pt x="1283652" y="664527"/>
                  </a:lnTo>
                  <a:close/>
                </a:path>
                <a:path w="1877060" h="1884679">
                  <a:moveTo>
                    <a:pt x="1612582" y="565149"/>
                  </a:moveTo>
                  <a:lnTo>
                    <a:pt x="1330642" y="740092"/>
                  </a:lnTo>
                  <a:lnTo>
                    <a:pt x="1667911" y="740092"/>
                  </a:lnTo>
                  <a:lnTo>
                    <a:pt x="1706245" y="716279"/>
                  </a:lnTo>
                  <a:lnTo>
                    <a:pt x="1612582" y="565149"/>
                  </a:lnTo>
                  <a:close/>
                </a:path>
                <a:path w="1877060" h="1884679">
                  <a:moveTo>
                    <a:pt x="1651317" y="0"/>
                  </a:moveTo>
                  <a:lnTo>
                    <a:pt x="1605914" y="4444"/>
                  </a:lnTo>
                  <a:lnTo>
                    <a:pt x="1563687" y="17779"/>
                  </a:lnTo>
                  <a:lnTo>
                    <a:pt x="1525270" y="38417"/>
                  </a:lnTo>
                  <a:lnTo>
                    <a:pt x="1491932" y="66039"/>
                  </a:lnTo>
                  <a:lnTo>
                    <a:pt x="1464310" y="99377"/>
                  </a:lnTo>
                  <a:lnTo>
                    <a:pt x="1443672" y="137794"/>
                  </a:lnTo>
                  <a:lnTo>
                    <a:pt x="1430337" y="180339"/>
                  </a:lnTo>
                  <a:lnTo>
                    <a:pt x="1425892" y="225742"/>
                  </a:lnTo>
                  <a:lnTo>
                    <a:pt x="1430337" y="271144"/>
                  </a:lnTo>
                  <a:lnTo>
                    <a:pt x="1443672" y="313689"/>
                  </a:lnTo>
                  <a:lnTo>
                    <a:pt x="1464310" y="351789"/>
                  </a:lnTo>
                  <a:lnTo>
                    <a:pt x="1491932" y="385444"/>
                  </a:lnTo>
                  <a:lnTo>
                    <a:pt x="1525270" y="412749"/>
                  </a:lnTo>
                  <a:lnTo>
                    <a:pt x="1563687" y="433704"/>
                  </a:lnTo>
                  <a:lnTo>
                    <a:pt x="1605914" y="446722"/>
                  </a:lnTo>
                  <a:lnTo>
                    <a:pt x="1651317" y="451484"/>
                  </a:lnTo>
                  <a:lnTo>
                    <a:pt x="1696720" y="446722"/>
                  </a:lnTo>
                  <a:lnTo>
                    <a:pt x="1739264" y="433704"/>
                  </a:lnTo>
                  <a:lnTo>
                    <a:pt x="1777364" y="412749"/>
                  </a:lnTo>
                  <a:lnTo>
                    <a:pt x="1810702" y="385444"/>
                  </a:lnTo>
                  <a:lnTo>
                    <a:pt x="1838325" y="351789"/>
                  </a:lnTo>
                  <a:lnTo>
                    <a:pt x="1859280" y="313689"/>
                  </a:lnTo>
                  <a:lnTo>
                    <a:pt x="1872297" y="271144"/>
                  </a:lnTo>
                  <a:lnTo>
                    <a:pt x="1877060" y="225742"/>
                  </a:lnTo>
                  <a:lnTo>
                    <a:pt x="1872297" y="180339"/>
                  </a:lnTo>
                  <a:lnTo>
                    <a:pt x="1859280" y="137794"/>
                  </a:lnTo>
                  <a:lnTo>
                    <a:pt x="1838325" y="99377"/>
                  </a:lnTo>
                  <a:lnTo>
                    <a:pt x="1810702" y="66039"/>
                  </a:lnTo>
                  <a:lnTo>
                    <a:pt x="1777364" y="38417"/>
                  </a:lnTo>
                  <a:lnTo>
                    <a:pt x="1739264" y="17779"/>
                  </a:lnTo>
                  <a:lnTo>
                    <a:pt x="1696720" y="4444"/>
                  </a:lnTo>
                  <a:lnTo>
                    <a:pt x="165131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5344" y="542607"/>
            <a:ext cx="2995930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Προς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τον</a:t>
            </a:r>
            <a:r>
              <a:rPr sz="1450" spc="14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έλεγχο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14" dirty="0">
                <a:latin typeface="Times New Roman"/>
                <a:cs typeface="Times New Roman"/>
              </a:rPr>
              <a:t>των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165" dirty="0">
                <a:latin typeface="Calibri"/>
                <a:cs typeface="Calibri"/>
              </a:rPr>
              <a:t>έξυπνα</a:t>
            </a:r>
            <a:r>
              <a:rPr sz="1450" spc="220" dirty="0">
                <a:latin typeface="Calibri"/>
                <a:cs typeface="Calibri"/>
              </a:rPr>
              <a:t> </a:t>
            </a:r>
            <a:r>
              <a:rPr sz="1450" spc="160" dirty="0">
                <a:latin typeface="Calibri"/>
                <a:cs typeface="Calibri"/>
              </a:rPr>
              <a:t>δίκτυα</a:t>
            </a:r>
            <a:r>
              <a:rPr sz="1450" spc="220" dirty="0">
                <a:latin typeface="Calibri"/>
                <a:cs typeface="Calibri"/>
              </a:rPr>
              <a:t> </a:t>
            </a:r>
            <a:r>
              <a:rPr sz="1450" spc="130" dirty="0">
                <a:latin typeface="Calibri"/>
                <a:cs typeface="Calibri"/>
              </a:rPr>
              <a:t>και</a:t>
            </a:r>
            <a:r>
              <a:rPr sz="1450" spc="190" dirty="0">
                <a:latin typeface="Calibri"/>
                <a:cs typeface="Calibri"/>
              </a:rPr>
              <a:t> </a:t>
            </a:r>
            <a:r>
              <a:rPr sz="1450" spc="165" dirty="0">
                <a:latin typeface="Calibri"/>
                <a:cs typeface="Calibri"/>
              </a:rPr>
              <a:t>μικροδίκτυα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515" y="1670367"/>
            <a:ext cx="6945630" cy="85788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03505" marR="5080" indent="-91440">
              <a:lnSpc>
                <a:spcPts val="1110"/>
              </a:lnSpc>
              <a:spcBef>
                <a:spcPts val="16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65" dirty="0">
                <a:latin typeface="Calibri"/>
                <a:cs typeface="Calibri"/>
              </a:rPr>
              <a:t>Ωστόσο,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για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δημιουργηθούν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"έξυπνα"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οικοσυστήματα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ικανά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ενέργεια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με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συμφωνία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πραγματικής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ζήτησης, </a:t>
            </a:r>
            <a:r>
              <a:rPr sz="950" spc="6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απαιτείται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επίσης: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BA00"/>
              </a:buClr>
              <a:buFont typeface="Arial"/>
              <a:buChar char="•"/>
            </a:pPr>
            <a:endParaRPr sz="10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850" spc="60" dirty="0">
                <a:latin typeface="Calibri"/>
                <a:cs typeface="Calibri"/>
              </a:rPr>
              <a:t>Σύνδεση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των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συστημάτων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ελέγχου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με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πραγματικό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κόσμο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τις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πόλεις)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μέσω</a:t>
            </a:r>
            <a:endParaRPr sz="850">
              <a:latin typeface="Calibri"/>
              <a:cs typeface="Calibri"/>
            </a:endParaRPr>
          </a:p>
          <a:p>
            <a:pPr marL="396875">
              <a:lnSpc>
                <a:spcPct val="100000"/>
              </a:lnSpc>
              <a:spcBef>
                <a:spcPts val="905"/>
              </a:spcBef>
            </a:pPr>
            <a:r>
              <a:rPr sz="850" b="1" spc="55" dirty="0">
                <a:latin typeface="Calibri"/>
                <a:cs typeface="Calibri"/>
              </a:rPr>
              <a:t>έξυπνοι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μετρητές,</a:t>
            </a:r>
            <a:r>
              <a:rPr sz="850" b="1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αντιλαμβάνονται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δυναμικά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την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πραγματική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κατανάλωση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23104" y="3131184"/>
            <a:ext cx="11430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212830" y="5812472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554" y="5952490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51152" y="2569527"/>
              <a:ext cx="662305" cy="262890"/>
            </a:xfrm>
            <a:custGeom>
              <a:avLst/>
              <a:gdLst/>
              <a:ahLst/>
              <a:cxnLst/>
              <a:rect l="l" t="t" r="r" b="b"/>
              <a:pathLst>
                <a:path w="662304" h="262889">
                  <a:moveTo>
                    <a:pt x="0" y="262572"/>
                  </a:moveTo>
                  <a:lnTo>
                    <a:pt x="66230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305050" y="3489959"/>
            <a:ext cx="2517140" cy="1443355"/>
            <a:chOff x="2305050" y="3489959"/>
            <a:chExt cx="2517140" cy="1443355"/>
          </a:xfrm>
        </p:grpSpPr>
        <p:sp>
          <p:nvSpPr>
            <p:cNvPr id="8" name="object 8"/>
            <p:cNvSpPr/>
            <p:nvPr/>
          </p:nvSpPr>
          <p:spPr>
            <a:xfrm>
              <a:off x="2305050" y="3725227"/>
              <a:ext cx="807085" cy="613410"/>
            </a:xfrm>
            <a:custGeom>
              <a:avLst/>
              <a:gdLst/>
              <a:ahLst/>
              <a:cxnLst/>
              <a:rect l="l" t="t" r="r" b="b"/>
              <a:pathLst>
                <a:path w="807085" h="613410">
                  <a:moveTo>
                    <a:pt x="500062" y="0"/>
                  </a:moveTo>
                  <a:lnTo>
                    <a:pt x="500062" y="153352"/>
                  </a:lnTo>
                  <a:lnTo>
                    <a:pt x="0" y="153352"/>
                  </a:lnTo>
                  <a:lnTo>
                    <a:pt x="0" y="459740"/>
                  </a:lnTo>
                  <a:lnTo>
                    <a:pt x="500062" y="459740"/>
                  </a:lnTo>
                  <a:lnTo>
                    <a:pt x="500062" y="613092"/>
                  </a:lnTo>
                  <a:lnTo>
                    <a:pt x="806767" y="306387"/>
                  </a:lnTo>
                  <a:lnTo>
                    <a:pt x="50006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2297" y="3489959"/>
              <a:ext cx="1679575" cy="11093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8832" y="3843654"/>
              <a:ext cx="1222375" cy="46037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184207" y="3509644"/>
              <a:ext cx="1595755" cy="1026160"/>
            </a:xfrm>
            <a:custGeom>
              <a:avLst/>
              <a:gdLst/>
              <a:ahLst/>
              <a:cxnLst/>
              <a:rect l="l" t="t" r="r" b="b"/>
              <a:pathLst>
                <a:path w="1595754" h="1026160">
                  <a:moveTo>
                    <a:pt x="797877" y="0"/>
                  </a:moveTo>
                  <a:lnTo>
                    <a:pt x="741044" y="1269"/>
                  </a:lnTo>
                  <a:lnTo>
                    <a:pt x="685165" y="5079"/>
                  </a:lnTo>
                  <a:lnTo>
                    <a:pt x="630237" y="11429"/>
                  </a:lnTo>
                  <a:lnTo>
                    <a:pt x="576897" y="20002"/>
                  </a:lnTo>
                  <a:lnTo>
                    <a:pt x="525144" y="30797"/>
                  </a:lnTo>
                  <a:lnTo>
                    <a:pt x="474980" y="43814"/>
                  </a:lnTo>
                  <a:lnTo>
                    <a:pt x="426402" y="58737"/>
                  </a:lnTo>
                  <a:lnTo>
                    <a:pt x="379730" y="75882"/>
                  </a:lnTo>
                  <a:lnTo>
                    <a:pt x="335280" y="94932"/>
                  </a:lnTo>
                  <a:lnTo>
                    <a:pt x="293052" y="115887"/>
                  </a:lnTo>
                  <a:lnTo>
                    <a:pt x="252730" y="138429"/>
                  </a:lnTo>
                  <a:lnTo>
                    <a:pt x="215265" y="162559"/>
                  </a:lnTo>
                  <a:lnTo>
                    <a:pt x="180022" y="188277"/>
                  </a:lnTo>
                  <a:lnTo>
                    <a:pt x="147637" y="215582"/>
                  </a:lnTo>
                  <a:lnTo>
                    <a:pt x="118109" y="244157"/>
                  </a:lnTo>
                  <a:lnTo>
                    <a:pt x="91440" y="274319"/>
                  </a:lnTo>
                  <a:lnTo>
                    <a:pt x="67944" y="305434"/>
                  </a:lnTo>
                  <a:lnTo>
                    <a:pt x="17780" y="405129"/>
                  </a:lnTo>
                  <a:lnTo>
                    <a:pt x="1905" y="476249"/>
                  </a:lnTo>
                  <a:lnTo>
                    <a:pt x="0" y="513079"/>
                  </a:lnTo>
                  <a:lnTo>
                    <a:pt x="1905" y="549592"/>
                  </a:lnTo>
                  <a:lnTo>
                    <a:pt x="17780" y="620712"/>
                  </a:lnTo>
                  <a:lnTo>
                    <a:pt x="47942" y="688339"/>
                  </a:lnTo>
                  <a:lnTo>
                    <a:pt x="91440" y="751839"/>
                  </a:lnTo>
                  <a:lnTo>
                    <a:pt x="118109" y="781684"/>
                  </a:lnTo>
                  <a:lnTo>
                    <a:pt x="147637" y="810259"/>
                  </a:lnTo>
                  <a:lnTo>
                    <a:pt x="180022" y="837564"/>
                  </a:lnTo>
                  <a:lnTo>
                    <a:pt x="215265" y="863282"/>
                  </a:lnTo>
                  <a:lnTo>
                    <a:pt x="252730" y="887729"/>
                  </a:lnTo>
                  <a:lnTo>
                    <a:pt x="293052" y="910272"/>
                  </a:lnTo>
                  <a:lnTo>
                    <a:pt x="335280" y="930909"/>
                  </a:lnTo>
                  <a:lnTo>
                    <a:pt x="379730" y="949959"/>
                  </a:lnTo>
                  <a:lnTo>
                    <a:pt x="426402" y="967104"/>
                  </a:lnTo>
                  <a:lnTo>
                    <a:pt x="474980" y="982344"/>
                  </a:lnTo>
                  <a:lnTo>
                    <a:pt x="525144" y="995362"/>
                  </a:lnTo>
                  <a:lnTo>
                    <a:pt x="576897" y="1006157"/>
                  </a:lnTo>
                  <a:lnTo>
                    <a:pt x="630237" y="1014729"/>
                  </a:lnTo>
                  <a:lnTo>
                    <a:pt x="685165" y="1020762"/>
                  </a:lnTo>
                  <a:lnTo>
                    <a:pt x="741044" y="1024572"/>
                  </a:lnTo>
                  <a:lnTo>
                    <a:pt x="797877" y="1025842"/>
                  </a:lnTo>
                  <a:lnTo>
                    <a:pt x="855027" y="1024572"/>
                  </a:lnTo>
                  <a:lnTo>
                    <a:pt x="910907" y="1020762"/>
                  </a:lnTo>
                  <a:lnTo>
                    <a:pt x="965517" y="1014729"/>
                  </a:lnTo>
                  <a:lnTo>
                    <a:pt x="1018857" y="1006157"/>
                  </a:lnTo>
                  <a:lnTo>
                    <a:pt x="1070609" y="995362"/>
                  </a:lnTo>
                  <a:lnTo>
                    <a:pt x="1120775" y="982344"/>
                  </a:lnTo>
                  <a:lnTo>
                    <a:pt x="1169352" y="967104"/>
                  </a:lnTo>
                  <a:lnTo>
                    <a:pt x="1216025" y="949959"/>
                  </a:lnTo>
                  <a:lnTo>
                    <a:pt x="1260475" y="930909"/>
                  </a:lnTo>
                  <a:lnTo>
                    <a:pt x="1302702" y="910272"/>
                  </a:lnTo>
                  <a:lnTo>
                    <a:pt x="1343025" y="887729"/>
                  </a:lnTo>
                  <a:lnTo>
                    <a:pt x="1380490" y="863282"/>
                  </a:lnTo>
                  <a:lnTo>
                    <a:pt x="1415732" y="837564"/>
                  </a:lnTo>
                  <a:lnTo>
                    <a:pt x="1448117" y="810259"/>
                  </a:lnTo>
                  <a:lnTo>
                    <a:pt x="1477645" y="781684"/>
                  </a:lnTo>
                  <a:lnTo>
                    <a:pt x="1504315" y="751839"/>
                  </a:lnTo>
                  <a:lnTo>
                    <a:pt x="1527809" y="720724"/>
                  </a:lnTo>
                  <a:lnTo>
                    <a:pt x="1578292" y="620712"/>
                  </a:lnTo>
                  <a:lnTo>
                    <a:pt x="1593850" y="549592"/>
                  </a:lnTo>
                  <a:lnTo>
                    <a:pt x="1595755" y="513079"/>
                  </a:lnTo>
                  <a:lnTo>
                    <a:pt x="1593850" y="476249"/>
                  </a:lnTo>
                  <a:lnTo>
                    <a:pt x="1578292" y="405129"/>
                  </a:lnTo>
                  <a:lnTo>
                    <a:pt x="1547812" y="337502"/>
                  </a:lnTo>
                  <a:lnTo>
                    <a:pt x="1504315" y="274319"/>
                  </a:lnTo>
                  <a:lnTo>
                    <a:pt x="1477645" y="244157"/>
                  </a:lnTo>
                  <a:lnTo>
                    <a:pt x="1448117" y="215582"/>
                  </a:lnTo>
                  <a:lnTo>
                    <a:pt x="1415732" y="188277"/>
                  </a:lnTo>
                  <a:lnTo>
                    <a:pt x="1380490" y="162559"/>
                  </a:lnTo>
                  <a:lnTo>
                    <a:pt x="1343025" y="138429"/>
                  </a:lnTo>
                  <a:lnTo>
                    <a:pt x="1302702" y="115887"/>
                  </a:lnTo>
                  <a:lnTo>
                    <a:pt x="1260475" y="94932"/>
                  </a:lnTo>
                  <a:lnTo>
                    <a:pt x="1216025" y="75882"/>
                  </a:lnTo>
                  <a:lnTo>
                    <a:pt x="1169352" y="58737"/>
                  </a:lnTo>
                  <a:lnTo>
                    <a:pt x="1120775" y="43814"/>
                  </a:lnTo>
                  <a:lnTo>
                    <a:pt x="1070609" y="30797"/>
                  </a:lnTo>
                  <a:lnTo>
                    <a:pt x="1018857" y="20002"/>
                  </a:lnTo>
                  <a:lnTo>
                    <a:pt x="965517" y="11429"/>
                  </a:lnTo>
                  <a:lnTo>
                    <a:pt x="910907" y="5079"/>
                  </a:lnTo>
                  <a:lnTo>
                    <a:pt x="855027" y="1269"/>
                  </a:lnTo>
                  <a:lnTo>
                    <a:pt x="797877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81119" y="4600892"/>
              <a:ext cx="287020" cy="332740"/>
            </a:xfrm>
            <a:custGeom>
              <a:avLst/>
              <a:gdLst/>
              <a:ahLst/>
              <a:cxnLst/>
              <a:rect l="l" t="t" r="r" b="b"/>
              <a:pathLst>
                <a:path w="287020" h="332739">
                  <a:moveTo>
                    <a:pt x="215264" y="143510"/>
                  </a:moveTo>
                  <a:lnTo>
                    <a:pt x="71754" y="143510"/>
                  </a:lnTo>
                  <a:lnTo>
                    <a:pt x="71754" y="332422"/>
                  </a:lnTo>
                  <a:lnTo>
                    <a:pt x="215264" y="332422"/>
                  </a:lnTo>
                  <a:lnTo>
                    <a:pt x="215264" y="143510"/>
                  </a:lnTo>
                  <a:close/>
                </a:path>
                <a:path w="287020" h="332739">
                  <a:moveTo>
                    <a:pt x="143509" y="0"/>
                  </a:moveTo>
                  <a:lnTo>
                    <a:pt x="0" y="143510"/>
                  </a:lnTo>
                  <a:lnTo>
                    <a:pt x="287019" y="143510"/>
                  </a:lnTo>
                  <a:lnTo>
                    <a:pt x="14350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4929187" y="3781107"/>
            <a:ext cx="2428240" cy="981710"/>
          </a:xfrm>
          <a:custGeom>
            <a:avLst/>
            <a:gdLst/>
            <a:ahLst/>
            <a:cxnLst/>
            <a:rect l="l" t="t" r="r" b="b"/>
            <a:pathLst>
              <a:path w="2428240" h="981710">
                <a:moveTo>
                  <a:pt x="269875" y="0"/>
                </a:moveTo>
                <a:lnTo>
                  <a:pt x="269875" y="153352"/>
                </a:lnTo>
                <a:lnTo>
                  <a:pt x="0" y="153352"/>
                </a:lnTo>
                <a:lnTo>
                  <a:pt x="0" y="459739"/>
                </a:lnTo>
                <a:lnTo>
                  <a:pt x="269875" y="459739"/>
                </a:lnTo>
                <a:lnTo>
                  <a:pt x="269875" y="613092"/>
                </a:lnTo>
                <a:lnTo>
                  <a:pt x="540067" y="306387"/>
                </a:lnTo>
                <a:lnTo>
                  <a:pt x="269875" y="0"/>
                </a:lnTo>
                <a:close/>
              </a:path>
              <a:path w="2428240" h="981710">
                <a:moveTo>
                  <a:pt x="2158365" y="368617"/>
                </a:moveTo>
                <a:lnTo>
                  <a:pt x="2158365" y="521652"/>
                </a:lnTo>
                <a:lnTo>
                  <a:pt x="1888172" y="521652"/>
                </a:lnTo>
                <a:lnTo>
                  <a:pt x="1888172" y="828357"/>
                </a:lnTo>
                <a:lnTo>
                  <a:pt x="2158365" y="828357"/>
                </a:lnTo>
                <a:lnTo>
                  <a:pt x="2158365" y="981392"/>
                </a:lnTo>
                <a:lnTo>
                  <a:pt x="2428240" y="675004"/>
                </a:lnTo>
                <a:lnTo>
                  <a:pt x="2158365" y="368617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7433944" y="4120832"/>
            <a:ext cx="1316990" cy="832485"/>
            <a:chOff x="7433944" y="4120832"/>
            <a:chExt cx="1316990" cy="832485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33944" y="4120832"/>
              <a:ext cx="1316672" cy="8321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60614" y="4149725"/>
              <a:ext cx="1227454" cy="73850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460614" y="4149725"/>
              <a:ext cx="1227455" cy="738505"/>
            </a:xfrm>
            <a:custGeom>
              <a:avLst/>
              <a:gdLst/>
              <a:ahLst/>
              <a:cxnLst/>
              <a:rect l="l" t="t" r="r" b="b"/>
              <a:pathLst>
                <a:path w="1227454" h="738504">
                  <a:moveTo>
                    <a:pt x="0" y="123189"/>
                  </a:moveTo>
                  <a:lnTo>
                    <a:pt x="9525" y="75247"/>
                  </a:lnTo>
                  <a:lnTo>
                    <a:pt x="36194" y="36194"/>
                  </a:lnTo>
                  <a:lnTo>
                    <a:pt x="75247" y="9525"/>
                  </a:lnTo>
                  <a:lnTo>
                    <a:pt x="123189" y="0"/>
                  </a:lnTo>
                  <a:lnTo>
                    <a:pt x="1104264" y="0"/>
                  </a:lnTo>
                  <a:lnTo>
                    <a:pt x="1152207" y="9525"/>
                  </a:lnTo>
                  <a:lnTo>
                    <a:pt x="1191259" y="36194"/>
                  </a:lnTo>
                  <a:lnTo>
                    <a:pt x="1217612" y="75247"/>
                  </a:lnTo>
                  <a:lnTo>
                    <a:pt x="1227454" y="123189"/>
                  </a:lnTo>
                  <a:lnTo>
                    <a:pt x="1227454" y="615314"/>
                  </a:lnTo>
                  <a:lnTo>
                    <a:pt x="1217612" y="663257"/>
                  </a:lnTo>
                  <a:lnTo>
                    <a:pt x="1191259" y="702310"/>
                  </a:lnTo>
                  <a:lnTo>
                    <a:pt x="1152207" y="728662"/>
                  </a:lnTo>
                  <a:lnTo>
                    <a:pt x="1104264" y="738505"/>
                  </a:lnTo>
                  <a:lnTo>
                    <a:pt x="123189" y="738505"/>
                  </a:lnTo>
                  <a:lnTo>
                    <a:pt x="75247" y="728662"/>
                  </a:lnTo>
                  <a:lnTo>
                    <a:pt x="36194" y="702310"/>
                  </a:lnTo>
                  <a:lnTo>
                    <a:pt x="9525" y="663257"/>
                  </a:lnTo>
                  <a:lnTo>
                    <a:pt x="0" y="615314"/>
                  </a:lnTo>
                  <a:lnTo>
                    <a:pt x="0" y="123189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7372984" y="3127375"/>
            <a:ext cx="1320165" cy="832485"/>
            <a:chOff x="7372984" y="3127375"/>
            <a:chExt cx="1320165" cy="832485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72984" y="3127375"/>
              <a:ext cx="1319847" cy="83216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99972" y="3155950"/>
              <a:ext cx="1227454" cy="73850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399972" y="3155950"/>
              <a:ext cx="1227455" cy="738505"/>
            </a:xfrm>
            <a:custGeom>
              <a:avLst/>
              <a:gdLst/>
              <a:ahLst/>
              <a:cxnLst/>
              <a:rect l="l" t="t" r="r" b="b"/>
              <a:pathLst>
                <a:path w="1227454" h="738504">
                  <a:moveTo>
                    <a:pt x="0" y="123189"/>
                  </a:moveTo>
                  <a:lnTo>
                    <a:pt x="9525" y="75247"/>
                  </a:lnTo>
                  <a:lnTo>
                    <a:pt x="36195" y="36195"/>
                  </a:lnTo>
                  <a:lnTo>
                    <a:pt x="75247" y="9525"/>
                  </a:lnTo>
                  <a:lnTo>
                    <a:pt x="123190" y="0"/>
                  </a:lnTo>
                  <a:lnTo>
                    <a:pt x="1104265" y="0"/>
                  </a:lnTo>
                  <a:lnTo>
                    <a:pt x="1152207" y="9525"/>
                  </a:lnTo>
                  <a:lnTo>
                    <a:pt x="1191260" y="36195"/>
                  </a:lnTo>
                  <a:lnTo>
                    <a:pt x="1217612" y="75247"/>
                  </a:lnTo>
                  <a:lnTo>
                    <a:pt x="1227455" y="123189"/>
                  </a:lnTo>
                  <a:lnTo>
                    <a:pt x="1227455" y="615314"/>
                  </a:lnTo>
                  <a:lnTo>
                    <a:pt x="1217612" y="663257"/>
                  </a:lnTo>
                  <a:lnTo>
                    <a:pt x="1191260" y="702310"/>
                  </a:lnTo>
                  <a:lnTo>
                    <a:pt x="1152207" y="728662"/>
                  </a:lnTo>
                  <a:lnTo>
                    <a:pt x="1104265" y="738505"/>
                  </a:lnTo>
                  <a:lnTo>
                    <a:pt x="123190" y="738505"/>
                  </a:lnTo>
                  <a:lnTo>
                    <a:pt x="75247" y="728662"/>
                  </a:lnTo>
                  <a:lnTo>
                    <a:pt x="36195" y="702310"/>
                  </a:lnTo>
                  <a:lnTo>
                    <a:pt x="9525" y="663257"/>
                  </a:lnTo>
                  <a:lnTo>
                    <a:pt x="0" y="615314"/>
                  </a:lnTo>
                  <a:lnTo>
                    <a:pt x="0" y="123189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6778307" y="3283584"/>
            <a:ext cx="540385" cy="613410"/>
          </a:xfrm>
          <a:custGeom>
            <a:avLst/>
            <a:gdLst/>
            <a:ahLst/>
            <a:cxnLst/>
            <a:rect l="l" t="t" r="r" b="b"/>
            <a:pathLst>
              <a:path w="540384" h="613410">
                <a:moveTo>
                  <a:pt x="269875" y="0"/>
                </a:moveTo>
                <a:lnTo>
                  <a:pt x="269875" y="153352"/>
                </a:lnTo>
                <a:lnTo>
                  <a:pt x="0" y="153352"/>
                </a:lnTo>
                <a:lnTo>
                  <a:pt x="0" y="459739"/>
                </a:lnTo>
                <a:lnTo>
                  <a:pt x="269875" y="459739"/>
                </a:lnTo>
                <a:lnTo>
                  <a:pt x="269875" y="613092"/>
                </a:lnTo>
                <a:lnTo>
                  <a:pt x="540067" y="306387"/>
                </a:lnTo>
                <a:lnTo>
                  <a:pt x="269875" y="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49332" y="4590732"/>
            <a:ext cx="950594" cy="344805"/>
          </a:xfrm>
          <a:custGeom>
            <a:avLst/>
            <a:gdLst/>
            <a:ahLst/>
            <a:cxnLst/>
            <a:rect l="l" t="t" r="r" b="b"/>
            <a:pathLst>
              <a:path w="950595" h="344804">
                <a:moveTo>
                  <a:pt x="215264" y="155574"/>
                </a:moveTo>
                <a:lnTo>
                  <a:pt x="71754" y="155574"/>
                </a:lnTo>
                <a:lnTo>
                  <a:pt x="71754" y="344804"/>
                </a:lnTo>
                <a:lnTo>
                  <a:pt x="215264" y="344804"/>
                </a:lnTo>
                <a:lnTo>
                  <a:pt x="215264" y="155574"/>
                </a:lnTo>
                <a:close/>
              </a:path>
              <a:path w="950595" h="344804">
                <a:moveTo>
                  <a:pt x="143509" y="12064"/>
                </a:moveTo>
                <a:lnTo>
                  <a:pt x="0" y="155574"/>
                </a:lnTo>
                <a:lnTo>
                  <a:pt x="287019" y="155574"/>
                </a:lnTo>
                <a:lnTo>
                  <a:pt x="143509" y="12064"/>
                </a:lnTo>
                <a:close/>
              </a:path>
              <a:path w="950595" h="344804">
                <a:moveTo>
                  <a:pt x="878839" y="143509"/>
                </a:moveTo>
                <a:lnTo>
                  <a:pt x="735329" y="143509"/>
                </a:lnTo>
                <a:lnTo>
                  <a:pt x="735329" y="332422"/>
                </a:lnTo>
                <a:lnTo>
                  <a:pt x="878839" y="332422"/>
                </a:lnTo>
                <a:lnTo>
                  <a:pt x="878839" y="143509"/>
                </a:lnTo>
                <a:close/>
              </a:path>
              <a:path w="950595" h="344804">
                <a:moveTo>
                  <a:pt x="807084" y="0"/>
                </a:moveTo>
                <a:lnTo>
                  <a:pt x="663575" y="143509"/>
                </a:lnTo>
                <a:lnTo>
                  <a:pt x="950594" y="143509"/>
                </a:lnTo>
                <a:lnTo>
                  <a:pt x="807084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8308657" y="4102734"/>
            <a:ext cx="1240790" cy="1219200"/>
            <a:chOff x="8308657" y="4102734"/>
            <a:chExt cx="1240790" cy="1219200"/>
          </a:xfrm>
        </p:grpSpPr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41409" y="4562792"/>
              <a:ext cx="362584" cy="35972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08657" y="4102734"/>
              <a:ext cx="1240472" cy="1219199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185035" y="4278947"/>
            <a:ext cx="186055" cy="15557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459354" y="4236084"/>
            <a:ext cx="338455" cy="344487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874010" y="4284979"/>
            <a:ext cx="186055" cy="155575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706937" y="4391659"/>
            <a:ext cx="186054" cy="15557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981257" y="4348797"/>
            <a:ext cx="338454" cy="307975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3783329" y="3348354"/>
            <a:ext cx="3070225" cy="1367790"/>
            <a:chOff x="3783329" y="3348354"/>
            <a:chExt cx="3070225" cy="1367790"/>
          </a:xfrm>
        </p:grpSpPr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95594" y="4397692"/>
              <a:ext cx="186054" cy="15557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36882" y="3611562"/>
              <a:ext cx="1151254" cy="86772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86792" y="3676014"/>
              <a:ext cx="514984" cy="51498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59425" y="3703319"/>
              <a:ext cx="588327" cy="58832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3783329" y="3348354"/>
              <a:ext cx="3070225" cy="1156335"/>
            </a:xfrm>
            <a:custGeom>
              <a:avLst/>
              <a:gdLst/>
              <a:ahLst/>
              <a:cxnLst/>
              <a:rect l="l" t="t" r="r" b="b"/>
              <a:pathLst>
                <a:path w="3070225" h="1156335">
                  <a:moveTo>
                    <a:pt x="225425" y="0"/>
                  </a:moveTo>
                  <a:lnTo>
                    <a:pt x="180022" y="4445"/>
                  </a:lnTo>
                  <a:lnTo>
                    <a:pt x="137795" y="17780"/>
                  </a:lnTo>
                  <a:lnTo>
                    <a:pt x="99377" y="38417"/>
                  </a:lnTo>
                  <a:lnTo>
                    <a:pt x="66040" y="66040"/>
                  </a:lnTo>
                  <a:lnTo>
                    <a:pt x="38417" y="99377"/>
                  </a:lnTo>
                  <a:lnTo>
                    <a:pt x="17780" y="137795"/>
                  </a:lnTo>
                  <a:lnTo>
                    <a:pt x="4445" y="180340"/>
                  </a:lnTo>
                  <a:lnTo>
                    <a:pt x="0" y="225742"/>
                  </a:lnTo>
                  <a:lnTo>
                    <a:pt x="4445" y="271145"/>
                  </a:lnTo>
                  <a:lnTo>
                    <a:pt x="17780" y="313690"/>
                  </a:lnTo>
                  <a:lnTo>
                    <a:pt x="38417" y="351790"/>
                  </a:lnTo>
                  <a:lnTo>
                    <a:pt x="66040" y="385445"/>
                  </a:lnTo>
                  <a:lnTo>
                    <a:pt x="99377" y="412750"/>
                  </a:lnTo>
                  <a:lnTo>
                    <a:pt x="137795" y="433705"/>
                  </a:lnTo>
                  <a:lnTo>
                    <a:pt x="180022" y="446722"/>
                  </a:lnTo>
                  <a:lnTo>
                    <a:pt x="225425" y="451485"/>
                  </a:lnTo>
                  <a:lnTo>
                    <a:pt x="271145" y="446722"/>
                  </a:lnTo>
                  <a:lnTo>
                    <a:pt x="313372" y="433705"/>
                  </a:lnTo>
                  <a:lnTo>
                    <a:pt x="351790" y="412750"/>
                  </a:lnTo>
                  <a:lnTo>
                    <a:pt x="385127" y="385445"/>
                  </a:lnTo>
                  <a:lnTo>
                    <a:pt x="412432" y="351790"/>
                  </a:lnTo>
                  <a:lnTo>
                    <a:pt x="433387" y="313690"/>
                  </a:lnTo>
                  <a:lnTo>
                    <a:pt x="446405" y="271145"/>
                  </a:lnTo>
                  <a:lnTo>
                    <a:pt x="451167" y="225742"/>
                  </a:lnTo>
                  <a:lnTo>
                    <a:pt x="446405" y="180340"/>
                  </a:lnTo>
                  <a:lnTo>
                    <a:pt x="433387" y="137795"/>
                  </a:lnTo>
                  <a:lnTo>
                    <a:pt x="412432" y="99377"/>
                  </a:lnTo>
                  <a:lnTo>
                    <a:pt x="385127" y="66040"/>
                  </a:lnTo>
                  <a:lnTo>
                    <a:pt x="351790" y="38417"/>
                  </a:lnTo>
                  <a:lnTo>
                    <a:pt x="313372" y="17780"/>
                  </a:lnTo>
                  <a:lnTo>
                    <a:pt x="271145" y="4445"/>
                  </a:lnTo>
                  <a:lnTo>
                    <a:pt x="225425" y="0"/>
                  </a:lnTo>
                  <a:close/>
                </a:path>
                <a:path w="3070225" h="1156335">
                  <a:moveTo>
                    <a:pt x="2844482" y="704850"/>
                  </a:moveTo>
                  <a:lnTo>
                    <a:pt x="2799079" y="709295"/>
                  </a:lnTo>
                  <a:lnTo>
                    <a:pt x="2756535" y="722312"/>
                  </a:lnTo>
                  <a:lnTo>
                    <a:pt x="2718435" y="743267"/>
                  </a:lnTo>
                  <a:lnTo>
                    <a:pt x="2685097" y="770890"/>
                  </a:lnTo>
                  <a:lnTo>
                    <a:pt x="2657475" y="804227"/>
                  </a:lnTo>
                  <a:lnTo>
                    <a:pt x="2636520" y="842645"/>
                  </a:lnTo>
                  <a:lnTo>
                    <a:pt x="2623502" y="884872"/>
                  </a:lnTo>
                  <a:lnTo>
                    <a:pt x="2618740" y="930592"/>
                  </a:lnTo>
                  <a:lnTo>
                    <a:pt x="2623502" y="975995"/>
                  </a:lnTo>
                  <a:lnTo>
                    <a:pt x="2636520" y="1018222"/>
                  </a:lnTo>
                  <a:lnTo>
                    <a:pt x="2657475" y="1056640"/>
                  </a:lnTo>
                  <a:lnTo>
                    <a:pt x="2685097" y="1089977"/>
                  </a:lnTo>
                  <a:lnTo>
                    <a:pt x="2718435" y="1117600"/>
                  </a:lnTo>
                  <a:lnTo>
                    <a:pt x="2756535" y="1138555"/>
                  </a:lnTo>
                  <a:lnTo>
                    <a:pt x="2799079" y="1151572"/>
                  </a:lnTo>
                  <a:lnTo>
                    <a:pt x="2844482" y="1156335"/>
                  </a:lnTo>
                  <a:lnTo>
                    <a:pt x="2889885" y="1151572"/>
                  </a:lnTo>
                  <a:lnTo>
                    <a:pt x="2932112" y="1138555"/>
                  </a:lnTo>
                  <a:lnTo>
                    <a:pt x="2970529" y="1117600"/>
                  </a:lnTo>
                  <a:lnTo>
                    <a:pt x="3003867" y="1089977"/>
                  </a:lnTo>
                  <a:lnTo>
                    <a:pt x="3031490" y="1056640"/>
                  </a:lnTo>
                  <a:lnTo>
                    <a:pt x="3052127" y="1018222"/>
                  </a:lnTo>
                  <a:lnTo>
                    <a:pt x="3065462" y="975995"/>
                  </a:lnTo>
                  <a:lnTo>
                    <a:pt x="3069907" y="930592"/>
                  </a:lnTo>
                  <a:lnTo>
                    <a:pt x="3065462" y="884872"/>
                  </a:lnTo>
                  <a:lnTo>
                    <a:pt x="3052127" y="842645"/>
                  </a:lnTo>
                  <a:lnTo>
                    <a:pt x="3031490" y="804227"/>
                  </a:lnTo>
                  <a:lnTo>
                    <a:pt x="3003867" y="770890"/>
                  </a:lnTo>
                  <a:lnTo>
                    <a:pt x="2970529" y="743267"/>
                  </a:lnTo>
                  <a:lnTo>
                    <a:pt x="2932112" y="722312"/>
                  </a:lnTo>
                  <a:lnTo>
                    <a:pt x="2889885" y="709295"/>
                  </a:lnTo>
                  <a:lnTo>
                    <a:pt x="2844482" y="70485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02392" y="4408169"/>
              <a:ext cx="338454" cy="307975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855344" y="542607"/>
            <a:ext cx="2995930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Προς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τον</a:t>
            </a:r>
            <a:r>
              <a:rPr sz="1450" spc="14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έλεγχο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14" dirty="0">
                <a:latin typeface="Times New Roman"/>
                <a:cs typeface="Times New Roman"/>
              </a:rPr>
              <a:t>των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165" dirty="0">
                <a:latin typeface="Calibri"/>
                <a:cs typeface="Calibri"/>
              </a:rPr>
              <a:t>έξυπνα</a:t>
            </a:r>
            <a:r>
              <a:rPr sz="1450" spc="220" dirty="0">
                <a:latin typeface="Calibri"/>
                <a:cs typeface="Calibri"/>
              </a:rPr>
              <a:t> </a:t>
            </a:r>
            <a:r>
              <a:rPr sz="1450" spc="160" dirty="0">
                <a:latin typeface="Calibri"/>
                <a:cs typeface="Calibri"/>
              </a:rPr>
              <a:t>δίκτυα</a:t>
            </a:r>
            <a:r>
              <a:rPr sz="1450" spc="220" dirty="0">
                <a:latin typeface="Calibri"/>
                <a:cs typeface="Calibri"/>
              </a:rPr>
              <a:t> </a:t>
            </a:r>
            <a:r>
              <a:rPr sz="1450" spc="130" dirty="0">
                <a:latin typeface="Calibri"/>
                <a:cs typeface="Calibri"/>
              </a:rPr>
              <a:t>και</a:t>
            </a:r>
            <a:r>
              <a:rPr sz="1450" spc="190" dirty="0">
                <a:latin typeface="Calibri"/>
                <a:cs typeface="Calibri"/>
              </a:rPr>
              <a:t> </a:t>
            </a:r>
            <a:r>
              <a:rPr sz="1450" spc="165" dirty="0">
                <a:latin typeface="Calibri"/>
                <a:cs typeface="Calibri"/>
              </a:rPr>
              <a:t>μικροδίκτυα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91515" y="1670367"/>
            <a:ext cx="6424930" cy="9188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75" dirty="0">
                <a:latin typeface="Calibri"/>
                <a:cs typeface="Calibri"/>
              </a:rPr>
              <a:t>Ως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εκ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τούτου,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οι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έξυπνοι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μετρητές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μπορούν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θεωρηθούν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ως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"(επ)αισθητήρες"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για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τομείς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ελέγχου,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οι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οποίοι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συνήθως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συνδέονται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με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συλλέκτες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για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τη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μεταφορά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των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τιμών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κατανάλωσης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και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ενεργοποιούν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FFBA00"/>
              </a:buClr>
              <a:buFont typeface="Arial"/>
              <a:buChar char="•"/>
            </a:pPr>
            <a:endParaRPr sz="9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850" spc="65" dirty="0">
                <a:latin typeface="Calibri"/>
                <a:cs typeface="Calibri"/>
              </a:rPr>
              <a:t>Το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σύστημα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ελέγχου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δυναμική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παραγωγή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και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διανομή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ενέργειας</a:t>
            </a:r>
            <a:endParaRPr sz="8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340"/>
              </a:spcBef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850" spc="65" dirty="0">
                <a:latin typeface="Calibri"/>
                <a:cs typeface="Calibri"/>
              </a:rPr>
              <a:t>Το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σύστημα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πληρωμών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υπολογισμό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τελικής</a:t>
            </a:r>
            <a:r>
              <a:rPr sz="850" spc="45" dirty="0">
                <a:latin typeface="Calibri"/>
                <a:cs typeface="Calibri"/>
              </a:rPr>
              <a:t> τιμής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κατανάλωσης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341245" y="2961957"/>
            <a:ext cx="8896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30" dirty="0">
                <a:latin typeface="Calibri"/>
                <a:cs typeface="Calibri"/>
              </a:rPr>
              <a:t>Δ</a:t>
            </a:r>
            <a:r>
              <a:rPr sz="600" b="1" spc="15" dirty="0">
                <a:latin typeface="Calibri"/>
                <a:cs typeface="Calibri"/>
              </a:rPr>
              <a:t>ε</a:t>
            </a:r>
            <a:r>
              <a:rPr sz="600" b="1" spc="20" dirty="0">
                <a:latin typeface="Calibri"/>
                <a:cs typeface="Calibri"/>
              </a:rPr>
              <a:t>δο</a:t>
            </a:r>
            <a:r>
              <a:rPr sz="600" b="1" spc="30" dirty="0">
                <a:latin typeface="Calibri"/>
                <a:cs typeface="Calibri"/>
              </a:rPr>
              <a:t>μ</a:t>
            </a:r>
            <a:r>
              <a:rPr sz="600" b="1" spc="15" dirty="0">
                <a:latin typeface="Calibri"/>
                <a:cs typeface="Calibri"/>
              </a:rPr>
              <a:t>έν</a:t>
            </a:r>
            <a:r>
              <a:rPr sz="600" b="1" spc="50" dirty="0">
                <a:latin typeface="Calibri"/>
                <a:cs typeface="Calibri"/>
              </a:rPr>
              <a:t>α</a:t>
            </a:r>
            <a:r>
              <a:rPr sz="600" b="1" spc="-10" dirty="0">
                <a:latin typeface="Calibri"/>
                <a:cs typeface="Calibri"/>
              </a:rPr>
              <a:t> </a:t>
            </a:r>
            <a:r>
              <a:rPr sz="600" b="1" spc="25" dirty="0">
                <a:latin typeface="Calibri"/>
                <a:cs typeface="Calibri"/>
              </a:rPr>
              <a:t>κ</a:t>
            </a:r>
            <a:r>
              <a:rPr sz="600" b="1" spc="40" dirty="0">
                <a:latin typeface="Calibri"/>
                <a:cs typeface="Calibri"/>
              </a:rPr>
              <a:t>α</a:t>
            </a:r>
            <a:r>
              <a:rPr sz="600" b="1" spc="20" dirty="0">
                <a:latin typeface="Calibri"/>
                <a:cs typeface="Calibri"/>
              </a:rPr>
              <a:t>τ</a:t>
            </a:r>
            <a:r>
              <a:rPr sz="600" b="1" spc="40" dirty="0">
                <a:latin typeface="Calibri"/>
                <a:cs typeface="Calibri"/>
              </a:rPr>
              <a:t>α</a:t>
            </a:r>
            <a:r>
              <a:rPr sz="600" b="1" spc="30" dirty="0">
                <a:latin typeface="Calibri"/>
                <a:cs typeface="Calibri"/>
              </a:rPr>
              <a:t>ν</a:t>
            </a:r>
            <a:r>
              <a:rPr sz="600" b="1" spc="40" dirty="0">
                <a:latin typeface="Calibri"/>
                <a:cs typeface="Calibri"/>
              </a:rPr>
              <a:t>ά</a:t>
            </a:r>
            <a:r>
              <a:rPr sz="600" b="1" spc="30" dirty="0">
                <a:latin typeface="Calibri"/>
                <a:cs typeface="Calibri"/>
              </a:rPr>
              <a:t>λ</a:t>
            </a:r>
            <a:r>
              <a:rPr sz="600" b="1" spc="50" dirty="0">
                <a:latin typeface="Calibri"/>
                <a:cs typeface="Calibri"/>
              </a:rPr>
              <a:t>ω</a:t>
            </a:r>
            <a:r>
              <a:rPr sz="600" b="1" spc="35" dirty="0">
                <a:latin typeface="Calibri"/>
                <a:cs typeface="Calibri"/>
              </a:rPr>
              <a:t>σ</a:t>
            </a:r>
            <a:r>
              <a:rPr sz="600" b="1" spc="30" dirty="0">
                <a:latin typeface="Calibri"/>
                <a:cs typeface="Calibri"/>
              </a:rPr>
              <a:t>η</a:t>
            </a:r>
            <a:r>
              <a:rPr sz="600" b="1" spc="35" dirty="0">
                <a:latin typeface="Calibri"/>
                <a:cs typeface="Calibri"/>
              </a:rPr>
              <a:t>ς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421889" y="3149600"/>
            <a:ext cx="4603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-25" dirty="0">
                <a:solidFill>
                  <a:srgbClr val="7E7E7E"/>
                </a:solidFill>
                <a:latin typeface="Calibri"/>
                <a:cs typeface="Calibri"/>
              </a:rPr>
              <a:t>Δεδομένα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496945" y="3236595"/>
            <a:ext cx="46609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45" dirty="0">
                <a:latin typeface="Calibri"/>
                <a:cs typeface="Calibri"/>
              </a:rPr>
              <a:t>COLECTOR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620509" y="3598862"/>
            <a:ext cx="11430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798096" y="3957954"/>
            <a:ext cx="723900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90" dirty="0">
                <a:latin typeface="Calibri"/>
                <a:cs typeface="Calibri"/>
              </a:rPr>
              <a:t>C</a:t>
            </a:r>
            <a:r>
              <a:rPr sz="850" b="1" spc="340" dirty="0">
                <a:latin typeface="Calibri"/>
                <a:cs typeface="Calibri"/>
              </a:rPr>
              <a:t> </a:t>
            </a:r>
            <a:r>
              <a:rPr sz="850" b="1" spc="95" dirty="0">
                <a:latin typeface="Calibri"/>
                <a:cs typeface="Calibri"/>
              </a:rPr>
              <a:t>DA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700">
              <a:latin typeface="Calibri"/>
              <a:cs typeface="Calibri"/>
            </a:endParaRPr>
          </a:p>
          <a:p>
            <a:pPr marL="39370">
              <a:lnSpc>
                <a:spcPct val="100000"/>
              </a:lnSpc>
            </a:pPr>
            <a:r>
              <a:rPr sz="850" b="1" spc="25" dirty="0">
                <a:latin typeface="Calibri"/>
                <a:cs typeface="Calibri"/>
              </a:rPr>
              <a:t>εξυπηρετητής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865884" y="2811779"/>
            <a:ext cx="147320" cy="24066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3810">
              <a:lnSpc>
                <a:spcPct val="101800"/>
              </a:lnSpc>
              <a:spcBef>
                <a:spcPts val="85"/>
              </a:spcBef>
            </a:pPr>
            <a:r>
              <a:rPr sz="700" b="1" spc="4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700" b="1" spc="35" dirty="0">
                <a:solidFill>
                  <a:srgbClr val="FFFFFF"/>
                </a:solidFill>
                <a:latin typeface="Calibri"/>
                <a:cs typeface="Calibri"/>
              </a:rPr>
              <a:t>α  </a:t>
            </a:r>
            <a:r>
              <a:rPr sz="700" b="1" spc="5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863840" y="3695700"/>
            <a:ext cx="2222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2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700" b="1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700" b="1" spc="2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700" b="1" spc="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3627754" y="4446587"/>
            <a:ext cx="875030" cy="155575"/>
            <a:chOff x="3627754" y="4446587"/>
            <a:chExt cx="875030" cy="155575"/>
          </a:xfrm>
        </p:grpSpPr>
        <p:pic>
          <p:nvPicPr>
            <p:cNvPr id="49" name="object 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27754" y="4447857"/>
              <a:ext cx="184467" cy="15398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316729" y="4446587"/>
              <a:ext cx="186054" cy="155575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691515" y="4839970"/>
            <a:ext cx="6540500" cy="314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65" dirty="0">
                <a:latin typeface="Calibri"/>
                <a:cs typeface="Calibri"/>
              </a:rPr>
              <a:t>Οι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DER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είναι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κατανεμημένοι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ενεργειακοί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πόροι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που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διανέμονται</a:t>
            </a:r>
            <a:r>
              <a:rPr sz="950" spc="17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συνήθως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μικροδίκτυα,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όπως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συστήματα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ανανεώσιμων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πηγών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ενέργειας,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συστήματα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αποθήκευσης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ή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μπαταρίες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EV.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5570" y="5238115"/>
            <a:ext cx="1165225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spc="25" dirty="0">
                <a:latin typeface="Calibri"/>
                <a:cs typeface="Calibri"/>
              </a:rPr>
              <a:t>Πηγή</a:t>
            </a:r>
            <a:r>
              <a:rPr sz="350" spc="10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εικόνας: Vecteezy </a:t>
            </a:r>
            <a:r>
              <a:rPr sz="350" spc="10" dirty="0">
                <a:latin typeface="Calibri"/>
                <a:cs typeface="Calibri"/>
              </a:rPr>
              <a:t>URL:https</a:t>
            </a:r>
            <a:r>
              <a:rPr sz="350" spc="10" dirty="0">
                <a:solidFill>
                  <a:srgbClr val="87872D"/>
                </a:solidFill>
                <a:latin typeface="Calibri"/>
                <a:cs typeface="Calibri"/>
                <a:hlinkClick r:id="rId20"/>
              </a:rPr>
              <a:t>://www.vecteezy.c</a:t>
            </a:r>
            <a:r>
              <a:rPr sz="350" spc="10" dirty="0">
                <a:solidFill>
                  <a:srgbClr val="87872D"/>
                </a:solidFill>
                <a:latin typeface="Calibri"/>
                <a:cs typeface="Calibri"/>
              </a:rPr>
              <a:t>om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28357" y="5304154"/>
            <a:ext cx="438150" cy="0"/>
          </a:xfrm>
          <a:custGeom>
            <a:avLst/>
            <a:gdLst/>
            <a:ahLst/>
            <a:cxnLst/>
            <a:rect l="l" t="t" r="r" b="b"/>
            <a:pathLst>
              <a:path w="438150">
                <a:moveTo>
                  <a:pt x="0" y="0"/>
                </a:moveTo>
                <a:lnTo>
                  <a:pt x="438150" y="0"/>
                </a:lnTo>
              </a:path>
            </a:pathLst>
          </a:custGeom>
          <a:ln w="3175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22554" y="5362575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55" name="object 5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43255" y="2733357"/>
            <a:ext cx="1411287" cy="1682114"/>
          </a:xfrm>
          <a:prstGeom prst="rect">
            <a:avLst/>
          </a:prstGeom>
        </p:spPr>
      </p:pic>
      <p:sp>
        <p:nvSpPr>
          <p:cNvPr id="56" name="object 56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1126787" y="5354002"/>
            <a:ext cx="9334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147" y="0"/>
            <a:ext cx="12155170" cy="6880225"/>
            <a:chOff x="37147" y="0"/>
            <a:chExt cx="121551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532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8517" y="3685540"/>
              <a:ext cx="6225857" cy="25749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36464" y="4788534"/>
              <a:ext cx="460375" cy="4603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51767" y="5297487"/>
              <a:ext cx="460375" cy="4603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06439" y="4821872"/>
              <a:ext cx="460375" cy="4603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274570" y="5071745"/>
              <a:ext cx="874394" cy="914400"/>
            </a:xfrm>
            <a:custGeom>
              <a:avLst/>
              <a:gdLst/>
              <a:ahLst/>
              <a:cxnLst/>
              <a:rect l="l" t="t" r="r" b="b"/>
              <a:pathLst>
                <a:path w="874394" h="914400">
                  <a:moveTo>
                    <a:pt x="437197" y="0"/>
                  </a:moveTo>
                  <a:lnTo>
                    <a:pt x="389572" y="2539"/>
                  </a:lnTo>
                  <a:lnTo>
                    <a:pt x="343217" y="10477"/>
                  </a:lnTo>
                  <a:lnTo>
                    <a:pt x="299085" y="23177"/>
                  </a:lnTo>
                  <a:lnTo>
                    <a:pt x="256540" y="40639"/>
                  </a:lnTo>
                  <a:lnTo>
                    <a:pt x="216535" y="62547"/>
                  </a:lnTo>
                  <a:lnTo>
                    <a:pt x="179069" y="88264"/>
                  </a:lnTo>
                  <a:lnTo>
                    <a:pt x="144144" y="117792"/>
                  </a:lnTo>
                  <a:lnTo>
                    <a:pt x="112712" y="150812"/>
                  </a:lnTo>
                  <a:lnTo>
                    <a:pt x="84455" y="187007"/>
                  </a:lnTo>
                  <a:lnTo>
                    <a:pt x="59690" y="226377"/>
                  </a:lnTo>
                  <a:lnTo>
                    <a:pt x="39052" y="268287"/>
                  </a:lnTo>
                  <a:lnTo>
                    <a:pt x="22225" y="312419"/>
                  </a:lnTo>
                  <a:lnTo>
                    <a:pt x="10160" y="359092"/>
                  </a:lnTo>
                  <a:lnTo>
                    <a:pt x="2540" y="407352"/>
                  </a:lnTo>
                  <a:lnTo>
                    <a:pt x="0" y="456882"/>
                  </a:lnTo>
                  <a:lnTo>
                    <a:pt x="2540" y="506729"/>
                  </a:lnTo>
                  <a:lnTo>
                    <a:pt x="10160" y="554989"/>
                  </a:lnTo>
                  <a:lnTo>
                    <a:pt x="22225" y="601344"/>
                  </a:lnTo>
                  <a:lnTo>
                    <a:pt x="39052" y="645794"/>
                  </a:lnTo>
                  <a:lnTo>
                    <a:pt x="59690" y="687704"/>
                  </a:lnTo>
                  <a:lnTo>
                    <a:pt x="84455" y="726757"/>
                  </a:lnTo>
                  <a:lnTo>
                    <a:pt x="112712" y="763269"/>
                  </a:lnTo>
                  <a:lnTo>
                    <a:pt x="144144" y="796289"/>
                  </a:lnTo>
                  <a:lnTo>
                    <a:pt x="179069" y="825817"/>
                  </a:lnTo>
                  <a:lnTo>
                    <a:pt x="216535" y="851534"/>
                  </a:lnTo>
                  <a:lnTo>
                    <a:pt x="256540" y="873442"/>
                  </a:lnTo>
                  <a:lnTo>
                    <a:pt x="299085" y="890587"/>
                  </a:lnTo>
                  <a:lnTo>
                    <a:pt x="343217" y="903604"/>
                  </a:lnTo>
                  <a:lnTo>
                    <a:pt x="389572" y="911224"/>
                  </a:lnTo>
                  <a:lnTo>
                    <a:pt x="437197" y="914082"/>
                  </a:lnTo>
                  <a:lnTo>
                    <a:pt x="484822" y="911224"/>
                  </a:lnTo>
                  <a:lnTo>
                    <a:pt x="530860" y="903604"/>
                  </a:lnTo>
                  <a:lnTo>
                    <a:pt x="575310" y="890587"/>
                  </a:lnTo>
                  <a:lnTo>
                    <a:pt x="617537" y="873442"/>
                  </a:lnTo>
                  <a:lnTo>
                    <a:pt x="657860" y="851534"/>
                  </a:lnTo>
                  <a:lnTo>
                    <a:pt x="695325" y="825817"/>
                  </a:lnTo>
                  <a:lnTo>
                    <a:pt x="729932" y="796289"/>
                  </a:lnTo>
                  <a:lnTo>
                    <a:pt x="761682" y="763269"/>
                  </a:lnTo>
                  <a:lnTo>
                    <a:pt x="789940" y="726757"/>
                  </a:lnTo>
                  <a:lnTo>
                    <a:pt x="814705" y="687704"/>
                  </a:lnTo>
                  <a:lnTo>
                    <a:pt x="835342" y="645794"/>
                  </a:lnTo>
                  <a:lnTo>
                    <a:pt x="851852" y="601344"/>
                  </a:lnTo>
                  <a:lnTo>
                    <a:pt x="864235" y="554989"/>
                  </a:lnTo>
                  <a:lnTo>
                    <a:pt x="871537" y="506729"/>
                  </a:lnTo>
                  <a:lnTo>
                    <a:pt x="874394" y="456882"/>
                  </a:lnTo>
                  <a:lnTo>
                    <a:pt x="871537" y="407352"/>
                  </a:lnTo>
                  <a:lnTo>
                    <a:pt x="864235" y="359092"/>
                  </a:lnTo>
                  <a:lnTo>
                    <a:pt x="851852" y="312419"/>
                  </a:lnTo>
                  <a:lnTo>
                    <a:pt x="835342" y="268287"/>
                  </a:lnTo>
                  <a:lnTo>
                    <a:pt x="814705" y="226377"/>
                  </a:lnTo>
                  <a:lnTo>
                    <a:pt x="789940" y="187007"/>
                  </a:lnTo>
                  <a:lnTo>
                    <a:pt x="761682" y="150812"/>
                  </a:lnTo>
                  <a:lnTo>
                    <a:pt x="729932" y="117792"/>
                  </a:lnTo>
                  <a:lnTo>
                    <a:pt x="695325" y="88264"/>
                  </a:lnTo>
                  <a:lnTo>
                    <a:pt x="657860" y="62547"/>
                  </a:lnTo>
                  <a:lnTo>
                    <a:pt x="617537" y="40639"/>
                  </a:lnTo>
                  <a:lnTo>
                    <a:pt x="575310" y="23177"/>
                  </a:lnTo>
                  <a:lnTo>
                    <a:pt x="530860" y="10477"/>
                  </a:lnTo>
                  <a:lnTo>
                    <a:pt x="484822" y="2539"/>
                  </a:lnTo>
                  <a:lnTo>
                    <a:pt x="437197" y="0"/>
                  </a:lnTo>
                  <a:close/>
                </a:path>
              </a:pathLst>
            </a:custGeom>
            <a:solidFill>
              <a:srgbClr val="D8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74570" y="5071745"/>
              <a:ext cx="874394" cy="914400"/>
            </a:xfrm>
            <a:custGeom>
              <a:avLst/>
              <a:gdLst/>
              <a:ahLst/>
              <a:cxnLst/>
              <a:rect l="l" t="t" r="r" b="b"/>
              <a:pathLst>
                <a:path w="874394" h="914400">
                  <a:moveTo>
                    <a:pt x="0" y="456882"/>
                  </a:moveTo>
                  <a:lnTo>
                    <a:pt x="2540" y="407352"/>
                  </a:lnTo>
                  <a:lnTo>
                    <a:pt x="10160" y="359092"/>
                  </a:lnTo>
                  <a:lnTo>
                    <a:pt x="22225" y="312419"/>
                  </a:lnTo>
                  <a:lnTo>
                    <a:pt x="39052" y="268287"/>
                  </a:lnTo>
                  <a:lnTo>
                    <a:pt x="59690" y="226377"/>
                  </a:lnTo>
                  <a:lnTo>
                    <a:pt x="84455" y="187007"/>
                  </a:lnTo>
                  <a:lnTo>
                    <a:pt x="112712" y="150812"/>
                  </a:lnTo>
                  <a:lnTo>
                    <a:pt x="144144" y="117792"/>
                  </a:lnTo>
                  <a:lnTo>
                    <a:pt x="179069" y="88264"/>
                  </a:lnTo>
                  <a:lnTo>
                    <a:pt x="216535" y="62547"/>
                  </a:lnTo>
                  <a:lnTo>
                    <a:pt x="256540" y="40639"/>
                  </a:lnTo>
                  <a:lnTo>
                    <a:pt x="299085" y="23177"/>
                  </a:lnTo>
                  <a:lnTo>
                    <a:pt x="343217" y="10477"/>
                  </a:lnTo>
                  <a:lnTo>
                    <a:pt x="389572" y="2539"/>
                  </a:lnTo>
                  <a:lnTo>
                    <a:pt x="437197" y="0"/>
                  </a:lnTo>
                  <a:lnTo>
                    <a:pt x="484822" y="2539"/>
                  </a:lnTo>
                  <a:lnTo>
                    <a:pt x="530860" y="10477"/>
                  </a:lnTo>
                  <a:lnTo>
                    <a:pt x="575310" y="23177"/>
                  </a:lnTo>
                  <a:lnTo>
                    <a:pt x="617537" y="40639"/>
                  </a:lnTo>
                  <a:lnTo>
                    <a:pt x="657860" y="62547"/>
                  </a:lnTo>
                  <a:lnTo>
                    <a:pt x="695325" y="88264"/>
                  </a:lnTo>
                  <a:lnTo>
                    <a:pt x="729932" y="117792"/>
                  </a:lnTo>
                  <a:lnTo>
                    <a:pt x="761682" y="150812"/>
                  </a:lnTo>
                  <a:lnTo>
                    <a:pt x="789940" y="187007"/>
                  </a:lnTo>
                  <a:lnTo>
                    <a:pt x="814705" y="226377"/>
                  </a:lnTo>
                  <a:lnTo>
                    <a:pt x="835342" y="268287"/>
                  </a:lnTo>
                  <a:lnTo>
                    <a:pt x="851852" y="312419"/>
                  </a:lnTo>
                  <a:lnTo>
                    <a:pt x="864235" y="359092"/>
                  </a:lnTo>
                  <a:lnTo>
                    <a:pt x="871537" y="407352"/>
                  </a:lnTo>
                  <a:lnTo>
                    <a:pt x="874394" y="456882"/>
                  </a:lnTo>
                  <a:lnTo>
                    <a:pt x="871537" y="506729"/>
                  </a:lnTo>
                  <a:lnTo>
                    <a:pt x="864235" y="554989"/>
                  </a:lnTo>
                  <a:lnTo>
                    <a:pt x="851852" y="601344"/>
                  </a:lnTo>
                  <a:lnTo>
                    <a:pt x="835342" y="645794"/>
                  </a:lnTo>
                  <a:lnTo>
                    <a:pt x="814705" y="687704"/>
                  </a:lnTo>
                  <a:lnTo>
                    <a:pt x="789940" y="726757"/>
                  </a:lnTo>
                  <a:lnTo>
                    <a:pt x="761682" y="763269"/>
                  </a:lnTo>
                  <a:lnTo>
                    <a:pt x="729932" y="796289"/>
                  </a:lnTo>
                  <a:lnTo>
                    <a:pt x="695325" y="825817"/>
                  </a:lnTo>
                  <a:lnTo>
                    <a:pt x="657860" y="851534"/>
                  </a:lnTo>
                  <a:lnTo>
                    <a:pt x="617537" y="873442"/>
                  </a:lnTo>
                  <a:lnTo>
                    <a:pt x="575310" y="890587"/>
                  </a:lnTo>
                  <a:lnTo>
                    <a:pt x="530860" y="903604"/>
                  </a:lnTo>
                  <a:lnTo>
                    <a:pt x="484822" y="911224"/>
                  </a:lnTo>
                  <a:lnTo>
                    <a:pt x="437197" y="914082"/>
                  </a:lnTo>
                  <a:lnTo>
                    <a:pt x="389572" y="911224"/>
                  </a:lnTo>
                  <a:lnTo>
                    <a:pt x="343217" y="903604"/>
                  </a:lnTo>
                  <a:lnTo>
                    <a:pt x="299085" y="890587"/>
                  </a:lnTo>
                  <a:lnTo>
                    <a:pt x="256540" y="873442"/>
                  </a:lnTo>
                  <a:lnTo>
                    <a:pt x="216535" y="851534"/>
                  </a:lnTo>
                  <a:lnTo>
                    <a:pt x="179069" y="825817"/>
                  </a:lnTo>
                  <a:lnTo>
                    <a:pt x="144144" y="796289"/>
                  </a:lnTo>
                  <a:lnTo>
                    <a:pt x="112712" y="763269"/>
                  </a:lnTo>
                  <a:lnTo>
                    <a:pt x="84455" y="726757"/>
                  </a:lnTo>
                  <a:lnTo>
                    <a:pt x="59690" y="687704"/>
                  </a:lnTo>
                  <a:lnTo>
                    <a:pt x="39052" y="645794"/>
                  </a:lnTo>
                  <a:lnTo>
                    <a:pt x="22225" y="601344"/>
                  </a:lnTo>
                  <a:lnTo>
                    <a:pt x="10160" y="554989"/>
                  </a:lnTo>
                  <a:lnTo>
                    <a:pt x="2540" y="506729"/>
                  </a:lnTo>
                  <a:lnTo>
                    <a:pt x="0" y="456882"/>
                  </a:lnTo>
                </a:path>
              </a:pathLst>
            </a:custGeom>
            <a:ln w="25400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611880" y="5220970"/>
              <a:ext cx="874394" cy="914400"/>
            </a:xfrm>
            <a:custGeom>
              <a:avLst/>
              <a:gdLst/>
              <a:ahLst/>
              <a:cxnLst/>
              <a:rect l="l" t="t" r="r" b="b"/>
              <a:pathLst>
                <a:path w="874395" h="914400">
                  <a:moveTo>
                    <a:pt x="437197" y="0"/>
                  </a:moveTo>
                  <a:lnTo>
                    <a:pt x="389572" y="2539"/>
                  </a:lnTo>
                  <a:lnTo>
                    <a:pt x="343217" y="10477"/>
                  </a:lnTo>
                  <a:lnTo>
                    <a:pt x="299085" y="23177"/>
                  </a:lnTo>
                  <a:lnTo>
                    <a:pt x="256540" y="40639"/>
                  </a:lnTo>
                  <a:lnTo>
                    <a:pt x="216535" y="62547"/>
                  </a:lnTo>
                  <a:lnTo>
                    <a:pt x="179070" y="88264"/>
                  </a:lnTo>
                  <a:lnTo>
                    <a:pt x="144145" y="117792"/>
                  </a:lnTo>
                  <a:lnTo>
                    <a:pt x="112712" y="150812"/>
                  </a:lnTo>
                  <a:lnTo>
                    <a:pt x="84455" y="187007"/>
                  </a:lnTo>
                  <a:lnTo>
                    <a:pt x="59690" y="226377"/>
                  </a:lnTo>
                  <a:lnTo>
                    <a:pt x="39052" y="268287"/>
                  </a:lnTo>
                  <a:lnTo>
                    <a:pt x="22225" y="312419"/>
                  </a:lnTo>
                  <a:lnTo>
                    <a:pt x="10160" y="359092"/>
                  </a:lnTo>
                  <a:lnTo>
                    <a:pt x="2540" y="407352"/>
                  </a:lnTo>
                  <a:lnTo>
                    <a:pt x="0" y="456882"/>
                  </a:lnTo>
                  <a:lnTo>
                    <a:pt x="2540" y="506729"/>
                  </a:lnTo>
                  <a:lnTo>
                    <a:pt x="10160" y="554989"/>
                  </a:lnTo>
                  <a:lnTo>
                    <a:pt x="22225" y="601344"/>
                  </a:lnTo>
                  <a:lnTo>
                    <a:pt x="39052" y="645794"/>
                  </a:lnTo>
                  <a:lnTo>
                    <a:pt x="59690" y="687704"/>
                  </a:lnTo>
                  <a:lnTo>
                    <a:pt x="84455" y="726757"/>
                  </a:lnTo>
                  <a:lnTo>
                    <a:pt x="112712" y="763269"/>
                  </a:lnTo>
                  <a:lnTo>
                    <a:pt x="144145" y="796289"/>
                  </a:lnTo>
                  <a:lnTo>
                    <a:pt x="179070" y="825817"/>
                  </a:lnTo>
                  <a:lnTo>
                    <a:pt x="216535" y="851534"/>
                  </a:lnTo>
                  <a:lnTo>
                    <a:pt x="256540" y="873442"/>
                  </a:lnTo>
                  <a:lnTo>
                    <a:pt x="299085" y="890587"/>
                  </a:lnTo>
                  <a:lnTo>
                    <a:pt x="343217" y="903604"/>
                  </a:lnTo>
                  <a:lnTo>
                    <a:pt x="389572" y="911224"/>
                  </a:lnTo>
                  <a:lnTo>
                    <a:pt x="437197" y="914082"/>
                  </a:lnTo>
                  <a:lnTo>
                    <a:pt x="484822" y="911224"/>
                  </a:lnTo>
                  <a:lnTo>
                    <a:pt x="530860" y="903604"/>
                  </a:lnTo>
                  <a:lnTo>
                    <a:pt x="575310" y="890587"/>
                  </a:lnTo>
                  <a:lnTo>
                    <a:pt x="617537" y="873442"/>
                  </a:lnTo>
                  <a:lnTo>
                    <a:pt x="657860" y="851534"/>
                  </a:lnTo>
                  <a:lnTo>
                    <a:pt x="695325" y="825817"/>
                  </a:lnTo>
                  <a:lnTo>
                    <a:pt x="729932" y="796289"/>
                  </a:lnTo>
                  <a:lnTo>
                    <a:pt x="761682" y="763269"/>
                  </a:lnTo>
                  <a:lnTo>
                    <a:pt x="789940" y="726757"/>
                  </a:lnTo>
                  <a:lnTo>
                    <a:pt x="814705" y="687704"/>
                  </a:lnTo>
                  <a:lnTo>
                    <a:pt x="835342" y="645794"/>
                  </a:lnTo>
                  <a:lnTo>
                    <a:pt x="851852" y="601344"/>
                  </a:lnTo>
                  <a:lnTo>
                    <a:pt x="864235" y="554989"/>
                  </a:lnTo>
                  <a:lnTo>
                    <a:pt x="871855" y="506729"/>
                  </a:lnTo>
                  <a:lnTo>
                    <a:pt x="874395" y="456882"/>
                  </a:lnTo>
                  <a:lnTo>
                    <a:pt x="871855" y="407352"/>
                  </a:lnTo>
                  <a:lnTo>
                    <a:pt x="864235" y="359092"/>
                  </a:lnTo>
                  <a:lnTo>
                    <a:pt x="851852" y="312419"/>
                  </a:lnTo>
                  <a:lnTo>
                    <a:pt x="835342" y="268287"/>
                  </a:lnTo>
                  <a:lnTo>
                    <a:pt x="814705" y="226377"/>
                  </a:lnTo>
                  <a:lnTo>
                    <a:pt x="789940" y="187007"/>
                  </a:lnTo>
                  <a:lnTo>
                    <a:pt x="761682" y="150812"/>
                  </a:lnTo>
                  <a:lnTo>
                    <a:pt x="729932" y="117792"/>
                  </a:lnTo>
                  <a:lnTo>
                    <a:pt x="695325" y="88264"/>
                  </a:lnTo>
                  <a:lnTo>
                    <a:pt x="657860" y="62547"/>
                  </a:lnTo>
                  <a:lnTo>
                    <a:pt x="617537" y="40639"/>
                  </a:lnTo>
                  <a:lnTo>
                    <a:pt x="575310" y="23177"/>
                  </a:lnTo>
                  <a:lnTo>
                    <a:pt x="530860" y="10477"/>
                  </a:lnTo>
                  <a:lnTo>
                    <a:pt x="484822" y="2539"/>
                  </a:lnTo>
                  <a:lnTo>
                    <a:pt x="437197" y="0"/>
                  </a:lnTo>
                  <a:close/>
                </a:path>
              </a:pathLst>
            </a:custGeom>
            <a:solidFill>
              <a:srgbClr val="D8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611880" y="5220970"/>
              <a:ext cx="874394" cy="914400"/>
            </a:xfrm>
            <a:custGeom>
              <a:avLst/>
              <a:gdLst/>
              <a:ahLst/>
              <a:cxnLst/>
              <a:rect l="l" t="t" r="r" b="b"/>
              <a:pathLst>
                <a:path w="874395" h="914400">
                  <a:moveTo>
                    <a:pt x="0" y="456882"/>
                  </a:moveTo>
                  <a:lnTo>
                    <a:pt x="2540" y="407352"/>
                  </a:lnTo>
                  <a:lnTo>
                    <a:pt x="10160" y="359092"/>
                  </a:lnTo>
                  <a:lnTo>
                    <a:pt x="22225" y="312419"/>
                  </a:lnTo>
                  <a:lnTo>
                    <a:pt x="39052" y="268287"/>
                  </a:lnTo>
                  <a:lnTo>
                    <a:pt x="59690" y="226377"/>
                  </a:lnTo>
                  <a:lnTo>
                    <a:pt x="84455" y="187007"/>
                  </a:lnTo>
                  <a:lnTo>
                    <a:pt x="112712" y="150812"/>
                  </a:lnTo>
                  <a:lnTo>
                    <a:pt x="144145" y="117792"/>
                  </a:lnTo>
                  <a:lnTo>
                    <a:pt x="179070" y="88264"/>
                  </a:lnTo>
                  <a:lnTo>
                    <a:pt x="216535" y="62547"/>
                  </a:lnTo>
                  <a:lnTo>
                    <a:pt x="256540" y="40639"/>
                  </a:lnTo>
                  <a:lnTo>
                    <a:pt x="299085" y="23177"/>
                  </a:lnTo>
                  <a:lnTo>
                    <a:pt x="343217" y="10477"/>
                  </a:lnTo>
                  <a:lnTo>
                    <a:pt x="389572" y="2539"/>
                  </a:lnTo>
                  <a:lnTo>
                    <a:pt x="437197" y="0"/>
                  </a:lnTo>
                  <a:lnTo>
                    <a:pt x="484822" y="2539"/>
                  </a:lnTo>
                  <a:lnTo>
                    <a:pt x="530860" y="10477"/>
                  </a:lnTo>
                  <a:lnTo>
                    <a:pt x="575310" y="23177"/>
                  </a:lnTo>
                  <a:lnTo>
                    <a:pt x="617537" y="40639"/>
                  </a:lnTo>
                  <a:lnTo>
                    <a:pt x="657860" y="62547"/>
                  </a:lnTo>
                  <a:lnTo>
                    <a:pt x="695325" y="88264"/>
                  </a:lnTo>
                  <a:lnTo>
                    <a:pt x="729932" y="117792"/>
                  </a:lnTo>
                  <a:lnTo>
                    <a:pt x="761682" y="150812"/>
                  </a:lnTo>
                  <a:lnTo>
                    <a:pt x="789940" y="187007"/>
                  </a:lnTo>
                  <a:lnTo>
                    <a:pt x="814705" y="226377"/>
                  </a:lnTo>
                  <a:lnTo>
                    <a:pt x="835342" y="268287"/>
                  </a:lnTo>
                  <a:lnTo>
                    <a:pt x="851852" y="312419"/>
                  </a:lnTo>
                  <a:lnTo>
                    <a:pt x="864235" y="359092"/>
                  </a:lnTo>
                  <a:lnTo>
                    <a:pt x="871537" y="407352"/>
                  </a:lnTo>
                  <a:lnTo>
                    <a:pt x="874395" y="456882"/>
                  </a:lnTo>
                  <a:lnTo>
                    <a:pt x="871537" y="506729"/>
                  </a:lnTo>
                  <a:lnTo>
                    <a:pt x="864235" y="554989"/>
                  </a:lnTo>
                  <a:lnTo>
                    <a:pt x="851852" y="601344"/>
                  </a:lnTo>
                  <a:lnTo>
                    <a:pt x="835342" y="645794"/>
                  </a:lnTo>
                  <a:lnTo>
                    <a:pt x="814705" y="687704"/>
                  </a:lnTo>
                  <a:lnTo>
                    <a:pt x="789940" y="726757"/>
                  </a:lnTo>
                  <a:lnTo>
                    <a:pt x="761682" y="763269"/>
                  </a:lnTo>
                  <a:lnTo>
                    <a:pt x="729932" y="796289"/>
                  </a:lnTo>
                  <a:lnTo>
                    <a:pt x="695325" y="825817"/>
                  </a:lnTo>
                  <a:lnTo>
                    <a:pt x="657860" y="851534"/>
                  </a:lnTo>
                  <a:lnTo>
                    <a:pt x="617537" y="873442"/>
                  </a:lnTo>
                  <a:lnTo>
                    <a:pt x="575310" y="890587"/>
                  </a:lnTo>
                  <a:lnTo>
                    <a:pt x="530860" y="903604"/>
                  </a:lnTo>
                  <a:lnTo>
                    <a:pt x="484822" y="911224"/>
                  </a:lnTo>
                  <a:lnTo>
                    <a:pt x="437197" y="914082"/>
                  </a:lnTo>
                  <a:lnTo>
                    <a:pt x="389572" y="911224"/>
                  </a:lnTo>
                  <a:lnTo>
                    <a:pt x="343217" y="903604"/>
                  </a:lnTo>
                  <a:lnTo>
                    <a:pt x="299085" y="890587"/>
                  </a:lnTo>
                  <a:lnTo>
                    <a:pt x="256540" y="873442"/>
                  </a:lnTo>
                  <a:lnTo>
                    <a:pt x="216535" y="851534"/>
                  </a:lnTo>
                  <a:lnTo>
                    <a:pt x="179070" y="825817"/>
                  </a:lnTo>
                  <a:lnTo>
                    <a:pt x="144145" y="796289"/>
                  </a:lnTo>
                  <a:lnTo>
                    <a:pt x="112712" y="763269"/>
                  </a:lnTo>
                  <a:lnTo>
                    <a:pt x="84455" y="726757"/>
                  </a:lnTo>
                  <a:lnTo>
                    <a:pt x="59690" y="687704"/>
                  </a:lnTo>
                  <a:lnTo>
                    <a:pt x="39052" y="645794"/>
                  </a:lnTo>
                  <a:lnTo>
                    <a:pt x="22225" y="601344"/>
                  </a:lnTo>
                  <a:lnTo>
                    <a:pt x="10160" y="554989"/>
                  </a:lnTo>
                  <a:lnTo>
                    <a:pt x="2540" y="506729"/>
                  </a:lnTo>
                  <a:lnTo>
                    <a:pt x="0" y="456882"/>
                  </a:lnTo>
                </a:path>
              </a:pathLst>
            </a:custGeom>
            <a:ln w="25400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12327" y="4671059"/>
              <a:ext cx="2265680" cy="400685"/>
            </a:xfrm>
            <a:custGeom>
              <a:avLst/>
              <a:gdLst/>
              <a:ahLst/>
              <a:cxnLst/>
              <a:rect l="l" t="t" r="r" b="b"/>
              <a:pathLst>
                <a:path w="2265679" h="400685">
                  <a:moveTo>
                    <a:pt x="2265362" y="0"/>
                  </a:moveTo>
                  <a:lnTo>
                    <a:pt x="0" y="0"/>
                  </a:lnTo>
                  <a:lnTo>
                    <a:pt x="0" y="104140"/>
                  </a:lnTo>
                  <a:lnTo>
                    <a:pt x="589280" y="104140"/>
                  </a:lnTo>
                  <a:lnTo>
                    <a:pt x="589280" y="326390"/>
                  </a:lnTo>
                  <a:lnTo>
                    <a:pt x="728027" y="326390"/>
                  </a:lnTo>
                  <a:lnTo>
                    <a:pt x="728027" y="104140"/>
                  </a:lnTo>
                  <a:lnTo>
                    <a:pt x="1891030" y="104140"/>
                  </a:lnTo>
                  <a:lnTo>
                    <a:pt x="1891030" y="400685"/>
                  </a:lnTo>
                  <a:lnTo>
                    <a:pt x="2029460" y="400685"/>
                  </a:lnTo>
                  <a:lnTo>
                    <a:pt x="2029460" y="104140"/>
                  </a:lnTo>
                  <a:lnTo>
                    <a:pt x="2265362" y="104140"/>
                  </a:lnTo>
                  <a:lnTo>
                    <a:pt x="2265362" y="0"/>
                  </a:lnTo>
                  <a:close/>
                </a:path>
              </a:pathLst>
            </a:custGeom>
            <a:solidFill>
              <a:srgbClr val="009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7759" y="3913504"/>
              <a:ext cx="1249680" cy="120078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2144" y="4892040"/>
              <a:ext cx="1042352" cy="104235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5084" y="3761422"/>
              <a:ext cx="1529715" cy="1399540"/>
            </a:xfrm>
            <a:custGeom>
              <a:avLst/>
              <a:gdLst/>
              <a:ahLst/>
              <a:cxnLst/>
              <a:rect l="l" t="t" r="r" b="b"/>
              <a:pathLst>
                <a:path w="1529715" h="1399539">
                  <a:moveTo>
                    <a:pt x="944880" y="1358264"/>
                  </a:moveTo>
                  <a:lnTo>
                    <a:pt x="936942" y="1359852"/>
                  </a:lnTo>
                  <a:lnTo>
                    <a:pt x="930275" y="1364297"/>
                  </a:lnTo>
                  <a:lnTo>
                    <a:pt x="925830" y="1370964"/>
                  </a:lnTo>
                  <a:lnTo>
                    <a:pt x="924242" y="1378902"/>
                  </a:lnTo>
                  <a:lnTo>
                    <a:pt x="925830" y="1386839"/>
                  </a:lnTo>
                  <a:lnTo>
                    <a:pt x="930275" y="1393507"/>
                  </a:lnTo>
                  <a:lnTo>
                    <a:pt x="936942" y="1397952"/>
                  </a:lnTo>
                  <a:lnTo>
                    <a:pt x="944880" y="1399539"/>
                  </a:lnTo>
                  <a:lnTo>
                    <a:pt x="953135" y="1397952"/>
                  </a:lnTo>
                  <a:lnTo>
                    <a:pt x="959485" y="1393507"/>
                  </a:lnTo>
                  <a:lnTo>
                    <a:pt x="963930" y="1386839"/>
                  </a:lnTo>
                  <a:lnTo>
                    <a:pt x="965517" y="1378902"/>
                  </a:lnTo>
                  <a:lnTo>
                    <a:pt x="963930" y="1370964"/>
                  </a:lnTo>
                  <a:lnTo>
                    <a:pt x="959485" y="1364297"/>
                  </a:lnTo>
                  <a:lnTo>
                    <a:pt x="953135" y="1359852"/>
                  </a:lnTo>
                  <a:lnTo>
                    <a:pt x="944880" y="1358264"/>
                  </a:lnTo>
                  <a:close/>
                </a:path>
                <a:path w="1529715" h="1399539">
                  <a:moveTo>
                    <a:pt x="1298431" y="632777"/>
                  </a:moveTo>
                  <a:lnTo>
                    <a:pt x="517525" y="632777"/>
                  </a:lnTo>
                  <a:lnTo>
                    <a:pt x="539750" y="666432"/>
                  </a:lnTo>
                  <a:lnTo>
                    <a:pt x="571500" y="695007"/>
                  </a:lnTo>
                  <a:lnTo>
                    <a:pt x="611187" y="717867"/>
                  </a:lnTo>
                  <a:lnTo>
                    <a:pt x="657542" y="734059"/>
                  </a:lnTo>
                  <a:lnTo>
                    <a:pt x="708342" y="743584"/>
                  </a:lnTo>
                  <a:lnTo>
                    <a:pt x="761682" y="745489"/>
                  </a:lnTo>
                  <a:lnTo>
                    <a:pt x="815975" y="738822"/>
                  </a:lnTo>
                  <a:lnTo>
                    <a:pt x="854075" y="728662"/>
                  </a:lnTo>
                  <a:lnTo>
                    <a:pt x="889000" y="714375"/>
                  </a:lnTo>
                  <a:lnTo>
                    <a:pt x="919797" y="696277"/>
                  </a:lnTo>
                  <a:lnTo>
                    <a:pt x="945515" y="675004"/>
                  </a:lnTo>
                  <a:lnTo>
                    <a:pt x="1224756" y="675004"/>
                  </a:lnTo>
                  <a:lnTo>
                    <a:pt x="1247457" y="666114"/>
                  </a:lnTo>
                  <a:lnTo>
                    <a:pt x="1287780" y="642302"/>
                  </a:lnTo>
                  <a:lnTo>
                    <a:pt x="1298431" y="632777"/>
                  </a:lnTo>
                  <a:close/>
                </a:path>
                <a:path w="1529715" h="1399539">
                  <a:moveTo>
                    <a:pt x="1224756" y="675004"/>
                  </a:moveTo>
                  <a:lnTo>
                    <a:pt x="945515" y="675004"/>
                  </a:lnTo>
                  <a:lnTo>
                    <a:pt x="995680" y="690562"/>
                  </a:lnTo>
                  <a:lnTo>
                    <a:pt x="1047750" y="699134"/>
                  </a:lnTo>
                  <a:lnTo>
                    <a:pt x="1100455" y="700722"/>
                  </a:lnTo>
                  <a:lnTo>
                    <a:pt x="1152525" y="695642"/>
                  </a:lnTo>
                  <a:lnTo>
                    <a:pt x="1202055" y="683894"/>
                  </a:lnTo>
                  <a:lnTo>
                    <a:pt x="1224756" y="675004"/>
                  </a:lnTo>
                  <a:close/>
                </a:path>
                <a:path w="1529715" h="1399539">
                  <a:moveTo>
                    <a:pt x="328930" y="0"/>
                  </a:moveTo>
                  <a:lnTo>
                    <a:pt x="277177" y="7937"/>
                  </a:lnTo>
                  <a:lnTo>
                    <a:pt x="229869" y="26669"/>
                  </a:lnTo>
                  <a:lnTo>
                    <a:pt x="192087" y="56832"/>
                  </a:lnTo>
                  <a:lnTo>
                    <a:pt x="171767" y="93344"/>
                  </a:lnTo>
                  <a:lnTo>
                    <a:pt x="116839" y="109854"/>
                  </a:lnTo>
                  <a:lnTo>
                    <a:pt x="73660" y="136207"/>
                  </a:lnTo>
                  <a:lnTo>
                    <a:pt x="45085" y="169544"/>
                  </a:lnTo>
                  <a:lnTo>
                    <a:pt x="32702" y="207644"/>
                  </a:lnTo>
                  <a:lnTo>
                    <a:pt x="39052" y="247650"/>
                  </a:lnTo>
                  <a:lnTo>
                    <a:pt x="41592" y="253047"/>
                  </a:lnTo>
                  <a:lnTo>
                    <a:pt x="44450" y="258762"/>
                  </a:lnTo>
                  <a:lnTo>
                    <a:pt x="47942" y="264159"/>
                  </a:lnTo>
                  <a:lnTo>
                    <a:pt x="15875" y="300989"/>
                  </a:lnTo>
                  <a:lnTo>
                    <a:pt x="0" y="340994"/>
                  </a:lnTo>
                  <a:lnTo>
                    <a:pt x="317" y="381634"/>
                  </a:lnTo>
                  <a:lnTo>
                    <a:pt x="15875" y="421004"/>
                  </a:lnTo>
                  <a:lnTo>
                    <a:pt x="46672" y="456882"/>
                  </a:lnTo>
                  <a:lnTo>
                    <a:pt x="92075" y="487044"/>
                  </a:lnTo>
                  <a:lnTo>
                    <a:pt x="145097" y="507682"/>
                  </a:lnTo>
                  <a:lnTo>
                    <a:pt x="204152" y="518477"/>
                  </a:lnTo>
                  <a:lnTo>
                    <a:pt x="212090" y="554672"/>
                  </a:lnTo>
                  <a:lnTo>
                    <a:pt x="233044" y="587057"/>
                  </a:lnTo>
                  <a:lnTo>
                    <a:pt x="265430" y="614362"/>
                  </a:lnTo>
                  <a:lnTo>
                    <a:pt x="307022" y="635317"/>
                  </a:lnTo>
                  <a:lnTo>
                    <a:pt x="356235" y="648652"/>
                  </a:lnTo>
                  <a:lnTo>
                    <a:pt x="410845" y="653097"/>
                  </a:lnTo>
                  <a:lnTo>
                    <a:pt x="438785" y="651827"/>
                  </a:lnTo>
                  <a:lnTo>
                    <a:pt x="466407" y="647700"/>
                  </a:lnTo>
                  <a:lnTo>
                    <a:pt x="492760" y="641350"/>
                  </a:lnTo>
                  <a:lnTo>
                    <a:pt x="517525" y="632777"/>
                  </a:lnTo>
                  <a:lnTo>
                    <a:pt x="1298431" y="632777"/>
                  </a:lnTo>
                  <a:lnTo>
                    <a:pt x="1320800" y="612775"/>
                  </a:lnTo>
                  <a:lnTo>
                    <a:pt x="1323657" y="609600"/>
                  </a:lnTo>
                  <a:lnTo>
                    <a:pt x="1384935" y="606107"/>
                  </a:lnTo>
                  <a:lnTo>
                    <a:pt x="1437322" y="588009"/>
                  </a:lnTo>
                  <a:lnTo>
                    <a:pt x="1476057" y="558482"/>
                  </a:lnTo>
                  <a:lnTo>
                    <a:pt x="1495107" y="519747"/>
                  </a:lnTo>
                  <a:lnTo>
                    <a:pt x="1495425" y="497522"/>
                  </a:lnTo>
                  <a:lnTo>
                    <a:pt x="1488440" y="475932"/>
                  </a:lnTo>
                  <a:lnTo>
                    <a:pt x="1474787" y="455929"/>
                  </a:lnTo>
                  <a:lnTo>
                    <a:pt x="1454467" y="438150"/>
                  </a:lnTo>
                  <a:lnTo>
                    <a:pt x="1500187" y="411162"/>
                  </a:lnTo>
                  <a:lnTo>
                    <a:pt x="1525587" y="375602"/>
                  </a:lnTo>
                  <a:lnTo>
                    <a:pt x="1529397" y="336232"/>
                  </a:lnTo>
                  <a:lnTo>
                    <a:pt x="1509395" y="297814"/>
                  </a:lnTo>
                  <a:lnTo>
                    <a:pt x="1459865" y="263207"/>
                  </a:lnTo>
                  <a:lnTo>
                    <a:pt x="1392555" y="247650"/>
                  </a:lnTo>
                  <a:lnTo>
                    <a:pt x="1391285" y="245109"/>
                  </a:lnTo>
                  <a:lnTo>
                    <a:pt x="1381125" y="173989"/>
                  </a:lnTo>
                  <a:lnTo>
                    <a:pt x="1359217" y="142239"/>
                  </a:lnTo>
                  <a:lnTo>
                    <a:pt x="1327467" y="114617"/>
                  </a:lnTo>
                  <a:lnTo>
                    <a:pt x="1287462" y="92075"/>
                  </a:lnTo>
                  <a:lnTo>
                    <a:pt x="1272808" y="86994"/>
                  </a:lnTo>
                  <a:lnTo>
                    <a:pt x="1033145" y="86994"/>
                  </a:lnTo>
                  <a:lnTo>
                    <a:pt x="1003617" y="59689"/>
                  </a:lnTo>
                  <a:lnTo>
                    <a:pt x="997755" y="56514"/>
                  </a:lnTo>
                  <a:lnTo>
                    <a:pt x="733742" y="56514"/>
                  </a:lnTo>
                  <a:lnTo>
                    <a:pt x="716067" y="40004"/>
                  </a:lnTo>
                  <a:lnTo>
                    <a:pt x="472440" y="40004"/>
                  </a:lnTo>
                  <a:lnTo>
                    <a:pt x="430530" y="16192"/>
                  </a:lnTo>
                  <a:lnTo>
                    <a:pt x="381317" y="2857"/>
                  </a:lnTo>
                  <a:lnTo>
                    <a:pt x="328930" y="0"/>
                  </a:lnTo>
                  <a:close/>
                </a:path>
                <a:path w="1529715" h="1399539">
                  <a:moveTo>
                    <a:pt x="1146492" y="65087"/>
                  </a:moveTo>
                  <a:lnTo>
                    <a:pt x="1107122" y="68262"/>
                  </a:lnTo>
                  <a:lnTo>
                    <a:pt x="1069022" y="75564"/>
                  </a:lnTo>
                  <a:lnTo>
                    <a:pt x="1033145" y="86994"/>
                  </a:lnTo>
                  <a:lnTo>
                    <a:pt x="1272808" y="86994"/>
                  </a:lnTo>
                  <a:lnTo>
                    <a:pt x="1239837" y="75564"/>
                  </a:lnTo>
                  <a:lnTo>
                    <a:pt x="1186497" y="66675"/>
                  </a:lnTo>
                  <a:lnTo>
                    <a:pt x="1146492" y="65087"/>
                  </a:lnTo>
                  <a:close/>
                </a:path>
                <a:path w="1529715" h="1399539">
                  <a:moveTo>
                    <a:pt x="874077" y="20319"/>
                  </a:moveTo>
                  <a:lnTo>
                    <a:pt x="825182" y="23177"/>
                  </a:lnTo>
                  <a:lnTo>
                    <a:pt x="777557" y="34925"/>
                  </a:lnTo>
                  <a:lnTo>
                    <a:pt x="733742" y="56514"/>
                  </a:lnTo>
                  <a:lnTo>
                    <a:pt x="997755" y="56514"/>
                  </a:lnTo>
                  <a:lnTo>
                    <a:pt x="965517" y="39052"/>
                  </a:lnTo>
                  <a:lnTo>
                    <a:pt x="921702" y="25717"/>
                  </a:lnTo>
                  <a:lnTo>
                    <a:pt x="874077" y="20319"/>
                  </a:lnTo>
                  <a:close/>
                </a:path>
                <a:path w="1529715" h="1399539">
                  <a:moveTo>
                    <a:pt x="573722" y="634"/>
                  </a:moveTo>
                  <a:lnTo>
                    <a:pt x="526415" y="10477"/>
                  </a:lnTo>
                  <a:lnTo>
                    <a:pt x="483870" y="31114"/>
                  </a:lnTo>
                  <a:lnTo>
                    <a:pt x="472440" y="40004"/>
                  </a:lnTo>
                  <a:lnTo>
                    <a:pt x="716067" y="40004"/>
                  </a:lnTo>
                  <a:lnTo>
                    <a:pt x="704850" y="29527"/>
                  </a:lnTo>
                  <a:lnTo>
                    <a:pt x="666432" y="11112"/>
                  </a:lnTo>
                  <a:lnTo>
                    <a:pt x="621347" y="952"/>
                  </a:lnTo>
                  <a:lnTo>
                    <a:pt x="573722" y="634"/>
                  </a:lnTo>
                  <a:close/>
                </a:path>
              </a:pathLst>
            </a:custGeom>
            <a:solidFill>
              <a:srgbClr val="F7D3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084" y="3761422"/>
              <a:ext cx="1529715" cy="745490"/>
            </a:xfrm>
            <a:custGeom>
              <a:avLst/>
              <a:gdLst/>
              <a:ahLst/>
              <a:cxnLst/>
              <a:rect l="l" t="t" r="r" b="b"/>
              <a:pathLst>
                <a:path w="1529715" h="745489">
                  <a:moveTo>
                    <a:pt x="1391285" y="245109"/>
                  </a:moveTo>
                  <a:lnTo>
                    <a:pt x="1381125" y="173989"/>
                  </a:lnTo>
                  <a:lnTo>
                    <a:pt x="1359217" y="142239"/>
                  </a:lnTo>
                  <a:lnTo>
                    <a:pt x="1327467" y="114617"/>
                  </a:lnTo>
                  <a:lnTo>
                    <a:pt x="1287462" y="92075"/>
                  </a:lnTo>
                  <a:lnTo>
                    <a:pt x="1239837" y="75564"/>
                  </a:lnTo>
                  <a:lnTo>
                    <a:pt x="1186497" y="66675"/>
                  </a:lnTo>
                  <a:lnTo>
                    <a:pt x="1146492" y="65087"/>
                  </a:lnTo>
                  <a:lnTo>
                    <a:pt x="1107122" y="68262"/>
                  </a:lnTo>
                  <a:lnTo>
                    <a:pt x="1069022" y="75564"/>
                  </a:lnTo>
                  <a:lnTo>
                    <a:pt x="1033145" y="86994"/>
                  </a:lnTo>
                  <a:lnTo>
                    <a:pt x="1003617" y="59689"/>
                  </a:lnTo>
                  <a:lnTo>
                    <a:pt x="965517" y="39052"/>
                  </a:lnTo>
                  <a:lnTo>
                    <a:pt x="921702" y="25717"/>
                  </a:lnTo>
                  <a:lnTo>
                    <a:pt x="874077" y="20319"/>
                  </a:lnTo>
                  <a:lnTo>
                    <a:pt x="825182" y="23177"/>
                  </a:lnTo>
                  <a:lnTo>
                    <a:pt x="777557" y="34925"/>
                  </a:lnTo>
                  <a:lnTo>
                    <a:pt x="733742" y="56514"/>
                  </a:lnTo>
                  <a:lnTo>
                    <a:pt x="704850" y="29527"/>
                  </a:lnTo>
                  <a:lnTo>
                    <a:pt x="666432" y="11112"/>
                  </a:lnTo>
                  <a:lnTo>
                    <a:pt x="621347" y="952"/>
                  </a:lnTo>
                  <a:lnTo>
                    <a:pt x="573722" y="634"/>
                  </a:lnTo>
                  <a:lnTo>
                    <a:pt x="526415" y="10477"/>
                  </a:lnTo>
                  <a:lnTo>
                    <a:pt x="511175" y="16192"/>
                  </a:lnTo>
                  <a:lnTo>
                    <a:pt x="496887" y="23177"/>
                  </a:lnTo>
                  <a:lnTo>
                    <a:pt x="483870" y="31114"/>
                  </a:lnTo>
                  <a:lnTo>
                    <a:pt x="472440" y="40004"/>
                  </a:lnTo>
                  <a:lnTo>
                    <a:pt x="430530" y="16192"/>
                  </a:lnTo>
                  <a:lnTo>
                    <a:pt x="381317" y="2857"/>
                  </a:lnTo>
                  <a:lnTo>
                    <a:pt x="328930" y="0"/>
                  </a:lnTo>
                  <a:lnTo>
                    <a:pt x="277177" y="7937"/>
                  </a:lnTo>
                  <a:lnTo>
                    <a:pt x="229869" y="26669"/>
                  </a:lnTo>
                  <a:lnTo>
                    <a:pt x="192087" y="56832"/>
                  </a:lnTo>
                  <a:lnTo>
                    <a:pt x="171767" y="93344"/>
                  </a:lnTo>
                  <a:lnTo>
                    <a:pt x="116839" y="109854"/>
                  </a:lnTo>
                  <a:lnTo>
                    <a:pt x="73660" y="136207"/>
                  </a:lnTo>
                  <a:lnTo>
                    <a:pt x="45085" y="169544"/>
                  </a:lnTo>
                  <a:lnTo>
                    <a:pt x="32702" y="207644"/>
                  </a:lnTo>
                  <a:lnTo>
                    <a:pt x="39052" y="247650"/>
                  </a:lnTo>
                  <a:lnTo>
                    <a:pt x="41592" y="253047"/>
                  </a:lnTo>
                  <a:lnTo>
                    <a:pt x="44450" y="258762"/>
                  </a:lnTo>
                  <a:lnTo>
                    <a:pt x="47942" y="264159"/>
                  </a:lnTo>
                  <a:lnTo>
                    <a:pt x="15875" y="300989"/>
                  </a:lnTo>
                  <a:lnTo>
                    <a:pt x="0" y="340994"/>
                  </a:lnTo>
                  <a:lnTo>
                    <a:pt x="317" y="381634"/>
                  </a:lnTo>
                  <a:lnTo>
                    <a:pt x="15875" y="421004"/>
                  </a:lnTo>
                  <a:lnTo>
                    <a:pt x="46672" y="456882"/>
                  </a:lnTo>
                  <a:lnTo>
                    <a:pt x="92075" y="487044"/>
                  </a:lnTo>
                  <a:lnTo>
                    <a:pt x="145097" y="507682"/>
                  </a:lnTo>
                  <a:lnTo>
                    <a:pt x="204152" y="518477"/>
                  </a:lnTo>
                  <a:lnTo>
                    <a:pt x="212090" y="554672"/>
                  </a:lnTo>
                  <a:lnTo>
                    <a:pt x="233044" y="587057"/>
                  </a:lnTo>
                  <a:lnTo>
                    <a:pt x="265430" y="614362"/>
                  </a:lnTo>
                  <a:lnTo>
                    <a:pt x="307022" y="635317"/>
                  </a:lnTo>
                  <a:lnTo>
                    <a:pt x="356235" y="648652"/>
                  </a:lnTo>
                  <a:lnTo>
                    <a:pt x="410845" y="653097"/>
                  </a:lnTo>
                  <a:lnTo>
                    <a:pt x="438785" y="651827"/>
                  </a:lnTo>
                  <a:lnTo>
                    <a:pt x="466407" y="647700"/>
                  </a:lnTo>
                  <a:lnTo>
                    <a:pt x="492760" y="641350"/>
                  </a:lnTo>
                  <a:lnTo>
                    <a:pt x="517525" y="632777"/>
                  </a:lnTo>
                  <a:lnTo>
                    <a:pt x="539750" y="666432"/>
                  </a:lnTo>
                  <a:lnTo>
                    <a:pt x="571500" y="695007"/>
                  </a:lnTo>
                  <a:lnTo>
                    <a:pt x="611187" y="717867"/>
                  </a:lnTo>
                  <a:lnTo>
                    <a:pt x="657542" y="734059"/>
                  </a:lnTo>
                  <a:lnTo>
                    <a:pt x="708342" y="743584"/>
                  </a:lnTo>
                  <a:lnTo>
                    <a:pt x="761682" y="745489"/>
                  </a:lnTo>
                  <a:lnTo>
                    <a:pt x="815975" y="738822"/>
                  </a:lnTo>
                  <a:lnTo>
                    <a:pt x="854075" y="728662"/>
                  </a:lnTo>
                  <a:lnTo>
                    <a:pt x="889000" y="714375"/>
                  </a:lnTo>
                  <a:lnTo>
                    <a:pt x="919797" y="696277"/>
                  </a:lnTo>
                  <a:lnTo>
                    <a:pt x="945515" y="675004"/>
                  </a:lnTo>
                  <a:lnTo>
                    <a:pt x="995680" y="690562"/>
                  </a:lnTo>
                  <a:lnTo>
                    <a:pt x="1047750" y="699134"/>
                  </a:lnTo>
                  <a:lnTo>
                    <a:pt x="1100455" y="700722"/>
                  </a:lnTo>
                  <a:lnTo>
                    <a:pt x="1152525" y="695642"/>
                  </a:lnTo>
                  <a:lnTo>
                    <a:pt x="1202055" y="683894"/>
                  </a:lnTo>
                  <a:lnTo>
                    <a:pt x="1247457" y="666114"/>
                  </a:lnTo>
                  <a:lnTo>
                    <a:pt x="1287780" y="642302"/>
                  </a:lnTo>
                  <a:lnTo>
                    <a:pt x="1320800" y="612775"/>
                  </a:lnTo>
                  <a:lnTo>
                    <a:pt x="1323657" y="609600"/>
                  </a:lnTo>
                  <a:lnTo>
                    <a:pt x="1384935" y="606107"/>
                  </a:lnTo>
                  <a:lnTo>
                    <a:pt x="1437322" y="588009"/>
                  </a:lnTo>
                  <a:lnTo>
                    <a:pt x="1476057" y="558482"/>
                  </a:lnTo>
                  <a:lnTo>
                    <a:pt x="1495107" y="519747"/>
                  </a:lnTo>
                  <a:lnTo>
                    <a:pt x="1495425" y="497522"/>
                  </a:lnTo>
                  <a:lnTo>
                    <a:pt x="1488440" y="475932"/>
                  </a:lnTo>
                  <a:lnTo>
                    <a:pt x="1474787" y="455929"/>
                  </a:lnTo>
                  <a:lnTo>
                    <a:pt x="1454467" y="438150"/>
                  </a:lnTo>
                  <a:lnTo>
                    <a:pt x="1500187" y="411162"/>
                  </a:lnTo>
                  <a:lnTo>
                    <a:pt x="1525587" y="375602"/>
                  </a:lnTo>
                  <a:lnTo>
                    <a:pt x="1529397" y="336232"/>
                  </a:lnTo>
                  <a:lnTo>
                    <a:pt x="1509395" y="297814"/>
                  </a:lnTo>
                  <a:lnTo>
                    <a:pt x="1487487" y="278447"/>
                  </a:lnTo>
                  <a:lnTo>
                    <a:pt x="1459865" y="263207"/>
                  </a:lnTo>
                  <a:lnTo>
                    <a:pt x="1427797" y="252729"/>
                  </a:lnTo>
                  <a:lnTo>
                    <a:pt x="1392555" y="247650"/>
                  </a:lnTo>
                  <a:lnTo>
                    <a:pt x="1391285" y="245109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4874" y="4892040"/>
              <a:ext cx="98742" cy="9874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69327" y="5119687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0" y="20637"/>
                  </a:moveTo>
                  <a:lnTo>
                    <a:pt x="1587" y="28575"/>
                  </a:lnTo>
                  <a:lnTo>
                    <a:pt x="6032" y="35242"/>
                  </a:lnTo>
                  <a:lnTo>
                    <a:pt x="12700" y="39687"/>
                  </a:lnTo>
                  <a:lnTo>
                    <a:pt x="20637" y="41275"/>
                  </a:lnTo>
                  <a:lnTo>
                    <a:pt x="28892" y="39687"/>
                  </a:lnTo>
                  <a:lnTo>
                    <a:pt x="35242" y="35242"/>
                  </a:lnTo>
                  <a:lnTo>
                    <a:pt x="39687" y="28575"/>
                  </a:lnTo>
                  <a:lnTo>
                    <a:pt x="41275" y="20637"/>
                  </a:lnTo>
                  <a:lnTo>
                    <a:pt x="39687" y="12700"/>
                  </a:lnTo>
                  <a:lnTo>
                    <a:pt x="35242" y="6032"/>
                  </a:lnTo>
                  <a:lnTo>
                    <a:pt x="28892" y="1587"/>
                  </a:lnTo>
                  <a:lnTo>
                    <a:pt x="20637" y="0"/>
                  </a:lnTo>
                  <a:lnTo>
                    <a:pt x="12700" y="1587"/>
                  </a:lnTo>
                  <a:lnTo>
                    <a:pt x="6032" y="6032"/>
                  </a:lnTo>
                  <a:lnTo>
                    <a:pt x="1587" y="12700"/>
                  </a:lnTo>
                  <a:lnTo>
                    <a:pt x="0" y="20637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1375" y="4631690"/>
              <a:ext cx="140017" cy="14001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3662" y="3798887"/>
              <a:ext cx="1404620" cy="634365"/>
            </a:xfrm>
            <a:custGeom>
              <a:avLst/>
              <a:gdLst/>
              <a:ahLst/>
              <a:cxnLst/>
              <a:rect l="l" t="t" r="r" b="b"/>
              <a:pathLst>
                <a:path w="1404620" h="634364">
                  <a:moveTo>
                    <a:pt x="1314450" y="411480"/>
                  </a:moveTo>
                  <a:lnTo>
                    <a:pt x="1337945" y="411480"/>
                  </a:lnTo>
                  <a:lnTo>
                    <a:pt x="1361122" y="409257"/>
                  </a:lnTo>
                  <a:lnTo>
                    <a:pt x="1383347" y="404494"/>
                  </a:lnTo>
                  <a:lnTo>
                    <a:pt x="1404302" y="397827"/>
                  </a:lnTo>
                </a:path>
                <a:path w="1404620" h="634364">
                  <a:moveTo>
                    <a:pt x="1235392" y="561975"/>
                  </a:moveTo>
                  <a:lnTo>
                    <a:pt x="1244917" y="564197"/>
                  </a:lnTo>
                  <a:lnTo>
                    <a:pt x="1254760" y="566102"/>
                  </a:lnTo>
                  <a:lnTo>
                    <a:pt x="1264602" y="567689"/>
                  </a:lnTo>
                  <a:lnTo>
                    <a:pt x="1274762" y="568642"/>
                  </a:lnTo>
                </a:path>
                <a:path w="1404620" h="634364">
                  <a:moveTo>
                    <a:pt x="896937" y="634364"/>
                  </a:moveTo>
                  <a:lnTo>
                    <a:pt x="903922" y="627380"/>
                  </a:lnTo>
                  <a:lnTo>
                    <a:pt x="909955" y="619760"/>
                  </a:lnTo>
                  <a:lnTo>
                    <a:pt x="915669" y="612139"/>
                  </a:lnTo>
                  <a:lnTo>
                    <a:pt x="920750" y="604519"/>
                  </a:lnTo>
                </a:path>
                <a:path w="1404620" h="634364">
                  <a:moveTo>
                    <a:pt x="459422" y="559435"/>
                  </a:moveTo>
                  <a:lnTo>
                    <a:pt x="461009" y="568007"/>
                  </a:lnTo>
                  <a:lnTo>
                    <a:pt x="462915" y="576262"/>
                  </a:lnTo>
                  <a:lnTo>
                    <a:pt x="465772" y="584517"/>
                  </a:lnTo>
                  <a:lnTo>
                    <a:pt x="468947" y="592455"/>
                  </a:lnTo>
                </a:path>
                <a:path w="1404620" h="634364">
                  <a:moveTo>
                    <a:pt x="271780" y="355917"/>
                  </a:moveTo>
                  <a:lnTo>
                    <a:pt x="223520" y="377507"/>
                  </a:lnTo>
                  <a:lnTo>
                    <a:pt x="187325" y="406400"/>
                  </a:lnTo>
                  <a:lnTo>
                    <a:pt x="164147" y="441007"/>
                  </a:lnTo>
                  <a:lnTo>
                    <a:pt x="156527" y="479107"/>
                  </a:lnTo>
                </a:path>
                <a:path w="1404620" h="634364">
                  <a:moveTo>
                    <a:pt x="0" y="224789"/>
                  </a:moveTo>
                  <a:lnTo>
                    <a:pt x="9842" y="237489"/>
                  </a:lnTo>
                  <a:lnTo>
                    <a:pt x="21589" y="249872"/>
                  </a:lnTo>
                  <a:lnTo>
                    <a:pt x="35560" y="260985"/>
                  </a:lnTo>
                  <a:lnTo>
                    <a:pt x="51435" y="270827"/>
                  </a:lnTo>
                </a:path>
                <a:path w="1404620" h="634364">
                  <a:moveTo>
                    <a:pt x="123189" y="53339"/>
                  </a:moveTo>
                  <a:lnTo>
                    <a:pt x="120967" y="60325"/>
                  </a:lnTo>
                  <a:lnTo>
                    <a:pt x="120332" y="67627"/>
                  </a:lnTo>
                  <a:lnTo>
                    <a:pt x="120332" y="74930"/>
                  </a:lnTo>
                </a:path>
                <a:path w="1404620" h="634364">
                  <a:moveTo>
                    <a:pt x="450532" y="27939"/>
                  </a:moveTo>
                  <a:lnTo>
                    <a:pt x="445134" y="20319"/>
                  </a:lnTo>
                  <a:lnTo>
                    <a:pt x="439102" y="13335"/>
                  </a:lnTo>
                  <a:lnTo>
                    <a:pt x="432117" y="6350"/>
                  </a:lnTo>
                  <a:lnTo>
                    <a:pt x="424497" y="0"/>
                  </a:lnTo>
                </a:path>
                <a:path w="1404620" h="634364">
                  <a:moveTo>
                    <a:pt x="696277" y="40957"/>
                  </a:moveTo>
                  <a:lnTo>
                    <a:pt x="694055" y="34925"/>
                  </a:lnTo>
                  <a:lnTo>
                    <a:pt x="691197" y="28892"/>
                  </a:lnTo>
                  <a:lnTo>
                    <a:pt x="687705" y="22860"/>
                  </a:lnTo>
                  <a:lnTo>
                    <a:pt x="683577" y="17144"/>
                  </a:lnTo>
                </a:path>
                <a:path w="1404620" h="634364">
                  <a:moveTo>
                    <a:pt x="984885" y="49212"/>
                  </a:moveTo>
                  <a:lnTo>
                    <a:pt x="972502" y="54292"/>
                  </a:lnTo>
                  <a:lnTo>
                    <a:pt x="960755" y="60007"/>
                  </a:lnTo>
                  <a:lnTo>
                    <a:pt x="949325" y="66039"/>
                  </a:lnTo>
                  <a:lnTo>
                    <a:pt x="938847" y="72389"/>
                  </a:lnTo>
                </a:path>
                <a:path w="1404620" h="634364">
                  <a:moveTo>
                    <a:pt x="1334452" y="232092"/>
                  </a:moveTo>
                  <a:lnTo>
                    <a:pt x="1337310" y="226060"/>
                  </a:lnTo>
                  <a:lnTo>
                    <a:pt x="1339215" y="220027"/>
                  </a:lnTo>
                  <a:lnTo>
                    <a:pt x="1341120" y="213994"/>
                  </a:lnTo>
                  <a:lnTo>
                    <a:pt x="1342707" y="207644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07047" y="3923665"/>
              <a:ext cx="719455" cy="153670"/>
            </a:xfrm>
            <a:custGeom>
              <a:avLst/>
              <a:gdLst/>
              <a:ahLst/>
              <a:cxnLst/>
              <a:rect l="l" t="t" r="r" b="b"/>
              <a:pathLst>
                <a:path w="719455" h="153670">
                  <a:moveTo>
                    <a:pt x="444500" y="0"/>
                  </a:moveTo>
                  <a:lnTo>
                    <a:pt x="406717" y="10160"/>
                  </a:lnTo>
                  <a:lnTo>
                    <a:pt x="378777" y="38417"/>
                  </a:lnTo>
                  <a:lnTo>
                    <a:pt x="368617" y="76517"/>
                  </a:lnTo>
                  <a:lnTo>
                    <a:pt x="368617" y="77152"/>
                  </a:lnTo>
                  <a:lnTo>
                    <a:pt x="370205" y="92075"/>
                  </a:lnTo>
                  <a:lnTo>
                    <a:pt x="370205" y="92392"/>
                  </a:lnTo>
                  <a:lnTo>
                    <a:pt x="391159" y="131127"/>
                  </a:lnTo>
                  <a:lnTo>
                    <a:pt x="430212" y="151765"/>
                  </a:lnTo>
                  <a:lnTo>
                    <a:pt x="445770" y="153352"/>
                  </a:lnTo>
                  <a:lnTo>
                    <a:pt x="461327" y="151765"/>
                  </a:lnTo>
                  <a:lnTo>
                    <a:pt x="475297" y="147637"/>
                  </a:lnTo>
                  <a:lnTo>
                    <a:pt x="488315" y="140652"/>
                  </a:lnTo>
                  <a:lnTo>
                    <a:pt x="490537" y="139065"/>
                  </a:lnTo>
                  <a:lnTo>
                    <a:pt x="445134" y="139065"/>
                  </a:lnTo>
                  <a:lnTo>
                    <a:pt x="433070" y="138112"/>
                  </a:lnTo>
                  <a:lnTo>
                    <a:pt x="394017" y="111760"/>
                  </a:lnTo>
                  <a:lnTo>
                    <a:pt x="383857" y="77152"/>
                  </a:lnTo>
                  <a:lnTo>
                    <a:pt x="384175" y="68580"/>
                  </a:lnTo>
                  <a:lnTo>
                    <a:pt x="385762" y="60960"/>
                  </a:lnTo>
                  <a:lnTo>
                    <a:pt x="385762" y="60642"/>
                  </a:lnTo>
                  <a:lnTo>
                    <a:pt x="407670" y="27305"/>
                  </a:lnTo>
                  <a:lnTo>
                    <a:pt x="445134" y="14287"/>
                  </a:lnTo>
                  <a:lnTo>
                    <a:pt x="490537" y="14287"/>
                  </a:lnTo>
                  <a:lnTo>
                    <a:pt x="488315" y="12382"/>
                  </a:lnTo>
                  <a:lnTo>
                    <a:pt x="474980" y="5397"/>
                  </a:lnTo>
                  <a:lnTo>
                    <a:pt x="460692" y="1270"/>
                  </a:lnTo>
                  <a:lnTo>
                    <a:pt x="444500" y="0"/>
                  </a:lnTo>
                  <a:close/>
                </a:path>
                <a:path w="719455" h="153670">
                  <a:moveTo>
                    <a:pt x="490537" y="14287"/>
                  </a:moveTo>
                  <a:lnTo>
                    <a:pt x="445134" y="14287"/>
                  </a:lnTo>
                  <a:lnTo>
                    <a:pt x="453390" y="14605"/>
                  </a:lnTo>
                  <a:lnTo>
                    <a:pt x="461327" y="16192"/>
                  </a:lnTo>
                  <a:lnTo>
                    <a:pt x="494982" y="38417"/>
                  </a:lnTo>
                  <a:lnTo>
                    <a:pt x="507365" y="76517"/>
                  </a:lnTo>
                  <a:lnTo>
                    <a:pt x="507047" y="85090"/>
                  </a:lnTo>
                  <a:lnTo>
                    <a:pt x="489584" y="121285"/>
                  </a:lnTo>
                  <a:lnTo>
                    <a:pt x="453707" y="138747"/>
                  </a:lnTo>
                  <a:lnTo>
                    <a:pt x="445134" y="139065"/>
                  </a:lnTo>
                  <a:lnTo>
                    <a:pt x="490537" y="139065"/>
                  </a:lnTo>
                  <a:lnTo>
                    <a:pt x="516890" y="106362"/>
                  </a:lnTo>
                  <a:lnTo>
                    <a:pt x="522605" y="76517"/>
                  </a:lnTo>
                  <a:lnTo>
                    <a:pt x="521017" y="60960"/>
                  </a:lnTo>
                  <a:lnTo>
                    <a:pt x="516890" y="46672"/>
                  </a:lnTo>
                  <a:lnTo>
                    <a:pt x="509905" y="33972"/>
                  </a:lnTo>
                  <a:lnTo>
                    <a:pt x="500062" y="22225"/>
                  </a:lnTo>
                  <a:lnTo>
                    <a:pt x="490537" y="14287"/>
                  </a:lnTo>
                  <a:close/>
                </a:path>
                <a:path w="719455" h="153670">
                  <a:moveTo>
                    <a:pt x="558165" y="3810"/>
                  </a:moveTo>
                  <a:lnTo>
                    <a:pt x="543242" y="3810"/>
                  </a:lnTo>
                  <a:lnTo>
                    <a:pt x="584517" y="149542"/>
                  </a:lnTo>
                  <a:lnTo>
                    <a:pt x="587375" y="149542"/>
                  </a:lnTo>
                  <a:lnTo>
                    <a:pt x="603567" y="108902"/>
                  </a:lnTo>
                  <a:lnTo>
                    <a:pt x="588010" y="108902"/>
                  </a:lnTo>
                  <a:lnTo>
                    <a:pt x="558165" y="3810"/>
                  </a:lnTo>
                  <a:close/>
                </a:path>
                <a:path w="719455" h="153670">
                  <a:moveTo>
                    <a:pt x="646747" y="39052"/>
                  </a:moveTo>
                  <a:lnTo>
                    <a:pt x="631507" y="39052"/>
                  </a:lnTo>
                  <a:lnTo>
                    <a:pt x="674687" y="149542"/>
                  </a:lnTo>
                  <a:lnTo>
                    <a:pt x="677545" y="149542"/>
                  </a:lnTo>
                  <a:lnTo>
                    <a:pt x="688975" y="108902"/>
                  </a:lnTo>
                  <a:lnTo>
                    <a:pt x="674052" y="108902"/>
                  </a:lnTo>
                  <a:lnTo>
                    <a:pt x="646747" y="39052"/>
                  </a:lnTo>
                  <a:close/>
                </a:path>
                <a:path w="719455" h="153670">
                  <a:moveTo>
                    <a:pt x="632777" y="3810"/>
                  </a:moveTo>
                  <a:lnTo>
                    <a:pt x="629602" y="3810"/>
                  </a:lnTo>
                  <a:lnTo>
                    <a:pt x="588010" y="108902"/>
                  </a:lnTo>
                  <a:lnTo>
                    <a:pt x="603567" y="108902"/>
                  </a:lnTo>
                  <a:lnTo>
                    <a:pt x="631507" y="39052"/>
                  </a:lnTo>
                  <a:lnTo>
                    <a:pt x="646747" y="39052"/>
                  </a:lnTo>
                  <a:lnTo>
                    <a:pt x="632777" y="3810"/>
                  </a:lnTo>
                  <a:close/>
                </a:path>
                <a:path w="719455" h="153670">
                  <a:moveTo>
                    <a:pt x="719455" y="3810"/>
                  </a:moveTo>
                  <a:lnTo>
                    <a:pt x="704532" y="3810"/>
                  </a:lnTo>
                  <a:lnTo>
                    <a:pt x="674052" y="108902"/>
                  </a:lnTo>
                  <a:lnTo>
                    <a:pt x="688975" y="108902"/>
                  </a:lnTo>
                  <a:lnTo>
                    <a:pt x="719455" y="3810"/>
                  </a:lnTo>
                  <a:close/>
                </a:path>
                <a:path w="719455" h="153670">
                  <a:moveTo>
                    <a:pt x="227647" y="3810"/>
                  </a:moveTo>
                  <a:lnTo>
                    <a:pt x="224472" y="3810"/>
                  </a:lnTo>
                  <a:lnTo>
                    <a:pt x="224472" y="149542"/>
                  </a:lnTo>
                  <a:lnTo>
                    <a:pt x="239395" y="149542"/>
                  </a:lnTo>
                  <a:lnTo>
                    <a:pt x="239395" y="39052"/>
                  </a:lnTo>
                  <a:lnTo>
                    <a:pt x="258445" y="39052"/>
                  </a:lnTo>
                  <a:lnTo>
                    <a:pt x="227647" y="3810"/>
                  </a:lnTo>
                  <a:close/>
                </a:path>
                <a:path w="719455" h="153670">
                  <a:moveTo>
                    <a:pt x="258445" y="39052"/>
                  </a:moveTo>
                  <a:lnTo>
                    <a:pt x="239395" y="39052"/>
                  </a:lnTo>
                  <a:lnTo>
                    <a:pt x="335915" y="149542"/>
                  </a:lnTo>
                  <a:lnTo>
                    <a:pt x="339090" y="149542"/>
                  </a:lnTo>
                  <a:lnTo>
                    <a:pt x="339090" y="115570"/>
                  </a:lnTo>
                  <a:lnTo>
                    <a:pt x="324802" y="115570"/>
                  </a:lnTo>
                  <a:lnTo>
                    <a:pt x="258445" y="39052"/>
                  </a:lnTo>
                  <a:close/>
                </a:path>
                <a:path w="719455" h="153670">
                  <a:moveTo>
                    <a:pt x="339090" y="3810"/>
                  </a:moveTo>
                  <a:lnTo>
                    <a:pt x="324802" y="3810"/>
                  </a:lnTo>
                  <a:lnTo>
                    <a:pt x="324802" y="115570"/>
                  </a:lnTo>
                  <a:lnTo>
                    <a:pt x="339090" y="115570"/>
                  </a:lnTo>
                  <a:lnTo>
                    <a:pt x="339090" y="3810"/>
                  </a:lnTo>
                  <a:close/>
                </a:path>
                <a:path w="719455" h="153670">
                  <a:moveTo>
                    <a:pt x="118427" y="3810"/>
                  </a:moveTo>
                  <a:lnTo>
                    <a:pt x="103822" y="3810"/>
                  </a:lnTo>
                  <a:lnTo>
                    <a:pt x="103822" y="149542"/>
                  </a:lnTo>
                  <a:lnTo>
                    <a:pt x="118427" y="149542"/>
                  </a:lnTo>
                  <a:lnTo>
                    <a:pt x="118427" y="81597"/>
                  </a:lnTo>
                  <a:lnTo>
                    <a:pt x="138112" y="81597"/>
                  </a:lnTo>
                  <a:lnTo>
                    <a:pt x="126365" y="69215"/>
                  </a:lnTo>
                  <a:lnTo>
                    <a:pt x="137795" y="58420"/>
                  </a:lnTo>
                  <a:lnTo>
                    <a:pt x="118427" y="58420"/>
                  </a:lnTo>
                  <a:lnTo>
                    <a:pt x="118427" y="3810"/>
                  </a:lnTo>
                  <a:close/>
                </a:path>
                <a:path w="719455" h="153670">
                  <a:moveTo>
                    <a:pt x="138112" y="81597"/>
                  </a:moveTo>
                  <a:lnTo>
                    <a:pt x="118427" y="81597"/>
                  </a:lnTo>
                  <a:lnTo>
                    <a:pt x="182562" y="149542"/>
                  </a:lnTo>
                  <a:lnTo>
                    <a:pt x="201930" y="149542"/>
                  </a:lnTo>
                  <a:lnTo>
                    <a:pt x="138112" y="81597"/>
                  </a:lnTo>
                  <a:close/>
                </a:path>
                <a:path w="719455" h="153670">
                  <a:moveTo>
                    <a:pt x="196532" y="3810"/>
                  </a:moveTo>
                  <a:lnTo>
                    <a:pt x="176847" y="3810"/>
                  </a:lnTo>
                  <a:lnTo>
                    <a:pt x="118427" y="58420"/>
                  </a:lnTo>
                  <a:lnTo>
                    <a:pt x="137795" y="58420"/>
                  </a:lnTo>
                  <a:lnTo>
                    <a:pt x="196532" y="3810"/>
                  </a:lnTo>
                  <a:close/>
                </a:path>
                <a:path w="719455" h="153670">
                  <a:moveTo>
                    <a:pt x="14605" y="3810"/>
                  </a:moveTo>
                  <a:lnTo>
                    <a:pt x="0" y="3810"/>
                  </a:lnTo>
                  <a:lnTo>
                    <a:pt x="0" y="149542"/>
                  </a:lnTo>
                  <a:lnTo>
                    <a:pt x="14605" y="149542"/>
                  </a:lnTo>
                  <a:lnTo>
                    <a:pt x="14605" y="38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07047" y="3923665"/>
              <a:ext cx="719455" cy="153670"/>
            </a:xfrm>
            <a:custGeom>
              <a:avLst/>
              <a:gdLst/>
              <a:ahLst/>
              <a:cxnLst/>
              <a:rect l="l" t="t" r="r" b="b"/>
              <a:pathLst>
                <a:path w="719455" h="153670">
                  <a:moveTo>
                    <a:pt x="445134" y="14287"/>
                  </a:moveTo>
                  <a:lnTo>
                    <a:pt x="407670" y="27305"/>
                  </a:lnTo>
                  <a:lnTo>
                    <a:pt x="385762" y="60642"/>
                  </a:lnTo>
                  <a:lnTo>
                    <a:pt x="383857" y="77152"/>
                  </a:lnTo>
                  <a:lnTo>
                    <a:pt x="384809" y="89852"/>
                  </a:lnTo>
                  <a:lnTo>
                    <a:pt x="411162" y="128905"/>
                  </a:lnTo>
                  <a:lnTo>
                    <a:pt x="445134" y="139065"/>
                  </a:lnTo>
                  <a:lnTo>
                    <a:pt x="453707" y="138747"/>
                  </a:lnTo>
                  <a:lnTo>
                    <a:pt x="489584" y="120967"/>
                  </a:lnTo>
                  <a:lnTo>
                    <a:pt x="507047" y="85090"/>
                  </a:lnTo>
                  <a:lnTo>
                    <a:pt x="507365" y="76517"/>
                  </a:lnTo>
                  <a:lnTo>
                    <a:pt x="507047" y="67945"/>
                  </a:lnTo>
                  <a:lnTo>
                    <a:pt x="489584" y="32385"/>
                  </a:lnTo>
                  <a:lnTo>
                    <a:pt x="453390" y="14605"/>
                  </a:lnTo>
                  <a:lnTo>
                    <a:pt x="445134" y="14287"/>
                  </a:lnTo>
                </a:path>
                <a:path w="719455" h="153670">
                  <a:moveTo>
                    <a:pt x="543242" y="3810"/>
                  </a:moveTo>
                  <a:lnTo>
                    <a:pt x="558165" y="3810"/>
                  </a:lnTo>
                  <a:lnTo>
                    <a:pt x="588010" y="108902"/>
                  </a:lnTo>
                  <a:lnTo>
                    <a:pt x="629602" y="3810"/>
                  </a:lnTo>
                  <a:lnTo>
                    <a:pt x="632777" y="3810"/>
                  </a:lnTo>
                  <a:lnTo>
                    <a:pt x="674052" y="108902"/>
                  </a:lnTo>
                  <a:lnTo>
                    <a:pt x="704532" y="3810"/>
                  </a:lnTo>
                  <a:lnTo>
                    <a:pt x="719455" y="3810"/>
                  </a:lnTo>
                  <a:lnTo>
                    <a:pt x="677545" y="149542"/>
                  </a:lnTo>
                  <a:lnTo>
                    <a:pt x="674687" y="149542"/>
                  </a:lnTo>
                  <a:lnTo>
                    <a:pt x="631507" y="39052"/>
                  </a:lnTo>
                  <a:lnTo>
                    <a:pt x="587375" y="149542"/>
                  </a:lnTo>
                  <a:lnTo>
                    <a:pt x="584517" y="149542"/>
                  </a:lnTo>
                  <a:lnTo>
                    <a:pt x="543242" y="3810"/>
                  </a:lnTo>
                </a:path>
                <a:path w="719455" h="153670">
                  <a:moveTo>
                    <a:pt x="224472" y="3810"/>
                  </a:moveTo>
                  <a:lnTo>
                    <a:pt x="227647" y="3810"/>
                  </a:lnTo>
                  <a:lnTo>
                    <a:pt x="324802" y="115570"/>
                  </a:lnTo>
                  <a:lnTo>
                    <a:pt x="324802" y="3810"/>
                  </a:lnTo>
                  <a:lnTo>
                    <a:pt x="339090" y="3810"/>
                  </a:lnTo>
                  <a:lnTo>
                    <a:pt x="339090" y="149542"/>
                  </a:lnTo>
                  <a:lnTo>
                    <a:pt x="335915" y="149542"/>
                  </a:lnTo>
                  <a:lnTo>
                    <a:pt x="239395" y="39052"/>
                  </a:lnTo>
                  <a:lnTo>
                    <a:pt x="239395" y="149542"/>
                  </a:lnTo>
                  <a:lnTo>
                    <a:pt x="224472" y="149542"/>
                  </a:lnTo>
                  <a:lnTo>
                    <a:pt x="224472" y="3810"/>
                  </a:lnTo>
                </a:path>
                <a:path w="719455" h="153670">
                  <a:moveTo>
                    <a:pt x="103822" y="3810"/>
                  </a:moveTo>
                  <a:lnTo>
                    <a:pt x="118427" y="3810"/>
                  </a:lnTo>
                  <a:lnTo>
                    <a:pt x="118427" y="58420"/>
                  </a:lnTo>
                  <a:lnTo>
                    <a:pt x="176847" y="3810"/>
                  </a:lnTo>
                  <a:lnTo>
                    <a:pt x="196532" y="3810"/>
                  </a:lnTo>
                  <a:lnTo>
                    <a:pt x="126365" y="69215"/>
                  </a:lnTo>
                  <a:lnTo>
                    <a:pt x="201930" y="149542"/>
                  </a:lnTo>
                  <a:lnTo>
                    <a:pt x="182562" y="149542"/>
                  </a:lnTo>
                  <a:lnTo>
                    <a:pt x="118427" y="81597"/>
                  </a:lnTo>
                  <a:lnTo>
                    <a:pt x="118427" y="149542"/>
                  </a:lnTo>
                  <a:lnTo>
                    <a:pt x="103822" y="149542"/>
                  </a:lnTo>
                  <a:lnTo>
                    <a:pt x="103822" y="3810"/>
                  </a:lnTo>
                </a:path>
                <a:path w="719455" h="153670">
                  <a:moveTo>
                    <a:pt x="0" y="3810"/>
                  </a:moveTo>
                  <a:lnTo>
                    <a:pt x="14605" y="3810"/>
                  </a:lnTo>
                  <a:lnTo>
                    <a:pt x="14605" y="149542"/>
                  </a:lnTo>
                  <a:lnTo>
                    <a:pt x="0" y="149542"/>
                  </a:lnTo>
                  <a:lnTo>
                    <a:pt x="0" y="3810"/>
                  </a:lnTo>
                </a:path>
                <a:path w="719455" h="153670">
                  <a:moveTo>
                    <a:pt x="444500" y="0"/>
                  </a:moveTo>
                  <a:lnTo>
                    <a:pt x="488315" y="12382"/>
                  </a:lnTo>
                  <a:lnTo>
                    <a:pt x="516890" y="46672"/>
                  </a:lnTo>
                  <a:lnTo>
                    <a:pt x="522605" y="76517"/>
                  </a:lnTo>
                  <a:lnTo>
                    <a:pt x="521017" y="92075"/>
                  </a:lnTo>
                  <a:lnTo>
                    <a:pt x="500062" y="130810"/>
                  </a:lnTo>
                  <a:lnTo>
                    <a:pt x="461327" y="151765"/>
                  </a:lnTo>
                  <a:lnTo>
                    <a:pt x="445770" y="153352"/>
                  </a:lnTo>
                  <a:lnTo>
                    <a:pt x="430212" y="151765"/>
                  </a:lnTo>
                  <a:lnTo>
                    <a:pt x="391159" y="131127"/>
                  </a:lnTo>
                  <a:lnTo>
                    <a:pt x="370205" y="92392"/>
                  </a:lnTo>
                  <a:lnTo>
                    <a:pt x="368617" y="77152"/>
                  </a:lnTo>
                  <a:lnTo>
                    <a:pt x="369252" y="66992"/>
                  </a:lnTo>
                  <a:lnTo>
                    <a:pt x="384492" y="29845"/>
                  </a:lnTo>
                  <a:lnTo>
                    <a:pt x="415607" y="5715"/>
                  </a:lnTo>
                  <a:lnTo>
                    <a:pt x="44450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8650" y="4162425"/>
              <a:ext cx="468947" cy="15875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664450" y="5214620"/>
              <a:ext cx="976630" cy="945515"/>
            </a:xfrm>
            <a:custGeom>
              <a:avLst/>
              <a:gdLst/>
              <a:ahLst/>
              <a:cxnLst/>
              <a:rect l="l" t="t" r="r" b="b"/>
              <a:pathLst>
                <a:path w="976629" h="945514">
                  <a:moveTo>
                    <a:pt x="182562" y="895032"/>
                  </a:moveTo>
                  <a:lnTo>
                    <a:pt x="173037" y="911542"/>
                  </a:lnTo>
                  <a:lnTo>
                    <a:pt x="218440" y="935989"/>
                  </a:lnTo>
                  <a:lnTo>
                    <a:pt x="256540" y="945514"/>
                  </a:lnTo>
                  <a:lnTo>
                    <a:pt x="266700" y="944879"/>
                  </a:lnTo>
                  <a:lnTo>
                    <a:pt x="299580" y="926782"/>
                  </a:lnTo>
                  <a:lnTo>
                    <a:pt x="256540" y="926782"/>
                  </a:lnTo>
                  <a:lnTo>
                    <a:pt x="249237" y="926147"/>
                  </a:lnTo>
                  <a:lnTo>
                    <a:pt x="241617" y="924877"/>
                  </a:lnTo>
                  <a:lnTo>
                    <a:pt x="234632" y="922654"/>
                  </a:lnTo>
                  <a:lnTo>
                    <a:pt x="227647" y="919479"/>
                  </a:lnTo>
                  <a:lnTo>
                    <a:pt x="182562" y="895032"/>
                  </a:lnTo>
                  <a:close/>
                </a:path>
                <a:path w="976629" h="945514">
                  <a:moveTo>
                    <a:pt x="976312" y="53657"/>
                  </a:moveTo>
                  <a:lnTo>
                    <a:pt x="362267" y="363537"/>
                  </a:lnTo>
                  <a:lnTo>
                    <a:pt x="348167" y="387349"/>
                  </a:lnTo>
                  <a:lnTo>
                    <a:pt x="348055" y="401319"/>
                  </a:lnTo>
                  <a:lnTo>
                    <a:pt x="349567" y="407669"/>
                  </a:lnTo>
                  <a:lnTo>
                    <a:pt x="356234" y="419417"/>
                  </a:lnTo>
                  <a:lnTo>
                    <a:pt x="361315" y="424814"/>
                  </a:lnTo>
                  <a:lnTo>
                    <a:pt x="720090" y="630872"/>
                  </a:lnTo>
                  <a:lnTo>
                    <a:pt x="723582" y="634364"/>
                  </a:lnTo>
                  <a:lnTo>
                    <a:pt x="728345" y="642619"/>
                  </a:lnTo>
                  <a:lnTo>
                    <a:pt x="729615" y="647382"/>
                  </a:lnTo>
                  <a:lnTo>
                    <a:pt x="729615" y="656907"/>
                  </a:lnTo>
                  <a:lnTo>
                    <a:pt x="286384" y="918844"/>
                  </a:lnTo>
                  <a:lnTo>
                    <a:pt x="256540" y="926782"/>
                  </a:lnTo>
                  <a:lnTo>
                    <a:pt x="299580" y="926782"/>
                  </a:lnTo>
                  <a:lnTo>
                    <a:pt x="732790" y="688339"/>
                  </a:lnTo>
                  <a:lnTo>
                    <a:pt x="748982" y="660082"/>
                  </a:lnTo>
                  <a:lnTo>
                    <a:pt x="748982" y="644524"/>
                  </a:lnTo>
                  <a:lnTo>
                    <a:pt x="746759" y="636587"/>
                  </a:lnTo>
                  <a:lnTo>
                    <a:pt x="739140" y="622617"/>
                  </a:lnTo>
                  <a:lnTo>
                    <a:pt x="733107" y="616267"/>
                  </a:lnTo>
                  <a:lnTo>
                    <a:pt x="374015" y="410209"/>
                  </a:lnTo>
                  <a:lnTo>
                    <a:pt x="371475" y="407669"/>
                  </a:lnTo>
                  <a:lnTo>
                    <a:pt x="367982" y="401319"/>
                  </a:lnTo>
                  <a:lnTo>
                    <a:pt x="367029" y="397827"/>
                  </a:lnTo>
                  <a:lnTo>
                    <a:pt x="367029" y="390842"/>
                  </a:lnTo>
                  <a:lnTo>
                    <a:pt x="367982" y="387349"/>
                  </a:lnTo>
                  <a:lnTo>
                    <a:pt x="371792" y="380999"/>
                  </a:lnTo>
                  <a:lnTo>
                    <a:pt x="374332" y="378142"/>
                  </a:lnTo>
                  <a:lnTo>
                    <a:pt x="976312" y="53657"/>
                  </a:lnTo>
                  <a:close/>
                </a:path>
                <a:path w="976629" h="945514">
                  <a:moveTo>
                    <a:pt x="9525" y="0"/>
                  </a:moveTo>
                  <a:lnTo>
                    <a:pt x="0" y="16509"/>
                  </a:lnTo>
                  <a:lnTo>
                    <a:pt x="208279" y="130492"/>
                  </a:lnTo>
                  <a:lnTo>
                    <a:pt x="212725" y="135254"/>
                  </a:lnTo>
                  <a:lnTo>
                    <a:pt x="218757" y="145732"/>
                  </a:lnTo>
                  <a:lnTo>
                    <a:pt x="220345" y="151764"/>
                  </a:lnTo>
                  <a:lnTo>
                    <a:pt x="220345" y="163829"/>
                  </a:lnTo>
                  <a:lnTo>
                    <a:pt x="218757" y="169862"/>
                  </a:lnTo>
                  <a:lnTo>
                    <a:pt x="212407" y="180657"/>
                  </a:lnTo>
                  <a:lnTo>
                    <a:pt x="207645" y="185419"/>
                  </a:lnTo>
                  <a:lnTo>
                    <a:pt x="31432" y="275272"/>
                  </a:lnTo>
                  <a:lnTo>
                    <a:pt x="40322" y="292099"/>
                  </a:lnTo>
                  <a:lnTo>
                    <a:pt x="210184" y="205422"/>
                  </a:lnTo>
                  <a:lnTo>
                    <a:pt x="237807" y="171449"/>
                  </a:lnTo>
                  <a:lnTo>
                    <a:pt x="239077" y="164782"/>
                  </a:lnTo>
                  <a:lnTo>
                    <a:pt x="239712" y="157479"/>
                  </a:lnTo>
                  <a:lnTo>
                    <a:pt x="223837" y="119697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691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30415" y="4071302"/>
              <a:ext cx="835659" cy="120967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955915" y="4619307"/>
              <a:ext cx="10795" cy="108585"/>
            </a:xfrm>
            <a:custGeom>
              <a:avLst/>
              <a:gdLst/>
              <a:ahLst/>
              <a:cxnLst/>
              <a:rect l="l" t="t" r="r" b="b"/>
              <a:pathLst>
                <a:path w="10795" h="108585">
                  <a:moveTo>
                    <a:pt x="10477" y="0"/>
                  </a:moveTo>
                  <a:lnTo>
                    <a:pt x="0" y="5397"/>
                  </a:lnTo>
                  <a:lnTo>
                    <a:pt x="0" y="104457"/>
                  </a:lnTo>
                  <a:lnTo>
                    <a:pt x="10477" y="108267"/>
                  </a:lnTo>
                  <a:lnTo>
                    <a:pt x="10477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736522" y="4723765"/>
              <a:ext cx="229870" cy="123189"/>
            </a:xfrm>
            <a:custGeom>
              <a:avLst/>
              <a:gdLst/>
              <a:ahLst/>
              <a:cxnLst/>
              <a:rect l="l" t="t" r="r" b="b"/>
              <a:pathLst>
                <a:path w="229870" h="123189">
                  <a:moveTo>
                    <a:pt x="219392" y="0"/>
                  </a:moveTo>
                  <a:lnTo>
                    <a:pt x="1587" y="112395"/>
                  </a:lnTo>
                  <a:lnTo>
                    <a:pt x="0" y="122872"/>
                  </a:lnTo>
                  <a:lnTo>
                    <a:pt x="229552" y="3810"/>
                  </a:lnTo>
                  <a:lnTo>
                    <a:pt x="219392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05750" y="4648200"/>
              <a:ext cx="4762" cy="11048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48600" y="4650422"/>
              <a:ext cx="56832" cy="13779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91450" y="4680267"/>
              <a:ext cx="57150" cy="13779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787640" y="4710112"/>
              <a:ext cx="3810" cy="107950"/>
            </a:xfrm>
            <a:custGeom>
              <a:avLst/>
              <a:gdLst/>
              <a:ahLst/>
              <a:cxnLst/>
              <a:rect l="l" t="t" r="r" b="b"/>
              <a:pathLst>
                <a:path w="3809" h="107950">
                  <a:moveTo>
                    <a:pt x="3809" y="0"/>
                  </a:moveTo>
                  <a:lnTo>
                    <a:pt x="0" y="2539"/>
                  </a:lnTo>
                  <a:lnTo>
                    <a:pt x="0" y="106044"/>
                  </a:lnTo>
                  <a:lnTo>
                    <a:pt x="3809" y="10795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59650" y="4519612"/>
              <a:ext cx="180022" cy="29463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7530147" y="4519612"/>
              <a:ext cx="9525" cy="202565"/>
            </a:xfrm>
            <a:custGeom>
              <a:avLst/>
              <a:gdLst/>
              <a:ahLst/>
              <a:cxnLst/>
              <a:rect l="l" t="t" r="r" b="b"/>
              <a:pathLst>
                <a:path w="9525" h="202564">
                  <a:moveTo>
                    <a:pt x="9525" y="0"/>
                  </a:moveTo>
                  <a:lnTo>
                    <a:pt x="0" y="4762"/>
                  </a:lnTo>
                  <a:lnTo>
                    <a:pt x="0" y="199389"/>
                  </a:lnTo>
                  <a:lnTo>
                    <a:pt x="9525" y="20256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359650" y="4719002"/>
              <a:ext cx="180340" cy="95885"/>
            </a:xfrm>
            <a:custGeom>
              <a:avLst/>
              <a:gdLst/>
              <a:ahLst/>
              <a:cxnLst/>
              <a:rect l="l" t="t" r="r" b="b"/>
              <a:pathLst>
                <a:path w="180340" h="95885">
                  <a:moveTo>
                    <a:pt x="170497" y="0"/>
                  </a:moveTo>
                  <a:lnTo>
                    <a:pt x="1587" y="85725"/>
                  </a:lnTo>
                  <a:lnTo>
                    <a:pt x="0" y="95567"/>
                  </a:lnTo>
                  <a:lnTo>
                    <a:pt x="180022" y="3492"/>
                  </a:lnTo>
                  <a:lnTo>
                    <a:pt x="170497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84109" y="4545965"/>
              <a:ext cx="4445" cy="20478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7480617" y="4548187"/>
              <a:ext cx="3810" cy="202565"/>
            </a:xfrm>
            <a:custGeom>
              <a:avLst/>
              <a:gdLst/>
              <a:ahLst/>
              <a:cxnLst/>
              <a:rect l="l" t="t" r="r" b="b"/>
              <a:pathLst>
                <a:path w="3809" h="202564">
                  <a:moveTo>
                    <a:pt x="3492" y="0"/>
                  </a:moveTo>
                  <a:lnTo>
                    <a:pt x="0" y="2222"/>
                  </a:lnTo>
                  <a:lnTo>
                    <a:pt x="0" y="200660"/>
                  </a:lnTo>
                  <a:lnTo>
                    <a:pt x="3492" y="202564"/>
                  </a:lnTo>
                  <a:lnTo>
                    <a:pt x="3492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05687" y="4584065"/>
              <a:ext cx="4445" cy="20478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7402194" y="4586287"/>
              <a:ext cx="3810" cy="202565"/>
            </a:xfrm>
            <a:custGeom>
              <a:avLst/>
              <a:gdLst/>
              <a:ahLst/>
              <a:cxnLst/>
              <a:rect l="l" t="t" r="r" b="b"/>
              <a:pathLst>
                <a:path w="3809" h="202564">
                  <a:moveTo>
                    <a:pt x="3492" y="0"/>
                  </a:moveTo>
                  <a:lnTo>
                    <a:pt x="0" y="2222"/>
                  </a:lnTo>
                  <a:lnTo>
                    <a:pt x="0" y="200660"/>
                  </a:lnTo>
                  <a:lnTo>
                    <a:pt x="3492" y="202564"/>
                  </a:lnTo>
                  <a:lnTo>
                    <a:pt x="3492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145337" y="4519612"/>
              <a:ext cx="180022" cy="29463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7145337" y="4519612"/>
              <a:ext cx="9525" cy="202565"/>
            </a:xfrm>
            <a:custGeom>
              <a:avLst/>
              <a:gdLst/>
              <a:ahLst/>
              <a:cxnLst/>
              <a:rect l="l" t="t" r="r" b="b"/>
              <a:pathLst>
                <a:path w="9525" h="202564">
                  <a:moveTo>
                    <a:pt x="0" y="0"/>
                  </a:moveTo>
                  <a:lnTo>
                    <a:pt x="0" y="202564"/>
                  </a:lnTo>
                  <a:lnTo>
                    <a:pt x="9525" y="199389"/>
                  </a:lnTo>
                  <a:lnTo>
                    <a:pt x="9525" y="4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145337" y="4719002"/>
              <a:ext cx="180340" cy="95885"/>
            </a:xfrm>
            <a:custGeom>
              <a:avLst/>
              <a:gdLst/>
              <a:ahLst/>
              <a:cxnLst/>
              <a:rect l="l" t="t" r="r" b="b"/>
              <a:pathLst>
                <a:path w="180340" h="95885">
                  <a:moveTo>
                    <a:pt x="9525" y="0"/>
                  </a:moveTo>
                  <a:lnTo>
                    <a:pt x="0" y="3492"/>
                  </a:lnTo>
                  <a:lnTo>
                    <a:pt x="180022" y="95567"/>
                  </a:lnTo>
                  <a:lnTo>
                    <a:pt x="178434" y="8572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196454" y="4545965"/>
              <a:ext cx="4445" cy="20478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200582" y="4548187"/>
              <a:ext cx="3810" cy="202565"/>
            </a:xfrm>
            <a:custGeom>
              <a:avLst/>
              <a:gdLst/>
              <a:ahLst/>
              <a:cxnLst/>
              <a:rect l="l" t="t" r="r" b="b"/>
              <a:pathLst>
                <a:path w="3809" h="202564">
                  <a:moveTo>
                    <a:pt x="0" y="0"/>
                  </a:moveTo>
                  <a:lnTo>
                    <a:pt x="0" y="202564"/>
                  </a:lnTo>
                  <a:lnTo>
                    <a:pt x="3492" y="200660"/>
                  </a:lnTo>
                  <a:lnTo>
                    <a:pt x="3492" y="2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274877" y="4584065"/>
              <a:ext cx="4445" cy="204787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7279322" y="4586287"/>
              <a:ext cx="3810" cy="202565"/>
            </a:xfrm>
            <a:custGeom>
              <a:avLst/>
              <a:gdLst/>
              <a:ahLst/>
              <a:cxnLst/>
              <a:rect l="l" t="t" r="r" b="b"/>
              <a:pathLst>
                <a:path w="3809" h="202564">
                  <a:moveTo>
                    <a:pt x="0" y="0"/>
                  </a:moveTo>
                  <a:lnTo>
                    <a:pt x="0" y="202564"/>
                  </a:lnTo>
                  <a:lnTo>
                    <a:pt x="3492" y="200660"/>
                  </a:lnTo>
                  <a:lnTo>
                    <a:pt x="3492" y="2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145337" y="4772025"/>
              <a:ext cx="180022" cy="29463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145337" y="4772025"/>
              <a:ext cx="9525" cy="202565"/>
            </a:xfrm>
            <a:custGeom>
              <a:avLst/>
              <a:gdLst/>
              <a:ahLst/>
              <a:cxnLst/>
              <a:rect l="l" t="t" r="r" b="b"/>
              <a:pathLst>
                <a:path w="9525" h="202564">
                  <a:moveTo>
                    <a:pt x="0" y="0"/>
                  </a:moveTo>
                  <a:lnTo>
                    <a:pt x="0" y="202564"/>
                  </a:lnTo>
                  <a:lnTo>
                    <a:pt x="9525" y="199389"/>
                  </a:lnTo>
                  <a:lnTo>
                    <a:pt x="9525" y="4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45337" y="4971097"/>
              <a:ext cx="180340" cy="95885"/>
            </a:xfrm>
            <a:custGeom>
              <a:avLst/>
              <a:gdLst/>
              <a:ahLst/>
              <a:cxnLst/>
              <a:rect l="l" t="t" r="r" b="b"/>
              <a:pathLst>
                <a:path w="180340" h="95885">
                  <a:moveTo>
                    <a:pt x="9525" y="0"/>
                  </a:moveTo>
                  <a:lnTo>
                    <a:pt x="0" y="3492"/>
                  </a:lnTo>
                  <a:lnTo>
                    <a:pt x="180022" y="95567"/>
                  </a:lnTo>
                  <a:lnTo>
                    <a:pt x="178434" y="8572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196454" y="4798059"/>
              <a:ext cx="4445" cy="204787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7200582" y="4800282"/>
              <a:ext cx="3810" cy="202565"/>
            </a:xfrm>
            <a:custGeom>
              <a:avLst/>
              <a:gdLst/>
              <a:ahLst/>
              <a:cxnLst/>
              <a:rect l="l" t="t" r="r" b="b"/>
              <a:pathLst>
                <a:path w="3809" h="202564">
                  <a:moveTo>
                    <a:pt x="0" y="0"/>
                  </a:moveTo>
                  <a:lnTo>
                    <a:pt x="0" y="202564"/>
                  </a:lnTo>
                  <a:lnTo>
                    <a:pt x="3492" y="200659"/>
                  </a:lnTo>
                  <a:lnTo>
                    <a:pt x="3492" y="2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274877" y="4836159"/>
              <a:ext cx="4445" cy="204787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7279322" y="4838382"/>
              <a:ext cx="3810" cy="202565"/>
            </a:xfrm>
            <a:custGeom>
              <a:avLst/>
              <a:gdLst/>
              <a:ahLst/>
              <a:cxnLst/>
              <a:rect l="l" t="t" r="r" b="b"/>
              <a:pathLst>
                <a:path w="3809" h="202564">
                  <a:moveTo>
                    <a:pt x="0" y="0"/>
                  </a:moveTo>
                  <a:lnTo>
                    <a:pt x="0" y="202564"/>
                  </a:lnTo>
                  <a:lnTo>
                    <a:pt x="3492" y="200659"/>
                  </a:lnTo>
                  <a:lnTo>
                    <a:pt x="3492" y="2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589202" y="4890452"/>
              <a:ext cx="128904" cy="17621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7707629" y="4890452"/>
              <a:ext cx="10795" cy="108585"/>
            </a:xfrm>
            <a:custGeom>
              <a:avLst/>
              <a:gdLst/>
              <a:ahLst/>
              <a:cxnLst/>
              <a:rect l="l" t="t" r="r" b="b"/>
              <a:pathLst>
                <a:path w="10795" h="108585">
                  <a:moveTo>
                    <a:pt x="10477" y="0"/>
                  </a:moveTo>
                  <a:lnTo>
                    <a:pt x="0" y="5397"/>
                  </a:lnTo>
                  <a:lnTo>
                    <a:pt x="0" y="104457"/>
                  </a:lnTo>
                  <a:lnTo>
                    <a:pt x="10477" y="108267"/>
                  </a:lnTo>
                  <a:lnTo>
                    <a:pt x="10477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589202" y="4994909"/>
              <a:ext cx="128905" cy="71755"/>
            </a:xfrm>
            <a:custGeom>
              <a:avLst/>
              <a:gdLst/>
              <a:ahLst/>
              <a:cxnLst/>
              <a:rect l="l" t="t" r="r" b="b"/>
              <a:pathLst>
                <a:path w="128904" h="71754">
                  <a:moveTo>
                    <a:pt x="118427" y="0"/>
                  </a:moveTo>
                  <a:lnTo>
                    <a:pt x="1587" y="61277"/>
                  </a:lnTo>
                  <a:lnTo>
                    <a:pt x="0" y="71754"/>
                  </a:lnTo>
                  <a:lnTo>
                    <a:pt x="128904" y="3809"/>
                  </a:lnTo>
                  <a:lnTo>
                    <a:pt x="118427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657465" y="4919345"/>
              <a:ext cx="4762" cy="11048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7653654" y="4921567"/>
              <a:ext cx="3810" cy="107950"/>
            </a:xfrm>
            <a:custGeom>
              <a:avLst/>
              <a:gdLst/>
              <a:ahLst/>
              <a:cxnLst/>
              <a:rect l="l" t="t" r="r" b="b"/>
              <a:pathLst>
                <a:path w="3809" h="107950">
                  <a:moveTo>
                    <a:pt x="3810" y="0"/>
                  </a:moveTo>
                  <a:lnTo>
                    <a:pt x="0" y="2540"/>
                  </a:lnTo>
                  <a:lnTo>
                    <a:pt x="0" y="106045"/>
                  </a:lnTo>
                  <a:lnTo>
                    <a:pt x="3810" y="10795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736522" y="4764087"/>
              <a:ext cx="229552" cy="227330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7955915" y="4764087"/>
              <a:ext cx="10795" cy="108585"/>
            </a:xfrm>
            <a:custGeom>
              <a:avLst/>
              <a:gdLst/>
              <a:ahLst/>
              <a:cxnLst/>
              <a:rect l="l" t="t" r="r" b="b"/>
              <a:pathLst>
                <a:path w="10795" h="108585">
                  <a:moveTo>
                    <a:pt x="10477" y="0"/>
                  </a:moveTo>
                  <a:lnTo>
                    <a:pt x="0" y="5397"/>
                  </a:lnTo>
                  <a:lnTo>
                    <a:pt x="0" y="104457"/>
                  </a:lnTo>
                  <a:lnTo>
                    <a:pt x="10477" y="108267"/>
                  </a:lnTo>
                  <a:lnTo>
                    <a:pt x="10477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736522" y="4868545"/>
              <a:ext cx="229870" cy="123189"/>
            </a:xfrm>
            <a:custGeom>
              <a:avLst/>
              <a:gdLst/>
              <a:ahLst/>
              <a:cxnLst/>
              <a:rect l="l" t="t" r="r" b="b"/>
              <a:pathLst>
                <a:path w="229870" h="123189">
                  <a:moveTo>
                    <a:pt x="219392" y="0"/>
                  </a:moveTo>
                  <a:lnTo>
                    <a:pt x="1587" y="112394"/>
                  </a:lnTo>
                  <a:lnTo>
                    <a:pt x="0" y="122872"/>
                  </a:lnTo>
                  <a:lnTo>
                    <a:pt x="229552" y="3809"/>
                  </a:lnTo>
                  <a:lnTo>
                    <a:pt x="219392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05750" y="4792662"/>
              <a:ext cx="4762" cy="11048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848600" y="4795202"/>
              <a:ext cx="56832" cy="13779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791450" y="4824729"/>
              <a:ext cx="57150" cy="13811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7787640" y="4854575"/>
              <a:ext cx="3810" cy="107950"/>
            </a:xfrm>
            <a:custGeom>
              <a:avLst/>
              <a:gdLst/>
              <a:ahLst/>
              <a:cxnLst/>
              <a:rect l="l" t="t" r="r" b="b"/>
              <a:pathLst>
                <a:path w="3809" h="107950">
                  <a:moveTo>
                    <a:pt x="3809" y="0"/>
                  </a:moveTo>
                  <a:lnTo>
                    <a:pt x="0" y="2539"/>
                  </a:lnTo>
                  <a:lnTo>
                    <a:pt x="0" y="106044"/>
                  </a:lnTo>
                  <a:lnTo>
                    <a:pt x="3809" y="10795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736522" y="4908550"/>
              <a:ext cx="229552" cy="227330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7955915" y="4908550"/>
              <a:ext cx="10795" cy="108585"/>
            </a:xfrm>
            <a:custGeom>
              <a:avLst/>
              <a:gdLst/>
              <a:ahLst/>
              <a:cxnLst/>
              <a:rect l="l" t="t" r="r" b="b"/>
              <a:pathLst>
                <a:path w="10795" h="108585">
                  <a:moveTo>
                    <a:pt x="10477" y="0"/>
                  </a:moveTo>
                  <a:lnTo>
                    <a:pt x="0" y="5397"/>
                  </a:lnTo>
                  <a:lnTo>
                    <a:pt x="0" y="104457"/>
                  </a:lnTo>
                  <a:lnTo>
                    <a:pt x="10477" y="108267"/>
                  </a:lnTo>
                  <a:lnTo>
                    <a:pt x="10477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736522" y="5013007"/>
              <a:ext cx="229870" cy="123189"/>
            </a:xfrm>
            <a:custGeom>
              <a:avLst/>
              <a:gdLst/>
              <a:ahLst/>
              <a:cxnLst/>
              <a:rect l="l" t="t" r="r" b="b"/>
              <a:pathLst>
                <a:path w="229870" h="123189">
                  <a:moveTo>
                    <a:pt x="219392" y="0"/>
                  </a:moveTo>
                  <a:lnTo>
                    <a:pt x="1587" y="112394"/>
                  </a:lnTo>
                  <a:lnTo>
                    <a:pt x="0" y="122872"/>
                  </a:lnTo>
                  <a:lnTo>
                    <a:pt x="229552" y="3809"/>
                  </a:lnTo>
                  <a:lnTo>
                    <a:pt x="219392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905750" y="4937442"/>
              <a:ext cx="4762" cy="11048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848600" y="4939665"/>
              <a:ext cx="56832" cy="13779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791450" y="4969509"/>
              <a:ext cx="57150" cy="137794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787640" y="4999354"/>
              <a:ext cx="3810" cy="107950"/>
            </a:xfrm>
            <a:custGeom>
              <a:avLst/>
              <a:gdLst/>
              <a:ahLst/>
              <a:cxnLst/>
              <a:rect l="l" t="t" r="r" b="b"/>
              <a:pathLst>
                <a:path w="3809" h="107950">
                  <a:moveTo>
                    <a:pt x="3809" y="0"/>
                  </a:moveTo>
                  <a:lnTo>
                    <a:pt x="0" y="2540"/>
                  </a:lnTo>
                  <a:lnTo>
                    <a:pt x="0" y="106045"/>
                  </a:lnTo>
                  <a:lnTo>
                    <a:pt x="3809" y="10795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590472" y="4271327"/>
              <a:ext cx="124777" cy="13208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7708582" y="4271327"/>
              <a:ext cx="6985" cy="68580"/>
            </a:xfrm>
            <a:custGeom>
              <a:avLst/>
              <a:gdLst/>
              <a:ahLst/>
              <a:cxnLst/>
              <a:rect l="l" t="t" r="r" b="b"/>
              <a:pathLst>
                <a:path w="6984" h="68579">
                  <a:moveTo>
                    <a:pt x="6667" y="0"/>
                  </a:moveTo>
                  <a:lnTo>
                    <a:pt x="0" y="3492"/>
                  </a:lnTo>
                  <a:lnTo>
                    <a:pt x="0" y="66040"/>
                  </a:lnTo>
                  <a:lnTo>
                    <a:pt x="6667" y="68262"/>
                  </a:lnTo>
                  <a:lnTo>
                    <a:pt x="6667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590472" y="4337367"/>
              <a:ext cx="125095" cy="66040"/>
            </a:xfrm>
            <a:custGeom>
              <a:avLst/>
              <a:gdLst/>
              <a:ahLst/>
              <a:cxnLst/>
              <a:rect l="l" t="t" r="r" b="b"/>
              <a:pathLst>
                <a:path w="125095" h="66039">
                  <a:moveTo>
                    <a:pt x="118110" y="0"/>
                  </a:moveTo>
                  <a:lnTo>
                    <a:pt x="952" y="59372"/>
                  </a:lnTo>
                  <a:lnTo>
                    <a:pt x="0" y="66040"/>
                  </a:lnTo>
                  <a:lnTo>
                    <a:pt x="124777" y="2222"/>
                  </a:lnTo>
                  <a:lnTo>
                    <a:pt x="118110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673975" y="4289425"/>
              <a:ext cx="6032" cy="71437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590472" y="4314825"/>
              <a:ext cx="124777" cy="203200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7708582" y="4385945"/>
              <a:ext cx="6985" cy="68580"/>
            </a:xfrm>
            <a:custGeom>
              <a:avLst/>
              <a:gdLst/>
              <a:ahLst/>
              <a:cxnLst/>
              <a:rect l="l" t="t" r="r" b="b"/>
              <a:pathLst>
                <a:path w="6984" h="68579">
                  <a:moveTo>
                    <a:pt x="6667" y="0"/>
                  </a:moveTo>
                  <a:lnTo>
                    <a:pt x="0" y="3492"/>
                  </a:lnTo>
                  <a:lnTo>
                    <a:pt x="0" y="66039"/>
                  </a:lnTo>
                  <a:lnTo>
                    <a:pt x="6667" y="68262"/>
                  </a:lnTo>
                  <a:lnTo>
                    <a:pt x="6667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590472" y="4451984"/>
              <a:ext cx="125095" cy="66040"/>
            </a:xfrm>
            <a:custGeom>
              <a:avLst/>
              <a:gdLst/>
              <a:ahLst/>
              <a:cxnLst/>
              <a:rect l="l" t="t" r="r" b="b"/>
              <a:pathLst>
                <a:path w="125095" h="66039">
                  <a:moveTo>
                    <a:pt x="118110" y="0"/>
                  </a:moveTo>
                  <a:lnTo>
                    <a:pt x="952" y="59372"/>
                  </a:lnTo>
                  <a:lnTo>
                    <a:pt x="0" y="66039"/>
                  </a:lnTo>
                  <a:lnTo>
                    <a:pt x="124777" y="2222"/>
                  </a:lnTo>
                  <a:lnTo>
                    <a:pt x="118110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673975" y="4404042"/>
              <a:ext cx="6032" cy="7143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624444" y="4429442"/>
              <a:ext cx="6032" cy="71437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7608569" y="5030787"/>
              <a:ext cx="114300" cy="236220"/>
            </a:xfrm>
            <a:custGeom>
              <a:avLst/>
              <a:gdLst/>
              <a:ahLst/>
              <a:cxnLst/>
              <a:rect l="l" t="t" r="r" b="b"/>
              <a:pathLst>
                <a:path w="114300" h="236220">
                  <a:moveTo>
                    <a:pt x="113982" y="0"/>
                  </a:moveTo>
                  <a:lnTo>
                    <a:pt x="0" y="58737"/>
                  </a:lnTo>
                  <a:lnTo>
                    <a:pt x="0" y="236219"/>
                  </a:lnTo>
                  <a:lnTo>
                    <a:pt x="113982" y="177482"/>
                  </a:lnTo>
                  <a:lnTo>
                    <a:pt x="113982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608569" y="5030787"/>
              <a:ext cx="227965" cy="13493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921500" y="4744402"/>
              <a:ext cx="621665" cy="649922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7526972" y="5175567"/>
              <a:ext cx="8890" cy="93345"/>
            </a:xfrm>
            <a:custGeom>
              <a:avLst/>
              <a:gdLst/>
              <a:ahLst/>
              <a:cxnLst/>
              <a:rect l="l" t="t" r="r" b="b"/>
              <a:pathLst>
                <a:path w="8890" h="93345">
                  <a:moveTo>
                    <a:pt x="8890" y="0"/>
                  </a:moveTo>
                  <a:lnTo>
                    <a:pt x="0" y="4445"/>
                  </a:lnTo>
                  <a:lnTo>
                    <a:pt x="0" y="89852"/>
                  </a:lnTo>
                  <a:lnTo>
                    <a:pt x="8890" y="93027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7366000" y="5265420"/>
              <a:ext cx="170180" cy="90170"/>
            </a:xfrm>
            <a:custGeom>
              <a:avLst/>
              <a:gdLst/>
              <a:ahLst/>
              <a:cxnLst/>
              <a:rect l="l" t="t" r="r" b="b"/>
              <a:pathLst>
                <a:path w="170179" h="90170">
                  <a:moveTo>
                    <a:pt x="160972" y="0"/>
                  </a:moveTo>
                  <a:lnTo>
                    <a:pt x="1587" y="80644"/>
                  </a:lnTo>
                  <a:lnTo>
                    <a:pt x="0" y="89852"/>
                  </a:lnTo>
                  <a:lnTo>
                    <a:pt x="169862" y="3174"/>
                  </a:lnTo>
                  <a:lnTo>
                    <a:pt x="160972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479665" y="5200015"/>
              <a:ext cx="7937" cy="9715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412354" y="5234622"/>
              <a:ext cx="7937" cy="97155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454139" y="3994467"/>
              <a:ext cx="75882" cy="112680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356350" y="3883342"/>
              <a:ext cx="239395" cy="125094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453505" y="3911282"/>
              <a:ext cx="142240" cy="15589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521325" y="3191827"/>
              <a:ext cx="1518920" cy="1232535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236969" y="3949065"/>
              <a:ext cx="144462" cy="124777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7509827" y="3768090"/>
              <a:ext cx="1705610" cy="601345"/>
            </a:xfrm>
            <a:custGeom>
              <a:avLst/>
              <a:gdLst/>
              <a:ahLst/>
              <a:cxnLst/>
              <a:rect l="l" t="t" r="r" b="b"/>
              <a:pathLst>
                <a:path w="1705609" h="601345">
                  <a:moveTo>
                    <a:pt x="698817" y="150812"/>
                  </a:moveTo>
                  <a:lnTo>
                    <a:pt x="679450" y="198437"/>
                  </a:lnTo>
                  <a:lnTo>
                    <a:pt x="656272" y="242570"/>
                  </a:lnTo>
                  <a:lnTo>
                    <a:pt x="629602" y="283210"/>
                  </a:lnTo>
                  <a:lnTo>
                    <a:pt x="599757" y="320357"/>
                  </a:lnTo>
                  <a:lnTo>
                    <a:pt x="567054" y="354330"/>
                  </a:lnTo>
                  <a:lnTo>
                    <a:pt x="532129" y="385127"/>
                  </a:lnTo>
                  <a:lnTo>
                    <a:pt x="490854" y="416560"/>
                  </a:lnTo>
                  <a:lnTo>
                    <a:pt x="447675" y="444182"/>
                  </a:lnTo>
                  <a:lnTo>
                    <a:pt x="403225" y="468947"/>
                  </a:lnTo>
                  <a:lnTo>
                    <a:pt x="358139" y="490220"/>
                  </a:lnTo>
                  <a:lnTo>
                    <a:pt x="304482" y="512127"/>
                  </a:lnTo>
                  <a:lnTo>
                    <a:pt x="251777" y="530225"/>
                  </a:lnTo>
                  <a:lnTo>
                    <a:pt x="201294" y="544830"/>
                  </a:lnTo>
                  <a:lnTo>
                    <a:pt x="153987" y="556577"/>
                  </a:lnTo>
                  <a:lnTo>
                    <a:pt x="111125" y="565150"/>
                  </a:lnTo>
                  <a:lnTo>
                    <a:pt x="65404" y="572770"/>
                  </a:lnTo>
                  <a:lnTo>
                    <a:pt x="20637" y="578485"/>
                  </a:lnTo>
                  <a:lnTo>
                    <a:pt x="0" y="580072"/>
                  </a:lnTo>
                  <a:lnTo>
                    <a:pt x="0" y="582612"/>
                  </a:lnTo>
                  <a:lnTo>
                    <a:pt x="952" y="599122"/>
                  </a:lnTo>
                  <a:lnTo>
                    <a:pt x="952" y="600710"/>
                  </a:lnTo>
                  <a:lnTo>
                    <a:pt x="1269" y="601345"/>
                  </a:lnTo>
                  <a:lnTo>
                    <a:pt x="55244" y="595630"/>
                  </a:lnTo>
                  <a:lnTo>
                    <a:pt x="93344" y="589915"/>
                  </a:lnTo>
                  <a:lnTo>
                    <a:pt x="132079" y="582612"/>
                  </a:lnTo>
                  <a:lnTo>
                    <a:pt x="175259" y="573405"/>
                  </a:lnTo>
                  <a:lnTo>
                    <a:pt x="221932" y="561340"/>
                  </a:lnTo>
                  <a:lnTo>
                    <a:pt x="271779" y="546100"/>
                  </a:lnTo>
                  <a:lnTo>
                    <a:pt x="323214" y="527685"/>
                  </a:lnTo>
                  <a:lnTo>
                    <a:pt x="375919" y="505460"/>
                  </a:lnTo>
                  <a:lnTo>
                    <a:pt x="428625" y="479425"/>
                  </a:lnTo>
                  <a:lnTo>
                    <a:pt x="473709" y="453072"/>
                  </a:lnTo>
                  <a:lnTo>
                    <a:pt x="517842" y="423227"/>
                  </a:lnTo>
                  <a:lnTo>
                    <a:pt x="560069" y="389572"/>
                  </a:lnTo>
                  <a:lnTo>
                    <a:pt x="599439" y="352107"/>
                  </a:lnTo>
                  <a:lnTo>
                    <a:pt x="628967" y="319087"/>
                  </a:lnTo>
                  <a:lnTo>
                    <a:pt x="655954" y="283210"/>
                  </a:lnTo>
                  <a:lnTo>
                    <a:pt x="680084" y="244475"/>
                  </a:lnTo>
                  <a:lnTo>
                    <a:pt x="701357" y="202565"/>
                  </a:lnTo>
                  <a:lnTo>
                    <a:pt x="715644" y="166687"/>
                  </a:lnTo>
                  <a:lnTo>
                    <a:pt x="846735" y="166687"/>
                  </a:lnTo>
                  <a:lnTo>
                    <a:pt x="843597" y="166370"/>
                  </a:lnTo>
                  <a:lnTo>
                    <a:pt x="798194" y="160337"/>
                  </a:lnTo>
                  <a:lnTo>
                    <a:pt x="763292" y="154305"/>
                  </a:lnTo>
                  <a:lnTo>
                    <a:pt x="708977" y="154305"/>
                  </a:lnTo>
                  <a:lnTo>
                    <a:pt x="698817" y="150812"/>
                  </a:lnTo>
                  <a:close/>
                </a:path>
                <a:path w="1705609" h="601345">
                  <a:moveTo>
                    <a:pt x="846735" y="166687"/>
                  </a:moveTo>
                  <a:lnTo>
                    <a:pt x="715644" y="166687"/>
                  </a:lnTo>
                  <a:lnTo>
                    <a:pt x="716914" y="167005"/>
                  </a:lnTo>
                  <a:lnTo>
                    <a:pt x="795019" y="181292"/>
                  </a:lnTo>
                  <a:lnTo>
                    <a:pt x="858202" y="189230"/>
                  </a:lnTo>
                  <a:lnTo>
                    <a:pt x="935037" y="195580"/>
                  </a:lnTo>
                  <a:lnTo>
                    <a:pt x="1023302" y="197802"/>
                  </a:lnTo>
                  <a:lnTo>
                    <a:pt x="1072832" y="197167"/>
                  </a:lnTo>
                  <a:lnTo>
                    <a:pt x="1124584" y="194627"/>
                  </a:lnTo>
                  <a:lnTo>
                    <a:pt x="1178242" y="190182"/>
                  </a:lnTo>
                  <a:lnTo>
                    <a:pt x="1233487" y="183515"/>
                  </a:lnTo>
                  <a:lnTo>
                    <a:pt x="1273270" y="176847"/>
                  </a:lnTo>
                  <a:lnTo>
                    <a:pt x="1023302" y="176847"/>
                  </a:lnTo>
                  <a:lnTo>
                    <a:pt x="956944" y="175260"/>
                  </a:lnTo>
                  <a:lnTo>
                    <a:pt x="896937" y="171767"/>
                  </a:lnTo>
                  <a:lnTo>
                    <a:pt x="846735" y="166687"/>
                  </a:lnTo>
                  <a:close/>
                </a:path>
                <a:path w="1705609" h="601345">
                  <a:moveTo>
                    <a:pt x="1693544" y="0"/>
                  </a:moveTo>
                  <a:lnTo>
                    <a:pt x="1650364" y="25400"/>
                  </a:lnTo>
                  <a:lnTo>
                    <a:pt x="1606550" y="48260"/>
                  </a:lnTo>
                  <a:lnTo>
                    <a:pt x="1562417" y="68897"/>
                  </a:lnTo>
                  <a:lnTo>
                    <a:pt x="1518602" y="87312"/>
                  </a:lnTo>
                  <a:lnTo>
                    <a:pt x="1474469" y="103822"/>
                  </a:lnTo>
                  <a:lnTo>
                    <a:pt x="1430654" y="118110"/>
                  </a:lnTo>
                  <a:lnTo>
                    <a:pt x="1386839" y="130810"/>
                  </a:lnTo>
                  <a:lnTo>
                    <a:pt x="1343342" y="141605"/>
                  </a:lnTo>
                  <a:lnTo>
                    <a:pt x="1286509" y="153352"/>
                  </a:lnTo>
                  <a:lnTo>
                    <a:pt x="1230629" y="162560"/>
                  </a:lnTo>
                  <a:lnTo>
                    <a:pt x="1176019" y="169227"/>
                  </a:lnTo>
                  <a:lnTo>
                    <a:pt x="1122997" y="173672"/>
                  </a:lnTo>
                  <a:lnTo>
                    <a:pt x="1072197" y="175895"/>
                  </a:lnTo>
                  <a:lnTo>
                    <a:pt x="1023302" y="176847"/>
                  </a:lnTo>
                  <a:lnTo>
                    <a:pt x="1273270" y="176847"/>
                  </a:lnTo>
                  <a:lnTo>
                    <a:pt x="1348422" y="162242"/>
                  </a:lnTo>
                  <a:lnTo>
                    <a:pt x="1392554" y="151130"/>
                  </a:lnTo>
                  <a:lnTo>
                    <a:pt x="1437004" y="138430"/>
                  </a:lnTo>
                  <a:lnTo>
                    <a:pt x="1481772" y="123825"/>
                  </a:lnTo>
                  <a:lnTo>
                    <a:pt x="1526539" y="106997"/>
                  </a:lnTo>
                  <a:lnTo>
                    <a:pt x="1571625" y="88265"/>
                  </a:lnTo>
                  <a:lnTo>
                    <a:pt x="1616392" y="66992"/>
                  </a:lnTo>
                  <a:lnTo>
                    <a:pt x="1660842" y="43815"/>
                  </a:lnTo>
                  <a:lnTo>
                    <a:pt x="1705292" y="17780"/>
                  </a:lnTo>
                  <a:lnTo>
                    <a:pt x="1693544" y="0"/>
                  </a:lnTo>
                  <a:close/>
                </a:path>
                <a:path w="1705609" h="601345">
                  <a:moveTo>
                    <a:pt x="711834" y="144145"/>
                  </a:moveTo>
                  <a:lnTo>
                    <a:pt x="708977" y="154305"/>
                  </a:lnTo>
                  <a:lnTo>
                    <a:pt x="763292" y="154305"/>
                  </a:lnTo>
                  <a:lnTo>
                    <a:pt x="746759" y="151447"/>
                  </a:lnTo>
                  <a:lnTo>
                    <a:pt x="711834" y="144145"/>
                  </a:lnTo>
                  <a:close/>
                </a:path>
              </a:pathLst>
            </a:custGeom>
            <a:solidFill>
              <a:srgbClr val="DB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194675" y="3623945"/>
              <a:ext cx="75247" cy="317182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8447404" y="4422140"/>
              <a:ext cx="1706880" cy="601345"/>
            </a:xfrm>
            <a:custGeom>
              <a:avLst/>
              <a:gdLst/>
              <a:ahLst/>
              <a:cxnLst/>
              <a:rect l="l" t="t" r="r" b="b"/>
              <a:pathLst>
                <a:path w="1706879" h="601345">
                  <a:moveTo>
                    <a:pt x="867727" y="38735"/>
                  </a:moveTo>
                  <a:lnTo>
                    <a:pt x="853122" y="75247"/>
                  </a:lnTo>
                  <a:lnTo>
                    <a:pt x="835342" y="109855"/>
                  </a:lnTo>
                  <a:lnTo>
                    <a:pt x="814704" y="143510"/>
                  </a:lnTo>
                  <a:lnTo>
                    <a:pt x="791527" y="175577"/>
                  </a:lnTo>
                  <a:lnTo>
                    <a:pt x="761047" y="211137"/>
                  </a:lnTo>
                  <a:lnTo>
                    <a:pt x="727392" y="245110"/>
                  </a:lnTo>
                  <a:lnTo>
                    <a:pt x="691197" y="277177"/>
                  </a:lnTo>
                  <a:lnTo>
                    <a:pt x="652779" y="307657"/>
                  </a:lnTo>
                  <a:lnTo>
                    <a:pt x="612457" y="336232"/>
                  </a:lnTo>
                  <a:lnTo>
                    <a:pt x="570547" y="362902"/>
                  </a:lnTo>
                  <a:lnTo>
                    <a:pt x="521970" y="390842"/>
                  </a:lnTo>
                  <a:lnTo>
                    <a:pt x="472757" y="416877"/>
                  </a:lnTo>
                  <a:lnTo>
                    <a:pt x="423227" y="440690"/>
                  </a:lnTo>
                  <a:lnTo>
                    <a:pt x="373697" y="462597"/>
                  </a:lnTo>
                  <a:lnTo>
                    <a:pt x="325120" y="482282"/>
                  </a:lnTo>
                  <a:lnTo>
                    <a:pt x="277812" y="500062"/>
                  </a:lnTo>
                  <a:lnTo>
                    <a:pt x="232410" y="515937"/>
                  </a:lnTo>
                  <a:lnTo>
                    <a:pt x="189229" y="530225"/>
                  </a:lnTo>
                  <a:lnTo>
                    <a:pt x="149225" y="542290"/>
                  </a:lnTo>
                  <a:lnTo>
                    <a:pt x="80645" y="561340"/>
                  </a:lnTo>
                  <a:lnTo>
                    <a:pt x="30479" y="573722"/>
                  </a:lnTo>
                  <a:lnTo>
                    <a:pt x="0" y="580390"/>
                  </a:lnTo>
                  <a:lnTo>
                    <a:pt x="4127" y="601027"/>
                  </a:lnTo>
                  <a:lnTo>
                    <a:pt x="73660" y="585152"/>
                  </a:lnTo>
                  <a:lnTo>
                    <a:pt x="122237" y="572135"/>
                  </a:lnTo>
                  <a:lnTo>
                    <a:pt x="180340" y="554990"/>
                  </a:lnTo>
                  <a:lnTo>
                    <a:pt x="245745" y="533717"/>
                  </a:lnTo>
                  <a:lnTo>
                    <a:pt x="316865" y="508317"/>
                  </a:lnTo>
                  <a:lnTo>
                    <a:pt x="391795" y="477837"/>
                  </a:lnTo>
                  <a:lnTo>
                    <a:pt x="435292" y="458470"/>
                  </a:lnTo>
                  <a:lnTo>
                    <a:pt x="479425" y="437515"/>
                  </a:lnTo>
                  <a:lnTo>
                    <a:pt x="522922" y="414655"/>
                  </a:lnTo>
                  <a:lnTo>
                    <a:pt x="566102" y="390525"/>
                  </a:lnTo>
                  <a:lnTo>
                    <a:pt x="608329" y="364172"/>
                  </a:lnTo>
                  <a:lnTo>
                    <a:pt x="649287" y="336550"/>
                  </a:lnTo>
                  <a:lnTo>
                    <a:pt x="688657" y="307022"/>
                  </a:lnTo>
                  <a:lnTo>
                    <a:pt x="721677" y="279400"/>
                  </a:lnTo>
                  <a:lnTo>
                    <a:pt x="752792" y="250507"/>
                  </a:lnTo>
                  <a:lnTo>
                    <a:pt x="781685" y="220345"/>
                  </a:lnTo>
                  <a:lnTo>
                    <a:pt x="808672" y="188277"/>
                  </a:lnTo>
                  <a:lnTo>
                    <a:pt x="832802" y="154940"/>
                  </a:lnTo>
                  <a:lnTo>
                    <a:pt x="854392" y="120015"/>
                  </a:lnTo>
                  <a:lnTo>
                    <a:pt x="872807" y="83820"/>
                  </a:lnTo>
                  <a:lnTo>
                    <a:pt x="883285" y="58102"/>
                  </a:lnTo>
                  <a:lnTo>
                    <a:pt x="928677" y="58102"/>
                  </a:lnTo>
                  <a:lnTo>
                    <a:pt x="901382" y="44132"/>
                  </a:lnTo>
                  <a:lnTo>
                    <a:pt x="898265" y="42227"/>
                  </a:lnTo>
                  <a:lnTo>
                    <a:pt x="877887" y="42227"/>
                  </a:lnTo>
                  <a:lnTo>
                    <a:pt x="867727" y="38735"/>
                  </a:lnTo>
                  <a:close/>
                </a:path>
                <a:path w="1706879" h="601345">
                  <a:moveTo>
                    <a:pt x="928677" y="58102"/>
                  </a:moveTo>
                  <a:lnTo>
                    <a:pt x="883285" y="58102"/>
                  </a:lnTo>
                  <a:lnTo>
                    <a:pt x="899477" y="67310"/>
                  </a:lnTo>
                  <a:lnTo>
                    <a:pt x="976629" y="102552"/>
                  </a:lnTo>
                  <a:lnTo>
                    <a:pt x="1052195" y="127317"/>
                  </a:lnTo>
                  <a:lnTo>
                    <a:pt x="1096645" y="138112"/>
                  </a:lnTo>
                  <a:lnTo>
                    <a:pt x="1145222" y="146367"/>
                  </a:lnTo>
                  <a:lnTo>
                    <a:pt x="1197292" y="152082"/>
                  </a:lnTo>
                  <a:lnTo>
                    <a:pt x="1253172" y="153987"/>
                  </a:lnTo>
                  <a:lnTo>
                    <a:pt x="1293177" y="153035"/>
                  </a:lnTo>
                  <a:lnTo>
                    <a:pt x="1334452" y="149860"/>
                  </a:lnTo>
                  <a:lnTo>
                    <a:pt x="1376997" y="144145"/>
                  </a:lnTo>
                  <a:lnTo>
                    <a:pt x="1420812" y="135890"/>
                  </a:lnTo>
                  <a:lnTo>
                    <a:pt x="1432487" y="133032"/>
                  </a:lnTo>
                  <a:lnTo>
                    <a:pt x="1253172" y="133032"/>
                  </a:lnTo>
                  <a:lnTo>
                    <a:pt x="1188402" y="130175"/>
                  </a:lnTo>
                  <a:lnTo>
                    <a:pt x="1129029" y="122555"/>
                  </a:lnTo>
                  <a:lnTo>
                    <a:pt x="1074737" y="111442"/>
                  </a:lnTo>
                  <a:lnTo>
                    <a:pt x="1026477" y="97790"/>
                  </a:lnTo>
                  <a:lnTo>
                    <a:pt x="984567" y="82867"/>
                  </a:lnTo>
                  <a:lnTo>
                    <a:pt x="941704" y="64770"/>
                  </a:lnTo>
                  <a:lnTo>
                    <a:pt x="928677" y="58102"/>
                  </a:lnTo>
                  <a:close/>
                </a:path>
                <a:path w="1706879" h="601345">
                  <a:moveTo>
                    <a:pt x="1695132" y="0"/>
                  </a:moveTo>
                  <a:lnTo>
                    <a:pt x="1641157" y="31115"/>
                  </a:lnTo>
                  <a:lnTo>
                    <a:pt x="1587817" y="57467"/>
                  </a:lnTo>
                  <a:lnTo>
                    <a:pt x="1535747" y="79375"/>
                  </a:lnTo>
                  <a:lnTo>
                    <a:pt x="1484947" y="96837"/>
                  </a:lnTo>
                  <a:lnTo>
                    <a:pt x="1435735" y="110807"/>
                  </a:lnTo>
                  <a:lnTo>
                    <a:pt x="1387475" y="120967"/>
                  </a:lnTo>
                  <a:lnTo>
                    <a:pt x="1341120" y="127635"/>
                  </a:lnTo>
                  <a:lnTo>
                    <a:pt x="1296352" y="131762"/>
                  </a:lnTo>
                  <a:lnTo>
                    <a:pt x="1253172" y="133032"/>
                  </a:lnTo>
                  <a:lnTo>
                    <a:pt x="1432487" y="133032"/>
                  </a:lnTo>
                  <a:lnTo>
                    <a:pt x="1512252" y="110490"/>
                  </a:lnTo>
                  <a:lnTo>
                    <a:pt x="1559560" y="92710"/>
                  </a:lnTo>
                  <a:lnTo>
                    <a:pt x="1607820" y="71755"/>
                  </a:lnTo>
                  <a:lnTo>
                    <a:pt x="1657032" y="46672"/>
                  </a:lnTo>
                  <a:lnTo>
                    <a:pt x="1706879" y="17780"/>
                  </a:lnTo>
                  <a:lnTo>
                    <a:pt x="1695132" y="0"/>
                  </a:lnTo>
                  <a:close/>
                </a:path>
                <a:path w="1706879" h="601345">
                  <a:moveTo>
                    <a:pt x="884237" y="33655"/>
                  </a:moveTo>
                  <a:lnTo>
                    <a:pt x="877887" y="42227"/>
                  </a:lnTo>
                  <a:lnTo>
                    <a:pt x="898265" y="42227"/>
                  </a:lnTo>
                  <a:lnTo>
                    <a:pt x="884237" y="33655"/>
                  </a:lnTo>
                  <a:close/>
                </a:path>
              </a:pathLst>
            </a:custGeom>
            <a:solidFill>
              <a:srgbClr val="DB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8125777" y="3175317"/>
              <a:ext cx="1285240" cy="1077595"/>
            </a:xfrm>
            <a:custGeom>
              <a:avLst/>
              <a:gdLst/>
              <a:ahLst/>
              <a:cxnLst/>
              <a:rect l="l" t="t" r="r" b="b"/>
              <a:pathLst>
                <a:path w="1285240" h="1077595">
                  <a:moveTo>
                    <a:pt x="482218" y="744855"/>
                  </a:moveTo>
                  <a:lnTo>
                    <a:pt x="454977" y="744855"/>
                  </a:lnTo>
                  <a:lnTo>
                    <a:pt x="614362" y="949325"/>
                  </a:lnTo>
                  <a:lnTo>
                    <a:pt x="631507" y="936625"/>
                  </a:lnTo>
                  <a:lnTo>
                    <a:pt x="482218" y="744855"/>
                  </a:lnTo>
                  <a:close/>
                </a:path>
                <a:path w="1285240" h="1077595">
                  <a:moveTo>
                    <a:pt x="212725" y="388937"/>
                  </a:moveTo>
                  <a:lnTo>
                    <a:pt x="0" y="483870"/>
                  </a:lnTo>
                  <a:lnTo>
                    <a:pt x="449897" y="747077"/>
                  </a:lnTo>
                  <a:lnTo>
                    <a:pt x="454977" y="744855"/>
                  </a:lnTo>
                  <a:lnTo>
                    <a:pt x="482218" y="744855"/>
                  </a:lnTo>
                  <a:lnTo>
                    <a:pt x="475297" y="735965"/>
                  </a:lnTo>
                  <a:lnTo>
                    <a:pt x="523771" y="715010"/>
                  </a:lnTo>
                  <a:lnTo>
                    <a:pt x="470852" y="715010"/>
                  </a:lnTo>
                  <a:lnTo>
                    <a:pt x="472549" y="708977"/>
                  </a:lnTo>
                  <a:lnTo>
                    <a:pt x="427037" y="708977"/>
                  </a:lnTo>
                  <a:lnTo>
                    <a:pt x="60642" y="494982"/>
                  </a:lnTo>
                  <a:lnTo>
                    <a:pt x="46354" y="486410"/>
                  </a:lnTo>
                  <a:lnTo>
                    <a:pt x="200342" y="417830"/>
                  </a:lnTo>
                  <a:lnTo>
                    <a:pt x="263180" y="417830"/>
                  </a:lnTo>
                  <a:lnTo>
                    <a:pt x="212725" y="388937"/>
                  </a:lnTo>
                  <a:close/>
                </a:path>
                <a:path w="1285240" h="1077595">
                  <a:moveTo>
                    <a:pt x="622934" y="624205"/>
                  </a:moveTo>
                  <a:lnTo>
                    <a:pt x="622934" y="648652"/>
                  </a:lnTo>
                  <a:lnTo>
                    <a:pt x="470852" y="715010"/>
                  </a:lnTo>
                  <a:lnTo>
                    <a:pt x="523771" y="715010"/>
                  </a:lnTo>
                  <a:lnTo>
                    <a:pt x="670242" y="651192"/>
                  </a:lnTo>
                  <a:lnTo>
                    <a:pt x="622934" y="624205"/>
                  </a:lnTo>
                  <a:close/>
                </a:path>
                <a:path w="1285240" h="1077595">
                  <a:moveTo>
                    <a:pt x="263180" y="417830"/>
                  </a:moveTo>
                  <a:lnTo>
                    <a:pt x="200342" y="417830"/>
                  </a:lnTo>
                  <a:lnTo>
                    <a:pt x="427037" y="708977"/>
                  </a:lnTo>
                  <a:lnTo>
                    <a:pt x="427037" y="674052"/>
                  </a:lnTo>
                  <a:lnTo>
                    <a:pt x="233362" y="425450"/>
                  </a:lnTo>
                  <a:lnTo>
                    <a:pt x="276474" y="425450"/>
                  </a:lnTo>
                  <a:lnTo>
                    <a:pt x="263180" y="417830"/>
                  </a:lnTo>
                  <a:close/>
                </a:path>
                <a:path w="1285240" h="1077595">
                  <a:moveTo>
                    <a:pt x="427037" y="674052"/>
                  </a:moveTo>
                  <a:lnTo>
                    <a:pt x="427037" y="708977"/>
                  </a:lnTo>
                  <a:lnTo>
                    <a:pt x="472549" y="708977"/>
                  </a:lnTo>
                  <a:lnTo>
                    <a:pt x="473709" y="704850"/>
                  </a:lnTo>
                  <a:lnTo>
                    <a:pt x="451167" y="704850"/>
                  </a:lnTo>
                  <a:lnTo>
                    <a:pt x="427037" y="674052"/>
                  </a:lnTo>
                  <a:close/>
                </a:path>
                <a:path w="1285240" h="1077595">
                  <a:moveTo>
                    <a:pt x="488632" y="547052"/>
                  </a:moveTo>
                  <a:lnTo>
                    <a:pt x="488632" y="571817"/>
                  </a:lnTo>
                  <a:lnTo>
                    <a:pt x="451167" y="704850"/>
                  </a:lnTo>
                  <a:lnTo>
                    <a:pt x="473709" y="704850"/>
                  </a:lnTo>
                  <a:lnTo>
                    <a:pt x="508000" y="582930"/>
                  </a:lnTo>
                  <a:lnTo>
                    <a:pt x="550860" y="582930"/>
                  </a:lnTo>
                  <a:lnTo>
                    <a:pt x="513714" y="561657"/>
                  </a:lnTo>
                  <a:lnTo>
                    <a:pt x="516841" y="550545"/>
                  </a:lnTo>
                  <a:lnTo>
                    <a:pt x="494347" y="550545"/>
                  </a:lnTo>
                  <a:lnTo>
                    <a:pt x="488632" y="547052"/>
                  </a:lnTo>
                  <a:close/>
                </a:path>
                <a:path w="1285240" h="1077595">
                  <a:moveTo>
                    <a:pt x="550860" y="582930"/>
                  </a:moveTo>
                  <a:lnTo>
                    <a:pt x="508000" y="582930"/>
                  </a:lnTo>
                  <a:lnTo>
                    <a:pt x="622934" y="648652"/>
                  </a:lnTo>
                  <a:lnTo>
                    <a:pt x="622934" y="624205"/>
                  </a:lnTo>
                  <a:lnTo>
                    <a:pt x="550860" y="582930"/>
                  </a:lnTo>
                  <a:close/>
                </a:path>
                <a:path w="1285240" h="1077595">
                  <a:moveTo>
                    <a:pt x="657836" y="126047"/>
                  </a:moveTo>
                  <a:lnTo>
                    <a:pt x="636269" y="126047"/>
                  </a:lnTo>
                  <a:lnTo>
                    <a:pt x="672782" y="647065"/>
                  </a:lnTo>
                  <a:lnTo>
                    <a:pt x="694372" y="645477"/>
                  </a:lnTo>
                  <a:lnTo>
                    <a:pt x="657836" y="126047"/>
                  </a:lnTo>
                  <a:close/>
                </a:path>
                <a:path w="1285240" h="1077595">
                  <a:moveTo>
                    <a:pt x="276474" y="425450"/>
                  </a:moveTo>
                  <a:lnTo>
                    <a:pt x="233362" y="425450"/>
                  </a:lnTo>
                  <a:lnTo>
                    <a:pt x="488632" y="571817"/>
                  </a:lnTo>
                  <a:lnTo>
                    <a:pt x="488632" y="547052"/>
                  </a:lnTo>
                  <a:lnTo>
                    <a:pt x="276474" y="425450"/>
                  </a:lnTo>
                  <a:close/>
                </a:path>
                <a:path w="1285240" h="1077595">
                  <a:moveTo>
                    <a:pt x="648969" y="0"/>
                  </a:moveTo>
                  <a:lnTo>
                    <a:pt x="494347" y="550545"/>
                  </a:lnTo>
                  <a:lnTo>
                    <a:pt x="516841" y="550545"/>
                  </a:lnTo>
                  <a:lnTo>
                    <a:pt x="636269" y="126047"/>
                  </a:lnTo>
                  <a:lnTo>
                    <a:pt x="657836" y="126047"/>
                  </a:lnTo>
                  <a:lnTo>
                    <a:pt x="648969" y="0"/>
                  </a:lnTo>
                  <a:close/>
                </a:path>
                <a:path w="1285240" h="1077595">
                  <a:moveTo>
                    <a:pt x="1283017" y="1012507"/>
                  </a:moveTo>
                  <a:lnTo>
                    <a:pt x="855662" y="1056322"/>
                  </a:lnTo>
                  <a:lnTo>
                    <a:pt x="857884" y="1077277"/>
                  </a:lnTo>
                  <a:lnTo>
                    <a:pt x="1285239" y="1033462"/>
                  </a:lnTo>
                  <a:lnTo>
                    <a:pt x="1283017" y="1012507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791892" y="4286567"/>
              <a:ext cx="293687" cy="385444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8796654" y="3825557"/>
              <a:ext cx="176530" cy="566420"/>
            </a:xfrm>
            <a:custGeom>
              <a:avLst/>
              <a:gdLst/>
              <a:ahLst/>
              <a:cxnLst/>
              <a:rect l="l" t="t" r="r" b="b"/>
              <a:pathLst>
                <a:path w="176529" h="566420">
                  <a:moveTo>
                    <a:pt x="107746" y="444499"/>
                  </a:moveTo>
                  <a:lnTo>
                    <a:pt x="82550" y="444499"/>
                  </a:lnTo>
                  <a:lnTo>
                    <a:pt x="157479" y="566102"/>
                  </a:lnTo>
                  <a:lnTo>
                    <a:pt x="176212" y="555307"/>
                  </a:lnTo>
                  <a:lnTo>
                    <a:pt x="107746" y="444499"/>
                  </a:lnTo>
                  <a:close/>
                </a:path>
                <a:path w="176529" h="566420">
                  <a:moveTo>
                    <a:pt x="26860" y="160654"/>
                  </a:moveTo>
                  <a:lnTo>
                    <a:pt x="9207" y="160654"/>
                  </a:lnTo>
                  <a:lnTo>
                    <a:pt x="3492" y="164147"/>
                  </a:lnTo>
                  <a:lnTo>
                    <a:pt x="71120" y="273684"/>
                  </a:lnTo>
                  <a:lnTo>
                    <a:pt x="0" y="294322"/>
                  </a:lnTo>
                  <a:lnTo>
                    <a:pt x="6350" y="314642"/>
                  </a:lnTo>
                  <a:lnTo>
                    <a:pt x="3492" y="316229"/>
                  </a:lnTo>
                  <a:lnTo>
                    <a:pt x="71120" y="425767"/>
                  </a:lnTo>
                  <a:lnTo>
                    <a:pt x="0" y="446722"/>
                  </a:lnTo>
                  <a:lnTo>
                    <a:pt x="6350" y="466724"/>
                  </a:lnTo>
                  <a:lnTo>
                    <a:pt x="82550" y="444499"/>
                  </a:lnTo>
                  <a:lnTo>
                    <a:pt x="107746" y="444499"/>
                  </a:lnTo>
                  <a:lnTo>
                    <a:pt x="103822" y="438149"/>
                  </a:lnTo>
                  <a:lnTo>
                    <a:pt x="167697" y="419417"/>
                  </a:lnTo>
                  <a:lnTo>
                    <a:pt x="92392" y="419417"/>
                  </a:lnTo>
                  <a:lnTo>
                    <a:pt x="24447" y="309244"/>
                  </a:lnTo>
                  <a:lnTo>
                    <a:pt x="82550" y="292417"/>
                  </a:lnTo>
                  <a:lnTo>
                    <a:pt x="107761" y="292417"/>
                  </a:lnTo>
                  <a:lnTo>
                    <a:pt x="103822" y="286067"/>
                  </a:lnTo>
                  <a:lnTo>
                    <a:pt x="167697" y="267334"/>
                  </a:lnTo>
                  <a:lnTo>
                    <a:pt x="92392" y="267334"/>
                  </a:lnTo>
                  <a:lnTo>
                    <a:pt x="26860" y="160654"/>
                  </a:lnTo>
                  <a:close/>
                </a:path>
                <a:path w="176529" h="566420">
                  <a:moveTo>
                    <a:pt x="150495" y="361314"/>
                  </a:moveTo>
                  <a:lnTo>
                    <a:pt x="150495" y="402272"/>
                  </a:lnTo>
                  <a:lnTo>
                    <a:pt x="92392" y="419417"/>
                  </a:lnTo>
                  <a:lnTo>
                    <a:pt x="167697" y="419417"/>
                  </a:lnTo>
                  <a:lnTo>
                    <a:pt x="169862" y="418782"/>
                  </a:lnTo>
                  <a:lnTo>
                    <a:pt x="167004" y="408622"/>
                  </a:lnTo>
                  <a:lnTo>
                    <a:pt x="176212" y="403224"/>
                  </a:lnTo>
                  <a:lnTo>
                    <a:pt x="150495" y="361314"/>
                  </a:lnTo>
                  <a:close/>
                </a:path>
                <a:path w="176529" h="566420">
                  <a:moveTo>
                    <a:pt x="107761" y="292417"/>
                  </a:moveTo>
                  <a:lnTo>
                    <a:pt x="82550" y="292417"/>
                  </a:lnTo>
                  <a:lnTo>
                    <a:pt x="150495" y="402272"/>
                  </a:lnTo>
                  <a:lnTo>
                    <a:pt x="150495" y="361314"/>
                  </a:lnTo>
                  <a:lnTo>
                    <a:pt x="107761" y="292417"/>
                  </a:lnTo>
                  <a:close/>
                </a:path>
                <a:path w="176529" h="566420">
                  <a:moveTo>
                    <a:pt x="150812" y="209232"/>
                  </a:moveTo>
                  <a:lnTo>
                    <a:pt x="150812" y="250189"/>
                  </a:lnTo>
                  <a:lnTo>
                    <a:pt x="92392" y="267334"/>
                  </a:lnTo>
                  <a:lnTo>
                    <a:pt x="167697" y="267334"/>
                  </a:lnTo>
                  <a:lnTo>
                    <a:pt x="169862" y="266699"/>
                  </a:lnTo>
                  <a:lnTo>
                    <a:pt x="166687" y="255587"/>
                  </a:lnTo>
                  <a:lnTo>
                    <a:pt x="176212" y="250189"/>
                  </a:lnTo>
                  <a:lnTo>
                    <a:pt x="150812" y="209232"/>
                  </a:lnTo>
                  <a:close/>
                </a:path>
                <a:path w="176529" h="566420">
                  <a:moveTo>
                    <a:pt x="107542" y="139064"/>
                  </a:moveTo>
                  <a:lnTo>
                    <a:pt x="82550" y="139064"/>
                  </a:lnTo>
                  <a:lnTo>
                    <a:pt x="150812" y="250189"/>
                  </a:lnTo>
                  <a:lnTo>
                    <a:pt x="150812" y="209232"/>
                  </a:lnTo>
                  <a:lnTo>
                    <a:pt x="107542" y="139064"/>
                  </a:lnTo>
                  <a:close/>
                </a:path>
                <a:path w="176529" h="566420">
                  <a:moveTo>
                    <a:pt x="21907" y="0"/>
                  </a:moveTo>
                  <a:lnTo>
                    <a:pt x="3492" y="10794"/>
                  </a:lnTo>
                  <a:lnTo>
                    <a:pt x="71120" y="120332"/>
                  </a:lnTo>
                  <a:lnTo>
                    <a:pt x="0" y="141287"/>
                  </a:lnTo>
                  <a:lnTo>
                    <a:pt x="6350" y="161607"/>
                  </a:lnTo>
                  <a:lnTo>
                    <a:pt x="9207" y="160654"/>
                  </a:lnTo>
                  <a:lnTo>
                    <a:pt x="26860" y="160654"/>
                  </a:lnTo>
                  <a:lnTo>
                    <a:pt x="24129" y="156209"/>
                  </a:lnTo>
                  <a:lnTo>
                    <a:pt x="82550" y="139064"/>
                  </a:lnTo>
                  <a:lnTo>
                    <a:pt x="107542" y="139064"/>
                  </a:lnTo>
                  <a:lnTo>
                    <a:pt x="103822" y="133032"/>
                  </a:lnTo>
                  <a:lnTo>
                    <a:pt x="166667" y="114299"/>
                  </a:lnTo>
                  <a:lnTo>
                    <a:pt x="92392" y="114299"/>
                  </a:lnTo>
                  <a:lnTo>
                    <a:pt x="21907" y="0"/>
                  </a:lnTo>
                  <a:close/>
                </a:path>
                <a:path w="176529" h="566420">
                  <a:moveTo>
                    <a:pt x="163829" y="93344"/>
                  </a:moveTo>
                  <a:lnTo>
                    <a:pt x="92392" y="114299"/>
                  </a:lnTo>
                  <a:lnTo>
                    <a:pt x="166667" y="114299"/>
                  </a:lnTo>
                  <a:lnTo>
                    <a:pt x="169862" y="113347"/>
                  </a:lnTo>
                  <a:lnTo>
                    <a:pt x="163829" y="93344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8476297" y="3804284"/>
              <a:ext cx="534035" cy="1414780"/>
            </a:xfrm>
            <a:custGeom>
              <a:avLst/>
              <a:gdLst/>
              <a:ahLst/>
              <a:cxnLst/>
              <a:rect l="l" t="t" r="r" b="b"/>
              <a:pathLst>
                <a:path w="534034" h="1414779">
                  <a:moveTo>
                    <a:pt x="306705" y="9842"/>
                  </a:moveTo>
                  <a:lnTo>
                    <a:pt x="96520" y="103822"/>
                  </a:lnTo>
                  <a:lnTo>
                    <a:pt x="96520" y="625157"/>
                  </a:lnTo>
                  <a:lnTo>
                    <a:pt x="0" y="1176020"/>
                  </a:lnTo>
                  <a:lnTo>
                    <a:pt x="0" y="1414779"/>
                  </a:lnTo>
                  <a:lnTo>
                    <a:pt x="21590" y="1414779"/>
                  </a:lnTo>
                  <a:lnTo>
                    <a:pt x="21590" y="1249997"/>
                  </a:lnTo>
                  <a:lnTo>
                    <a:pt x="73671" y="1226820"/>
                  </a:lnTo>
                  <a:lnTo>
                    <a:pt x="21590" y="1226820"/>
                  </a:lnTo>
                  <a:lnTo>
                    <a:pt x="21590" y="1177607"/>
                  </a:lnTo>
                  <a:lnTo>
                    <a:pt x="39370" y="1076325"/>
                  </a:lnTo>
                  <a:lnTo>
                    <a:pt x="63661" y="1076325"/>
                  </a:lnTo>
                  <a:lnTo>
                    <a:pt x="93431" y="1062989"/>
                  </a:lnTo>
                  <a:lnTo>
                    <a:pt x="41910" y="1062989"/>
                  </a:lnTo>
                  <a:lnTo>
                    <a:pt x="66992" y="918209"/>
                  </a:lnTo>
                  <a:lnTo>
                    <a:pt x="122987" y="893127"/>
                  </a:lnTo>
                  <a:lnTo>
                    <a:pt x="71437" y="893127"/>
                  </a:lnTo>
                  <a:lnTo>
                    <a:pt x="96837" y="748664"/>
                  </a:lnTo>
                  <a:lnTo>
                    <a:pt x="153478" y="723264"/>
                  </a:lnTo>
                  <a:lnTo>
                    <a:pt x="101282" y="723264"/>
                  </a:lnTo>
                  <a:lnTo>
                    <a:pt x="118110" y="626744"/>
                  </a:lnTo>
                  <a:lnTo>
                    <a:pt x="118110" y="582612"/>
                  </a:lnTo>
                  <a:lnTo>
                    <a:pt x="170576" y="559117"/>
                  </a:lnTo>
                  <a:lnTo>
                    <a:pt x="118110" y="559117"/>
                  </a:lnTo>
                  <a:lnTo>
                    <a:pt x="118110" y="426084"/>
                  </a:lnTo>
                  <a:lnTo>
                    <a:pt x="169867" y="402907"/>
                  </a:lnTo>
                  <a:lnTo>
                    <a:pt x="118110" y="402907"/>
                  </a:lnTo>
                  <a:lnTo>
                    <a:pt x="118110" y="269557"/>
                  </a:lnTo>
                  <a:lnTo>
                    <a:pt x="169867" y="246379"/>
                  </a:lnTo>
                  <a:lnTo>
                    <a:pt x="118110" y="246379"/>
                  </a:lnTo>
                  <a:lnTo>
                    <a:pt x="118110" y="117475"/>
                  </a:lnTo>
                  <a:lnTo>
                    <a:pt x="306705" y="33019"/>
                  </a:lnTo>
                  <a:lnTo>
                    <a:pt x="306705" y="9842"/>
                  </a:lnTo>
                  <a:close/>
                </a:path>
                <a:path w="534034" h="1414779">
                  <a:moveTo>
                    <a:pt x="512445" y="862964"/>
                  </a:moveTo>
                  <a:lnTo>
                    <a:pt x="512445" y="1008379"/>
                  </a:lnTo>
                  <a:lnTo>
                    <a:pt x="21590" y="1226820"/>
                  </a:lnTo>
                  <a:lnTo>
                    <a:pt x="73671" y="1226820"/>
                  </a:lnTo>
                  <a:lnTo>
                    <a:pt x="512445" y="1031557"/>
                  </a:lnTo>
                  <a:lnTo>
                    <a:pt x="534035" y="1031557"/>
                  </a:lnTo>
                  <a:lnTo>
                    <a:pt x="534035" y="902652"/>
                  </a:lnTo>
                  <a:lnTo>
                    <a:pt x="512445" y="862964"/>
                  </a:lnTo>
                  <a:close/>
                </a:path>
                <a:path w="534034" h="1414779">
                  <a:moveTo>
                    <a:pt x="534035" y="1031557"/>
                  </a:moveTo>
                  <a:lnTo>
                    <a:pt x="512445" y="1031557"/>
                  </a:lnTo>
                  <a:lnTo>
                    <a:pt x="512445" y="1152207"/>
                  </a:lnTo>
                  <a:lnTo>
                    <a:pt x="534035" y="1152207"/>
                  </a:lnTo>
                  <a:lnTo>
                    <a:pt x="534035" y="1031557"/>
                  </a:lnTo>
                  <a:close/>
                </a:path>
                <a:path w="534034" h="1414779">
                  <a:moveTo>
                    <a:pt x="63661" y="1076325"/>
                  </a:moveTo>
                  <a:lnTo>
                    <a:pt x="39370" y="1076325"/>
                  </a:lnTo>
                  <a:lnTo>
                    <a:pt x="43815" y="1085214"/>
                  </a:lnTo>
                  <a:lnTo>
                    <a:pt x="63661" y="1076325"/>
                  </a:lnTo>
                  <a:close/>
                </a:path>
                <a:path w="534034" h="1414779">
                  <a:moveTo>
                    <a:pt x="487997" y="817562"/>
                  </a:moveTo>
                  <a:lnTo>
                    <a:pt x="487997" y="862964"/>
                  </a:lnTo>
                  <a:lnTo>
                    <a:pt x="41910" y="1062989"/>
                  </a:lnTo>
                  <a:lnTo>
                    <a:pt x="93431" y="1062989"/>
                  </a:lnTo>
                  <a:lnTo>
                    <a:pt x="498157" y="881697"/>
                  </a:lnTo>
                  <a:lnTo>
                    <a:pt x="512445" y="881697"/>
                  </a:lnTo>
                  <a:lnTo>
                    <a:pt x="512445" y="862964"/>
                  </a:lnTo>
                  <a:lnTo>
                    <a:pt x="487997" y="817562"/>
                  </a:lnTo>
                  <a:close/>
                </a:path>
                <a:path w="534034" h="1414779">
                  <a:moveTo>
                    <a:pt x="512445" y="881697"/>
                  </a:moveTo>
                  <a:lnTo>
                    <a:pt x="498157" y="881697"/>
                  </a:lnTo>
                  <a:lnTo>
                    <a:pt x="512445" y="908050"/>
                  </a:lnTo>
                  <a:lnTo>
                    <a:pt x="512445" y="881697"/>
                  </a:lnTo>
                  <a:close/>
                </a:path>
                <a:path w="534034" h="1414779">
                  <a:moveTo>
                    <a:pt x="419735" y="691832"/>
                  </a:moveTo>
                  <a:lnTo>
                    <a:pt x="419735" y="736917"/>
                  </a:lnTo>
                  <a:lnTo>
                    <a:pt x="71437" y="893127"/>
                  </a:lnTo>
                  <a:lnTo>
                    <a:pt x="122987" y="893127"/>
                  </a:lnTo>
                  <a:lnTo>
                    <a:pt x="429895" y="755650"/>
                  </a:lnTo>
                  <a:lnTo>
                    <a:pt x="454383" y="755650"/>
                  </a:lnTo>
                  <a:lnTo>
                    <a:pt x="419735" y="691832"/>
                  </a:lnTo>
                  <a:close/>
                </a:path>
                <a:path w="534034" h="1414779">
                  <a:moveTo>
                    <a:pt x="454383" y="755650"/>
                  </a:moveTo>
                  <a:lnTo>
                    <a:pt x="429895" y="755650"/>
                  </a:lnTo>
                  <a:lnTo>
                    <a:pt x="487997" y="862964"/>
                  </a:lnTo>
                  <a:lnTo>
                    <a:pt x="487997" y="817562"/>
                  </a:lnTo>
                  <a:lnTo>
                    <a:pt x="454383" y="755650"/>
                  </a:lnTo>
                  <a:close/>
                </a:path>
                <a:path w="534034" h="1414779">
                  <a:moveTo>
                    <a:pt x="386205" y="629919"/>
                  </a:moveTo>
                  <a:lnTo>
                    <a:pt x="361632" y="629919"/>
                  </a:lnTo>
                  <a:lnTo>
                    <a:pt x="419735" y="736917"/>
                  </a:lnTo>
                  <a:lnTo>
                    <a:pt x="419735" y="691832"/>
                  </a:lnTo>
                  <a:lnTo>
                    <a:pt x="386205" y="629919"/>
                  </a:lnTo>
                  <a:close/>
                </a:path>
                <a:path w="534034" h="1414779">
                  <a:moveTo>
                    <a:pt x="351472" y="565784"/>
                  </a:moveTo>
                  <a:lnTo>
                    <a:pt x="351472" y="611187"/>
                  </a:lnTo>
                  <a:lnTo>
                    <a:pt x="101282" y="723264"/>
                  </a:lnTo>
                  <a:lnTo>
                    <a:pt x="153478" y="723264"/>
                  </a:lnTo>
                  <a:lnTo>
                    <a:pt x="361632" y="629919"/>
                  </a:lnTo>
                  <a:lnTo>
                    <a:pt x="386205" y="629919"/>
                  </a:lnTo>
                  <a:lnTo>
                    <a:pt x="351472" y="565784"/>
                  </a:lnTo>
                  <a:close/>
                </a:path>
                <a:path w="534034" h="1414779">
                  <a:moveTo>
                    <a:pt x="328295" y="498157"/>
                  </a:moveTo>
                  <a:lnTo>
                    <a:pt x="306705" y="498157"/>
                  </a:lnTo>
                  <a:lnTo>
                    <a:pt x="306705" y="528637"/>
                  </a:lnTo>
                  <a:lnTo>
                    <a:pt x="351472" y="611187"/>
                  </a:lnTo>
                  <a:lnTo>
                    <a:pt x="351472" y="565784"/>
                  </a:lnTo>
                  <a:lnTo>
                    <a:pt x="328295" y="523239"/>
                  </a:lnTo>
                  <a:lnTo>
                    <a:pt x="328295" y="498157"/>
                  </a:lnTo>
                  <a:close/>
                </a:path>
                <a:path w="534034" h="1414779">
                  <a:moveTo>
                    <a:pt x="328295" y="0"/>
                  </a:moveTo>
                  <a:lnTo>
                    <a:pt x="306705" y="9842"/>
                  </a:lnTo>
                  <a:lnTo>
                    <a:pt x="306705" y="474662"/>
                  </a:lnTo>
                  <a:lnTo>
                    <a:pt x="118110" y="559117"/>
                  </a:lnTo>
                  <a:lnTo>
                    <a:pt x="170576" y="559117"/>
                  </a:lnTo>
                  <a:lnTo>
                    <a:pt x="306705" y="498157"/>
                  </a:lnTo>
                  <a:lnTo>
                    <a:pt x="328295" y="498157"/>
                  </a:lnTo>
                  <a:lnTo>
                    <a:pt x="328295" y="0"/>
                  </a:lnTo>
                  <a:close/>
                </a:path>
                <a:path w="534034" h="1414779">
                  <a:moveTo>
                    <a:pt x="306705" y="318452"/>
                  </a:moveTo>
                  <a:lnTo>
                    <a:pt x="118110" y="402907"/>
                  </a:lnTo>
                  <a:lnTo>
                    <a:pt x="169867" y="402907"/>
                  </a:lnTo>
                  <a:lnTo>
                    <a:pt x="306705" y="341629"/>
                  </a:lnTo>
                  <a:lnTo>
                    <a:pt x="306705" y="318452"/>
                  </a:lnTo>
                  <a:close/>
                </a:path>
                <a:path w="534034" h="1414779">
                  <a:moveTo>
                    <a:pt x="306705" y="161925"/>
                  </a:moveTo>
                  <a:lnTo>
                    <a:pt x="118110" y="246379"/>
                  </a:lnTo>
                  <a:lnTo>
                    <a:pt x="169867" y="246379"/>
                  </a:lnTo>
                  <a:lnTo>
                    <a:pt x="306705" y="185102"/>
                  </a:lnTo>
                  <a:lnTo>
                    <a:pt x="306705" y="161925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574404" y="3852862"/>
              <a:ext cx="225742" cy="493394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8479790" y="4318952"/>
              <a:ext cx="520700" cy="692785"/>
            </a:xfrm>
            <a:custGeom>
              <a:avLst/>
              <a:gdLst/>
              <a:ahLst/>
              <a:cxnLst/>
              <a:rect l="l" t="t" r="r" b="b"/>
              <a:pathLst>
                <a:path w="520700" h="692785">
                  <a:moveTo>
                    <a:pt x="286384" y="435927"/>
                  </a:moveTo>
                  <a:lnTo>
                    <a:pt x="0" y="676592"/>
                  </a:lnTo>
                  <a:lnTo>
                    <a:pt x="14287" y="692467"/>
                  </a:lnTo>
                  <a:lnTo>
                    <a:pt x="293369" y="457835"/>
                  </a:lnTo>
                  <a:lnTo>
                    <a:pt x="474381" y="457835"/>
                  </a:lnTo>
                  <a:lnTo>
                    <a:pt x="286384" y="435927"/>
                  </a:lnTo>
                  <a:close/>
                </a:path>
                <a:path w="520700" h="692785">
                  <a:moveTo>
                    <a:pt x="253682" y="300037"/>
                  </a:moveTo>
                  <a:lnTo>
                    <a:pt x="27304" y="554355"/>
                  </a:lnTo>
                  <a:lnTo>
                    <a:pt x="43497" y="568325"/>
                  </a:lnTo>
                  <a:lnTo>
                    <a:pt x="261619" y="323215"/>
                  </a:lnTo>
                  <a:lnTo>
                    <a:pt x="374844" y="323215"/>
                  </a:lnTo>
                  <a:lnTo>
                    <a:pt x="253682" y="300037"/>
                  </a:lnTo>
                  <a:close/>
                </a:path>
                <a:path w="520700" h="692785">
                  <a:moveTo>
                    <a:pt x="474381" y="457835"/>
                  </a:moveTo>
                  <a:lnTo>
                    <a:pt x="293369" y="457835"/>
                  </a:lnTo>
                  <a:lnTo>
                    <a:pt x="518159" y="484505"/>
                  </a:lnTo>
                  <a:lnTo>
                    <a:pt x="520700" y="463232"/>
                  </a:lnTo>
                  <a:lnTo>
                    <a:pt x="474381" y="457835"/>
                  </a:lnTo>
                  <a:close/>
                </a:path>
                <a:path w="520700" h="692785">
                  <a:moveTo>
                    <a:pt x="227964" y="146050"/>
                  </a:moveTo>
                  <a:lnTo>
                    <a:pt x="49529" y="384175"/>
                  </a:lnTo>
                  <a:lnTo>
                    <a:pt x="66992" y="396875"/>
                  </a:lnTo>
                  <a:lnTo>
                    <a:pt x="235902" y="171132"/>
                  </a:lnTo>
                  <a:lnTo>
                    <a:pt x="300537" y="171132"/>
                  </a:lnTo>
                  <a:lnTo>
                    <a:pt x="227964" y="146050"/>
                  </a:lnTo>
                  <a:close/>
                </a:path>
                <a:path w="520700" h="692785">
                  <a:moveTo>
                    <a:pt x="374844" y="323215"/>
                  </a:moveTo>
                  <a:lnTo>
                    <a:pt x="261619" y="323215"/>
                  </a:lnTo>
                  <a:lnTo>
                    <a:pt x="490219" y="367030"/>
                  </a:lnTo>
                  <a:lnTo>
                    <a:pt x="494347" y="346075"/>
                  </a:lnTo>
                  <a:lnTo>
                    <a:pt x="374844" y="323215"/>
                  </a:lnTo>
                  <a:close/>
                </a:path>
                <a:path w="520700" h="692785">
                  <a:moveTo>
                    <a:pt x="300537" y="171132"/>
                  </a:moveTo>
                  <a:lnTo>
                    <a:pt x="235902" y="171132"/>
                  </a:lnTo>
                  <a:lnTo>
                    <a:pt x="427354" y="237490"/>
                  </a:lnTo>
                  <a:lnTo>
                    <a:pt x="434657" y="217487"/>
                  </a:lnTo>
                  <a:lnTo>
                    <a:pt x="300537" y="171132"/>
                  </a:lnTo>
                  <a:close/>
                </a:path>
                <a:path w="520700" h="692785">
                  <a:moveTo>
                    <a:pt x="204469" y="0"/>
                  </a:moveTo>
                  <a:lnTo>
                    <a:pt x="80962" y="218757"/>
                  </a:lnTo>
                  <a:lnTo>
                    <a:pt x="100012" y="228917"/>
                  </a:lnTo>
                  <a:lnTo>
                    <a:pt x="213042" y="28575"/>
                  </a:lnTo>
                  <a:lnTo>
                    <a:pt x="259202" y="28575"/>
                  </a:lnTo>
                  <a:lnTo>
                    <a:pt x="204469" y="0"/>
                  </a:lnTo>
                  <a:close/>
                </a:path>
                <a:path w="520700" h="692785">
                  <a:moveTo>
                    <a:pt x="259202" y="28575"/>
                  </a:moveTo>
                  <a:lnTo>
                    <a:pt x="213042" y="28575"/>
                  </a:lnTo>
                  <a:lnTo>
                    <a:pt x="352425" y="101282"/>
                  </a:lnTo>
                  <a:lnTo>
                    <a:pt x="362584" y="82550"/>
                  </a:lnTo>
                  <a:lnTo>
                    <a:pt x="259202" y="28575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8787765" y="3811904"/>
              <a:ext cx="200660" cy="137795"/>
            </a:xfrm>
            <a:custGeom>
              <a:avLst/>
              <a:gdLst/>
              <a:ahLst/>
              <a:cxnLst/>
              <a:rect l="l" t="t" r="r" b="b"/>
              <a:pathLst>
                <a:path w="200659" h="137795">
                  <a:moveTo>
                    <a:pt x="11747" y="0"/>
                  </a:moveTo>
                  <a:lnTo>
                    <a:pt x="0" y="17780"/>
                  </a:lnTo>
                  <a:lnTo>
                    <a:pt x="188912" y="137795"/>
                  </a:lnTo>
                  <a:lnTo>
                    <a:pt x="200659" y="120015"/>
                  </a:lnTo>
                  <a:lnTo>
                    <a:pt x="1174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8783954" y="3534092"/>
              <a:ext cx="159385" cy="273685"/>
            </a:xfrm>
            <a:custGeom>
              <a:avLst/>
              <a:gdLst/>
              <a:ahLst/>
              <a:cxnLst/>
              <a:rect l="l" t="t" r="r" b="b"/>
              <a:pathLst>
                <a:path w="159384" h="273685">
                  <a:moveTo>
                    <a:pt x="11429" y="0"/>
                  </a:moveTo>
                  <a:lnTo>
                    <a:pt x="0" y="17780"/>
                  </a:lnTo>
                  <a:lnTo>
                    <a:pt x="83820" y="69532"/>
                  </a:lnTo>
                  <a:lnTo>
                    <a:pt x="95567" y="51752"/>
                  </a:lnTo>
                  <a:lnTo>
                    <a:pt x="11429" y="0"/>
                  </a:lnTo>
                  <a:close/>
                </a:path>
                <a:path w="159384" h="273685">
                  <a:moveTo>
                    <a:pt x="30797" y="185420"/>
                  </a:moveTo>
                  <a:lnTo>
                    <a:pt x="20320" y="203835"/>
                  </a:lnTo>
                  <a:lnTo>
                    <a:pt x="148590" y="273685"/>
                  </a:lnTo>
                  <a:lnTo>
                    <a:pt x="159067" y="255270"/>
                  </a:lnTo>
                  <a:lnTo>
                    <a:pt x="30797" y="185420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787765" y="3964304"/>
              <a:ext cx="258445" cy="596265"/>
            </a:xfrm>
            <a:custGeom>
              <a:avLst/>
              <a:gdLst/>
              <a:ahLst/>
              <a:cxnLst/>
              <a:rect l="l" t="t" r="r" b="b"/>
              <a:pathLst>
                <a:path w="258445" h="596264">
                  <a:moveTo>
                    <a:pt x="11747" y="304165"/>
                  </a:moveTo>
                  <a:lnTo>
                    <a:pt x="0" y="321945"/>
                  </a:lnTo>
                  <a:lnTo>
                    <a:pt x="188912" y="441960"/>
                  </a:lnTo>
                  <a:lnTo>
                    <a:pt x="200659" y="424180"/>
                  </a:lnTo>
                  <a:lnTo>
                    <a:pt x="11747" y="304165"/>
                  </a:lnTo>
                  <a:close/>
                </a:path>
                <a:path w="258445" h="596264">
                  <a:moveTo>
                    <a:pt x="11747" y="152082"/>
                  </a:moveTo>
                  <a:lnTo>
                    <a:pt x="0" y="169862"/>
                  </a:lnTo>
                  <a:lnTo>
                    <a:pt x="188912" y="289877"/>
                  </a:lnTo>
                  <a:lnTo>
                    <a:pt x="200659" y="272097"/>
                  </a:lnTo>
                  <a:lnTo>
                    <a:pt x="11747" y="152082"/>
                  </a:lnTo>
                  <a:close/>
                </a:path>
                <a:path w="258445" h="596264">
                  <a:moveTo>
                    <a:pt x="11747" y="0"/>
                  </a:moveTo>
                  <a:lnTo>
                    <a:pt x="0" y="17780"/>
                  </a:lnTo>
                  <a:lnTo>
                    <a:pt x="188912" y="137795"/>
                  </a:lnTo>
                  <a:lnTo>
                    <a:pt x="200659" y="120015"/>
                  </a:lnTo>
                  <a:lnTo>
                    <a:pt x="11747" y="0"/>
                  </a:lnTo>
                  <a:close/>
                </a:path>
                <a:path w="258445" h="596264">
                  <a:moveTo>
                    <a:pt x="69532" y="458470"/>
                  </a:moveTo>
                  <a:lnTo>
                    <a:pt x="57784" y="476250"/>
                  </a:lnTo>
                  <a:lnTo>
                    <a:pt x="246697" y="596265"/>
                  </a:lnTo>
                  <a:lnTo>
                    <a:pt x="258444" y="578485"/>
                  </a:lnTo>
                  <a:lnTo>
                    <a:pt x="69532" y="45847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976677" y="4659947"/>
              <a:ext cx="217487" cy="25209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8665209" y="3924617"/>
              <a:ext cx="534035" cy="1414780"/>
            </a:xfrm>
            <a:custGeom>
              <a:avLst/>
              <a:gdLst/>
              <a:ahLst/>
              <a:cxnLst/>
              <a:rect l="l" t="t" r="r" b="b"/>
              <a:pathLst>
                <a:path w="534034" h="1414779">
                  <a:moveTo>
                    <a:pt x="306705" y="9842"/>
                  </a:moveTo>
                  <a:lnTo>
                    <a:pt x="96520" y="103822"/>
                  </a:lnTo>
                  <a:lnTo>
                    <a:pt x="96520" y="625157"/>
                  </a:lnTo>
                  <a:lnTo>
                    <a:pt x="0" y="1176020"/>
                  </a:lnTo>
                  <a:lnTo>
                    <a:pt x="0" y="1414780"/>
                  </a:lnTo>
                  <a:lnTo>
                    <a:pt x="21590" y="1414780"/>
                  </a:lnTo>
                  <a:lnTo>
                    <a:pt x="21590" y="1249997"/>
                  </a:lnTo>
                  <a:lnTo>
                    <a:pt x="73671" y="1226820"/>
                  </a:lnTo>
                  <a:lnTo>
                    <a:pt x="21590" y="1226820"/>
                  </a:lnTo>
                  <a:lnTo>
                    <a:pt x="21590" y="1177607"/>
                  </a:lnTo>
                  <a:lnTo>
                    <a:pt x="39370" y="1076325"/>
                  </a:lnTo>
                  <a:lnTo>
                    <a:pt x="63661" y="1076325"/>
                  </a:lnTo>
                  <a:lnTo>
                    <a:pt x="93431" y="1062990"/>
                  </a:lnTo>
                  <a:lnTo>
                    <a:pt x="41910" y="1062990"/>
                  </a:lnTo>
                  <a:lnTo>
                    <a:pt x="66992" y="918210"/>
                  </a:lnTo>
                  <a:lnTo>
                    <a:pt x="122987" y="893127"/>
                  </a:lnTo>
                  <a:lnTo>
                    <a:pt x="71437" y="893127"/>
                  </a:lnTo>
                  <a:lnTo>
                    <a:pt x="96837" y="748665"/>
                  </a:lnTo>
                  <a:lnTo>
                    <a:pt x="153478" y="723265"/>
                  </a:lnTo>
                  <a:lnTo>
                    <a:pt x="101282" y="723265"/>
                  </a:lnTo>
                  <a:lnTo>
                    <a:pt x="118110" y="626745"/>
                  </a:lnTo>
                  <a:lnTo>
                    <a:pt x="118110" y="582612"/>
                  </a:lnTo>
                  <a:lnTo>
                    <a:pt x="170576" y="559117"/>
                  </a:lnTo>
                  <a:lnTo>
                    <a:pt x="118110" y="559117"/>
                  </a:lnTo>
                  <a:lnTo>
                    <a:pt x="118110" y="426085"/>
                  </a:lnTo>
                  <a:lnTo>
                    <a:pt x="169867" y="402907"/>
                  </a:lnTo>
                  <a:lnTo>
                    <a:pt x="118110" y="402907"/>
                  </a:lnTo>
                  <a:lnTo>
                    <a:pt x="118110" y="269557"/>
                  </a:lnTo>
                  <a:lnTo>
                    <a:pt x="169867" y="246380"/>
                  </a:lnTo>
                  <a:lnTo>
                    <a:pt x="118110" y="246380"/>
                  </a:lnTo>
                  <a:lnTo>
                    <a:pt x="118110" y="117475"/>
                  </a:lnTo>
                  <a:lnTo>
                    <a:pt x="306705" y="33020"/>
                  </a:lnTo>
                  <a:lnTo>
                    <a:pt x="306705" y="9842"/>
                  </a:lnTo>
                  <a:close/>
                </a:path>
                <a:path w="534034" h="1414779">
                  <a:moveTo>
                    <a:pt x="512445" y="862965"/>
                  </a:moveTo>
                  <a:lnTo>
                    <a:pt x="512445" y="1008380"/>
                  </a:lnTo>
                  <a:lnTo>
                    <a:pt x="21590" y="1226820"/>
                  </a:lnTo>
                  <a:lnTo>
                    <a:pt x="73671" y="1226820"/>
                  </a:lnTo>
                  <a:lnTo>
                    <a:pt x="512445" y="1031557"/>
                  </a:lnTo>
                  <a:lnTo>
                    <a:pt x="534035" y="1031557"/>
                  </a:lnTo>
                  <a:lnTo>
                    <a:pt x="534035" y="902652"/>
                  </a:lnTo>
                  <a:lnTo>
                    <a:pt x="512445" y="862965"/>
                  </a:lnTo>
                  <a:close/>
                </a:path>
                <a:path w="534034" h="1414779">
                  <a:moveTo>
                    <a:pt x="534035" y="1031557"/>
                  </a:moveTo>
                  <a:lnTo>
                    <a:pt x="512445" y="1031557"/>
                  </a:lnTo>
                  <a:lnTo>
                    <a:pt x="512445" y="1152207"/>
                  </a:lnTo>
                  <a:lnTo>
                    <a:pt x="534035" y="1152207"/>
                  </a:lnTo>
                  <a:lnTo>
                    <a:pt x="534035" y="1031557"/>
                  </a:lnTo>
                  <a:close/>
                </a:path>
                <a:path w="534034" h="1414779">
                  <a:moveTo>
                    <a:pt x="63661" y="1076325"/>
                  </a:moveTo>
                  <a:lnTo>
                    <a:pt x="39370" y="1076325"/>
                  </a:lnTo>
                  <a:lnTo>
                    <a:pt x="43815" y="1085215"/>
                  </a:lnTo>
                  <a:lnTo>
                    <a:pt x="63661" y="1076325"/>
                  </a:lnTo>
                  <a:close/>
                </a:path>
                <a:path w="534034" h="1414779">
                  <a:moveTo>
                    <a:pt x="487997" y="817562"/>
                  </a:moveTo>
                  <a:lnTo>
                    <a:pt x="487997" y="862965"/>
                  </a:lnTo>
                  <a:lnTo>
                    <a:pt x="41910" y="1062990"/>
                  </a:lnTo>
                  <a:lnTo>
                    <a:pt x="93431" y="1062990"/>
                  </a:lnTo>
                  <a:lnTo>
                    <a:pt x="498157" y="881697"/>
                  </a:lnTo>
                  <a:lnTo>
                    <a:pt x="512445" y="881697"/>
                  </a:lnTo>
                  <a:lnTo>
                    <a:pt x="512445" y="862965"/>
                  </a:lnTo>
                  <a:lnTo>
                    <a:pt x="487997" y="817562"/>
                  </a:lnTo>
                  <a:close/>
                </a:path>
                <a:path w="534034" h="1414779">
                  <a:moveTo>
                    <a:pt x="512445" y="881697"/>
                  </a:moveTo>
                  <a:lnTo>
                    <a:pt x="498157" y="881697"/>
                  </a:lnTo>
                  <a:lnTo>
                    <a:pt x="512445" y="908050"/>
                  </a:lnTo>
                  <a:lnTo>
                    <a:pt x="512445" y="881697"/>
                  </a:lnTo>
                  <a:close/>
                </a:path>
                <a:path w="534034" h="1414779">
                  <a:moveTo>
                    <a:pt x="419735" y="691832"/>
                  </a:moveTo>
                  <a:lnTo>
                    <a:pt x="419735" y="736917"/>
                  </a:lnTo>
                  <a:lnTo>
                    <a:pt x="71437" y="893127"/>
                  </a:lnTo>
                  <a:lnTo>
                    <a:pt x="122987" y="893127"/>
                  </a:lnTo>
                  <a:lnTo>
                    <a:pt x="429895" y="755650"/>
                  </a:lnTo>
                  <a:lnTo>
                    <a:pt x="454383" y="755650"/>
                  </a:lnTo>
                  <a:lnTo>
                    <a:pt x="419735" y="691832"/>
                  </a:lnTo>
                  <a:close/>
                </a:path>
                <a:path w="534034" h="1414779">
                  <a:moveTo>
                    <a:pt x="454383" y="755650"/>
                  </a:moveTo>
                  <a:lnTo>
                    <a:pt x="429895" y="755650"/>
                  </a:lnTo>
                  <a:lnTo>
                    <a:pt x="487997" y="862965"/>
                  </a:lnTo>
                  <a:lnTo>
                    <a:pt x="487997" y="817562"/>
                  </a:lnTo>
                  <a:lnTo>
                    <a:pt x="454383" y="755650"/>
                  </a:lnTo>
                  <a:close/>
                </a:path>
                <a:path w="534034" h="1414779">
                  <a:moveTo>
                    <a:pt x="386205" y="629920"/>
                  </a:moveTo>
                  <a:lnTo>
                    <a:pt x="361632" y="629920"/>
                  </a:lnTo>
                  <a:lnTo>
                    <a:pt x="419735" y="736917"/>
                  </a:lnTo>
                  <a:lnTo>
                    <a:pt x="419735" y="691832"/>
                  </a:lnTo>
                  <a:lnTo>
                    <a:pt x="386205" y="629920"/>
                  </a:lnTo>
                  <a:close/>
                </a:path>
                <a:path w="534034" h="1414779">
                  <a:moveTo>
                    <a:pt x="351472" y="565785"/>
                  </a:moveTo>
                  <a:lnTo>
                    <a:pt x="351472" y="611187"/>
                  </a:lnTo>
                  <a:lnTo>
                    <a:pt x="101282" y="723265"/>
                  </a:lnTo>
                  <a:lnTo>
                    <a:pt x="153478" y="723265"/>
                  </a:lnTo>
                  <a:lnTo>
                    <a:pt x="361632" y="629920"/>
                  </a:lnTo>
                  <a:lnTo>
                    <a:pt x="386205" y="629920"/>
                  </a:lnTo>
                  <a:lnTo>
                    <a:pt x="351472" y="565785"/>
                  </a:lnTo>
                  <a:close/>
                </a:path>
                <a:path w="534034" h="1414779">
                  <a:moveTo>
                    <a:pt x="328295" y="498157"/>
                  </a:moveTo>
                  <a:lnTo>
                    <a:pt x="306705" y="498157"/>
                  </a:lnTo>
                  <a:lnTo>
                    <a:pt x="306705" y="528637"/>
                  </a:lnTo>
                  <a:lnTo>
                    <a:pt x="351472" y="611187"/>
                  </a:lnTo>
                  <a:lnTo>
                    <a:pt x="351472" y="565785"/>
                  </a:lnTo>
                  <a:lnTo>
                    <a:pt x="328295" y="523240"/>
                  </a:lnTo>
                  <a:lnTo>
                    <a:pt x="328295" y="498157"/>
                  </a:lnTo>
                  <a:close/>
                </a:path>
                <a:path w="534034" h="1414779">
                  <a:moveTo>
                    <a:pt x="328295" y="0"/>
                  </a:moveTo>
                  <a:lnTo>
                    <a:pt x="306705" y="9842"/>
                  </a:lnTo>
                  <a:lnTo>
                    <a:pt x="306705" y="474662"/>
                  </a:lnTo>
                  <a:lnTo>
                    <a:pt x="118110" y="559117"/>
                  </a:lnTo>
                  <a:lnTo>
                    <a:pt x="170576" y="559117"/>
                  </a:lnTo>
                  <a:lnTo>
                    <a:pt x="306705" y="498157"/>
                  </a:lnTo>
                  <a:lnTo>
                    <a:pt x="328295" y="498157"/>
                  </a:lnTo>
                  <a:lnTo>
                    <a:pt x="328295" y="0"/>
                  </a:lnTo>
                  <a:close/>
                </a:path>
                <a:path w="534034" h="1414779">
                  <a:moveTo>
                    <a:pt x="306705" y="318452"/>
                  </a:moveTo>
                  <a:lnTo>
                    <a:pt x="118110" y="402907"/>
                  </a:lnTo>
                  <a:lnTo>
                    <a:pt x="169867" y="402907"/>
                  </a:lnTo>
                  <a:lnTo>
                    <a:pt x="306705" y="341630"/>
                  </a:lnTo>
                  <a:lnTo>
                    <a:pt x="306705" y="318452"/>
                  </a:lnTo>
                  <a:close/>
                </a:path>
                <a:path w="534034" h="1414779">
                  <a:moveTo>
                    <a:pt x="306705" y="161925"/>
                  </a:moveTo>
                  <a:lnTo>
                    <a:pt x="118110" y="246380"/>
                  </a:lnTo>
                  <a:lnTo>
                    <a:pt x="169867" y="246380"/>
                  </a:lnTo>
                  <a:lnTo>
                    <a:pt x="306705" y="185102"/>
                  </a:lnTo>
                  <a:lnTo>
                    <a:pt x="306705" y="161925"/>
                  </a:lnTo>
                  <a:close/>
                </a:path>
              </a:pathLst>
            </a:custGeom>
            <a:solidFill>
              <a:srgbClr val="C6C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763317" y="3972877"/>
              <a:ext cx="225742" cy="493394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8668702" y="4438967"/>
              <a:ext cx="520700" cy="692785"/>
            </a:xfrm>
            <a:custGeom>
              <a:avLst/>
              <a:gdLst/>
              <a:ahLst/>
              <a:cxnLst/>
              <a:rect l="l" t="t" r="r" b="b"/>
              <a:pathLst>
                <a:path w="520700" h="692785">
                  <a:moveTo>
                    <a:pt x="286384" y="435610"/>
                  </a:moveTo>
                  <a:lnTo>
                    <a:pt x="0" y="676592"/>
                  </a:lnTo>
                  <a:lnTo>
                    <a:pt x="14287" y="692467"/>
                  </a:lnTo>
                  <a:lnTo>
                    <a:pt x="293369" y="457835"/>
                  </a:lnTo>
                  <a:lnTo>
                    <a:pt x="474914" y="457835"/>
                  </a:lnTo>
                  <a:lnTo>
                    <a:pt x="286384" y="435610"/>
                  </a:lnTo>
                  <a:close/>
                </a:path>
                <a:path w="520700" h="692785">
                  <a:moveTo>
                    <a:pt x="253682" y="300037"/>
                  </a:moveTo>
                  <a:lnTo>
                    <a:pt x="27304" y="554355"/>
                  </a:lnTo>
                  <a:lnTo>
                    <a:pt x="43497" y="568325"/>
                  </a:lnTo>
                  <a:lnTo>
                    <a:pt x="261619" y="323215"/>
                  </a:lnTo>
                  <a:lnTo>
                    <a:pt x="374844" y="323215"/>
                  </a:lnTo>
                  <a:lnTo>
                    <a:pt x="253682" y="300037"/>
                  </a:lnTo>
                  <a:close/>
                </a:path>
                <a:path w="520700" h="692785">
                  <a:moveTo>
                    <a:pt x="474914" y="457835"/>
                  </a:moveTo>
                  <a:lnTo>
                    <a:pt x="293369" y="457835"/>
                  </a:lnTo>
                  <a:lnTo>
                    <a:pt x="518159" y="484505"/>
                  </a:lnTo>
                  <a:lnTo>
                    <a:pt x="520700" y="463232"/>
                  </a:lnTo>
                  <a:lnTo>
                    <a:pt x="474914" y="457835"/>
                  </a:lnTo>
                  <a:close/>
                </a:path>
                <a:path w="520700" h="692785">
                  <a:moveTo>
                    <a:pt x="227964" y="146050"/>
                  </a:moveTo>
                  <a:lnTo>
                    <a:pt x="49529" y="384175"/>
                  </a:lnTo>
                  <a:lnTo>
                    <a:pt x="66992" y="396875"/>
                  </a:lnTo>
                  <a:lnTo>
                    <a:pt x="235902" y="171132"/>
                  </a:lnTo>
                  <a:lnTo>
                    <a:pt x="300537" y="171132"/>
                  </a:lnTo>
                  <a:lnTo>
                    <a:pt x="227964" y="146050"/>
                  </a:lnTo>
                  <a:close/>
                </a:path>
                <a:path w="520700" h="692785">
                  <a:moveTo>
                    <a:pt x="374844" y="323215"/>
                  </a:moveTo>
                  <a:lnTo>
                    <a:pt x="261619" y="323215"/>
                  </a:lnTo>
                  <a:lnTo>
                    <a:pt x="490219" y="367030"/>
                  </a:lnTo>
                  <a:lnTo>
                    <a:pt x="494347" y="346075"/>
                  </a:lnTo>
                  <a:lnTo>
                    <a:pt x="374844" y="323215"/>
                  </a:lnTo>
                  <a:close/>
                </a:path>
                <a:path w="520700" h="692785">
                  <a:moveTo>
                    <a:pt x="300537" y="171132"/>
                  </a:moveTo>
                  <a:lnTo>
                    <a:pt x="235902" y="171132"/>
                  </a:lnTo>
                  <a:lnTo>
                    <a:pt x="427354" y="237490"/>
                  </a:lnTo>
                  <a:lnTo>
                    <a:pt x="434657" y="217487"/>
                  </a:lnTo>
                  <a:lnTo>
                    <a:pt x="300537" y="171132"/>
                  </a:lnTo>
                  <a:close/>
                </a:path>
                <a:path w="520700" h="692785">
                  <a:moveTo>
                    <a:pt x="204469" y="0"/>
                  </a:moveTo>
                  <a:lnTo>
                    <a:pt x="80962" y="218757"/>
                  </a:lnTo>
                  <a:lnTo>
                    <a:pt x="100012" y="228917"/>
                  </a:lnTo>
                  <a:lnTo>
                    <a:pt x="213042" y="28575"/>
                  </a:lnTo>
                  <a:lnTo>
                    <a:pt x="259202" y="28575"/>
                  </a:lnTo>
                  <a:lnTo>
                    <a:pt x="204469" y="0"/>
                  </a:lnTo>
                  <a:close/>
                </a:path>
                <a:path w="520700" h="692785">
                  <a:moveTo>
                    <a:pt x="259202" y="28575"/>
                  </a:moveTo>
                  <a:lnTo>
                    <a:pt x="213042" y="28575"/>
                  </a:lnTo>
                  <a:lnTo>
                    <a:pt x="352107" y="101282"/>
                  </a:lnTo>
                  <a:lnTo>
                    <a:pt x="362584" y="82550"/>
                  </a:lnTo>
                  <a:lnTo>
                    <a:pt x="259202" y="28575"/>
                  </a:lnTo>
                  <a:close/>
                </a:path>
              </a:pathLst>
            </a:custGeom>
            <a:solidFill>
              <a:srgbClr val="C6C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8527732" y="3907154"/>
              <a:ext cx="248920" cy="922019"/>
            </a:xfrm>
            <a:custGeom>
              <a:avLst/>
              <a:gdLst/>
              <a:ahLst/>
              <a:cxnLst/>
              <a:rect l="l" t="t" r="r" b="b"/>
              <a:pathLst>
                <a:path w="248920" h="922020">
                  <a:moveTo>
                    <a:pt x="11747" y="783907"/>
                  </a:moveTo>
                  <a:lnTo>
                    <a:pt x="0" y="801687"/>
                  </a:lnTo>
                  <a:lnTo>
                    <a:pt x="188912" y="921702"/>
                  </a:lnTo>
                  <a:lnTo>
                    <a:pt x="200659" y="903922"/>
                  </a:lnTo>
                  <a:lnTo>
                    <a:pt x="11747" y="783907"/>
                  </a:lnTo>
                  <a:close/>
                </a:path>
                <a:path w="248920" h="922020">
                  <a:moveTo>
                    <a:pt x="41592" y="618490"/>
                  </a:moveTo>
                  <a:lnTo>
                    <a:pt x="29845" y="635952"/>
                  </a:lnTo>
                  <a:lnTo>
                    <a:pt x="218757" y="755967"/>
                  </a:lnTo>
                  <a:lnTo>
                    <a:pt x="230504" y="738505"/>
                  </a:lnTo>
                  <a:lnTo>
                    <a:pt x="41592" y="618490"/>
                  </a:lnTo>
                  <a:close/>
                </a:path>
                <a:path w="248920" h="922020">
                  <a:moveTo>
                    <a:pt x="59689" y="456247"/>
                  </a:moveTo>
                  <a:lnTo>
                    <a:pt x="47942" y="474027"/>
                  </a:lnTo>
                  <a:lnTo>
                    <a:pt x="236854" y="594042"/>
                  </a:lnTo>
                  <a:lnTo>
                    <a:pt x="248602" y="576262"/>
                  </a:lnTo>
                  <a:lnTo>
                    <a:pt x="59689" y="456247"/>
                  </a:lnTo>
                  <a:close/>
                </a:path>
                <a:path w="248920" h="922020">
                  <a:moveTo>
                    <a:pt x="59689" y="304165"/>
                  </a:moveTo>
                  <a:lnTo>
                    <a:pt x="47942" y="321945"/>
                  </a:lnTo>
                  <a:lnTo>
                    <a:pt x="236854" y="441960"/>
                  </a:lnTo>
                  <a:lnTo>
                    <a:pt x="248602" y="424180"/>
                  </a:lnTo>
                  <a:lnTo>
                    <a:pt x="59689" y="304165"/>
                  </a:lnTo>
                  <a:close/>
                </a:path>
                <a:path w="248920" h="922020">
                  <a:moveTo>
                    <a:pt x="59689" y="152082"/>
                  </a:moveTo>
                  <a:lnTo>
                    <a:pt x="47942" y="169862"/>
                  </a:lnTo>
                  <a:lnTo>
                    <a:pt x="236854" y="289877"/>
                  </a:lnTo>
                  <a:lnTo>
                    <a:pt x="248602" y="272097"/>
                  </a:lnTo>
                  <a:lnTo>
                    <a:pt x="59689" y="152082"/>
                  </a:lnTo>
                  <a:close/>
                </a:path>
                <a:path w="248920" h="922020">
                  <a:moveTo>
                    <a:pt x="59689" y="0"/>
                  </a:moveTo>
                  <a:lnTo>
                    <a:pt x="47942" y="17780"/>
                  </a:lnTo>
                  <a:lnTo>
                    <a:pt x="236854" y="137795"/>
                  </a:lnTo>
                  <a:lnTo>
                    <a:pt x="248602" y="120015"/>
                  </a:lnTo>
                  <a:lnTo>
                    <a:pt x="59689" y="0"/>
                  </a:lnTo>
                  <a:close/>
                </a:path>
              </a:pathLst>
            </a:custGeom>
            <a:solidFill>
              <a:srgbClr val="DB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481059" y="4870767"/>
              <a:ext cx="218757" cy="289877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8492490" y="3203257"/>
              <a:ext cx="500380" cy="1944370"/>
            </a:xfrm>
            <a:custGeom>
              <a:avLst/>
              <a:gdLst/>
              <a:ahLst/>
              <a:cxnLst/>
              <a:rect l="l" t="t" r="r" b="b"/>
              <a:pathLst>
                <a:path w="500379" h="1944370">
                  <a:moveTo>
                    <a:pt x="115002" y="1826577"/>
                  </a:moveTo>
                  <a:lnTo>
                    <a:pt x="89534" y="1826577"/>
                  </a:lnTo>
                  <a:lnTo>
                    <a:pt x="166687" y="1944052"/>
                  </a:lnTo>
                  <a:lnTo>
                    <a:pt x="184784" y="1932622"/>
                  </a:lnTo>
                  <a:lnTo>
                    <a:pt x="115002" y="1826577"/>
                  </a:lnTo>
                  <a:close/>
                </a:path>
                <a:path w="500379" h="1944370">
                  <a:moveTo>
                    <a:pt x="21589" y="1684019"/>
                  </a:moveTo>
                  <a:lnTo>
                    <a:pt x="3175" y="1695132"/>
                  </a:lnTo>
                  <a:lnTo>
                    <a:pt x="76834" y="1807527"/>
                  </a:lnTo>
                  <a:lnTo>
                    <a:pt x="0" y="1823084"/>
                  </a:lnTo>
                  <a:lnTo>
                    <a:pt x="4444" y="1843722"/>
                  </a:lnTo>
                  <a:lnTo>
                    <a:pt x="89534" y="1826577"/>
                  </a:lnTo>
                  <a:lnTo>
                    <a:pt x="115002" y="1826577"/>
                  </a:lnTo>
                  <a:lnTo>
                    <a:pt x="112077" y="1822132"/>
                  </a:lnTo>
                  <a:lnTo>
                    <a:pt x="190182" y="1806257"/>
                  </a:lnTo>
                  <a:lnTo>
                    <a:pt x="189498" y="1803082"/>
                  </a:lnTo>
                  <a:lnTo>
                    <a:pt x="99694" y="1803082"/>
                  </a:lnTo>
                  <a:lnTo>
                    <a:pt x="21589" y="1684019"/>
                  </a:lnTo>
                  <a:close/>
                </a:path>
                <a:path w="500379" h="1944370">
                  <a:moveTo>
                    <a:pt x="185737" y="1785619"/>
                  </a:moveTo>
                  <a:lnTo>
                    <a:pt x="99694" y="1803082"/>
                  </a:lnTo>
                  <a:lnTo>
                    <a:pt x="189498" y="1803082"/>
                  </a:lnTo>
                  <a:lnTo>
                    <a:pt x="185737" y="1785619"/>
                  </a:lnTo>
                  <a:close/>
                </a:path>
                <a:path w="500379" h="1944370">
                  <a:moveTo>
                    <a:pt x="137591" y="1650999"/>
                  </a:moveTo>
                  <a:lnTo>
                    <a:pt x="112712" y="1650999"/>
                  </a:lnTo>
                  <a:lnTo>
                    <a:pt x="188277" y="1784349"/>
                  </a:lnTo>
                  <a:lnTo>
                    <a:pt x="207327" y="1774189"/>
                  </a:lnTo>
                  <a:lnTo>
                    <a:pt x="137591" y="1650999"/>
                  </a:lnTo>
                  <a:close/>
                </a:path>
                <a:path w="500379" h="1944370">
                  <a:moveTo>
                    <a:pt x="53699" y="1502409"/>
                  </a:moveTo>
                  <a:lnTo>
                    <a:pt x="49847" y="1502409"/>
                  </a:lnTo>
                  <a:lnTo>
                    <a:pt x="33654" y="1510982"/>
                  </a:lnTo>
                  <a:lnTo>
                    <a:pt x="101917" y="1631314"/>
                  </a:lnTo>
                  <a:lnTo>
                    <a:pt x="20954" y="1645602"/>
                  </a:lnTo>
                  <a:lnTo>
                    <a:pt x="24764" y="1666557"/>
                  </a:lnTo>
                  <a:lnTo>
                    <a:pt x="112712" y="1650999"/>
                  </a:lnTo>
                  <a:lnTo>
                    <a:pt x="137591" y="1650999"/>
                  </a:lnTo>
                  <a:lnTo>
                    <a:pt x="135254" y="1646872"/>
                  </a:lnTo>
                  <a:lnTo>
                    <a:pt x="220979" y="1631949"/>
                  </a:lnTo>
                  <a:lnTo>
                    <a:pt x="220146" y="1627504"/>
                  </a:lnTo>
                  <a:lnTo>
                    <a:pt x="124459" y="1627504"/>
                  </a:lnTo>
                  <a:lnTo>
                    <a:pt x="53699" y="1502409"/>
                  </a:lnTo>
                  <a:close/>
                </a:path>
                <a:path w="500379" h="1944370">
                  <a:moveTo>
                    <a:pt x="206692" y="1569084"/>
                  </a:moveTo>
                  <a:lnTo>
                    <a:pt x="206692" y="1612899"/>
                  </a:lnTo>
                  <a:lnTo>
                    <a:pt x="124459" y="1627504"/>
                  </a:lnTo>
                  <a:lnTo>
                    <a:pt x="220146" y="1627504"/>
                  </a:lnTo>
                  <a:lnTo>
                    <a:pt x="218122" y="1616709"/>
                  </a:lnTo>
                  <a:lnTo>
                    <a:pt x="230187" y="1610359"/>
                  </a:lnTo>
                  <a:lnTo>
                    <a:pt x="206692" y="1569084"/>
                  </a:lnTo>
                  <a:close/>
                </a:path>
                <a:path w="500379" h="1944370">
                  <a:moveTo>
                    <a:pt x="160273" y="1487169"/>
                  </a:moveTo>
                  <a:lnTo>
                    <a:pt x="135889" y="1487169"/>
                  </a:lnTo>
                  <a:lnTo>
                    <a:pt x="206692" y="1612899"/>
                  </a:lnTo>
                  <a:lnTo>
                    <a:pt x="206692" y="1569084"/>
                  </a:lnTo>
                  <a:lnTo>
                    <a:pt x="160273" y="1487169"/>
                  </a:lnTo>
                  <a:close/>
                </a:path>
                <a:path w="500379" h="1944370">
                  <a:moveTo>
                    <a:pt x="75564" y="1336992"/>
                  </a:moveTo>
                  <a:lnTo>
                    <a:pt x="56514" y="1347152"/>
                  </a:lnTo>
                  <a:lnTo>
                    <a:pt x="124777" y="1467484"/>
                  </a:lnTo>
                  <a:lnTo>
                    <a:pt x="43814" y="1481772"/>
                  </a:lnTo>
                  <a:lnTo>
                    <a:pt x="47625" y="1502727"/>
                  </a:lnTo>
                  <a:lnTo>
                    <a:pt x="49847" y="1502409"/>
                  </a:lnTo>
                  <a:lnTo>
                    <a:pt x="53699" y="1502409"/>
                  </a:lnTo>
                  <a:lnTo>
                    <a:pt x="53339" y="1501774"/>
                  </a:lnTo>
                  <a:lnTo>
                    <a:pt x="135889" y="1487169"/>
                  </a:lnTo>
                  <a:lnTo>
                    <a:pt x="160273" y="1487169"/>
                  </a:lnTo>
                  <a:lnTo>
                    <a:pt x="158114" y="1483359"/>
                  </a:lnTo>
                  <a:lnTo>
                    <a:pt x="243839" y="1468119"/>
                  </a:lnTo>
                  <a:lnTo>
                    <a:pt x="243016" y="1463674"/>
                  </a:lnTo>
                  <a:lnTo>
                    <a:pt x="147319" y="1463674"/>
                  </a:lnTo>
                  <a:lnTo>
                    <a:pt x="75564" y="1336992"/>
                  </a:lnTo>
                  <a:close/>
                </a:path>
                <a:path w="500379" h="1944370">
                  <a:moveTo>
                    <a:pt x="192662" y="1322387"/>
                  </a:moveTo>
                  <a:lnTo>
                    <a:pt x="167957" y="1322387"/>
                  </a:lnTo>
                  <a:lnTo>
                    <a:pt x="238759" y="1447482"/>
                  </a:lnTo>
                  <a:lnTo>
                    <a:pt x="147319" y="1463674"/>
                  </a:lnTo>
                  <a:lnTo>
                    <a:pt x="243016" y="1463674"/>
                  </a:lnTo>
                  <a:lnTo>
                    <a:pt x="240664" y="1450974"/>
                  </a:lnTo>
                  <a:lnTo>
                    <a:pt x="252452" y="1450974"/>
                  </a:lnTo>
                  <a:lnTo>
                    <a:pt x="262572" y="1445577"/>
                  </a:lnTo>
                  <a:lnTo>
                    <a:pt x="192662" y="1322387"/>
                  </a:lnTo>
                  <a:close/>
                </a:path>
                <a:path w="500379" h="1944370">
                  <a:moveTo>
                    <a:pt x="252452" y="1450974"/>
                  </a:moveTo>
                  <a:lnTo>
                    <a:pt x="240664" y="1450974"/>
                  </a:lnTo>
                  <a:lnTo>
                    <a:pt x="243522" y="1455737"/>
                  </a:lnTo>
                  <a:lnTo>
                    <a:pt x="252452" y="1450974"/>
                  </a:lnTo>
                  <a:close/>
                </a:path>
                <a:path w="500379" h="1944370">
                  <a:moveTo>
                    <a:pt x="131857" y="1031557"/>
                  </a:moveTo>
                  <a:lnTo>
                    <a:pt x="106679" y="1031557"/>
                  </a:lnTo>
                  <a:lnTo>
                    <a:pt x="169544" y="1133792"/>
                  </a:lnTo>
                  <a:lnTo>
                    <a:pt x="98425" y="1154429"/>
                  </a:lnTo>
                  <a:lnTo>
                    <a:pt x="104457" y="1174114"/>
                  </a:lnTo>
                  <a:lnTo>
                    <a:pt x="88900" y="1182369"/>
                  </a:lnTo>
                  <a:lnTo>
                    <a:pt x="157162" y="1303019"/>
                  </a:lnTo>
                  <a:lnTo>
                    <a:pt x="76200" y="1317307"/>
                  </a:lnTo>
                  <a:lnTo>
                    <a:pt x="80009" y="1337944"/>
                  </a:lnTo>
                  <a:lnTo>
                    <a:pt x="167957" y="1322387"/>
                  </a:lnTo>
                  <a:lnTo>
                    <a:pt x="192662" y="1322387"/>
                  </a:lnTo>
                  <a:lnTo>
                    <a:pt x="190500" y="1318577"/>
                  </a:lnTo>
                  <a:lnTo>
                    <a:pt x="276225" y="1303337"/>
                  </a:lnTo>
                  <a:lnTo>
                    <a:pt x="275404" y="1298892"/>
                  </a:lnTo>
                  <a:lnTo>
                    <a:pt x="179704" y="1298892"/>
                  </a:lnTo>
                  <a:lnTo>
                    <a:pt x="108584" y="1173479"/>
                  </a:lnTo>
                  <a:lnTo>
                    <a:pt x="180975" y="1152524"/>
                  </a:lnTo>
                  <a:lnTo>
                    <a:pt x="206171" y="1152524"/>
                  </a:lnTo>
                  <a:lnTo>
                    <a:pt x="202247" y="1146174"/>
                  </a:lnTo>
                  <a:lnTo>
                    <a:pt x="255587" y="1130617"/>
                  </a:lnTo>
                  <a:lnTo>
                    <a:pt x="257537" y="1130617"/>
                  </a:lnTo>
                  <a:lnTo>
                    <a:pt x="259714" y="1129347"/>
                  </a:lnTo>
                  <a:lnTo>
                    <a:pt x="266382" y="1127442"/>
                  </a:lnTo>
                  <a:lnTo>
                    <a:pt x="190817" y="1127442"/>
                  </a:lnTo>
                  <a:lnTo>
                    <a:pt x="131857" y="1031557"/>
                  </a:lnTo>
                  <a:close/>
                </a:path>
                <a:path w="500379" h="1944370">
                  <a:moveTo>
                    <a:pt x="272414" y="1282699"/>
                  </a:moveTo>
                  <a:lnTo>
                    <a:pt x="179704" y="1298892"/>
                  </a:lnTo>
                  <a:lnTo>
                    <a:pt x="275404" y="1298892"/>
                  </a:lnTo>
                  <a:lnTo>
                    <a:pt x="272414" y="1282699"/>
                  </a:lnTo>
                  <a:close/>
                </a:path>
                <a:path w="500379" h="1944370">
                  <a:moveTo>
                    <a:pt x="206171" y="1152524"/>
                  </a:moveTo>
                  <a:lnTo>
                    <a:pt x="180975" y="1152524"/>
                  </a:lnTo>
                  <a:lnTo>
                    <a:pt x="255904" y="1274127"/>
                  </a:lnTo>
                  <a:lnTo>
                    <a:pt x="274637" y="1263332"/>
                  </a:lnTo>
                  <a:lnTo>
                    <a:pt x="206171" y="1152524"/>
                  </a:lnTo>
                  <a:close/>
                </a:path>
                <a:path w="500379" h="1944370">
                  <a:moveTo>
                    <a:pt x="257537" y="1130617"/>
                  </a:moveTo>
                  <a:lnTo>
                    <a:pt x="255587" y="1130617"/>
                  </a:lnTo>
                  <a:lnTo>
                    <a:pt x="255904" y="1131569"/>
                  </a:lnTo>
                  <a:lnTo>
                    <a:pt x="257537" y="1130617"/>
                  </a:lnTo>
                  <a:close/>
                </a:path>
                <a:path w="500379" h="1944370">
                  <a:moveTo>
                    <a:pt x="243839" y="1070927"/>
                  </a:moveTo>
                  <a:lnTo>
                    <a:pt x="243839" y="1111884"/>
                  </a:lnTo>
                  <a:lnTo>
                    <a:pt x="190817" y="1127442"/>
                  </a:lnTo>
                  <a:lnTo>
                    <a:pt x="266382" y="1127442"/>
                  </a:lnTo>
                  <a:lnTo>
                    <a:pt x="268604" y="1126807"/>
                  </a:lnTo>
                  <a:lnTo>
                    <a:pt x="267652" y="1124584"/>
                  </a:lnTo>
                  <a:lnTo>
                    <a:pt x="274637" y="1120457"/>
                  </a:lnTo>
                  <a:lnTo>
                    <a:pt x="243839" y="1070927"/>
                  </a:lnTo>
                  <a:close/>
                </a:path>
                <a:path w="500379" h="1944370">
                  <a:moveTo>
                    <a:pt x="206152" y="1009649"/>
                  </a:moveTo>
                  <a:lnTo>
                    <a:pt x="180975" y="1009649"/>
                  </a:lnTo>
                  <a:lnTo>
                    <a:pt x="243839" y="1111884"/>
                  </a:lnTo>
                  <a:lnTo>
                    <a:pt x="243839" y="1070927"/>
                  </a:lnTo>
                  <a:lnTo>
                    <a:pt x="206152" y="1009649"/>
                  </a:lnTo>
                  <a:close/>
                </a:path>
                <a:path w="500379" h="1944370">
                  <a:moveTo>
                    <a:pt x="131857" y="888999"/>
                  </a:moveTo>
                  <a:lnTo>
                    <a:pt x="106679" y="888999"/>
                  </a:lnTo>
                  <a:lnTo>
                    <a:pt x="169544" y="990917"/>
                  </a:lnTo>
                  <a:lnTo>
                    <a:pt x="98425" y="1011872"/>
                  </a:lnTo>
                  <a:lnTo>
                    <a:pt x="102234" y="1023937"/>
                  </a:lnTo>
                  <a:lnTo>
                    <a:pt x="101917" y="1024254"/>
                  </a:lnTo>
                  <a:lnTo>
                    <a:pt x="102552" y="1025207"/>
                  </a:lnTo>
                  <a:lnTo>
                    <a:pt x="104775" y="1032192"/>
                  </a:lnTo>
                  <a:lnTo>
                    <a:pt x="106679" y="1031557"/>
                  </a:lnTo>
                  <a:lnTo>
                    <a:pt x="131857" y="1031557"/>
                  </a:lnTo>
                  <a:lnTo>
                    <a:pt x="127952" y="1025207"/>
                  </a:lnTo>
                  <a:lnTo>
                    <a:pt x="180975" y="1009649"/>
                  </a:lnTo>
                  <a:lnTo>
                    <a:pt x="206152" y="1009649"/>
                  </a:lnTo>
                  <a:lnTo>
                    <a:pt x="202247" y="1003299"/>
                  </a:lnTo>
                  <a:lnTo>
                    <a:pt x="255587" y="987742"/>
                  </a:lnTo>
                  <a:lnTo>
                    <a:pt x="257537" y="987742"/>
                  </a:lnTo>
                  <a:lnTo>
                    <a:pt x="259714" y="986472"/>
                  </a:lnTo>
                  <a:lnTo>
                    <a:pt x="265271" y="984884"/>
                  </a:lnTo>
                  <a:lnTo>
                    <a:pt x="190817" y="984884"/>
                  </a:lnTo>
                  <a:lnTo>
                    <a:pt x="131857" y="888999"/>
                  </a:lnTo>
                  <a:close/>
                </a:path>
                <a:path w="500379" h="1944370">
                  <a:moveTo>
                    <a:pt x="257537" y="987742"/>
                  </a:moveTo>
                  <a:lnTo>
                    <a:pt x="255587" y="987742"/>
                  </a:lnTo>
                  <a:lnTo>
                    <a:pt x="255904" y="988694"/>
                  </a:lnTo>
                  <a:lnTo>
                    <a:pt x="257537" y="987742"/>
                  </a:lnTo>
                  <a:close/>
                </a:path>
                <a:path w="500379" h="1944370">
                  <a:moveTo>
                    <a:pt x="243839" y="928052"/>
                  </a:moveTo>
                  <a:lnTo>
                    <a:pt x="243839" y="969009"/>
                  </a:lnTo>
                  <a:lnTo>
                    <a:pt x="190817" y="984884"/>
                  </a:lnTo>
                  <a:lnTo>
                    <a:pt x="265271" y="984884"/>
                  </a:lnTo>
                  <a:lnTo>
                    <a:pt x="268604" y="983932"/>
                  </a:lnTo>
                  <a:lnTo>
                    <a:pt x="267652" y="982027"/>
                  </a:lnTo>
                  <a:lnTo>
                    <a:pt x="274637" y="977899"/>
                  </a:lnTo>
                  <a:lnTo>
                    <a:pt x="243839" y="928052"/>
                  </a:lnTo>
                  <a:close/>
                </a:path>
                <a:path w="500379" h="1944370">
                  <a:moveTo>
                    <a:pt x="206171" y="867092"/>
                  </a:moveTo>
                  <a:lnTo>
                    <a:pt x="180975" y="867092"/>
                  </a:lnTo>
                  <a:lnTo>
                    <a:pt x="243839" y="969009"/>
                  </a:lnTo>
                  <a:lnTo>
                    <a:pt x="243839" y="928052"/>
                  </a:lnTo>
                  <a:lnTo>
                    <a:pt x="206171" y="867092"/>
                  </a:lnTo>
                  <a:close/>
                </a:path>
                <a:path w="500379" h="1944370">
                  <a:moveTo>
                    <a:pt x="120650" y="727709"/>
                  </a:moveTo>
                  <a:lnTo>
                    <a:pt x="101917" y="738822"/>
                  </a:lnTo>
                  <a:lnTo>
                    <a:pt x="169544" y="848359"/>
                  </a:lnTo>
                  <a:lnTo>
                    <a:pt x="98425" y="869314"/>
                  </a:lnTo>
                  <a:lnTo>
                    <a:pt x="102234" y="881379"/>
                  </a:lnTo>
                  <a:lnTo>
                    <a:pt x="101917" y="881379"/>
                  </a:lnTo>
                  <a:lnTo>
                    <a:pt x="102552" y="882332"/>
                  </a:lnTo>
                  <a:lnTo>
                    <a:pt x="104775" y="889317"/>
                  </a:lnTo>
                  <a:lnTo>
                    <a:pt x="106679" y="888999"/>
                  </a:lnTo>
                  <a:lnTo>
                    <a:pt x="131857" y="888999"/>
                  </a:lnTo>
                  <a:lnTo>
                    <a:pt x="127952" y="882649"/>
                  </a:lnTo>
                  <a:lnTo>
                    <a:pt x="180975" y="867092"/>
                  </a:lnTo>
                  <a:lnTo>
                    <a:pt x="206171" y="867092"/>
                  </a:lnTo>
                  <a:lnTo>
                    <a:pt x="202247" y="860742"/>
                  </a:lnTo>
                  <a:lnTo>
                    <a:pt x="265990" y="842009"/>
                  </a:lnTo>
                  <a:lnTo>
                    <a:pt x="190817" y="842009"/>
                  </a:lnTo>
                  <a:lnTo>
                    <a:pt x="120650" y="727709"/>
                  </a:lnTo>
                  <a:close/>
                </a:path>
                <a:path w="500379" h="1944370">
                  <a:moveTo>
                    <a:pt x="210024" y="680719"/>
                  </a:moveTo>
                  <a:lnTo>
                    <a:pt x="186372" y="680719"/>
                  </a:lnTo>
                  <a:lnTo>
                    <a:pt x="250507" y="824547"/>
                  </a:lnTo>
                  <a:lnTo>
                    <a:pt x="190817" y="842009"/>
                  </a:lnTo>
                  <a:lnTo>
                    <a:pt x="265990" y="842009"/>
                  </a:lnTo>
                  <a:lnTo>
                    <a:pt x="280034" y="837882"/>
                  </a:lnTo>
                  <a:lnTo>
                    <a:pt x="272097" y="819784"/>
                  </a:lnTo>
                  <a:lnTo>
                    <a:pt x="290829" y="819784"/>
                  </a:lnTo>
                  <a:lnTo>
                    <a:pt x="290829" y="813434"/>
                  </a:lnTo>
                  <a:lnTo>
                    <a:pt x="269239" y="813434"/>
                  </a:lnTo>
                  <a:lnTo>
                    <a:pt x="210024" y="680719"/>
                  </a:lnTo>
                  <a:close/>
                </a:path>
                <a:path w="500379" h="1944370">
                  <a:moveTo>
                    <a:pt x="269239" y="317"/>
                  </a:moveTo>
                  <a:lnTo>
                    <a:pt x="269239" y="813434"/>
                  </a:lnTo>
                  <a:lnTo>
                    <a:pt x="290829" y="813434"/>
                  </a:lnTo>
                  <a:lnTo>
                    <a:pt x="290829" y="420052"/>
                  </a:lnTo>
                  <a:lnTo>
                    <a:pt x="294957" y="415607"/>
                  </a:lnTo>
                  <a:lnTo>
                    <a:pt x="290829" y="413067"/>
                  </a:lnTo>
                  <a:lnTo>
                    <a:pt x="290512" y="140652"/>
                  </a:lnTo>
                  <a:lnTo>
                    <a:pt x="313428" y="140652"/>
                  </a:lnTo>
                  <a:lnTo>
                    <a:pt x="269239" y="317"/>
                  </a:lnTo>
                  <a:close/>
                </a:path>
                <a:path w="500379" h="1944370">
                  <a:moveTo>
                    <a:pt x="313428" y="140652"/>
                  </a:moveTo>
                  <a:lnTo>
                    <a:pt x="290512" y="140652"/>
                  </a:lnTo>
                  <a:lnTo>
                    <a:pt x="479742" y="740727"/>
                  </a:lnTo>
                  <a:lnTo>
                    <a:pt x="500379" y="734377"/>
                  </a:lnTo>
                  <a:lnTo>
                    <a:pt x="313428" y="140652"/>
                  </a:lnTo>
                  <a:close/>
                </a:path>
                <a:path w="500379" h="1944370">
                  <a:moveTo>
                    <a:pt x="241617" y="193039"/>
                  </a:moveTo>
                  <a:lnTo>
                    <a:pt x="220344" y="197167"/>
                  </a:lnTo>
                  <a:lnTo>
                    <a:pt x="234314" y="263525"/>
                  </a:lnTo>
                  <a:lnTo>
                    <a:pt x="174307" y="354964"/>
                  </a:lnTo>
                  <a:lnTo>
                    <a:pt x="175894" y="355917"/>
                  </a:lnTo>
                  <a:lnTo>
                    <a:pt x="170179" y="365125"/>
                  </a:lnTo>
                  <a:lnTo>
                    <a:pt x="177800" y="369569"/>
                  </a:lnTo>
                  <a:lnTo>
                    <a:pt x="173037" y="371157"/>
                  </a:lnTo>
                  <a:lnTo>
                    <a:pt x="206057" y="474662"/>
                  </a:lnTo>
                  <a:lnTo>
                    <a:pt x="128904" y="551814"/>
                  </a:lnTo>
                  <a:lnTo>
                    <a:pt x="129857" y="554354"/>
                  </a:lnTo>
                  <a:lnTo>
                    <a:pt x="124459" y="562927"/>
                  </a:lnTo>
                  <a:lnTo>
                    <a:pt x="137159" y="570229"/>
                  </a:lnTo>
                  <a:lnTo>
                    <a:pt x="177800" y="661352"/>
                  </a:lnTo>
                  <a:lnTo>
                    <a:pt x="97154" y="697229"/>
                  </a:lnTo>
                  <a:lnTo>
                    <a:pt x="106044" y="716597"/>
                  </a:lnTo>
                  <a:lnTo>
                    <a:pt x="186372" y="680719"/>
                  </a:lnTo>
                  <a:lnTo>
                    <a:pt x="210024" y="680719"/>
                  </a:lnTo>
                  <a:lnTo>
                    <a:pt x="206057" y="671829"/>
                  </a:lnTo>
                  <a:lnTo>
                    <a:pt x="248942" y="652462"/>
                  </a:lnTo>
                  <a:lnTo>
                    <a:pt x="197484" y="652462"/>
                  </a:lnTo>
                  <a:lnTo>
                    <a:pt x="169544" y="589914"/>
                  </a:lnTo>
                  <a:lnTo>
                    <a:pt x="210687" y="589914"/>
                  </a:lnTo>
                  <a:lnTo>
                    <a:pt x="154939" y="556259"/>
                  </a:lnTo>
                  <a:lnTo>
                    <a:pt x="213359" y="497522"/>
                  </a:lnTo>
                  <a:lnTo>
                    <a:pt x="235928" y="497522"/>
                  </a:lnTo>
                  <a:lnTo>
                    <a:pt x="230504" y="480377"/>
                  </a:lnTo>
                  <a:lnTo>
                    <a:pt x="253177" y="457517"/>
                  </a:lnTo>
                  <a:lnTo>
                    <a:pt x="223202" y="457517"/>
                  </a:lnTo>
                  <a:lnTo>
                    <a:pt x="199389" y="382587"/>
                  </a:lnTo>
                  <a:lnTo>
                    <a:pt x="240272" y="382587"/>
                  </a:lnTo>
                  <a:lnTo>
                    <a:pt x="198437" y="357187"/>
                  </a:lnTo>
                  <a:lnTo>
                    <a:pt x="240664" y="293369"/>
                  </a:lnTo>
                  <a:lnTo>
                    <a:pt x="262254" y="293369"/>
                  </a:lnTo>
                  <a:lnTo>
                    <a:pt x="262254" y="290829"/>
                  </a:lnTo>
                  <a:lnTo>
                    <a:pt x="257492" y="267969"/>
                  </a:lnTo>
                  <a:lnTo>
                    <a:pt x="268922" y="250189"/>
                  </a:lnTo>
                  <a:lnTo>
                    <a:pt x="268922" y="238125"/>
                  </a:lnTo>
                  <a:lnTo>
                    <a:pt x="251142" y="238125"/>
                  </a:lnTo>
                  <a:lnTo>
                    <a:pt x="241617" y="193039"/>
                  </a:lnTo>
                  <a:close/>
                </a:path>
                <a:path w="500379" h="1944370">
                  <a:moveTo>
                    <a:pt x="240664" y="608012"/>
                  </a:moveTo>
                  <a:lnTo>
                    <a:pt x="240664" y="633094"/>
                  </a:lnTo>
                  <a:lnTo>
                    <a:pt x="197484" y="652462"/>
                  </a:lnTo>
                  <a:lnTo>
                    <a:pt x="248942" y="652462"/>
                  </a:lnTo>
                  <a:lnTo>
                    <a:pt x="255269" y="649604"/>
                  </a:lnTo>
                  <a:lnTo>
                    <a:pt x="250189" y="638809"/>
                  </a:lnTo>
                  <a:lnTo>
                    <a:pt x="269239" y="638809"/>
                  </a:lnTo>
                  <a:lnTo>
                    <a:pt x="269239" y="625474"/>
                  </a:lnTo>
                  <a:lnTo>
                    <a:pt x="268287" y="624839"/>
                  </a:lnTo>
                  <a:lnTo>
                    <a:pt x="269239" y="624522"/>
                  </a:lnTo>
                  <a:lnTo>
                    <a:pt x="269239" y="614044"/>
                  </a:lnTo>
                  <a:lnTo>
                    <a:pt x="250189" y="614044"/>
                  </a:lnTo>
                  <a:lnTo>
                    <a:pt x="240664" y="608012"/>
                  </a:lnTo>
                  <a:close/>
                </a:path>
                <a:path w="500379" h="1944370">
                  <a:moveTo>
                    <a:pt x="269239" y="638809"/>
                  </a:moveTo>
                  <a:lnTo>
                    <a:pt x="250189" y="638809"/>
                  </a:lnTo>
                  <a:lnTo>
                    <a:pt x="269239" y="650239"/>
                  </a:lnTo>
                  <a:lnTo>
                    <a:pt x="269239" y="638809"/>
                  </a:lnTo>
                  <a:close/>
                </a:path>
                <a:path w="500379" h="1944370">
                  <a:moveTo>
                    <a:pt x="210687" y="589914"/>
                  </a:moveTo>
                  <a:lnTo>
                    <a:pt x="169544" y="589914"/>
                  </a:lnTo>
                  <a:lnTo>
                    <a:pt x="240664" y="633094"/>
                  </a:lnTo>
                  <a:lnTo>
                    <a:pt x="240664" y="608012"/>
                  </a:lnTo>
                  <a:lnTo>
                    <a:pt x="210687" y="589914"/>
                  </a:lnTo>
                  <a:close/>
                </a:path>
                <a:path w="500379" h="1944370">
                  <a:moveTo>
                    <a:pt x="235928" y="497522"/>
                  </a:moveTo>
                  <a:lnTo>
                    <a:pt x="213359" y="497522"/>
                  </a:lnTo>
                  <a:lnTo>
                    <a:pt x="250189" y="614044"/>
                  </a:lnTo>
                  <a:lnTo>
                    <a:pt x="250189" y="542607"/>
                  </a:lnTo>
                  <a:lnTo>
                    <a:pt x="235928" y="497522"/>
                  </a:lnTo>
                  <a:close/>
                </a:path>
                <a:path w="500379" h="1944370">
                  <a:moveTo>
                    <a:pt x="250189" y="542607"/>
                  </a:moveTo>
                  <a:lnTo>
                    <a:pt x="250189" y="614044"/>
                  </a:lnTo>
                  <a:lnTo>
                    <a:pt x="269239" y="614044"/>
                  </a:lnTo>
                  <a:lnTo>
                    <a:pt x="269239" y="601979"/>
                  </a:lnTo>
                  <a:lnTo>
                    <a:pt x="250189" y="542607"/>
                  </a:lnTo>
                  <a:close/>
                </a:path>
                <a:path w="500379" h="1944370">
                  <a:moveTo>
                    <a:pt x="269239" y="441642"/>
                  </a:moveTo>
                  <a:lnTo>
                    <a:pt x="268922" y="441642"/>
                  </a:lnTo>
                  <a:lnTo>
                    <a:pt x="269239" y="601979"/>
                  </a:lnTo>
                  <a:lnTo>
                    <a:pt x="269239" y="441642"/>
                  </a:lnTo>
                  <a:close/>
                </a:path>
                <a:path w="500379" h="1944370">
                  <a:moveTo>
                    <a:pt x="260667" y="394969"/>
                  </a:moveTo>
                  <a:lnTo>
                    <a:pt x="260667" y="419734"/>
                  </a:lnTo>
                  <a:lnTo>
                    <a:pt x="223202" y="457517"/>
                  </a:lnTo>
                  <a:lnTo>
                    <a:pt x="253177" y="457517"/>
                  </a:lnTo>
                  <a:lnTo>
                    <a:pt x="268922" y="441642"/>
                  </a:lnTo>
                  <a:lnTo>
                    <a:pt x="269239" y="441642"/>
                  </a:lnTo>
                  <a:lnTo>
                    <a:pt x="269239" y="395922"/>
                  </a:lnTo>
                  <a:lnTo>
                    <a:pt x="262254" y="395922"/>
                  </a:lnTo>
                  <a:lnTo>
                    <a:pt x="260667" y="394969"/>
                  </a:lnTo>
                  <a:close/>
                </a:path>
                <a:path w="500379" h="1944370">
                  <a:moveTo>
                    <a:pt x="240272" y="382587"/>
                  </a:moveTo>
                  <a:lnTo>
                    <a:pt x="199389" y="382587"/>
                  </a:lnTo>
                  <a:lnTo>
                    <a:pt x="260667" y="419734"/>
                  </a:lnTo>
                  <a:lnTo>
                    <a:pt x="260667" y="394969"/>
                  </a:lnTo>
                  <a:lnTo>
                    <a:pt x="240272" y="382587"/>
                  </a:lnTo>
                  <a:close/>
                </a:path>
                <a:path w="500379" h="1944370">
                  <a:moveTo>
                    <a:pt x="262254" y="293369"/>
                  </a:moveTo>
                  <a:lnTo>
                    <a:pt x="240664" y="293369"/>
                  </a:lnTo>
                  <a:lnTo>
                    <a:pt x="262254" y="395922"/>
                  </a:lnTo>
                  <a:lnTo>
                    <a:pt x="262254" y="293369"/>
                  </a:lnTo>
                  <a:close/>
                </a:path>
                <a:path w="500379" h="1944370">
                  <a:moveTo>
                    <a:pt x="262254" y="290829"/>
                  </a:moveTo>
                  <a:lnTo>
                    <a:pt x="262254" y="395922"/>
                  </a:lnTo>
                  <a:lnTo>
                    <a:pt x="269239" y="395922"/>
                  </a:lnTo>
                  <a:lnTo>
                    <a:pt x="269239" y="322897"/>
                  </a:lnTo>
                  <a:lnTo>
                    <a:pt x="268922" y="322897"/>
                  </a:lnTo>
                  <a:lnTo>
                    <a:pt x="262254" y="290829"/>
                  </a:lnTo>
                  <a:close/>
                </a:path>
                <a:path w="500379" h="1944370">
                  <a:moveTo>
                    <a:pt x="269239" y="0"/>
                  </a:moveTo>
                  <a:lnTo>
                    <a:pt x="268922" y="0"/>
                  </a:lnTo>
                  <a:lnTo>
                    <a:pt x="268922" y="322897"/>
                  </a:lnTo>
                  <a:lnTo>
                    <a:pt x="269239" y="322897"/>
                  </a:lnTo>
                  <a:lnTo>
                    <a:pt x="269239" y="0"/>
                  </a:lnTo>
                  <a:close/>
                </a:path>
                <a:path w="500379" h="1944370">
                  <a:moveTo>
                    <a:pt x="268922" y="211454"/>
                  </a:moveTo>
                  <a:lnTo>
                    <a:pt x="251142" y="238125"/>
                  </a:lnTo>
                  <a:lnTo>
                    <a:pt x="268922" y="238125"/>
                  </a:lnTo>
                  <a:lnTo>
                    <a:pt x="268922" y="211454"/>
                  </a:lnTo>
                  <a:close/>
                </a:path>
              </a:pathLst>
            </a:custGeom>
            <a:solidFill>
              <a:srgbClr val="DB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8769032" y="3584575"/>
              <a:ext cx="169545" cy="263525"/>
            </a:xfrm>
            <a:custGeom>
              <a:avLst/>
              <a:gdLst/>
              <a:ahLst/>
              <a:cxnLst/>
              <a:rect l="l" t="t" r="r" b="b"/>
              <a:pathLst>
                <a:path w="169545" h="263525">
                  <a:moveTo>
                    <a:pt x="100964" y="0"/>
                  </a:moveTo>
                  <a:lnTo>
                    <a:pt x="0" y="33972"/>
                  </a:lnTo>
                  <a:lnTo>
                    <a:pt x="6984" y="53975"/>
                  </a:lnTo>
                  <a:lnTo>
                    <a:pt x="107950" y="20002"/>
                  </a:lnTo>
                  <a:lnTo>
                    <a:pt x="100964" y="0"/>
                  </a:lnTo>
                  <a:close/>
                </a:path>
                <a:path w="169545" h="263525">
                  <a:moveTo>
                    <a:pt x="162877" y="195262"/>
                  </a:moveTo>
                  <a:lnTo>
                    <a:pt x="317" y="242887"/>
                  </a:lnTo>
                  <a:lnTo>
                    <a:pt x="6667" y="263207"/>
                  </a:lnTo>
                  <a:lnTo>
                    <a:pt x="169227" y="215264"/>
                  </a:lnTo>
                  <a:lnTo>
                    <a:pt x="162877" y="195262"/>
                  </a:lnTo>
                  <a:close/>
                </a:path>
              </a:pathLst>
            </a:custGeom>
            <a:solidFill>
              <a:srgbClr val="C6C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788082" y="3943032"/>
              <a:ext cx="652780" cy="355600"/>
            </a:xfrm>
            <a:custGeom>
              <a:avLst/>
              <a:gdLst/>
              <a:ahLst/>
              <a:cxnLst/>
              <a:rect l="l" t="t" r="r" b="b"/>
              <a:pathLst>
                <a:path w="652779" h="355600">
                  <a:moveTo>
                    <a:pt x="11112" y="84454"/>
                  </a:moveTo>
                  <a:lnTo>
                    <a:pt x="0" y="102552"/>
                  </a:lnTo>
                  <a:lnTo>
                    <a:pt x="432434" y="355282"/>
                  </a:lnTo>
                  <a:lnTo>
                    <a:pt x="487077" y="331469"/>
                  </a:lnTo>
                  <a:lnTo>
                    <a:pt x="433704" y="331469"/>
                  </a:lnTo>
                  <a:lnTo>
                    <a:pt x="11112" y="84454"/>
                  </a:lnTo>
                  <a:close/>
                </a:path>
                <a:path w="652779" h="355600">
                  <a:moveTo>
                    <a:pt x="200025" y="0"/>
                  </a:moveTo>
                  <a:lnTo>
                    <a:pt x="188912" y="18097"/>
                  </a:lnTo>
                  <a:lnTo>
                    <a:pt x="605154" y="256857"/>
                  </a:lnTo>
                  <a:lnTo>
                    <a:pt x="433704" y="331469"/>
                  </a:lnTo>
                  <a:lnTo>
                    <a:pt x="487077" y="331469"/>
                  </a:lnTo>
                  <a:lnTo>
                    <a:pt x="652462" y="259397"/>
                  </a:lnTo>
                  <a:lnTo>
                    <a:pt x="200025" y="0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8140382" y="3654107"/>
              <a:ext cx="1082040" cy="687070"/>
            </a:xfrm>
            <a:custGeom>
              <a:avLst/>
              <a:gdLst/>
              <a:ahLst/>
              <a:cxnLst/>
              <a:rect l="l" t="t" r="r" b="b"/>
              <a:pathLst>
                <a:path w="1082040" h="687070">
                  <a:moveTo>
                    <a:pt x="17145" y="0"/>
                  </a:moveTo>
                  <a:lnTo>
                    <a:pt x="0" y="12699"/>
                  </a:lnTo>
                  <a:lnTo>
                    <a:pt x="421322" y="553719"/>
                  </a:lnTo>
                  <a:lnTo>
                    <a:pt x="438784" y="540702"/>
                  </a:lnTo>
                  <a:lnTo>
                    <a:pt x="17145" y="0"/>
                  </a:lnTo>
                  <a:close/>
                </a:path>
                <a:path w="1082040" h="687070">
                  <a:moveTo>
                    <a:pt x="1079500" y="621664"/>
                  </a:moveTo>
                  <a:lnTo>
                    <a:pt x="652145" y="665797"/>
                  </a:lnTo>
                  <a:lnTo>
                    <a:pt x="654367" y="686752"/>
                  </a:lnTo>
                  <a:lnTo>
                    <a:pt x="1081722" y="642937"/>
                  </a:lnTo>
                  <a:lnTo>
                    <a:pt x="1079500" y="621664"/>
                  </a:lnTo>
                  <a:close/>
                </a:path>
              </a:pathLst>
            </a:custGeom>
            <a:solidFill>
              <a:srgbClr val="DB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9080500" y="4020820"/>
              <a:ext cx="66675" cy="205740"/>
            </a:xfrm>
            <a:custGeom>
              <a:avLst/>
              <a:gdLst/>
              <a:ahLst/>
              <a:cxnLst/>
              <a:rect l="l" t="t" r="r" b="b"/>
              <a:pathLst>
                <a:path w="66675" h="205739">
                  <a:moveTo>
                    <a:pt x="21272" y="0"/>
                  </a:moveTo>
                  <a:lnTo>
                    <a:pt x="0" y="4444"/>
                  </a:lnTo>
                  <a:lnTo>
                    <a:pt x="45402" y="205739"/>
                  </a:lnTo>
                  <a:lnTo>
                    <a:pt x="66675" y="201294"/>
                  </a:lnTo>
                  <a:lnTo>
                    <a:pt x="21272" y="0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8358504" y="3825240"/>
              <a:ext cx="647065" cy="503555"/>
            </a:xfrm>
            <a:custGeom>
              <a:avLst/>
              <a:gdLst/>
              <a:ahLst/>
              <a:cxnLst/>
              <a:rect l="l" t="t" r="r" b="b"/>
              <a:pathLst>
                <a:path w="647065" h="503554">
                  <a:moveTo>
                    <a:pt x="73025" y="0"/>
                  </a:moveTo>
                  <a:lnTo>
                    <a:pt x="0" y="110172"/>
                  </a:lnTo>
                  <a:lnTo>
                    <a:pt x="18097" y="121602"/>
                  </a:lnTo>
                  <a:lnTo>
                    <a:pt x="91122" y="11430"/>
                  </a:lnTo>
                  <a:lnTo>
                    <a:pt x="73025" y="0"/>
                  </a:lnTo>
                  <a:close/>
                </a:path>
                <a:path w="647065" h="503554">
                  <a:moveTo>
                    <a:pt x="601662" y="297180"/>
                  </a:moveTo>
                  <a:lnTo>
                    <a:pt x="580390" y="301942"/>
                  </a:lnTo>
                  <a:lnTo>
                    <a:pt x="625792" y="503237"/>
                  </a:lnTo>
                  <a:lnTo>
                    <a:pt x="647065" y="498475"/>
                  </a:lnTo>
                  <a:lnTo>
                    <a:pt x="601662" y="297180"/>
                  </a:lnTo>
                  <a:close/>
                </a:path>
              </a:pathLst>
            </a:custGeom>
            <a:solidFill>
              <a:srgbClr val="DB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8452484" y="3681412"/>
              <a:ext cx="89535" cy="98425"/>
            </a:xfrm>
            <a:custGeom>
              <a:avLst/>
              <a:gdLst/>
              <a:ahLst/>
              <a:cxnLst/>
              <a:rect l="l" t="t" r="r" b="b"/>
              <a:pathLst>
                <a:path w="89534" h="98425">
                  <a:moveTo>
                    <a:pt x="72707" y="0"/>
                  </a:moveTo>
                  <a:lnTo>
                    <a:pt x="0" y="84772"/>
                  </a:lnTo>
                  <a:lnTo>
                    <a:pt x="16510" y="98425"/>
                  </a:lnTo>
                  <a:lnTo>
                    <a:pt x="89217" y="13652"/>
                  </a:lnTo>
                  <a:lnTo>
                    <a:pt x="72707" y="0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280207" y="4247832"/>
              <a:ext cx="56515" cy="238760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992869" y="5648959"/>
              <a:ext cx="474027" cy="155575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928417" y="5665787"/>
              <a:ext cx="19684" cy="4444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768079" y="5127307"/>
              <a:ext cx="405765" cy="545147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039225" y="5376862"/>
              <a:ext cx="127952" cy="80962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090025" y="5517832"/>
              <a:ext cx="77152" cy="34290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978900" y="5243195"/>
              <a:ext cx="48895" cy="40322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495029" y="5669915"/>
              <a:ext cx="805497" cy="211455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823325" y="5670232"/>
              <a:ext cx="492442" cy="144462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8424544" y="5005070"/>
              <a:ext cx="517525" cy="801370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145530" y="5332412"/>
              <a:ext cx="436562" cy="126365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383337" y="4909184"/>
              <a:ext cx="329565" cy="442277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388734" y="5111750"/>
              <a:ext cx="103822" cy="66992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388734" y="5226367"/>
              <a:ext cx="62547" cy="27622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502082" y="4980940"/>
              <a:ext cx="91440" cy="73025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280467" y="5349875"/>
              <a:ext cx="653732" cy="171767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268084" y="5349875"/>
              <a:ext cx="399732" cy="117157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571615" y="4810125"/>
              <a:ext cx="420052" cy="650557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578282" y="5068570"/>
              <a:ext cx="132397" cy="83502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578600" y="5214302"/>
              <a:ext cx="79692" cy="33337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722744" y="4930140"/>
              <a:ext cx="50482" cy="41592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669529" y="5158740"/>
              <a:ext cx="381000" cy="126364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665402" y="5167312"/>
              <a:ext cx="133667" cy="70484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086725" y="5173027"/>
              <a:ext cx="15875" cy="3492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903527" y="4735512"/>
              <a:ext cx="329565" cy="442277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908925" y="4938395"/>
              <a:ext cx="103822" cy="66992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7908925" y="5052695"/>
              <a:ext cx="62547" cy="27622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022272" y="4807267"/>
              <a:ext cx="91440" cy="73025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800657" y="5176202"/>
              <a:ext cx="653732" cy="171767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788275" y="5176520"/>
              <a:ext cx="399732" cy="117157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8091804" y="4636452"/>
              <a:ext cx="420052" cy="650557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8098472" y="4894897"/>
              <a:ext cx="132397" cy="83502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098472" y="5040629"/>
              <a:ext cx="79692" cy="33337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242934" y="4756467"/>
              <a:ext cx="50482" cy="41592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979602" y="5638482"/>
              <a:ext cx="127952" cy="90169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6979602" y="5423217"/>
              <a:ext cx="127952" cy="287337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7021194" y="5410517"/>
              <a:ext cx="45720" cy="26034"/>
            </a:xfrm>
            <a:custGeom>
              <a:avLst/>
              <a:gdLst/>
              <a:ahLst/>
              <a:cxnLst/>
              <a:rect l="l" t="t" r="r" b="b"/>
              <a:pathLst>
                <a:path w="45720" h="26035">
                  <a:moveTo>
                    <a:pt x="22542" y="0"/>
                  </a:moveTo>
                  <a:lnTo>
                    <a:pt x="0" y="12700"/>
                  </a:lnTo>
                  <a:lnTo>
                    <a:pt x="22859" y="25717"/>
                  </a:lnTo>
                  <a:lnTo>
                    <a:pt x="45402" y="12700"/>
                  </a:lnTo>
                  <a:lnTo>
                    <a:pt x="22542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281862" y="5792787"/>
              <a:ext cx="127952" cy="90169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281862" y="5577522"/>
              <a:ext cx="127952" cy="287337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7323454" y="5564504"/>
              <a:ext cx="45720" cy="26034"/>
            </a:xfrm>
            <a:custGeom>
              <a:avLst/>
              <a:gdLst/>
              <a:ahLst/>
              <a:cxnLst/>
              <a:rect l="l" t="t" r="r" b="b"/>
              <a:pathLst>
                <a:path w="45720" h="26035">
                  <a:moveTo>
                    <a:pt x="22542" y="0"/>
                  </a:moveTo>
                  <a:lnTo>
                    <a:pt x="0" y="12700"/>
                  </a:lnTo>
                  <a:lnTo>
                    <a:pt x="22860" y="25717"/>
                  </a:lnTo>
                  <a:lnTo>
                    <a:pt x="45402" y="12700"/>
                  </a:lnTo>
                  <a:lnTo>
                    <a:pt x="22542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6876415" y="5166995"/>
              <a:ext cx="648970" cy="555625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930707" y="5205095"/>
              <a:ext cx="547370" cy="468630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6880542" y="5401627"/>
              <a:ext cx="643890" cy="312420"/>
            </a:xfrm>
            <a:custGeom>
              <a:avLst/>
              <a:gdLst/>
              <a:ahLst/>
              <a:cxnLst/>
              <a:rect l="l" t="t" r="r" b="b"/>
              <a:pathLst>
                <a:path w="643890" h="312420">
                  <a:moveTo>
                    <a:pt x="0" y="76835"/>
                  </a:moveTo>
                  <a:lnTo>
                    <a:pt x="2222" y="80010"/>
                  </a:lnTo>
                  <a:lnTo>
                    <a:pt x="5079" y="82867"/>
                  </a:lnTo>
                  <a:lnTo>
                    <a:pt x="411162" y="308927"/>
                  </a:lnTo>
                  <a:lnTo>
                    <a:pt x="420687" y="312102"/>
                  </a:lnTo>
                  <a:lnTo>
                    <a:pt x="430529" y="311785"/>
                  </a:lnTo>
                  <a:lnTo>
                    <a:pt x="431000" y="311150"/>
                  </a:lnTo>
                  <a:lnTo>
                    <a:pt x="420370" y="311150"/>
                  </a:lnTo>
                  <a:lnTo>
                    <a:pt x="410845" y="307975"/>
                  </a:lnTo>
                  <a:lnTo>
                    <a:pt x="4762" y="81915"/>
                  </a:lnTo>
                  <a:lnTo>
                    <a:pt x="2222" y="79692"/>
                  </a:lnTo>
                  <a:lnTo>
                    <a:pt x="0" y="76835"/>
                  </a:lnTo>
                  <a:close/>
                </a:path>
                <a:path w="643890" h="312420">
                  <a:moveTo>
                    <a:pt x="435796" y="304674"/>
                  </a:moveTo>
                  <a:lnTo>
                    <a:pt x="420370" y="311150"/>
                  </a:lnTo>
                  <a:lnTo>
                    <a:pt x="431000" y="311150"/>
                  </a:lnTo>
                  <a:lnTo>
                    <a:pt x="435796" y="304674"/>
                  </a:lnTo>
                  <a:close/>
                </a:path>
                <a:path w="643890" h="312420">
                  <a:moveTo>
                    <a:pt x="588132" y="99009"/>
                  </a:moveTo>
                  <a:lnTo>
                    <a:pt x="435796" y="304674"/>
                  </a:lnTo>
                  <a:lnTo>
                    <a:pt x="446087" y="300355"/>
                  </a:lnTo>
                  <a:lnTo>
                    <a:pt x="588132" y="99009"/>
                  </a:lnTo>
                  <a:close/>
                </a:path>
                <a:path w="643890" h="312420">
                  <a:moveTo>
                    <a:pt x="641055" y="23992"/>
                  </a:moveTo>
                  <a:lnTo>
                    <a:pt x="588132" y="99009"/>
                  </a:lnTo>
                  <a:lnTo>
                    <a:pt x="639127" y="30162"/>
                  </a:lnTo>
                  <a:lnTo>
                    <a:pt x="641055" y="23992"/>
                  </a:lnTo>
                  <a:close/>
                </a:path>
                <a:path w="643890" h="312420">
                  <a:moveTo>
                    <a:pt x="642765" y="18520"/>
                  </a:moveTo>
                  <a:lnTo>
                    <a:pt x="641055" y="23992"/>
                  </a:lnTo>
                  <a:lnTo>
                    <a:pt x="642302" y="22225"/>
                  </a:lnTo>
                  <a:lnTo>
                    <a:pt x="642765" y="18520"/>
                  </a:lnTo>
                  <a:close/>
                </a:path>
                <a:path w="643890" h="312420">
                  <a:moveTo>
                    <a:pt x="638810" y="0"/>
                  </a:moveTo>
                  <a:lnTo>
                    <a:pt x="642302" y="6985"/>
                  </a:lnTo>
                  <a:lnTo>
                    <a:pt x="643254" y="14605"/>
                  </a:lnTo>
                  <a:lnTo>
                    <a:pt x="642765" y="18520"/>
                  </a:lnTo>
                  <a:lnTo>
                    <a:pt x="643890" y="14922"/>
                  </a:lnTo>
                  <a:lnTo>
                    <a:pt x="642620" y="6985"/>
                  </a:lnTo>
                  <a:lnTo>
                    <a:pt x="6388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63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436484" y="5891529"/>
              <a:ext cx="127952" cy="90169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436484" y="5676265"/>
              <a:ext cx="127952" cy="287654"/>
            </a:xfrm>
            <a:prstGeom prst="rect">
              <a:avLst/>
            </a:prstGeom>
          </p:spPr>
        </p:pic>
        <p:sp>
          <p:nvSpPr>
            <p:cNvPr id="165" name="object 165"/>
            <p:cNvSpPr/>
            <p:nvPr/>
          </p:nvSpPr>
          <p:spPr>
            <a:xfrm>
              <a:off x="7478077" y="5663565"/>
              <a:ext cx="45720" cy="26034"/>
            </a:xfrm>
            <a:custGeom>
              <a:avLst/>
              <a:gdLst/>
              <a:ahLst/>
              <a:cxnLst/>
              <a:rect l="l" t="t" r="r" b="b"/>
              <a:pathLst>
                <a:path w="45720" h="26035">
                  <a:moveTo>
                    <a:pt x="22542" y="0"/>
                  </a:moveTo>
                  <a:lnTo>
                    <a:pt x="0" y="12700"/>
                  </a:lnTo>
                  <a:lnTo>
                    <a:pt x="22859" y="25717"/>
                  </a:lnTo>
                  <a:lnTo>
                    <a:pt x="45402" y="12700"/>
                  </a:lnTo>
                  <a:lnTo>
                    <a:pt x="22542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6" name="object 166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7738744" y="6045834"/>
              <a:ext cx="127952" cy="90170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7738744" y="5830570"/>
              <a:ext cx="127952" cy="287655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7780337" y="5817552"/>
              <a:ext cx="45720" cy="26034"/>
            </a:xfrm>
            <a:custGeom>
              <a:avLst/>
              <a:gdLst/>
              <a:ahLst/>
              <a:cxnLst/>
              <a:rect l="l" t="t" r="r" b="b"/>
              <a:pathLst>
                <a:path w="45720" h="26035">
                  <a:moveTo>
                    <a:pt x="22542" y="0"/>
                  </a:moveTo>
                  <a:lnTo>
                    <a:pt x="0" y="12700"/>
                  </a:lnTo>
                  <a:lnTo>
                    <a:pt x="22859" y="25717"/>
                  </a:lnTo>
                  <a:lnTo>
                    <a:pt x="45402" y="12700"/>
                  </a:lnTo>
                  <a:lnTo>
                    <a:pt x="22542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9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7333297" y="5420042"/>
              <a:ext cx="648970" cy="555625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7387272" y="5458142"/>
              <a:ext cx="547370" cy="468629"/>
            </a:xfrm>
            <a:prstGeom prst="rect">
              <a:avLst/>
            </a:prstGeom>
          </p:spPr>
        </p:pic>
        <p:sp>
          <p:nvSpPr>
            <p:cNvPr id="171" name="object 171"/>
            <p:cNvSpPr/>
            <p:nvPr/>
          </p:nvSpPr>
          <p:spPr>
            <a:xfrm>
              <a:off x="7337425" y="5654675"/>
              <a:ext cx="643890" cy="312420"/>
            </a:xfrm>
            <a:custGeom>
              <a:avLst/>
              <a:gdLst/>
              <a:ahLst/>
              <a:cxnLst/>
              <a:rect l="l" t="t" r="r" b="b"/>
              <a:pathLst>
                <a:path w="643890" h="312420">
                  <a:moveTo>
                    <a:pt x="0" y="76834"/>
                  </a:moveTo>
                  <a:lnTo>
                    <a:pt x="2222" y="80009"/>
                  </a:lnTo>
                  <a:lnTo>
                    <a:pt x="5079" y="82867"/>
                  </a:lnTo>
                  <a:lnTo>
                    <a:pt x="411479" y="308927"/>
                  </a:lnTo>
                  <a:lnTo>
                    <a:pt x="420687" y="312102"/>
                  </a:lnTo>
                  <a:lnTo>
                    <a:pt x="430529" y="311784"/>
                  </a:lnTo>
                  <a:lnTo>
                    <a:pt x="431000" y="311150"/>
                  </a:lnTo>
                  <a:lnTo>
                    <a:pt x="420370" y="311150"/>
                  </a:lnTo>
                  <a:lnTo>
                    <a:pt x="410845" y="307975"/>
                  </a:lnTo>
                  <a:lnTo>
                    <a:pt x="4762" y="81915"/>
                  </a:lnTo>
                  <a:lnTo>
                    <a:pt x="2222" y="79692"/>
                  </a:lnTo>
                  <a:lnTo>
                    <a:pt x="0" y="76834"/>
                  </a:lnTo>
                  <a:close/>
                </a:path>
                <a:path w="643890" h="312420">
                  <a:moveTo>
                    <a:pt x="435796" y="304674"/>
                  </a:moveTo>
                  <a:lnTo>
                    <a:pt x="420370" y="311150"/>
                  </a:lnTo>
                  <a:lnTo>
                    <a:pt x="431000" y="311150"/>
                  </a:lnTo>
                  <a:lnTo>
                    <a:pt x="435796" y="304674"/>
                  </a:lnTo>
                  <a:close/>
                </a:path>
                <a:path w="643890" h="312420">
                  <a:moveTo>
                    <a:pt x="588132" y="99009"/>
                  </a:moveTo>
                  <a:lnTo>
                    <a:pt x="435796" y="304674"/>
                  </a:lnTo>
                  <a:lnTo>
                    <a:pt x="446087" y="300355"/>
                  </a:lnTo>
                  <a:lnTo>
                    <a:pt x="588132" y="99009"/>
                  </a:lnTo>
                  <a:close/>
                </a:path>
                <a:path w="643890" h="312420">
                  <a:moveTo>
                    <a:pt x="641055" y="23992"/>
                  </a:moveTo>
                  <a:lnTo>
                    <a:pt x="588132" y="99009"/>
                  </a:lnTo>
                  <a:lnTo>
                    <a:pt x="639127" y="30162"/>
                  </a:lnTo>
                  <a:lnTo>
                    <a:pt x="641055" y="23992"/>
                  </a:lnTo>
                  <a:close/>
                </a:path>
                <a:path w="643890" h="312420">
                  <a:moveTo>
                    <a:pt x="642765" y="18520"/>
                  </a:moveTo>
                  <a:lnTo>
                    <a:pt x="641055" y="23992"/>
                  </a:lnTo>
                  <a:lnTo>
                    <a:pt x="642302" y="22225"/>
                  </a:lnTo>
                  <a:lnTo>
                    <a:pt x="642765" y="18520"/>
                  </a:lnTo>
                  <a:close/>
                </a:path>
                <a:path w="643890" h="312420">
                  <a:moveTo>
                    <a:pt x="638809" y="0"/>
                  </a:moveTo>
                  <a:lnTo>
                    <a:pt x="642302" y="6984"/>
                  </a:lnTo>
                  <a:lnTo>
                    <a:pt x="643254" y="14605"/>
                  </a:lnTo>
                  <a:lnTo>
                    <a:pt x="642765" y="18520"/>
                  </a:lnTo>
                  <a:lnTo>
                    <a:pt x="643890" y="14922"/>
                  </a:lnTo>
                  <a:lnTo>
                    <a:pt x="642620" y="6984"/>
                  </a:lnTo>
                  <a:lnTo>
                    <a:pt x="638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2" name="object 172"/>
          <p:cNvSpPr txBox="1"/>
          <p:nvPr/>
        </p:nvSpPr>
        <p:spPr>
          <a:xfrm>
            <a:off x="855344" y="542607"/>
            <a:ext cx="2995930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Προς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τον</a:t>
            </a:r>
            <a:r>
              <a:rPr sz="1450" spc="14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έλεγχο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14" dirty="0">
                <a:latin typeface="Times New Roman"/>
                <a:cs typeface="Times New Roman"/>
              </a:rPr>
              <a:t>των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165" dirty="0">
                <a:latin typeface="Calibri"/>
                <a:cs typeface="Calibri"/>
              </a:rPr>
              <a:t>έξυπνα</a:t>
            </a:r>
            <a:r>
              <a:rPr sz="1450" spc="220" dirty="0">
                <a:latin typeface="Calibri"/>
                <a:cs typeface="Calibri"/>
              </a:rPr>
              <a:t> </a:t>
            </a:r>
            <a:r>
              <a:rPr sz="1450" spc="160" dirty="0">
                <a:latin typeface="Calibri"/>
                <a:cs typeface="Calibri"/>
              </a:rPr>
              <a:t>δίκτυα</a:t>
            </a:r>
            <a:r>
              <a:rPr sz="1450" spc="220" dirty="0">
                <a:latin typeface="Calibri"/>
                <a:cs typeface="Calibri"/>
              </a:rPr>
              <a:t> </a:t>
            </a:r>
            <a:r>
              <a:rPr sz="1450" spc="130" dirty="0">
                <a:latin typeface="Calibri"/>
                <a:cs typeface="Calibri"/>
              </a:rPr>
              <a:t>και</a:t>
            </a:r>
            <a:r>
              <a:rPr sz="1450" spc="190" dirty="0">
                <a:latin typeface="Calibri"/>
                <a:cs typeface="Calibri"/>
              </a:rPr>
              <a:t> </a:t>
            </a:r>
            <a:r>
              <a:rPr sz="1450" spc="165" dirty="0">
                <a:latin typeface="Calibri"/>
                <a:cs typeface="Calibri"/>
              </a:rPr>
              <a:t>μικροδίκτυα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691515" y="1661477"/>
            <a:ext cx="7010400" cy="1012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71428"/>
              <a:buFont typeface="Arial"/>
              <a:buChar char="•"/>
              <a:tabLst>
                <a:tab pos="167005" algn="l"/>
              </a:tabLst>
            </a:pPr>
            <a:r>
              <a:rPr sz="1050" spc="80" dirty="0">
                <a:latin typeface="Calibri"/>
                <a:cs typeface="Calibri"/>
              </a:rPr>
              <a:t>Τα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μικροδίκτυα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είναι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μικρά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υποδίκτυα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ελέγχου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DER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που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επιτρέπουν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στους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χρήστες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να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ελέγχουν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δική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τους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ενέργεια,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δυνατότητα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σύνδεσης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με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κύριο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δίκτυο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(το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έξυπνο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δίκτυο).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har char="•"/>
            </a:pPr>
            <a:endParaRPr sz="1200">
              <a:latin typeface="Calibri"/>
              <a:cs typeface="Calibri"/>
            </a:endParaRPr>
          </a:p>
          <a:p>
            <a:pPr marL="103505" marR="262890" indent="-91440">
              <a:lnSpc>
                <a:spcPct val="100000"/>
              </a:lnSpc>
              <a:buClr>
                <a:srgbClr val="FFBA00"/>
              </a:buClr>
              <a:buSzPct val="190476"/>
              <a:buFont typeface="Arial"/>
              <a:buChar char="•"/>
              <a:tabLst>
                <a:tab pos="173355" algn="l"/>
              </a:tabLst>
            </a:pPr>
            <a:r>
              <a:rPr sz="1050" spc="55" dirty="0">
                <a:latin typeface="Calibri"/>
                <a:cs typeface="Calibri"/>
              </a:rPr>
              <a:t>Έτσι,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αυτή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διαδικασία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εγκατάστασης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εκτέλεσης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εφαρμογών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σε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περιβάλλον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παραγωγής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δημιουργεί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μικρές </a:t>
            </a:r>
            <a:r>
              <a:rPr sz="1050" b="1" spc="65" dirty="0">
                <a:latin typeface="Calibri"/>
                <a:cs typeface="Calibri"/>
              </a:rPr>
              <a:t>"λειτουργικές </a:t>
            </a:r>
            <a:r>
              <a:rPr sz="1050" b="1" spc="70" dirty="0">
                <a:latin typeface="Calibri"/>
                <a:cs typeface="Calibri"/>
              </a:rPr>
              <a:t>νησίδες" </a:t>
            </a:r>
            <a:r>
              <a:rPr sz="1050" b="1" spc="80" dirty="0">
                <a:latin typeface="Calibri"/>
                <a:cs typeface="Calibri"/>
              </a:rPr>
              <a:t>με </a:t>
            </a:r>
            <a:r>
              <a:rPr sz="1050" spc="70" dirty="0">
                <a:latin typeface="Calibri"/>
                <a:cs typeface="Calibri"/>
              </a:rPr>
              <a:t>στόχο την </a:t>
            </a:r>
            <a:r>
              <a:rPr sz="1050" spc="75" dirty="0">
                <a:latin typeface="Calibri"/>
                <a:cs typeface="Calibri"/>
              </a:rPr>
              <a:t>αύξηση </a:t>
            </a:r>
            <a:r>
              <a:rPr sz="1050" spc="65" dirty="0">
                <a:latin typeface="Calibri"/>
                <a:cs typeface="Calibri"/>
              </a:rPr>
              <a:t>της "ανθεκτικότητας" </a:t>
            </a:r>
            <a:r>
              <a:rPr sz="1050" spc="85" dirty="0">
                <a:latin typeface="Calibri"/>
                <a:cs typeface="Calibri"/>
              </a:rPr>
              <a:t>μέσω </a:t>
            </a:r>
            <a:r>
              <a:rPr sz="1050" spc="65" dirty="0">
                <a:latin typeface="Calibri"/>
                <a:cs typeface="Calibri"/>
              </a:rPr>
              <a:t>της </a:t>
            </a:r>
            <a:r>
              <a:rPr sz="1050" spc="75" dirty="0">
                <a:latin typeface="Calibri"/>
                <a:cs typeface="Calibri"/>
              </a:rPr>
              <a:t>μείωσης των 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επιπτώσεων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δυνητικών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"διακοπών".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2327910" y="4347527"/>
            <a:ext cx="64643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MICRO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45" dirty="0">
                <a:solidFill>
                  <a:srgbClr val="FFFFFF"/>
                </a:solidFill>
                <a:latin typeface="Calibri"/>
                <a:cs typeface="Calibri"/>
              </a:rPr>
              <a:t>GRID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3677284" y="4506277"/>
            <a:ext cx="64643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MICRO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45" dirty="0">
                <a:solidFill>
                  <a:srgbClr val="FFFFFF"/>
                </a:solidFill>
                <a:latin typeface="Calibri"/>
                <a:cs typeface="Calibri"/>
              </a:rPr>
              <a:t>GRID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136525" y="5107940"/>
            <a:ext cx="1165225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spc="25" dirty="0">
                <a:latin typeface="Calibri"/>
                <a:cs typeface="Calibri"/>
              </a:rPr>
              <a:t>Πηγή</a:t>
            </a:r>
            <a:r>
              <a:rPr sz="350" spc="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εικόνας:</a:t>
            </a:r>
            <a:r>
              <a:rPr sz="350" spc="15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Vecteezy</a:t>
            </a:r>
            <a:r>
              <a:rPr sz="350" spc="15" dirty="0">
                <a:latin typeface="Calibri"/>
                <a:cs typeface="Calibri"/>
              </a:rPr>
              <a:t> URL:h</a:t>
            </a:r>
            <a:r>
              <a:rPr sz="350" spc="50" dirty="0">
                <a:latin typeface="Calibri"/>
                <a:cs typeface="Calibri"/>
              </a:rPr>
              <a:t> </a:t>
            </a:r>
            <a:r>
              <a:rPr sz="350" spc="10" dirty="0">
                <a:latin typeface="Calibri"/>
                <a:cs typeface="Calibri"/>
              </a:rPr>
              <a:t>tps</a:t>
            </a:r>
            <a:r>
              <a:rPr sz="350" spc="10" dirty="0">
                <a:solidFill>
                  <a:srgbClr val="87872D"/>
                </a:solidFill>
                <a:latin typeface="Calibri"/>
                <a:cs typeface="Calibri"/>
                <a:hlinkClick r:id="rId97"/>
              </a:rPr>
              <a:t>://www.vecteezy.c</a:t>
            </a:r>
            <a:r>
              <a:rPr sz="350" spc="10" dirty="0">
                <a:solidFill>
                  <a:srgbClr val="87872D"/>
                </a:solidFill>
                <a:latin typeface="Calibri"/>
                <a:cs typeface="Calibri"/>
              </a:rPr>
              <a:t>om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849312" y="5173979"/>
            <a:ext cx="438150" cy="0"/>
          </a:xfrm>
          <a:custGeom>
            <a:avLst/>
            <a:gdLst/>
            <a:ahLst/>
            <a:cxnLst/>
            <a:rect l="l" t="t" r="r" b="b"/>
            <a:pathLst>
              <a:path w="438150">
                <a:moveTo>
                  <a:pt x="0" y="0"/>
                </a:moveTo>
                <a:lnTo>
                  <a:pt x="438150" y="0"/>
                </a:lnTo>
              </a:path>
            </a:pathLst>
          </a:custGeom>
          <a:ln w="3175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 txBox="1"/>
          <p:nvPr/>
        </p:nvSpPr>
        <p:spPr>
          <a:xfrm>
            <a:off x="122554" y="5180329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11314747" y="87947"/>
            <a:ext cx="514350" cy="2112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ΑΓ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Ω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Γ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11126787" y="5171757"/>
            <a:ext cx="9334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6269" y="0"/>
            <a:ext cx="11555730" cy="6880225"/>
            <a:chOff x="636269" y="0"/>
            <a:chExt cx="1155573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532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7639" y="0"/>
              <a:ext cx="8495030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7174" y="2703512"/>
              <a:ext cx="460375" cy="4603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49302" y="3212464"/>
              <a:ext cx="460375" cy="4603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03974" y="2737167"/>
              <a:ext cx="460375" cy="46037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873692" y="2986722"/>
              <a:ext cx="874394" cy="914400"/>
            </a:xfrm>
            <a:custGeom>
              <a:avLst/>
              <a:gdLst/>
              <a:ahLst/>
              <a:cxnLst/>
              <a:rect l="l" t="t" r="r" b="b"/>
              <a:pathLst>
                <a:path w="874395" h="914400">
                  <a:moveTo>
                    <a:pt x="437197" y="0"/>
                  </a:moveTo>
                  <a:lnTo>
                    <a:pt x="389572" y="2539"/>
                  </a:lnTo>
                  <a:lnTo>
                    <a:pt x="343217" y="10477"/>
                  </a:lnTo>
                  <a:lnTo>
                    <a:pt x="299084" y="23177"/>
                  </a:lnTo>
                  <a:lnTo>
                    <a:pt x="256539" y="40639"/>
                  </a:lnTo>
                  <a:lnTo>
                    <a:pt x="216534" y="62547"/>
                  </a:lnTo>
                  <a:lnTo>
                    <a:pt x="179069" y="88264"/>
                  </a:lnTo>
                  <a:lnTo>
                    <a:pt x="144144" y="117792"/>
                  </a:lnTo>
                  <a:lnTo>
                    <a:pt x="112712" y="150812"/>
                  </a:lnTo>
                  <a:lnTo>
                    <a:pt x="84455" y="187007"/>
                  </a:lnTo>
                  <a:lnTo>
                    <a:pt x="59689" y="226377"/>
                  </a:lnTo>
                  <a:lnTo>
                    <a:pt x="39052" y="268287"/>
                  </a:lnTo>
                  <a:lnTo>
                    <a:pt x="22225" y="312419"/>
                  </a:lnTo>
                  <a:lnTo>
                    <a:pt x="10159" y="359092"/>
                  </a:lnTo>
                  <a:lnTo>
                    <a:pt x="2539" y="407352"/>
                  </a:lnTo>
                  <a:lnTo>
                    <a:pt x="0" y="456882"/>
                  </a:lnTo>
                  <a:lnTo>
                    <a:pt x="2539" y="506729"/>
                  </a:lnTo>
                  <a:lnTo>
                    <a:pt x="10159" y="554989"/>
                  </a:lnTo>
                  <a:lnTo>
                    <a:pt x="22225" y="601344"/>
                  </a:lnTo>
                  <a:lnTo>
                    <a:pt x="39052" y="645794"/>
                  </a:lnTo>
                  <a:lnTo>
                    <a:pt x="59689" y="687704"/>
                  </a:lnTo>
                  <a:lnTo>
                    <a:pt x="84455" y="726757"/>
                  </a:lnTo>
                  <a:lnTo>
                    <a:pt x="112712" y="763269"/>
                  </a:lnTo>
                  <a:lnTo>
                    <a:pt x="144144" y="796289"/>
                  </a:lnTo>
                  <a:lnTo>
                    <a:pt x="179069" y="825817"/>
                  </a:lnTo>
                  <a:lnTo>
                    <a:pt x="216534" y="851534"/>
                  </a:lnTo>
                  <a:lnTo>
                    <a:pt x="256539" y="873442"/>
                  </a:lnTo>
                  <a:lnTo>
                    <a:pt x="299084" y="890587"/>
                  </a:lnTo>
                  <a:lnTo>
                    <a:pt x="343217" y="903604"/>
                  </a:lnTo>
                  <a:lnTo>
                    <a:pt x="389572" y="911225"/>
                  </a:lnTo>
                  <a:lnTo>
                    <a:pt x="437197" y="914082"/>
                  </a:lnTo>
                  <a:lnTo>
                    <a:pt x="484822" y="911225"/>
                  </a:lnTo>
                  <a:lnTo>
                    <a:pt x="530859" y="903604"/>
                  </a:lnTo>
                  <a:lnTo>
                    <a:pt x="575309" y="890587"/>
                  </a:lnTo>
                  <a:lnTo>
                    <a:pt x="617537" y="873442"/>
                  </a:lnTo>
                  <a:lnTo>
                    <a:pt x="657859" y="851534"/>
                  </a:lnTo>
                  <a:lnTo>
                    <a:pt x="695324" y="825817"/>
                  </a:lnTo>
                  <a:lnTo>
                    <a:pt x="729932" y="796289"/>
                  </a:lnTo>
                  <a:lnTo>
                    <a:pt x="761682" y="763269"/>
                  </a:lnTo>
                  <a:lnTo>
                    <a:pt x="789940" y="726757"/>
                  </a:lnTo>
                  <a:lnTo>
                    <a:pt x="814705" y="687704"/>
                  </a:lnTo>
                  <a:lnTo>
                    <a:pt x="835342" y="645794"/>
                  </a:lnTo>
                  <a:lnTo>
                    <a:pt x="851852" y="601344"/>
                  </a:lnTo>
                  <a:lnTo>
                    <a:pt x="864234" y="554989"/>
                  </a:lnTo>
                  <a:lnTo>
                    <a:pt x="871855" y="506729"/>
                  </a:lnTo>
                  <a:lnTo>
                    <a:pt x="874394" y="456882"/>
                  </a:lnTo>
                  <a:lnTo>
                    <a:pt x="871855" y="407352"/>
                  </a:lnTo>
                  <a:lnTo>
                    <a:pt x="864234" y="359092"/>
                  </a:lnTo>
                  <a:lnTo>
                    <a:pt x="851852" y="312419"/>
                  </a:lnTo>
                  <a:lnTo>
                    <a:pt x="835342" y="268287"/>
                  </a:lnTo>
                  <a:lnTo>
                    <a:pt x="814705" y="226377"/>
                  </a:lnTo>
                  <a:lnTo>
                    <a:pt x="789940" y="187007"/>
                  </a:lnTo>
                  <a:lnTo>
                    <a:pt x="761682" y="150812"/>
                  </a:lnTo>
                  <a:lnTo>
                    <a:pt x="729932" y="117792"/>
                  </a:lnTo>
                  <a:lnTo>
                    <a:pt x="695324" y="88264"/>
                  </a:lnTo>
                  <a:lnTo>
                    <a:pt x="657859" y="62547"/>
                  </a:lnTo>
                  <a:lnTo>
                    <a:pt x="617537" y="40639"/>
                  </a:lnTo>
                  <a:lnTo>
                    <a:pt x="575309" y="23177"/>
                  </a:lnTo>
                  <a:lnTo>
                    <a:pt x="530859" y="10477"/>
                  </a:lnTo>
                  <a:lnTo>
                    <a:pt x="484822" y="2539"/>
                  </a:lnTo>
                  <a:lnTo>
                    <a:pt x="437197" y="0"/>
                  </a:lnTo>
                  <a:close/>
                </a:path>
              </a:pathLst>
            </a:custGeom>
            <a:solidFill>
              <a:srgbClr val="D8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873692" y="2986722"/>
              <a:ext cx="874394" cy="914400"/>
            </a:xfrm>
            <a:custGeom>
              <a:avLst/>
              <a:gdLst/>
              <a:ahLst/>
              <a:cxnLst/>
              <a:rect l="l" t="t" r="r" b="b"/>
              <a:pathLst>
                <a:path w="874395" h="914400">
                  <a:moveTo>
                    <a:pt x="0" y="456882"/>
                  </a:moveTo>
                  <a:lnTo>
                    <a:pt x="2539" y="407352"/>
                  </a:lnTo>
                  <a:lnTo>
                    <a:pt x="10159" y="359092"/>
                  </a:lnTo>
                  <a:lnTo>
                    <a:pt x="22225" y="312419"/>
                  </a:lnTo>
                  <a:lnTo>
                    <a:pt x="39052" y="268287"/>
                  </a:lnTo>
                  <a:lnTo>
                    <a:pt x="59689" y="226377"/>
                  </a:lnTo>
                  <a:lnTo>
                    <a:pt x="84455" y="187007"/>
                  </a:lnTo>
                  <a:lnTo>
                    <a:pt x="112712" y="150812"/>
                  </a:lnTo>
                  <a:lnTo>
                    <a:pt x="144144" y="117792"/>
                  </a:lnTo>
                  <a:lnTo>
                    <a:pt x="179069" y="88264"/>
                  </a:lnTo>
                  <a:lnTo>
                    <a:pt x="216534" y="62547"/>
                  </a:lnTo>
                  <a:lnTo>
                    <a:pt x="256539" y="40639"/>
                  </a:lnTo>
                  <a:lnTo>
                    <a:pt x="299084" y="23177"/>
                  </a:lnTo>
                  <a:lnTo>
                    <a:pt x="343217" y="10477"/>
                  </a:lnTo>
                  <a:lnTo>
                    <a:pt x="389572" y="2539"/>
                  </a:lnTo>
                  <a:lnTo>
                    <a:pt x="437197" y="0"/>
                  </a:lnTo>
                  <a:lnTo>
                    <a:pt x="484822" y="2539"/>
                  </a:lnTo>
                  <a:lnTo>
                    <a:pt x="530859" y="10477"/>
                  </a:lnTo>
                  <a:lnTo>
                    <a:pt x="575309" y="23177"/>
                  </a:lnTo>
                  <a:lnTo>
                    <a:pt x="617537" y="40639"/>
                  </a:lnTo>
                  <a:lnTo>
                    <a:pt x="657859" y="62547"/>
                  </a:lnTo>
                  <a:lnTo>
                    <a:pt x="695324" y="88264"/>
                  </a:lnTo>
                  <a:lnTo>
                    <a:pt x="729932" y="117792"/>
                  </a:lnTo>
                  <a:lnTo>
                    <a:pt x="761682" y="150812"/>
                  </a:lnTo>
                  <a:lnTo>
                    <a:pt x="789940" y="187007"/>
                  </a:lnTo>
                  <a:lnTo>
                    <a:pt x="814705" y="226377"/>
                  </a:lnTo>
                  <a:lnTo>
                    <a:pt x="835342" y="268287"/>
                  </a:lnTo>
                  <a:lnTo>
                    <a:pt x="851852" y="312419"/>
                  </a:lnTo>
                  <a:lnTo>
                    <a:pt x="864234" y="359092"/>
                  </a:lnTo>
                  <a:lnTo>
                    <a:pt x="871537" y="407352"/>
                  </a:lnTo>
                  <a:lnTo>
                    <a:pt x="874394" y="456882"/>
                  </a:lnTo>
                  <a:lnTo>
                    <a:pt x="871537" y="506729"/>
                  </a:lnTo>
                  <a:lnTo>
                    <a:pt x="864234" y="554989"/>
                  </a:lnTo>
                  <a:lnTo>
                    <a:pt x="851852" y="601344"/>
                  </a:lnTo>
                  <a:lnTo>
                    <a:pt x="835342" y="645794"/>
                  </a:lnTo>
                  <a:lnTo>
                    <a:pt x="814705" y="687704"/>
                  </a:lnTo>
                  <a:lnTo>
                    <a:pt x="789940" y="726757"/>
                  </a:lnTo>
                  <a:lnTo>
                    <a:pt x="761682" y="763269"/>
                  </a:lnTo>
                  <a:lnTo>
                    <a:pt x="729932" y="796289"/>
                  </a:lnTo>
                  <a:lnTo>
                    <a:pt x="695324" y="825817"/>
                  </a:lnTo>
                  <a:lnTo>
                    <a:pt x="657859" y="851534"/>
                  </a:lnTo>
                  <a:lnTo>
                    <a:pt x="617537" y="873442"/>
                  </a:lnTo>
                  <a:lnTo>
                    <a:pt x="575309" y="890587"/>
                  </a:lnTo>
                  <a:lnTo>
                    <a:pt x="530859" y="903604"/>
                  </a:lnTo>
                  <a:lnTo>
                    <a:pt x="484822" y="911225"/>
                  </a:lnTo>
                  <a:lnTo>
                    <a:pt x="437197" y="914082"/>
                  </a:lnTo>
                  <a:lnTo>
                    <a:pt x="389572" y="911225"/>
                  </a:lnTo>
                  <a:lnTo>
                    <a:pt x="343217" y="903604"/>
                  </a:lnTo>
                  <a:lnTo>
                    <a:pt x="299084" y="890587"/>
                  </a:lnTo>
                  <a:lnTo>
                    <a:pt x="256539" y="873442"/>
                  </a:lnTo>
                  <a:lnTo>
                    <a:pt x="216534" y="851534"/>
                  </a:lnTo>
                  <a:lnTo>
                    <a:pt x="179069" y="825817"/>
                  </a:lnTo>
                  <a:lnTo>
                    <a:pt x="144144" y="796289"/>
                  </a:lnTo>
                  <a:lnTo>
                    <a:pt x="112712" y="763269"/>
                  </a:lnTo>
                  <a:lnTo>
                    <a:pt x="84455" y="726757"/>
                  </a:lnTo>
                  <a:lnTo>
                    <a:pt x="59689" y="687704"/>
                  </a:lnTo>
                  <a:lnTo>
                    <a:pt x="39052" y="645794"/>
                  </a:lnTo>
                  <a:lnTo>
                    <a:pt x="22225" y="601344"/>
                  </a:lnTo>
                  <a:lnTo>
                    <a:pt x="10159" y="554989"/>
                  </a:lnTo>
                  <a:lnTo>
                    <a:pt x="2539" y="506729"/>
                  </a:lnTo>
                  <a:lnTo>
                    <a:pt x="0" y="456882"/>
                  </a:lnTo>
                </a:path>
              </a:pathLst>
            </a:custGeom>
            <a:ln w="25400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211002" y="3135947"/>
              <a:ext cx="874394" cy="914400"/>
            </a:xfrm>
            <a:custGeom>
              <a:avLst/>
              <a:gdLst/>
              <a:ahLst/>
              <a:cxnLst/>
              <a:rect l="l" t="t" r="r" b="b"/>
              <a:pathLst>
                <a:path w="874395" h="914400">
                  <a:moveTo>
                    <a:pt x="437197" y="0"/>
                  </a:moveTo>
                  <a:lnTo>
                    <a:pt x="389572" y="2539"/>
                  </a:lnTo>
                  <a:lnTo>
                    <a:pt x="343217" y="10477"/>
                  </a:lnTo>
                  <a:lnTo>
                    <a:pt x="299085" y="23177"/>
                  </a:lnTo>
                  <a:lnTo>
                    <a:pt x="256539" y="40639"/>
                  </a:lnTo>
                  <a:lnTo>
                    <a:pt x="216535" y="62547"/>
                  </a:lnTo>
                  <a:lnTo>
                    <a:pt x="179070" y="88264"/>
                  </a:lnTo>
                  <a:lnTo>
                    <a:pt x="144145" y="117792"/>
                  </a:lnTo>
                  <a:lnTo>
                    <a:pt x="112712" y="150812"/>
                  </a:lnTo>
                  <a:lnTo>
                    <a:pt x="84455" y="187007"/>
                  </a:lnTo>
                  <a:lnTo>
                    <a:pt x="59689" y="226377"/>
                  </a:lnTo>
                  <a:lnTo>
                    <a:pt x="39052" y="268287"/>
                  </a:lnTo>
                  <a:lnTo>
                    <a:pt x="22225" y="312419"/>
                  </a:lnTo>
                  <a:lnTo>
                    <a:pt x="10160" y="359092"/>
                  </a:lnTo>
                  <a:lnTo>
                    <a:pt x="2539" y="407352"/>
                  </a:lnTo>
                  <a:lnTo>
                    <a:pt x="0" y="456882"/>
                  </a:lnTo>
                  <a:lnTo>
                    <a:pt x="2539" y="506729"/>
                  </a:lnTo>
                  <a:lnTo>
                    <a:pt x="10160" y="554989"/>
                  </a:lnTo>
                  <a:lnTo>
                    <a:pt x="22225" y="601344"/>
                  </a:lnTo>
                  <a:lnTo>
                    <a:pt x="39052" y="645794"/>
                  </a:lnTo>
                  <a:lnTo>
                    <a:pt x="59689" y="687704"/>
                  </a:lnTo>
                  <a:lnTo>
                    <a:pt x="84455" y="726757"/>
                  </a:lnTo>
                  <a:lnTo>
                    <a:pt x="112712" y="763269"/>
                  </a:lnTo>
                  <a:lnTo>
                    <a:pt x="144145" y="796289"/>
                  </a:lnTo>
                  <a:lnTo>
                    <a:pt x="179070" y="825817"/>
                  </a:lnTo>
                  <a:lnTo>
                    <a:pt x="216535" y="851534"/>
                  </a:lnTo>
                  <a:lnTo>
                    <a:pt x="256539" y="873442"/>
                  </a:lnTo>
                  <a:lnTo>
                    <a:pt x="299085" y="890587"/>
                  </a:lnTo>
                  <a:lnTo>
                    <a:pt x="343217" y="903604"/>
                  </a:lnTo>
                  <a:lnTo>
                    <a:pt x="389572" y="911225"/>
                  </a:lnTo>
                  <a:lnTo>
                    <a:pt x="437197" y="914082"/>
                  </a:lnTo>
                  <a:lnTo>
                    <a:pt x="484822" y="911225"/>
                  </a:lnTo>
                  <a:lnTo>
                    <a:pt x="530860" y="903604"/>
                  </a:lnTo>
                  <a:lnTo>
                    <a:pt x="575310" y="890587"/>
                  </a:lnTo>
                  <a:lnTo>
                    <a:pt x="617537" y="873442"/>
                  </a:lnTo>
                  <a:lnTo>
                    <a:pt x="657860" y="851534"/>
                  </a:lnTo>
                  <a:lnTo>
                    <a:pt x="695325" y="825817"/>
                  </a:lnTo>
                  <a:lnTo>
                    <a:pt x="729932" y="796289"/>
                  </a:lnTo>
                  <a:lnTo>
                    <a:pt x="761682" y="763269"/>
                  </a:lnTo>
                  <a:lnTo>
                    <a:pt x="789939" y="726757"/>
                  </a:lnTo>
                  <a:lnTo>
                    <a:pt x="814705" y="687704"/>
                  </a:lnTo>
                  <a:lnTo>
                    <a:pt x="835342" y="645794"/>
                  </a:lnTo>
                  <a:lnTo>
                    <a:pt x="851852" y="601344"/>
                  </a:lnTo>
                  <a:lnTo>
                    <a:pt x="864235" y="554989"/>
                  </a:lnTo>
                  <a:lnTo>
                    <a:pt x="871855" y="506729"/>
                  </a:lnTo>
                  <a:lnTo>
                    <a:pt x="874395" y="456882"/>
                  </a:lnTo>
                  <a:lnTo>
                    <a:pt x="871855" y="407352"/>
                  </a:lnTo>
                  <a:lnTo>
                    <a:pt x="864235" y="359092"/>
                  </a:lnTo>
                  <a:lnTo>
                    <a:pt x="851852" y="312419"/>
                  </a:lnTo>
                  <a:lnTo>
                    <a:pt x="835342" y="268287"/>
                  </a:lnTo>
                  <a:lnTo>
                    <a:pt x="814705" y="226377"/>
                  </a:lnTo>
                  <a:lnTo>
                    <a:pt x="789939" y="187007"/>
                  </a:lnTo>
                  <a:lnTo>
                    <a:pt x="761682" y="150812"/>
                  </a:lnTo>
                  <a:lnTo>
                    <a:pt x="729932" y="117792"/>
                  </a:lnTo>
                  <a:lnTo>
                    <a:pt x="695325" y="88264"/>
                  </a:lnTo>
                  <a:lnTo>
                    <a:pt x="657860" y="62547"/>
                  </a:lnTo>
                  <a:lnTo>
                    <a:pt x="617537" y="40639"/>
                  </a:lnTo>
                  <a:lnTo>
                    <a:pt x="575310" y="23177"/>
                  </a:lnTo>
                  <a:lnTo>
                    <a:pt x="530860" y="10477"/>
                  </a:lnTo>
                  <a:lnTo>
                    <a:pt x="484822" y="2539"/>
                  </a:lnTo>
                  <a:lnTo>
                    <a:pt x="437197" y="0"/>
                  </a:lnTo>
                  <a:close/>
                </a:path>
              </a:pathLst>
            </a:custGeom>
            <a:solidFill>
              <a:srgbClr val="D8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211002" y="3135947"/>
              <a:ext cx="874394" cy="914400"/>
            </a:xfrm>
            <a:custGeom>
              <a:avLst/>
              <a:gdLst/>
              <a:ahLst/>
              <a:cxnLst/>
              <a:rect l="l" t="t" r="r" b="b"/>
              <a:pathLst>
                <a:path w="874395" h="914400">
                  <a:moveTo>
                    <a:pt x="0" y="456882"/>
                  </a:moveTo>
                  <a:lnTo>
                    <a:pt x="2539" y="407352"/>
                  </a:lnTo>
                  <a:lnTo>
                    <a:pt x="10160" y="359092"/>
                  </a:lnTo>
                  <a:lnTo>
                    <a:pt x="22225" y="312419"/>
                  </a:lnTo>
                  <a:lnTo>
                    <a:pt x="39052" y="268287"/>
                  </a:lnTo>
                  <a:lnTo>
                    <a:pt x="59689" y="226377"/>
                  </a:lnTo>
                  <a:lnTo>
                    <a:pt x="84455" y="187007"/>
                  </a:lnTo>
                  <a:lnTo>
                    <a:pt x="112712" y="150812"/>
                  </a:lnTo>
                  <a:lnTo>
                    <a:pt x="144145" y="117792"/>
                  </a:lnTo>
                  <a:lnTo>
                    <a:pt x="179070" y="88264"/>
                  </a:lnTo>
                  <a:lnTo>
                    <a:pt x="216535" y="62547"/>
                  </a:lnTo>
                  <a:lnTo>
                    <a:pt x="256539" y="40639"/>
                  </a:lnTo>
                  <a:lnTo>
                    <a:pt x="299085" y="23177"/>
                  </a:lnTo>
                  <a:lnTo>
                    <a:pt x="343217" y="10477"/>
                  </a:lnTo>
                  <a:lnTo>
                    <a:pt x="389572" y="2539"/>
                  </a:lnTo>
                  <a:lnTo>
                    <a:pt x="437197" y="0"/>
                  </a:lnTo>
                  <a:lnTo>
                    <a:pt x="484822" y="2539"/>
                  </a:lnTo>
                  <a:lnTo>
                    <a:pt x="530860" y="10477"/>
                  </a:lnTo>
                  <a:lnTo>
                    <a:pt x="575310" y="23177"/>
                  </a:lnTo>
                  <a:lnTo>
                    <a:pt x="617537" y="40639"/>
                  </a:lnTo>
                  <a:lnTo>
                    <a:pt x="657860" y="62547"/>
                  </a:lnTo>
                  <a:lnTo>
                    <a:pt x="695325" y="88264"/>
                  </a:lnTo>
                  <a:lnTo>
                    <a:pt x="729932" y="117792"/>
                  </a:lnTo>
                  <a:lnTo>
                    <a:pt x="761682" y="150812"/>
                  </a:lnTo>
                  <a:lnTo>
                    <a:pt x="789939" y="187007"/>
                  </a:lnTo>
                  <a:lnTo>
                    <a:pt x="814705" y="226377"/>
                  </a:lnTo>
                  <a:lnTo>
                    <a:pt x="835342" y="268287"/>
                  </a:lnTo>
                  <a:lnTo>
                    <a:pt x="851852" y="312419"/>
                  </a:lnTo>
                  <a:lnTo>
                    <a:pt x="864235" y="359092"/>
                  </a:lnTo>
                  <a:lnTo>
                    <a:pt x="871537" y="407352"/>
                  </a:lnTo>
                  <a:lnTo>
                    <a:pt x="874395" y="456882"/>
                  </a:lnTo>
                  <a:lnTo>
                    <a:pt x="871537" y="506729"/>
                  </a:lnTo>
                  <a:lnTo>
                    <a:pt x="864235" y="554989"/>
                  </a:lnTo>
                  <a:lnTo>
                    <a:pt x="851852" y="601344"/>
                  </a:lnTo>
                  <a:lnTo>
                    <a:pt x="835342" y="645794"/>
                  </a:lnTo>
                  <a:lnTo>
                    <a:pt x="814705" y="687704"/>
                  </a:lnTo>
                  <a:lnTo>
                    <a:pt x="789939" y="726757"/>
                  </a:lnTo>
                  <a:lnTo>
                    <a:pt x="761682" y="763269"/>
                  </a:lnTo>
                  <a:lnTo>
                    <a:pt x="729932" y="796289"/>
                  </a:lnTo>
                  <a:lnTo>
                    <a:pt x="695325" y="825817"/>
                  </a:lnTo>
                  <a:lnTo>
                    <a:pt x="657860" y="851534"/>
                  </a:lnTo>
                  <a:lnTo>
                    <a:pt x="617537" y="873442"/>
                  </a:lnTo>
                  <a:lnTo>
                    <a:pt x="575310" y="890587"/>
                  </a:lnTo>
                  <a:lnTo>
                    <a:pt x="530860" y="903604"/>
                  </a:lnTo>
                  <a:lnTo>
                    <a:pt x="484822" y="911225"/>
                  </a:lnTo>
                  <a:lnTo>
                    <a:pt x="437197" y="914082"/>
                  </a:lnTo>
                  <a:lnTo>
                    <a:pt x="389572" y="911225"/>
                  </a:lnTo>
                  <a:lnTo>
                    <a:pt x="343217" y="903604"/>
                  </a:lnTo>
                  <a:lnTo>
                    <a:pt x="299085" y="890587"/>
                  </a:lnTo>
                  <a:lnTo>
                    <a:pt x="256539" y="873442"/>
                  </a:lnTo>
                  <a:lnTo>
                    <a:pt x="216535" y="851534"/>
                  </a:lnTo>
                  <a:lnTo>
                    <a:pt x="179070" y="825817"/>
                  </a:lnTo>
                  <a:lnTo>
                    <a:pt x="144145" y="796289"/>
                  </a:lnTo>
                  <a:lnTo>
                    <a:pt x="112712" y="763269"/>
                  </a:lnTo>
                  <a:lnTo>
                    <a:pt x="84455" y="726757"/>
                  </a:lnTo>
                  <a:lnTo>
                    <a:pt x="59689" y="687704"/>
                  </a:lnTo>
                  <a:lnTo>
                    <a:pt x="39052" y="645794"/>
                  </a:lnTo>
                  <a:lnTo>
                    <a:pt x="22225" y="601344"/>
                  </a:lnTo>
                  <a:lnTo>
                    <a:pt x="10160" y="554989"/>
                  </a:lnTo>
                  <a:lnTo>
                    <a:pt x="2539" y="506729"/>
                  </a:lnTo>
                  <a:lnTo>
                    <a:pt x="0" y="456882"/>
                  </a:lnTo>
                </a:path>
              </a:pathLst>
            </a:custGeom>
            <a:ln w="25400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11450" y="2586037"/>
              <a:ext cx="2265045" cy="400685"/>
            </a:xfrm>
            <a:custGeom>
              <a:avLst/>
              <a:gdLst/>
              <a:ahLst/>
              <a:cxnLst/>
              <a:rect l="l" t="t" r="r" b="b"/>
              <a:pathLst>
                <a:path w="2265045" h="400685">
                  <a:moveTo>
                    <a:pt x="2265045" y="0"/>
                  </a:moveTo>
                  <a:lnTo>
                    <a:pt x="0" y="0"/>
                  </a:lnTo>
                  <a:lnTo>
                    <a:pt x="0" y="104140"/>
                  </a:lnTo>
                  <a:lnTo>
                    <a:pt x="589267" y="104140"/>
                  </a:lnTo>
                  <a:lnTo>
                    <a:pt x="589267" y="326390"/>
                  </a:lnTo>
                  <a:lnTo>
                    <a:pt x="727710" y="326390"/>
                  </a:lnTo>
                  <a:lnTo>
                    <a:pt x="727710" y="104140"/>
                  </a:lnTo>
                  <a:lnTo>
                    <a:pt x="1891030" y="104140"/>
                  </a:lnTo>
                  <a:lnTo>
                    <a:pt x="1891030" y="400685"/>
                  </a:lnTo>
                  <a:lnTo>
                    <a:pt x="2029460" y="400685"/>
                  </a:lnTo>
                  <a:lnTo>
                    <a:pt x="2029460" y="104140"/>
                  </a:lnTo>
                  <a:lnTo>
                    <a:pt x="2265045" y="104140"/>
                  </a:lnTo>
                  <a:lnTo>
                    <a:pt x="2265045" y="0"/>
                  </a:lnTo>
                  <a:close/>
                </a:path>
              </a:pathLst>
            </a:custGeom>
            <a:solidFill>
              <a:srgbClr val="009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5294" y="1828800"/>
              <a:ext cx="1249680" cy="120078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9679" y="2807335"/>
              <a:ext cx="1045527" cy="104235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44207" y="1676400"/>
              <a:ext cx="1529715" cy="1399540"/>
            </a:xfrm>
            <a:custGeom>
              <a:avLst/>
              <a:gdLst/>
              <a:ahLst/>
              <a:cxnLst/>
              <a:rect l="l" t="t" r="r" b="b"/>
              <a:pathLst>
                <a:path w="1529714" h="1399539">
                  <a:moveTo>
                    <a:pt x="944880" y="1358264"/>
                  </a:moveTo>
                  <a:lnTo>
                    <a:pt x="936942" y="1359852"/>
                  </a:lnTo>
                  <a:lnTo>
                    <a:pt x="930275" y="1364297"/>
                  </a:lnTo>
                  <a:lnTo>
                    <a:pt x="925830" y="1370964"/>
                  </a:lnTo>
                  <a:lnTo>
                    <a:pt x="924242" y="1378902"/>
                  </a:lnTo>
                  <a:lnTo>
                    <a:pt x="925830" y="1386839"/>
                  </a:lnTo>
                  <a:lnTo>
                    <a:pt x="930275" y="1393507"/>
                  </a:lnTo>
                  <a:lnTo>
                    <a:pt x="936942" y="1397952"/>
                  </a:lnTo>
                  <a:lnTo>
                    <a:pt x="944880" y="1399539"/>
                  </a:lnTo>
                  <a:lnTo>
                    <a:pt x="953135" y="1397952"/>
                  </a:lnTo>
                  <a:lnTo>
                    <a:pt x="959485" y="1393507"/>
                  </a:lnTo>
                  <a:lnTo>
                    <a:pt x="963930" y="1386839"/>
                  </a:lnTo>
                  <a:lnTo>
                    <a:pt x="965517" y="1378902"/>
                  </a:lnTo>
                  <a:lnTo>
                    <a:pt x="963930" y="1370964"/>
                  </a:lnTo>
                  <a:lnTo>
                    <a:pt x="959485" y="1364297"/>
                  </a:lnTo>
                  <a:lnTo>
                    <a:pt x="953135" y="1359852"/>
                  </a:lnTo>
                  <a:lnTo>
                    <a:pt x="944880" y="1358264"/>
                  </a:lnTo>
                  <a:close/>
                </a:path>
                <a:path w="1529714" h="1399539">
                  <a:moveTo>
                    <a:pt x="1298431" y="632777"/>
                  </a:moveTo>
                  <a:lnTo>
                    <a:pt x="517524" y="632777"/>
                  </a:lnTo>
                  <a:lnTo>
                    <a:pt x="539749" y="666432"/>
                  </a:lnTo>
                  <a:lnTo>
                    <a:pt x="571499" y="695007"/>
                  </a:lnTo>
                  <a:lnTo>
                    <a:pt x="611187" y="717867"/>
                  </a:lnTo>
                  <a:lnTo>
                    <a:pt x="657542" y="734060"/>
                  </a:lnTo>
                  <a:lnTo>
                    <a:pt x="708342" y="743585"/>
                  </a:lnTo>
                  <a:lnTo>
                    <a:pt x="761682" y="745489"/>
                  </a:lnTo>
                  <a:lnTo>
                    <a:pt x="815975" y="738822"/>
                  </a:lnTo>
                  <a:lnTo>
                    <a:pt x="854075" y="728662"/>
                  </a:lnTo>
                  <a:lnTo>
                    <a:pt x="889000" y="714375"/>
                  </a:lnTo>
                  <a:lnTo>
                    <a:pt x="919797" y="696277"/>
                  </a:lnTo>
                  <a:lnTo>
                    <a:pt x="945514" y="675004"/>
                  </a:lnTo>
                  <a:lnTo>
                    <a:pt x="1224756" y="675004"/>
                  </a:lnTo>
                  <a:lnTo>
                    <a:pt x="1247457" y="666114"/>
                  </a:lnTo>
                  <a:lnTo>
                    <a:pt x="1287780" y="642302"/>
                  </a:lnTo>
                  <a:lnTo>
                    <a:pt x="1298431" y="632777"/>
                  </a:lnTo>
                  <a:close/>
                </a:path>
                <a:path w="1529714" h="1399539">
                  <a:moveTo>
                    <a:pt x="1224756" y="675004"/>
                  </a:moveTo>
                  <a:lnTo>
                    <a:pt x="945514" y="675004"/>
                  </a:lnTo>
                  <a:lnTo>
                    <a:pt x="995680" y="690562"/>
                  </a:lnTo>
                  <a:lnTo>
                    <a:pt x="1047750" y="699135"/>
                  </a:lnTo>
                  <a:lnTo>
                    <a:pt x="1100455" y="700722"/>
                  </a:lnTo>
                  <a:lnTo>
                    <a:pt x="1152525" y="695642"/>
                  </a:lnTo>
                  <a:lnTo>
                    <a:pt x="1202055" y="683895"/>
                  </a:lnTo>
                  <a:lnTo>
                    <a:pt x="1224756" y="675004"/>
                  </a:lnTo>
                  <a:close/>
                </a:path>
                <a:path w="1529714" h="1399539">
                  <a:moveTo>
                    <a:pt x="328930" y="0"/>
                  </a:moveTo>
                  <a:lnTo>
                    <a:pt x="277177" y="7937"/>
                  </a:lnTo>
                  <a:lnTo>
                    <a:pt x="229870" y="26670"/>
                  </a:lnTo>
                  <a:lnTo>
                    <a:pt x="192087" y="56832"/>
                  </a:lnTo>
                  <a:lnTo>
                    <a:pt x="171767" y="93345"/>
                  </a:lnTo>
                  <a:lnTo>
                    <a:pt x="116839" y="109854"/>
                  </a:lnTo>
                  <a:lnTo>
                    <a:pt x="73659" y="136207"/>
                  </a:lnTo>
                  <a:lnTo>
                    <a:pt x="45084" y="169545"/>
                  </a:lnTo>
                  <a:lnTo>
                    <a:pt x="32702" y="207645"/>
                  </a:lnTo>
                  <a:lnTo>
                    <a:pt x="39052" y="247650"/>
                  </a:lnTo>
                  <a:lnTo>
                    <a:pt x="41592" y="253047"/>
                  </a:lnTo>
                  <a:lnTo>
                    <a:pt x="44450" y="258762"/>
                  </a:lnTo>
                  <a:lnTo>
                    <a:pt x="47942" y="264160"/>
                  </a:lnTo>
                  <a:lnTo>
                    <a:pt x="15875" y="300989"/>
                  </a:lnTo>
                  <a:lnTo>
                    <a:pt x="0" y="340995"/>
                  </a:lnTo>
                  <a:lnTo>
                    <a:pt x="317" y="381635"/>
                  </a:lnTo>
                  <a:lnTo>
                    <a:pt x="15875" y="421004"/>
                  </a:lnTo>
                  <a:lnTo>
                    <a:pt x="46672" y="456882"/>
                  </a:lnTo>
                  <a:lnTo>
                    <a:pt x="92075" y="487045"/>
                  </a:lnTo>
                  <a:lnTo>
                    <a:pt x="145097" y="507682"/>
                  </a:lnTo>
                  <a:lnTo>
                    <a:pt x="204152" y="518477"/>
                  </a:lnTo>
                  <a:lnTo>
                    <a:pt x="212089" y="554672"/>
                  </a:lnTo>
                  <a:lnTo>
                    <a:pt x="233045" y="587057"/>
                  </a:lnTo>
                  <a:lnTo>
                    <a:pt x="265430" y="614362"/>
                  </a:lnTo>
                  <a:lnTo>
                    <a:pt x="307022" y="635317"/>
                  </a:lnTo>
                  <a:lnTo>
                    <a:pt x="356235" y="648652"/>
                  </a:lnTo>
                  <a:lnTo>
                    <a:pt x="410845" y="653097"/>
                  </a:lnTo>
                  <a:lnTo>
                    <a:pt x="438785" y="651827"/>
                  </a:lnTo>
                  <a:lnTo>
                    <a:pt x="466407" y="647700"/>
                  </a:lnTo>
                  <a:lnTo>
                    <a:pt x="492760" y="641350"/>
                  </a:lnTo>
                  <a:lnTo>
                    <a:pt x="517524" y="632777"/>
                  </a:lnTo>
                  <a:lnTo>
                    <a:pt x="1298431" y="632777"/>
                  </a:lnTo>
                  <a:lnTo>
                    <a:pt x="1320800" y="612775"/>
                  </a:lnTo>
                  <a:lnTo>
                    <a:pt x="1323657" y="609600"/>
                  </a:lnTo>
                  <a:lnTo>
                    <a:pt x="1384935" y="606107"/>
                  </a:lnTo>
                  <a:lnTo>
                    <a:pt x="1437322" y="588010"/>
                  </a:lnTo>
                  <a:lnTo>
                    <a:pt x="1476057" y="558482"/>
                  </a:lnTo>
                  <a:lnTo>
                    <a:pt x="1495107" y="519747"/>
                  </a:lnTo>
                  <a:lnTo>
                    <a:pt x="1495425" y="497522"/>
                  </a:lnTo>
                  <a:lnTo>
                    <a:pt x="1488440" y="475932"/>
                  </a:lnTo>
                  <a:lnTo>
                    <a:pt x="1474787" y="455929"/>
                  </a:lnTo>
                  <a:lnTo>
                    <a:pt x="1454467" y="438150"/>
                  </a:lnTo>
                  <a:lnTo>
                    <a:pt x="1500187" y="411162"/>
                  </a:lnTo>
                  <a:lnTo>
                    <a:pt x="1525587" y="375602"/>
                  </a:lnTo>
                  <a:lnTo>
                    <a:pt x="1529397" y="336232"/>
                  </a:lnTo>
                  <a:lnTo>
                    <a:pt x="1509395" y="297814"/>
                  </a:lnTo>
                  <a:lnTo>
                    <a:pt x="1459865" y="263207"/>
                  </a:lnTo>
                  <a:lnTo>
                    <a:pt x="1392555" y="247650"/>
                  </a:lnTo>
                  <a:lnTo>
                    <a:pt x="1391285" y="245110"/>
                  </a:lnTo>
                  <a:lnTo>
                    <a:pt x="1381125" y="173989"/>
                  </a:lnTo>
                  <a:lnTo>
                    <a:pt x="1359217" y="142239"/>
                  </a:lnTo>
                  <a:lnTo>
                    <a:pt x="1327467" y="114617"/>
                  </a:lnTo>
                  <a:lnTo>
                    <a:pt x="1287462" y="92075"/>
                  </a:lnTo>
                  <a:lnTo>
                    <a:pt x="1272808" y="86995"/>
                  </a:lnTo>
                  <a:lnTo>
                    <a:pt x="1033144" y="86995"/>
                  </a:lnTo>
                  <a:lnTo>
                    <a:pt x="1003617" y="59689"/>
                  </a:lnTo>
                  <a:lnTo>
                    <a:pt x="997755" y="56514"/>
                  </a:lnTo>
                  <a:lnTo>
                    <a:pt x="733742" y="56514"/>
                  </a:lnTo>
                  <a:lnTo>
                    <a:pt x="715856" y="40004"/>
                  </a:lnTo>
                  <a:lnTo>
                    <a:pt x="472439" y="40004"/>
                  </a:lnTo>
                  <a:lnTo>
                    <a:pt x="430530" y="16192"/>
                  </a:lnTo>
                  <a:lnTo>
                    <a:pt x="381317" y="2857"/>
                  </a:lnTo>
                  <a:lnTo>
                    <a:pt x="328930" y="0"/>
                  </a:lnTo>
                  <a:close/>
                </a:path>
                <a:path w="1529714" h="1399539">
                  <a:moveTo>
                    <a:pt x="1146492" y="65404"/>
                  </a:moveTo>
                  <a:lnTo>
                    <a:pt x="1107122" y="68262"/>
                  </a:lnTo>
                  <a:lnTo>
                    <a:pt x="1069022" y="75564"/>
                  </a:lnTo>
                  <a:lnTo>
                    <a:pt x="1033144" y="86995"/>
                  </a:lnTo>
                  <a:lnTo>
                    <a:pt x="1272808" y="86995"/>
                  </a:lnTo>
                  <a:lnTo>
                    <a:pt x="1239837" y="75564"/>
                  </a:lnTo>
                  <a:lnTo>
                    <a:pt x="1186497" y="66675"/>
                  </a:lnTo>
                  <a:lnTo>
                    <a:pt x="1146492" y="65404"/>
                  </a:lnTo>
                  <a:close/>
                </a:path>
                <a:path w="1529714" h="1399539">
                  <a:moveTo>
                    <a:pt x="874077" y="20320"/>
                  </a:moveTo>
                  <a:lnTo>
                    <a:pt x="825182" y="23177"/>
                  </a:lnTo>
                  <a:lnTo>
                    <a:pt x="777557" y="34925"/>
                  </a:lnTo>
                  <a:lnTo>
                    <a:pt x="733742" y="56514"/>
                  </a:lnTo>
                  <a:lnTo>
                    <a:pt x="997755" y="56514"/>
                  </a:lnTo>
                  <a:lnTo>
                    <a:pt x="965517" y="39052"/>
                  </a:lnTo>
                  <a:lnTo>
                    <a:pt x="921702" y="25717"/>
                  </a:lnTo>
                  <a:lnTo>
                    <a:pt x="874077" y="20320"/>
                  </a:lnTo>
                  <a:close/>
                </a:path>
                <a:path w="1529714" h="1399539">
                  <a:moveTo>
                    <a:pt x="573722" y="635"/>
                  </a:moveTo>
                  <a:lnTo>
                    <a:pt x="526415" y="10477"/>
                  </a:lnTo>
                  <a:lnTo>
                    <a:pt x="483870" y="31114"/>
                  </a:lnTo>
                  <a:lnTo>
                    <a:pt x="472439" y="40004"/>
                  </a:lnTo>
                  <a:lnTo>
                    <a:pt x="715856" y="40004"/>
                  </a:lnTo>
                  <a:lnTo>
                    <a:pt x="704849" y="29845"/>
                  </a:lnTo>
                  <a:lnTo>
                    <a:pt x="666432" y="11112"/>
                  </a:lnTo>
                  <a:lnTo>
                    <a:pt x="621347" y="952"/>
                  </a:lnTo>
                  <a:lnTo>
                    <a:pt x="573722" y="635"/>
                  </a:lnTo>
                  <a:close/>
                </a:path>
              </a:pathLst>
            </a:custGeom>
            <a:solidFill>
              <a:srgbClr val="F7D3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44207" y="1676400"/>
              <a:ext cx="1529715" cy="745490"/>
            </a:xfrm>
            <a:custGeom>
              <a:avLst/>
              <a:gdLst/>
              <a:ahLst/>
              <a:cxnLst/>
              <a:rect l="l" t="t" r="r" b="b"/>
              <a:pathLst>
                <a:path w="1529714" h="745489">
                  <a:moveTo>
                    <a:pt x="1391285" y="245110"/>
                  </a:moveTo>
                  <a:lnTo>
                    <a:pt x="1381125" y="173989"/>
                  </a:lnTo>
                  <a:lnTo>
                    <a:pt x="1359217" y="142239"/>
                  </a:lnTo>
                  <a:lnTo>
                    <a:pt x="1327467" y="114617"/>
                  </a:lnTo>
                  <a:lnTo>
                    <a:pt x="1287462" y="92075"/>
                  </a:lnTo>
                  <a:lnTo>
                    <a:pt x="1239837" y="75564"/>
                  </a:lnTo>
                  <a:lnTo>
                    <a:pt x="1186497" y="66675"/>
                  </a:lnTo>
                  <a:lnTo>
                    <a:pt x="1146492" y="65087"/>
                  </a:lnTo>
                  <a:lnTo>
                    <a:pt x="1107122" y="68262"/>
                  </a:lnTo>
                  <a:lnTo>
                    <a:pt x="1069022" y="75564"/>
                  </a:lnTo>
                  <a:lnTo>
                    <a:pt x="1033144" y="86995"/>
                  </a:lnTo>
                  <a:lnTo>
                    <a:pt x="1003617" y="59689"/>
                  </a:lnTo>
                  <a:lnTo>
                    <a:pt x="965517" y="39052"/>
                  </a:lnTo>
                  <a:lnTo>
                    <a:pt x="921702" y="25717"/>
                  </a:lnTo>
                  <a:lnTo>
                    <a:pt x="874077" y="20320"/>
                  </a:lnTo>
                  <a:lnTo>
                    <a:pt x="825182" y="23177"/>
                  </a:lnTo>
                  <a:lnTo>
                    <a:pt x="777557" y="34925"/>
                  </a:lnTo>
                  <a:lnTo>
                    <a:pt x="733742" y="56514"/>
                  </a:lnTo>
                  <a:lnTo>
                    <a:pt x="704849" y="29527"/>
                  </a:lnTo>
                  <a:lnTo>
                    <a:pt x="666432" y="11112"/>
                  </a:lnTo>
                  <a:lnTo>
                    <a:pt x="621347" y="952"/>
                  </a:lnTo>
                  <a:lnTo>
                    <a:pt x="573722" y="635"/>
                  </a:lnTo>
                  <a:lnTo>
                    <a:pt x="526415" y="10477"/>
                  </a:lnTo>
                  <a:lnTo>
                    <a:pt x="511174" y="16192"/>
                  </a:lnTo>
                  <a:lnTo>
                    <a:pt x="496887" y="23177"/>
                  </a:lnTo>
                  <a:lnTo>
                    <a:pt x="483870" y="31114"/>
                  </a:lnTo>
                  <a:lnTo>
                    <a:pt x="472439" y="40004"/>
                  </a:lnTo>
                  <a:lnTo>
                    <a:pt x="430530" y="16192"/>
                  </a:lnTo>
                  <a:lnTo>
                    <a:pt x="381317" y="2857"/>
                  </a:lnTo>
                  <a:lnTo>
                    <a:pt x="328930" y="0"/>
                  </a:lnTo>
                  <a:lnTo>
                    <a:pt x="277177" y="7937"/>
                  </a:lnTo>
                  <a:lnTo>
                    <a:pt x="229870" y="26670"/>
                  </a:lnTo>
                  <a:lnTo>
                    <a:pt x="192087" y="56832"/>
                  </a:lnTo>
                  <a:lnTo>
                    <a:pt x="171767" y="93345"/>
                  </a:lnTo>
                  <a:lnTo>
                    <a:pt x="116839" y="109854"/>
                  </a:lnTo>
                  <a:lnTo>
                    <a:pt x="73659" y="136207"/>
                  </a:lnTo>
                  <a:lnTo>
                    <a:pt x="45084" y="169545"/>
                  </a:lnTo>
                  <a:lnTo>
                    <a:pt x="32702" y="207645"/>
                  </a:lnTo>
                  <a:lnTo>
                    <a:pt x="39052" y="247650"/>
                  </a:lnTo>
                  <a:lnTo>
                    <a:pt x="41592" y="253047"/>
                  </a:lnTo>
                  <a:lnTo>
                    <a:pt x="44450" y="258762"/>
                  </a:lnTo>
                  <a:lnTo>
                    <a:pt x="47942" y="264160"/>
                  </a:lnTo>
                  <a:lnTo>
                    <a:pt x="15875" y="300989"/>
                  </a:lnTo>
                  <a:lnTo>
                    <a:pt x="0" y="340995"/>
                  </a:lnTo>
                  <a:lnTo>
                    <a:pt x="317" y="381635"/>
                  </a:lnTo>
                  <a:lnTo>
                    <a:pt x="15875" y="421004"/>
                  </a:lnTo>
                  <a:lnTo>
                    <a:pt x="46672" y="456882"/>
                  </a:lnTo>
                  <a:lnTo>
                    <a:pt x="92075" y="487045"/>
                  </a:lnTo>
                  <a:lnTo>
                    <a:pt x="145097" y="507682"/>
                  </a:lnTo>
                  <a:lnTo>
                    <a:pt x="204152" y="518477"/>
                  </a:lnTo>
                  <a:lnTo>
                    <a:pt x="212089" y="554672"/>
                  </a:lnTo>
                  <a:lnTo>
                    <a:pt x="233045" y="587057"/>
                  </a:lnTo>
                  <a:lnTo>
                    <a:pt x="265430" y="614362"/>
                  </a:lnTo>
                  <a:lnTo>
                    <a:pt x="307022" y="635317"/>
                  </a:lnTo>
                  <a:lnTo>
                    <a:pt x="356235" y="648652"/>
                  </a:lnTo>
                  <a:lnTo>
                    <a:pt x="410845" y="653097"/>
                  </a:lnTo>
                  <a:lnTo>
                    <a:pt x="438785" y="651827"/>
                  </a:lnTo>
                  <a:lnTo>
                    <a:pt x="466407" y="647700"/>
                  </a:lnTo>
                  <a:lnTo>
                    <a:pt x="492760" y="641350"/>
                  </a:lnTo>
                  <a:lnTo>
                    <a:pt x="517524" y="632777"/>
                  </a:lnTo>
                  <a:lnTo>
                    <a:pt x="539749" y="666432"/>
                  </a:lnTo>
                  <a:lnTo>
                    <a:pt x="571499" y="695007"/>
                  </a:lnTo>
                  <a:lnTo>
                    <a:pt x="611187" y="717867"/>
                  </a:lnTo>
                  <a:lnTo>
                    <a:pt x="657542" y="734060"/>
                  </a:lnTo>
                  <a:lnTo>
                    <a:pt x="708342" y="743585"/>
                  </a:lnTo>
                  <a:lnTo>
                    <a:pt x="761682" y="745489"/>
                  </a:lnTo>
                  <a:lnTo>
                    <a:pt x="815975" y="738822"/>
                  </a:lnTo>
                  <a:lnTo>
                    <a:pt x="854075" y="728662"/>
                  </a:lnTo>
                  <a:lnTo>
                    <a:pt x="889000" y="714375"/>
                  </a:lnTo>
                  <a:lnTo>
                    <a:pt x="919797" y="696277"/>
                  </a:lnTo>
                  <a:lnTo>
                    <a:pt x="945514" y="675004"/>
                  </a:lnTo>
                  <a:lnTo>
                    <a:pt x="995680" y="690562"/>
                  </a:lnTo>
                  <a:lnTo>
                    <a:pt x="1047750" y="699135"/>
                  </a:lnTo>
                  <a:lnTo>
                    <a:pt x="1100455" y="700722"/>
                  </a:lnTo>
                  <a:lnTo>
                    <a:pt x="1152525" y="695642"/>
                  </a:lnTo>
                  <a:lnTo>
                    <a:pt x="1202055" y="683895"/>
                  </a:lnTo>
                  <a:lnTo>
                    <a:pt x="1247457" y="666114"/>
                  </a:lnTo>
                  <a:lnTo>
                    <a:pt x="1287780" y="642302"/>
                  </a:lnTo>
                  <a:lnTo>
                    <a:pt x="1320800" y="612775"/>
                  </a:lnTo>
                  <a:lnTo>
                    <a:pt x="1323657" y="609600"/>
                  </a:lnTo>
                  <a:lnTo>
                    <a:pt x="1384935" y="606107"/>
                  </a:lnTo>
                  <a:lnTo>
                    <a:pt x="1437322" y="588010"/>
                  </a:lnTo>
                  <a:lnTo>
                    <a:pt x="1476057" y="558482"/>
                  </a:lnTo>
                  <a:lnTo>
                    <a:pt x="1495107" y="519747"/>
                  </a:lnTo>
                  <a:lnTo>
                    <a:pt x="1495425" y="497522"/>
                  </a:lnTo>
                  <a:lnTo>
                    <a:pt x="1488440" y="475932"/>
                  </a:lnTo>
                  <a:lnTo>
                    <a:pt x="1474787" y="455929"/>
                  </a:lnTo>
                  <a:lnTo>
                    <a:pt x="1454467" y="438150"/>
                  </a:lnTo>
                  <a:lnTo>
                    <a:pt x="1500187" y="411162"/>
                  </a:lnTo>
                  <a:lnTo>
                    <a:pt x="1525587" y="375602"/>
                  </a:lnTo>
                  <a:lnTo>
                    <a:pt x="1529397" y="336232"/>
                  </a:lnTo>
                  <a:lnTo>
                    <a:pt x="1509395" y="297814"/>
                  </a:lnTo>
                  <a:lnTo>
                    <a:pt x="1487487" y="278447"/>
                  </a:lnTo>
                  <a:lnTo>
                    <a:pt x="1459865" y="263207"/>
                  </a:lnTo>
                  <a:lnTo>
                    <a:pt x="1427797" y="252729"/>
                  </a:lnTo>
                  <a:lnTo>
                    <a:pt x="1392555" y="247650"/>
                  </a:lnTo>
                  <a:lnTo>
                    <a:pt x="1391285" y="245110"/>
                  </a:lnTo>
                </a:path>
              </a:pathLst>
            </a:custGeom>
            <a:ln w="15874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03997" y="2807017"/>
              <a:ext cx="98742" cy="9874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568450" y="3034664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0" y="20637"/>
                  </a:moveTo>
                  <a:lnTo>
                    <a:pt x="1587" y="28575"/>
                  </a:lnTo>
                  <a:lnTo>
                    <a:pt x="6032" y="35242"/>
                  </a:lnTo>
                  <a:lnTo>
                    <a:pt x="12700" y="39687"/>
                  </a:lnTo>
                  <a:lnTo>
                    <a:pt x="20637" y="41275"/>
                  </a:lnTo>
                  <a:lnTo>
                    <a:pt x="28892" y="39687"/>
                  </a:lnTo>
                  <a:lnTo>
                    <a:pt x="35242" y="35242"/>
                  </a:lnTo>
                  <a:lnTo>
                    <a:pt x="39687" y="28575"/>
                  </a:lnTo>
                  <a:lnTo>
                    <a:pt x="41275" y="20637"/>
                  </a:lnTo>
                  <a:lnTo>
                    <a:pt x="39687" y="12700"/>
                  </a:lnTo>
                  <a:lnTo>
                    <a:pt x="35242" y="6032"/>
                  </a:lnTo>
                  <a:lnTo>
                    <a:pt x="28892" y="1587"/>
                  </a:lnTo>
                  <a:lnTo>
                    <a:pt x="20637" y="0"/>
                  </a:lnTo>
                  <a:lnTo>
                    <a:pt x="12700" y="1587"/>
                  </a:lnTo>
                  <a:lnTo>
                    <a:pt x="6032" y="6032"/>
                  </a:lnTo>
                  <a:lnTo>
                    <a:pt x="1587" y="12700"/>
                  </a:lnTo>
                  <a:lnTo>
                    <a:pt x="0" y="20637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40497" y="2546667"/>
              <a:ext cx="140017" cy="14001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92784" y="1713864"/>
              <a:ext cx="1404620" cy="634365"/>
            </a:xfrm>
            <a:custGeom>
              <a:avLst/>
              <a:gdLst/>
              <a:ahLst/>
              <a:cxnLst/>
              <a:rect l="l" t="t" r="r" b="b"/>
              <a:pathLst>
                <a:path w="1404620" h="634364">
                  <a:moveTo>
                    <a:pt x="1314450" y="411480"/>
                  </a:moveTo>
                  <a:lnTo>
                    <a:pt x="1337945" y="411480"/>
                  </a:lnTo>
                  <a:lnTo>
                    <a:pt x="1361122" y="409257"/>
                  </a:lnTo>
                  <a:lnTo>
                    <a:pt x="1383347" y="404495"/>
                  </a:lnTo>
                  <a:lnTo>
                    <a:pt x="1404302" y="397827"/>
                  </a:lnTo>
                </a:path>
                <a:path w="1404620" h="634364">
                  <a:moveTo>
                    <a:pt x="1235392" y="561975"/>
                  </a:moveTo>
                  <a:lnTo>
                    <a:pt x="1244917" y="564197"/>
                  </a:lnTo>
                  <a:lnTo>
                    <a:pt x="1254760" y="566102"/>
                  </a:lnTo>
                  <a:lnTo>
                    <a:pt x="1264602" y="567689"/>
                  </a:lnTo>
                  <a:lnTo>
                    <a:pt x="1274762" y="568642"/>
                  </a:lnTo>
                </a:path>
                <a:path w="1404620" h="634364">
                  <a:moveTo>
                    <a:pt x="896937" y="634364"/>
                  </a:moveTo>
                  <a:lnTo>
                    <a:pt x="903922" y="627380"/>
                  </a:lnTo>
                  <a:lnTo>
                    <a:pt x="909955" y="619760"/>
                  </a:lnTo>
                  <a:lnTo>
                    <a:pt x="915670" y="612139"/>
                  </a:lnTo>
                  <a:lnTo>
                    <a:pt x="920750" y="604520"/>
                  </a:lnTo>
                </a:path>
                <a:path w="1404620" h="634364">
                  <a:moveTo>
                    <a:pt x="459422" y="559435"/>
                  </a:moveTo>
                  <a:lnTo>
                    <a:pt x="461009" y="568007"/>
                  </a:lnTo>
                  <a:lnTo>
                    <a:pt x="462915" y="576262"/>
                  </a:lnTo>
                  <a:lnTo>
                    <a:pt x="465772" y="584517"/>
                  </a:lnTo>
                  <a:lnTo>
                    <a:pt x="468947" y="592455"/>
                  </a:lnTo>
                </a:path>
                <a:path w="1404620" h="634364">
                  <a:moveTo>
                    <a:pt x="271780" y="355917"/>
                  </a:moveTo>
                  <a:lnTo>
                    <a:pt x="223520" y="377507"/>
                  </a:lnTo>
                  <a:lnTo>
                    <a:pt x="187325" y="406400"/>
                  </a:lnTo>
                  <a:lnTo>
                    <a:pt x="164147" y="441007"/>
                  </a:lnTo>
                  <a:lnTo>
                    <a:pt x="156527" y="479107"/>
                  </a:lnTo>
                </a:path>
                <a:path w="1404620" h="634364">
                  <a:moveTo>
                    <a:pt x="0" y="224789"/>
                  </a:moveTo>
                  <a:lnTo>
                    <a:pt x="9842" y="237489"/>
                  </a:lnTo>
                  <a:lnTo>
                    <a:pt x="21590" y="249872"/>
                  </a:lnTo>
                  <a:lnTo>
                    <a:pt x="35560" y="260985"/>
                  </a:lnTo>
                  <a:lnTo>
                    <a:pt x="51435" y="270827"/>
                  </a:lnTo>
                </a:path>
                <a:path w="1404620" h="634364">
                  <a:moveTo>
                    <a:pt x="123190" y="53339"/>
                  </a:moveTo>
                  <a:lnTo>
                    <a:pt x="120967" y="60325"/>
                  </a:lnTo>
                  <a:lnTo>
                    <a:pt x="120332" y="67627"/>
                  </a:lnTo>
                  <a:lnTo>
                    <a:pt x="120332" y="74930"/>
                  </a:lnTo>
                </a:path>
                <a:path w="1404620" h="634364">
                  <a:moveTo>
                    <a:pt x="450532" y="27939"/>
                  </a:moveTo>
                  <a:lnTo>
                    <a:pt x="445134" y="20320"/>
                  </a:lnTo>
                  <a:lnTo>
                    <a:pt x="439102" y="13335"/>
                  </a:lnTo>
                  <a:lnTo>
                    <a:pt x="432117" y="6350"/>
                  </a:lnTo>
                  <a:lnTo>
                    <a:pt x="424497" y="0"/>
                  </a:lnTo>
                </a:path>
                <a:path w="1404620" h="634364">
                  <a:moveTo>
                    <a:pt x="696277" y="40957"/>
                  </a:moveTo>
                  <a:lnTo>
                    <a:pt x="694055" y="34925"/>
                  </a:lnTo>
                  <a:lnTo>
                    <a:pt x="691197" y="28892"/>
                  </a:lnTo>
                  <a:lnTo>
                    <a:pt x="687705" y="22860"/>
                  </a:lnTo>
                  <a:lnTo>
                    <a:pt x="683577" y="17145"/>
                  </a:lnTo>
                </a:path>
                <a:path w="1404620" h="634364">
                  <a:moveTo>
                    <a:pt x="984885" y="49212"/>
                  </a:moveTo>
                  <a:lnTo>
                    <a:pt x="972502" y="54292"/>
                  </a:lnTo>
                  <a:lnTo>
                    <a:pt x="960754" y="60007"/>
                  </a:lnTo>
                  <a:lnTo>
                    <a:pt x="949325" y="66039"/>
                  </a:lnTo>
                  <a:lnTo>
                    <a:pt x="938847" y="72389"/>
                  </a:lnTo>
                </a:path>
                <a:path w="1404620" h="634364">
                  <a:moveTo>
                    <a:pt x="1334452" y="232092"/>
                  </a:moveTo>
                  <a:lnTo>
                    <a:pt x="1337310" y="226060"/>
                  </a:lnTo>
                  <a:lnTo>
                    <a:pt x="1339215" y="220027"/>
                  </a:lnTo>
                  <a:lnTo>
                    <a:pt x="1341120" y="213995"/>
                  </a:lnTo>
                  <a:lnTo>
                    <a:pt x="1342707" y="207645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06169" y="1838642"/>
              <a:ext cx="719455" cy="153670"/>
            </a:xfrm>
            <a:custGeom>
              <a:avLst/>
              <a:gdLst/>
              <a:ahLst/>
              <a:cxnLst/>
              <a:rect l="l" t="t" r="r" b="b"/>
              <a:pathLst>
                <a:path w="719455" h="153669">
                  <a:moveTo>
                    <a:pt x="444500" y="0"/>
                  </a:moveTo>
                  <a:lnTo>
                    <a:pt x="406717" y="10160"/>
                  </a:lnTo>
                  <a:lnTo>
                    <a:pt x="378777" y="38417"/>
                  </a:lnTo>
                  <a:lnTo>
                    <a:pt x="368617" y="76517"/>
                  </a:lnTo>
                  <a:lnTo>
                    <a:pt x="368617" y="77152"/>
                  </a:lnTo>
                  <a:lnTo>
                    <a:pt x="370205" y="92075"/>
                  </a:lnTo>
                  <a:lnTo>
                    <a:pt x="370205" y="92392"/>
                  </a:lnTo>
                  <a:lnTo>
                    <a:pt x="374332" y="106362"/>
                  </a:lnTo>
                  <a:lnTo>
                    <a:pt x="381317" y="119062"/>
                  </a:lnTo>
                  <a:lnTo>
                    <a:pt x="381317" y="119380"/>
                  </a:lnTo>
                  <a:lnTo>
                    <a:pt x="415925" y="147637"/>
                  </a:lnTo>
                  <a:lnTo>
                    <a:pt x="445770" y="153352"/>
                  </a:lnTo>
                  <a:lnTo>
                    <a:pt x="461327" y="151765"/>
                  </a:lnTo>
                  <a:lnTo>
                    <a:pt x="475297" y="147637"/>
                  </a:lnTo>
                  <a:lnTo>
                    <a:pt x="488315" y="140652"/>
                  </a:lnTo>
                  <a:lnTo>
                    <a:pt x="490537" y="139065"/>
                  </a:lnTo>
                  <a:lnTo>
                    <a:pt x="445135" y="139065"/>
                  </a:lnTo>
                  <a:lnTo>
                    <a:pt x="433070" y="138112"/>
                  </a:lnTo>
                  <a:lnTo>
                    <a:pt x="394017" y="111760"/>
                  </a:lnTo>
                  <a:lnTo>
                    <a:pt x="383857" y="77152"/>
                  </a:lnTo>
                  <a:lnTo>
                    <a:pt x="384175" y="68580"/>
                  </a:lnTo>
                  <a:lnTo>
                    <a:pt x="401637" y="32385"/>
                  </a:lnTo>
                  <a:lnTo>
                    <a:pt x="437197" y="14605"/>
                  </a:lnTo>
                  <a:lnTo>
                    <a:pt x="445135" y="14287"/>
                  </a:lnTo>
                  <a:lnTo>
                    <a:pt x="490537" y="14287"/>
                  </a:lnTo>
                  <a:lnTo>
                    <a:pt x="488315" y="12382"/>
                  </a:lnTo>
                  <a:lnTo>
                    <a:pt x="474980" y="5397"/>
                  </a:lnTo>
                  <a:lnTo>
                    <a:pt x="460692" y="1270"/>
                  </a:lnTo>
                  <a:lnTo>
                    <a:pt x="444500" y="0"/>
                  </a:lnTo>
                  <a:close/>
                </a:path>
                <a:path w="719455" h="153669">
                  <a:moveTo>
                    <a:pt x="490537" y="14287"/>
                  </a:moveTo>
                  <a:lnTo>
                    <a:pt x="445135" y="14287"/>
                  </a:lnTo>
                  <a:lnTo>
                    <a:pt x="453390" y="14605"/>
                  </a:lnTo>
                  <a:lnTo>
                    <a:pt x="461327" y="16192"/>
                  </a:lnTo>
                  <a:lnTo>
                    <a:pt x="494982" y="38417"/>
                  </a:lnTo>
                  <a:lnTo>
                    <a:pt x="507365" y="76517"/>
                  </a:lnTo>
                  <a:lnTo>
                    <a:pt x="507047" y="85090"/>
                  </a:lnTo>
                  <a:lnTo>
                    <a:pt x="489585" y="121285"/>
                  </a:lnTo>
                  <a:lnTo>
                    <a:pt x="453707" y="138747"/>
                  </a:lnTo>
                  <a:lnTo>
                    <a:pt x="445135" y="139065"/>
                  </a:lnTo>
                  <a:lnTo>
                    <a:pt x="490537" y="139065"/>
                  </a:lnTo>
                  <a:lnTo>
                    <a:pt x="516890" y="106362"/>
                  </a:lnTo>
                  <a:lnTo>
                    <a:pt x="522287" y="77152"/>
                  </a:lnTo>
                  <a:lnTo>
                    <a:pt x="522605" y="76517"/>
                  </a:lnTo>
                  <a:lnTo>
                    <a:pt x="521017" y="60960"/>
                  </a:lnTo>
                  <a:lnTo>
                    <a:pt x="516890" y="46672"/>
                  </a:lnTo>
                  <a:lnTo>
                    <a:pt x="509905" y="33972"/>
                  </a:lnTo>
                  <a:lnTo>
                    <a:pt x="500062" y="22225"/>
                  </a:lnTo>
                  <a:lnTo>
                    <a:pt x="490537" y="14287"/>
                  </a:lnTo>
                  <a:close/>
                </a:path>
                <a:path w="719455" h="153669">
                  <a:moveTo>
                    <a:pt x="558165" y="3810"/>
                  </a:moveTo>
                  <a:lnTo>
                    <a:pt x="543242" y="3810"/>
                  </a:lnTo>
                  <a:lnTo>
                    <a:pt x="584517" y="149542"/>
                  </a:lnTo>
                  <a:lnTo>
                    <a:pt x="587375" y="149542"/>
                  </a:lnTo>
                  <a:lnTo>
                    <a:pt x="603567" y="108902"/>
                  </a:lnTo>
                  <a:lnTo>
                    <a:pt x="588010" y="108902"/>
                  </a:lnTo>
                  <a:lnTo>
                    <a:pt x="558165" y="3810"/>
                  </a:lnTo>
                  <a:close/>
                </a:path>
                <a:path w="719455" h="153669">
                  <a:moveTo>
                    <a:pt x="646747" y="39052"/>
                  </a:moveTo>
                  <a:lnTo>
                    <a:pt x="631507" y="39052"/>
                  </a:lnTo>
                  <a:lnTo>
                    <a:pt x="674687" y="149542"/>
                  </a:lnTo>
                  <a:lnTo>
                    <a:pt x="677544" y="149542"/>
                  </a:lnTo>
                  <a:lnTo>
                    <a:pt x="688975" y="108902"/>
                  </a:lnTo>
                  <a:lnTo>
                    <a:pt x="674052" y="108902"/>
                  </a:lnTo>
                  <a:lnTo>
                    <a:pt x="646747" y="39052"/>
                  </a:lnTo>
                  <a:close/>
                </a:path>
                <a:path w="719455" h="153669">
                  <a:moveTo>
                    <a:pt x="632777" y="3810"/>
                  </a:moveTo>
                  <a:lnTo>
                    <a:pt x="629602" y="3810"/>
                  </a:lnTo>
                  <a:lnTo>
                    <a:pt x="588010" y="108902"/>
                  </a:lnTo>
                  <a:lnTo>
                    <a:pt x="603567" y="108902"/>
                  </a:lnTo>
                  <a:lnTo>
                    <a:pt x="631507" y="39052"/>
                  </a:lnTo>
                  <a:lnTo>
                    <a:pt x="646747" y="39052"/>
                  </a:lnTo>
                  <a:lnTo>
                    <a:pt x="632777" y="3810"/>
                  </a:lnTo>
                  <a:close/>
                </a:path>
                <a:path w="719455" h="153669">
                  <a:moveTo>
                    <a:pt x="719455" y="3810"/>
                  </a:moveTo>
                  <a:lnTo>
                    <a:pt x="704532" y="3810"/>
                  </a:lnTo>
                  <a:lnTo>
                    <a:pt x="674052" y="108902"/>
                  </a:lnTo>
                  <a:lnTo>
                    <a:pt x="688975" y="108902"/>
                  </a:lnTo>
                  <a:lnTo>
                    <a:pt x="719455" y="3810"/>
                  </a:lnTo>
                  <a:close/>
                </a:path>
                <a:path w="719455" h="153669">
                  <a:moveTo>
                    <a:pt x="227647" y="3810"/>
                  </a:moveTo>
                  <a:lnTo>
                    <a:pt x="224472" y="3810"/>
                  </a:lnTo>
                  <a:lnTo>
                    <a:pt x="224472" y="149542"/>
                  </a:lnTo>
                  <a:lnTo>
                    <a:pt x="239395" y="149542"/>
                  </a:lnTo>
                  <a:lnTo>
                    <a:pt x="239395" y="39052"/>
                  </a:lnTo>
                  <a:lnTo>
                    <a:pt x="258445" y="39052"/>
                  </a:lnTo>
                  <a:lnTo>
                    <a:pt x="227647" y="3810"/>
                  </a:lnTo>
                  <a:close/>
                </a:path>
                <a:path w="719455" h="153669">
                  <a:moveTo>
                    <a:pt x="258445" y="39052"/>
                  </a:moveTo>
                  <a:lnTo>
                    <a:pt x="239395" y="39052"/>
                  </a:lnTo>
                  <a:lnTo>
                    <a:pt x="335915" y="149542"/>
                  </a:lnTo>
                  <a:lnTo>
                    <a:pt x="339090" y="149542"/>
                  </a:lnTo>
                  <a:lnTo>
                    <a:pt x="339090" y="115570"/>
                  </a:lnTo>
                  <a:lnTo>
                    <a:pt x="324802" y="115570"/>
                  </a:lnTo>
                  <a:lnTo>
                    <a:pt x="258445" y="39052"/>
                  </a:lnTo>
                  <a:close/>
                </a:path>
                <a:path w="719455" h="153669">
                  <a:moveTo>
                    <a:pt x="339090" y="3810"/>
                  </a:moveTo>
                  <a:lnTo>
                    <a:pt x="324802" y="3810"/>
                  </a:lnTo>
                  <a:lnTo>
                    <a:pt x="324802" y="115570"/>
                  </a:lnTo>
                  <a:lnTo>
                    <a:pt x="339090" y="115570"/>
                  </a:lnTo>
                  <a:lnTo>
                    <a:pt x="339090" y="3810"/>
                  </a:lnTo>
                  <a:close/>
                </a:path>
                <a:path w="719455" h="153669">
                  <a:moveTo>
                    <a:pt x="118427" y="3810"/>
                  </a:moveTo>
                  <a:lnTo>
                    <a:pt x="103822" y="3810"/>
                  </a:lnTo>
                  <a:lnTo>
                    <a:pt x="103822" y="149542"/>
                  </a:lnTo>
                  <a:lnTo>
                    <a:pt x="118427" y="149542"/>
                  </a:lnTo>
                  <a:lnTo>
                    <a:pt x="118427" y="81597"/>
                  </a:lnTo>
                  <a:lnTo>
                    <a:pt x="138112" y="81597"/>
                  </a:lnTo>
                  <a:lnTo>
                    <a:pt x="126365" y="69215"/>
                  </a:lnTo>
                  <a:lnTo>
                    <a:pt x="137795" y="58420"/>
                  </a:lnTo>
                  <a:lnTo>
                    <a:pt x="118427" y="58420"/>
                  </a:lnTo>
                  <a:lnTo>
                    <a:pt x="118427" y="3810"/>
                  </a:lnTo>
                  <a:close/>
                </a:path>
                <a:path w="719455" h="153669">
                  <a:moveTo>
                    <a:pt x="138112" y="81597"/>
                  </a:moveTo>
                  <a:lnTo>
                    <a:pt x="118427" y="81597"/>
                  </a:lnTo>
                  <a:lnTo>
                    <a:pt x="182562" y="149542"/>
                  </a:lnTo>
                  <a:lnTo>
                    <a:pt x="201930" y="149542"/>
                  </a:lnTo>
                  <a:lnTo>
                    <a:pt x="138112" y="81597"/>
                  </a:lnTo>
                  <a:close/>
                </a:path>
                <a:path w="719455" h="153669">
                  <a:moveTo>
                    <a:pt x="196532" y="3810"/>
                  </a:moveTo>
                  <a:lnTo>
                    <a:pt x="176847" y="3810"/>
                  </a:lnTo>
                  <a:lnTo>
                    <a:pt x="118427" y="58420"/>
                  </a:lnTo>
                  <a:lnTo>
                    <a:pt x="137795" y="58420"/>
                  </a:lnTo>
                  <a:lnTo>
                    <a:pt x="196532" y="3810"/>
                  </a:lnTo>
                  <a:close/>
                </a:path>
                <a:path w="719455" h="153669">
                  <a:moveTo>
                    <a:pt x="14605" y="3810"/>
                  </a:moveTo>
                  <a:lnTo>
                    <a:pt x="0" y="3810"/>
                  </a:lnTo>
                  <a:lnTo>
                    <a:pt x="0" y="149542"/>
                  </a:lnTo>
                  <a:lnTo>
                    <a:pt x="14605" y="149542"/>
                  </a:lnTo>
                  <a:lnTo>
                    <a:pt x="14605" y="38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06169" y="1838642"/>
              <a:ext cx="719455" cy="153670"/>
            </a:xfrm>
            <a:custGeom>
              <a:avLst/>
              <a:gdLst/>
              <a:ahLst/>
              <a:cxnLst/>
              <a:rect l="l" t="t" r="r" b="b"/>
              <a:pathLst>
                <a:path w="719455" h="153669">
                  <a:moveTo>
                    <a:pt x="445135" y="14287"/>
                  </a:moveTo>
                  <a:lnTo>
                    <a:pt x="407670" y="27305"/>
                  </a:lnTo>
                  <a:lnTo>
                    <a:pt x="385762" y="60642"/>
                  </a:lnTo>
                  <a:lnTo>
                    <a:pt x="383857" y="77152"/>
                  </a:lnTo>
                  <a:lnTo>
                    <a:pt x="384810" y="89852"/>
                  </a:lnTo>
                  <a:lnTo>
                    <a:pt x="411162" y="128905"/>
                  </a:lnTo>
                  <a:lnTo>
                    <a:pt x="445135" y="139065"/>
                  </a:lnTo>
                  <a:lnTo>
                    <a:pt x="453707" y="138747"/>
                  </a:lnTo>
                  <a:lnTo>
                    <a:pt x="489585" y="120967"/>
                  </a:lnTo>
                  <a:lnTo>
                    <a:pt x="507047" y="85090"/>
                  </a:lnTo>
                  <a:lnTo>
                    <a:pt x="507365" y="76517"/>
                  </a:lnTo>
                  <a:lnTo>
                    <a:pt x="507047" y="67945"/>
                  </a:lnTo>
                  <a:lnTo>
                    <a:pt x="489585" y="32385"/>
                  </a:lnTo>
                  <a:lnTo>
                    <a:pt x="453390" y="14605"/>
                  </a:lnTo>
                  <a:lnTo>
                    <a:pt x="445135" y="14287"/>
                  </a:lnTo>
                </a:path>
                <a:path w="719455" h="153669">
                  <a:moveTo>
                    <a:pt x="543242" y="3810"/>
                  </a:moveTo>
                  <a:lnTo>
                    <a:pt x="558165" y="3810"/>
                  </a:lnTo>
                  <a:lnTo>
                    <a:pt x="588010" y="108902"/>
                  </a:lnTo>
                  <a:lnTo>
                    <a:pt x="629602" y="3810"/>
                  </a:lnTo>
                  <a:lnTo>
                    <a:pt x="632777" y="3810"/>
                  </a:lnTo>
                  <a:lnTo>
                    <a:pt x="674052" y="108902"/>
                  </a:lnTo>
                  <a:lnTo>
                    <a:pt x="704532" y="3810"/>
                  </a:lnTo>
                  <a:lnTo>
                    <a:pt x="719455" y="3810"/>
                  </a:lnTo>
                  <a:lnTo>
                    <a:pt x="677544" y="149542"/>
                  </a:lnTo>
                  <a:lnTo>
                    <a:pt x="674687" y="149542"/>
                  </a:lnTo>
                  <a:lnTo>
                    <a:pt x="631507" y="39052"/>
                  </a:lnTo>
                  <a:lnTo>
                    <a:pt x="587375" y="149542"/>
                  </a:lnTo>
                  <a:lnTo>
                    <a:pt x="584517" y="149542"/>
                  </a:lnTo>
                  <a:lnTo>
                    <a:pt x="543242" y="3810"/>
                  </a:lnTo>
                </a:path>
                <a:path w="719455" h="153669">
                  <a:moveTo>
                    <a:pt x="224472" y="3810"/>
                  </a:moveTo>
                  <a:lnTo>
                    <a:pt x="227647" y="3810"/>
                  </a:lnTo>
                  <a:lnTo>
                    <a:pt x="324802" y="115570"/>
                  </a:lnTo>
                  <a:lnTo>
                    <a:pt x="324802" y="3810"/>
                  </a:lnTo>
                  <a:lnTo>
                    <a:pt x="339090" y="3810"/>
                  </a:lnTo>
                  <a:lnTo>
                    <a:pt x="339090" y="149542"/>
                  </a:lnTo>
                  <a:lnTo>
                    <a:pt x="335915" y="149542"/>
                  </a:lnTo>
                  <a:lnTo>
                    <a:pt x="239395" y="39052"/>
                  </a:lnTo>
                  <a:lnTo>
                    <a:pt x="239395" y="149542"/>
                  </a:lnTo>
                  <a:lnTo>
                    <a:pt x="224472" y="149542"/>
                  </a:lnTo>
                  <a:lnTo>
                    <a:pt x="224472" y="3810"/>
                  </a:lnTo>
                </a:path>
                <a:path w="719455" h="153669">
                  <a:moveTo>
                    <a:pt x="103822" y="3810"/>
                  </a:moveTo>
                  <a:lnTo>
                    <a:pt x="118427" y="3810"/>
                  </a:lnTo>
                  <a:lnTo>
                    <a:pt x="118427" y="58420"/>
                  </a:lnTo>
                  <a:lnTo>
                    <a:pt x="176847" y="3810"/>
                  </a:lnTo>
                  <a:lnTo>
                    <a:pt x="196532" y="3810"/>
                  </a:lnTo>
                  <a:lnTo>
                    <a:pt x="126365" y="69215"/>
                  </a:lnTo>
                  <a:lnTo>
                    <a:pt x="201930" y="149542"/>
                  </a:lnTo>
                  <a:lnTo>
                    <a:pt x="182562" y="149542"/>
                  </a:lnTo>
                  <a:lnTo>
                    <a:pt x="118427" y="81597"/>
                  </a:lnTo>
                  <a:lnTo>
                    <a:pt x="118427" y="149542"/>
                  </a:lnTo>
                  <a:lnTo>
                    <a:pt x="103822" y="149542"/>
                  </a:lnTo>
                  <a:lnTo>
                    <a:pt x="103822" y="3810"/>
                  </a:lnTo>
                </a:path>
                <a:path w="719455" h="153669">
                  <a:moveTo>
                    <a:pt x="0" y="3810"/>
                  </a:moveTo>
                  <a:lnTo>
                    <a:pt x="14605" y="3810"/>
                  </a:lnTo>
                  <a:lnTo>
                    <a:pt x="14605" y="149542"/>
                  </a:lnTo>
                  <a:lnTo>
                    <a:pt x="0" y="149542"/>
                  </a:lnTo>
                  <a:lnTo>
                    <a:pt x="0" y="3810"/>
                  </a:lnTo>
                </a:path>
                <a:path w="719455" h="153669">
                  <a:moveTo>
                    <a:pt x="444500" y="0"/>
                  </a:moveTo>
                  <a:lnTo>
                    <a:pt x="488315" y="12382"/>
                  </a:lnTo>
                  <a:lnTo>
                    <a:pt x="516890" y="46672"/>
                  </a:lnTo>
                  <a:lnTo>
                    <a:pt x="522605" y="76517"/>
                  </a:lnTo>
                  <a:lnTo>
                    <a:pt x="521017" y="92075"/>
                  </a:lnTo>
                  <a:lnTo>
                    <a:pt x="500062" y="130810"/>
                  </a:lnTo>
                  <a:lnTo>
                    <a:pt x="461327" y="151765"/>
                  </a:lnTo>
                  <a:lnTo>
                    <a:pt x="445770" y="153352"/>
                  </a:lnTo>
                  <a:lnTo>
                    <a:pt x="430212" y="151765"/>
                  </a:lnTo>
                  <a:lnTo>
                    <a:pt x="391160" y="131127"/>
                  </a:lnTo>
                  <a:lnTo>
                    <a:pt x="370205" y="92392"/>
                  </a:lnTo>
                  <a:lnTo>
                    <a:pt x="368617" y="77152"/>
                  </a:lnTo>
                  <a:lnTo>
                    <a:pt x="369252" y="66992"/>
                  </a:lnTo>
                  <a:lnTo>
                    <a:pt x="384492" y="29845"/>
                  </a:lnTo>
                  <a:lnTo>
                    <a:pt x="415607" y="5715"/>
                  </a:lnTo>
                  <a:lnTo>
                    <a:pt x="44450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27772" y="2077402"/>
              <a:ext cx="468947" cy="15875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263572" y="3129597"/>
              <a:ext cx="976630" cy="945515"/>
            </a:xfrm>
            <a:custGeom>
              <a:avLst/>
              <a:gdLst/>
              <a:ahLst/>
              <a:cxnLst/>
              <a:rect l="l" t="t" r="r" b="b"/>
              <a:pathLst>
                <a:path w="976629" h="945514">
                  <a:moveTo>
                    <a:pt x="182562" y="895032"/>
                  </a:moveTo>
                  <a:lnTo>
                    <a:pt x="173037" y="911542"/>
                  </a:lnTo>
                  <a:lnTo>
                    <a:pt x="218440" y="935989"/>
                  </a:lnTo>
                  <a:lnTo>
                    <a:pt x="256540" y="945514"/>
                  </a:lnTo>
                  <a:lnTo>
                    <a:pt x="266700" y="944879"/>
                  </a:lnTo>
                  <a:lnTo>
                    <a:pt x="299580" y="926782"/>
                  </a:lnTo>
                  <a:lnTo>
                    <a:pt x="256540" y="926782"/>
                  </a:lnTo>
                  <a:lnTo>
                    <a:pt x="249237" y="926147"/>
                  </a:lnTo>
                  <a:lnTo>
                    <a:pt x="241617" y="924877"/>
                  </a:lnTo>
                  <a:lnTo>
                    <a:pt x="234632" y="922654"/>
                  </a:lnTo>
                  <a:lnTo>
                    <a:pt x="227647" y="919479"/>
                  </a:lnTo>
                  <a:lnTo>
                    <a:pt x="182562" y="895032"/>
                  </a:lnTo>
                  <a:close/>
                </a:path>
                <a:path w="976629" h="945514">
                  <a:moveTo>
                    <a:pt x="976312" y="53657"/>
                  </a:moveTo>
                  <a:lnTo>
                    <a:pt x="362267" y="363537"/>
                  </a:lnTo>
                  <a:lnTo>
                    <a:pt x="348167" y="387350"/>
                  </a:lnTo>
                  <a:lnTo>
                    <a:pt x="348055" y="401319"/>
                  </a:lnTo>
                  <a:lnTo>
                    <a:pt x="349567" y="407669"/>
                  </a:lnTo>
                  <a:lnTo>
                    <a:pt x="356235" y="419417"/>
                  </a:lnTo>
                  <a:lnTo>
                    <a:pt x="361315" y="424814"/>
                  </a:lnTo>
                  <a:lnTo>
                    <a:pt x="720090" y="630872"/>
                  </a:lnTo>
                  <a:lnTo>
                    <a:pt x="723582" y="634364"/>
                  </a:lnTo>
                  <a:lnTo>
                    <a:pt x="728345" y="642619"/>
                  </a:lnTo>
                  <a:lnTo>
                    <a:pt x="729615" y="647382"/>
                  </a:lnTo>
                  <a:lnTo>
                    <a:pt x="729615" y="656907"/>
                  </a:lnTo>
                  <a:lnTo>
                    <a:pt x="286385" y="918844"/>
                  </a:lnTo>
                  <a:lnTo>
                    <a:pt x="256540" y="926782"/>
                  </a:lnTo>
                  <a:lnTo>
                    <a:pt x="299580" y="926782"/>
                  </a:lnTo>
                  <a:lnTo>
                    <a:pt x="732790" y="688339"/>
                  </a:lnTo>
                  <a:lnTo>
                    <a:pt x="748982" y="660082"/>
                  </a:lnTo>
                  <a:lnTo>
                    <a:pt x="748982" y="644525"/>
                  </a:lnTo>
                  <a:lnTo>
                    <a:pt x="746760" y="636587"/>
                  </a:lnTo>
                  <a:lnTo>
                    <a:pt x="738822" y="622617"/>
                  </a:lnTo>
                  <a:lnTo>
                    <a:pt x="733107" y="616267"/>
                  </a:lnTo>
                  <a:lnTo>
                    <a:pt x="374015" y="410210"/>
                  </a:lnTo>
                  <a:lnTo>
                    <a:pt x="371475" y="407669"/>
                  </a:lnTo>
                  <a:lnTo>
                    <a:pt x="367982" y="401319"/>
                  </a:lnTo>
                  <a:lnTo>
                    <a:pt x="367030" y="397827"/>
                  </a:lnTo>
                  <a:lnTo>
                    <a:pt x="367030" y="390842"/>
                  </a:lnTo>
                  <a:lnTo>
                    <a:pt x="367982" y="387350"/>
                  </a:lnTo>
                  <a:lnTo>
                    <a:pt x="371792" y="381000"/>
                  </a:lnTo>
                  <a:lnTo>
                    <a:pt x="374332" y="378142"/>
                  </a:lnTo>
                  <a:lnTo>
                    <a:pt x="976312" y="53657"/>
                  </a:lnTo>
                  <a:close/>
                </a:path>
                <a:path w="976629" h="945514">
                  <a:moveTo>
                    <a:pt x="9525" y="0"/>
                  </a:moveTo>
                  <a:lnTo>
                    <a:pt x="0" y="16510"/>
                  </a:lnTo>
                  <a:lnTo>
                    <a:pt x="208280" y="130492"/>
                  </a:lnTo>
                  <a:lnTo>
                    <a:pt x="212725" y="135254"/>
                  </a:lnTo>
                  <a:lnTo>
                    <a:pt x="218757" y="145732"/>
                  </a:lnTo>
                  <a:lnTo>
                    <a:pt x="220345" y="151764"/>
                  </a:lnTo>
                  <a:lnTo>
                    <a:pt x="220345" y="163829"/>
                  </a:lnTo>
                  <a:lnTo>
                    <a:pt x="218757" y="169862"/>
                  </a:lnTo>
                  <a:lnTo>
                    <a:pt x="212407" y="180657"/>
                  </a:lnTo>
                  <a:lnTo>
                    <a:pt x="207645" y="185419"/>
                  </a:lnTo>
                  <a:lnTo>
                    <a:pt x="31432" y="275272"/>
                  </a:lnTo>
                  <a:lnTo>
                    <a:pt x="40322" y="292100"/>
                  </a:lnTo>
                  <a:lnTo>
                    <a:pt x="210185" y="205422"/>
                  </a:lnTo>
                  <a:lnTo>
                    <a:pt x="237807" y="171450"/>
                  </a:lnTo>
                  <a:lnTo>
                    <a:pt x="239077" y="164782"/>
                  </a:lnTo>
                  <a:lnTo>
                    <a:pt x="239712" y="157479"/>
                  </a:lnTo>
                  <a:lnTo>
                    <a:pt x="223837" y="119697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691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29537" y="1986279"/>
              <a:ext cx="835659" cy="120967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555037" y="2534285"/>
              <a:ext cx="10795" cy="108585"/>
            </a:xfrm>
            <a:custGeom>
              <a:avLst/>
              <a:gdLst/>
              <a:ahLst/>
              <a:cxnLst/>
              <a:rect l="l" t="t" r="r" b="b"/>
              <a:pathLst>
                <a:path w="10795" h="108585">
                  <a:moveTo>
                    <a:pt x="10477" y="0"/>
                  </a:moveTo>
                  <a:lnTo>
                    <a:pt x="0" y="5397"/>
                  </a:lnTo>
                  <a:lnTo>
                    <a:pt x="0" y="104457"/>
                  </a:lnTo>
                  <a:lnTo>
                    <a:pt x="10477" y="108267"/>
                  </a:lnTo>
                  <a:lnTo>
                    <a:pt x="10477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335644" y="2638742"/>
              <a:ext cx="229870" cy="123189"/>
            </a:xfrm>
            <a:custGeom>
              <a:avLst/>
              <a:gdLst/>
              <a:ahLst/>
              <a:cxnLst/>
              <a:rect l="l" t="t" r="r" b="b"/>
              <a:pathLst>
                <a:path w="229870" h="123189">
                  <a:moveTo>
                    <a:pt x="219392" y="0"/>
                  </a:moveTo>
                  <a:lnTo>
                    <a:pt x="1587" y="112395"/>
                  </a:lnTo>
                  <a:lnTo>
                    <a:pt x="0" y="122872"/>
                  </a:lnTo>
                  <a:lnTo>
                    <a:pt x="229552" y="3810"/>
                  </a:lnTo>
                  <a:lnTo>
                    <a:pt x="219392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04872" y="2563177"/>
              <a:ext cx="4762" cy="11048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47722" y="2565400"/>
              <a:ext cx="56832" cy="13779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90572" y="2595245"/>
              <a:ext cx="57150" cy="13779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386762" y="2625089"/>
              <a:ext cx="3810" cy="107950"/>
            </a:xfrm>
            <a:custGeom>
              <a:avLst/>
              <a:gdLst/>
              <a:ahLst/>
              <a:cxnLst/>
              <a:rect l="l" t="t" r="r" b="b"/>
              <a:pathLst>
                <a:path w="3809" h="107950">
                  <a:moveTo>
                    <a:pt x="3809" y="0"/>
                  </a:moveTo>
                  <a:lnTo>
                    <a:pt x="0" y="2539"/>
                  </a:lnTo>
                  <a:lnTo>
                    <a:pt x="0" y="106045"/>
                  </a:lnTo>
                  <a:lnTo>
                    <a:pt x="3809" y="10795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958772" y="2434589"/>
              <a:ext cx="180022" cy="29463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8129269" y="2434589"/>
              <a:ext cx="9525" cy="202565"/>
            </a:xfrm>
            <a:custGeom>
              <a:avLst/>
              <a:gdLst/>
              <a:ahLst/>
              <a:cxnLst/>
              <a:rect l="l" t="t" r="r" b="b"/>
              <a:pathLst>
                <a:path w="9525" h="202564">
                  <a:moveTo>
                    <a:pt x="9525" y="0"/>
                  </a:moveTo>
                  <a:lnTo>
                    <a:pt x="0" y="4762"/>
                  </a:lnTo>
                  <a:lnTo>
                    <a:pt x="0" y="199389"/>
                  </a:lnTo>
                  <a:lnTo>
                    <a:pt x="9525" y="20256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958772" y="2633979"/>
              <a:ext cx="180340" cy="95885"/>
            </a:xfrm>
            <a:custGeom>
              <a:avLst/>
              <a:gdLst/>
              <a:ahLst/>
              <a:cxnLst/>
              <a:rect l="l" t="t" r="r" b="b"/>
              <a:pathLst>
                <a:path w="180340" h="95885">
                  <a:moveTo>
                    <a:pt x="170497" y="0"/>
                  </a:moveTo>
                  <a:lnTo>
                    <a:pt x="1587" y="85725"/>
                  </a:lnTo>
                  <a:lnTo>
                    <a:pt x="0" y="95567"/>
                  </a:lnTo>
                  <a:lnTo>
                    <a:pt x="180022" y="3492"/>
                  </a:lnTo>
                  <a:lnTo>
                    <a:pt x="170497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083232" y="2460942"/>
              <a:ext cx="4445" cy="20478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8079739" y="2463164"/>
              <a:ext cx="3810" cy="202565"/>
            </a:xfrm>
            <a:custGeom>
              <a:avLst/>
              <a:gdLst/>
              <a:ahLst/>
              <a:cxnLst/>
              <a:rect l="l" t="t" r="r" b="b"/>
              <a:pathLst>
                <a:path w="3809" h="202564">
                  <a:moveTo>
                    <a:pt x="3492" y="0"/>
                  </a:moveTo>
                  <a:lnTo>
                    <a:pt x="0" y="2222"/>
                  </a:lnTo>
                  <a:lnTo>
                    <a:pt x="0" y="200660"/>
                  </a:lnTo>
                  <a:lnTo>
                    <a:pt x="3492" y="202564"/>
                  </a:lnTo>
                  <a:lnTo>
                    <a:pt x="3492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004810" y="2498725"/>
              <a:ext cx="4445" cy="20478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001317" y="2500947"/>
              <a:ext cx="3810" cy="202565"/>
            </a:xfrm>
            <a:custGeom>
              <a:avLst/>
              <a:gdLst/>
              <a:ahLst/>
              <a:cxnLst/>
              <a:rect l="l" t="t" r="r" b="b"/>
              <a:pathLst>
                <a:path w="3809" h="202564">
                  <a:moveTo>
                    <a:pt x="3492" y="0"/>
                  </a:moveTo>
                  <a:lnTo>
                    <a:pt x="0" y="2222"/>
                  </a:lnTo>
                  <a:lnTo>
                    <a:pt x="0" y="200660"/>
                  </a:lnTo>
                  <a:lnTo>
                    <a:pt x="3492" y="202564"/>
                  </a:lnTo>
                  <a:lnTo>
                    <a:pt x="3492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744460" y="2434589"/>
              <a:ext cx="180022" cy="294639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7744460" y="2434589"/>
              <a:ext cx="9525" cy="202565"/>
            </a:xfrm>
            <a:custGeom>
              <a:avLst/>
              <a:gdLst/>
              <a:ahLst/>
              <a:cxnLst/>
              <a:rect l="l" t="t" r="r" b="b"/>
              <a:pathLst>
                <a:path w="9525" h="202564">
                  <a:moveTo>
                    <a:pt x="0" y="0"/>
                  </a:moveTo>
                  <a:lnTo>
                    <a:pt x="0" y="202564"/>
                  </a:lnTo>
                  <a:lnTo>
                    <a:pt x="9525" y="199389"/>
                  </a:lnTo>
                  <a:lnTo>
                    <a:pt x="9525" y="4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744460" y="2633979"/>
              <a:ext cx="180340" cy="95885"/>
            </a:xfrm>
            <a:custGeom>
              <a:avLst/>
              <a:gdLst/>
              <a:ahLst/>
              <a:cxnLst/>
              <a:rect l="l" t="t" r="r" b="b"/>
              <a:pathLst>
                <a:path w="180340" h="95885">
                  <a:moveTo>
                    <a:pt x="9525" y="0"/>
                  </a:moveTo>
                  <a:lnTo>
                    <a:pt x="0" y="3492"/>
                  </a:lnTo>
                  <a:lnTo>
                    <a:pt x="180022" y="95567"/>
                  </a:lnTo>
                  <a:lnTo>
                    <a:pt x="178435" y="8572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795577" y="2460942"/>
              <a:ext cx="4445" cy="20478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799704" y="2463164"/>
              <a:ext cx="3810" cy="202565"/>
            </a:xfrm>
            <a:custGeom>
              <a:avLst/>
              <a:gdLst/>
              <a:ahLst/>
              <a:cxnLst/>
              <a:rect l="l" t="t" r="r" b="b"/>
              <a:pathLst>
                <a:path w="3809" h="202564">
                  <a:moveTo>
                    <a:pt x="0" y="0"/>
                  </a:moveTo>
                  <a:lnTo>
                    <a:pt x="0" y="202564"/>
                  </a:lnTo>
                  <a:lnTo>
                    <a:pt x="3492" y="200660"/>
                  </a:lnTo>
                  <a:lnTo>
                    <a:pt x="3492" y="2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874000" y="2498725"/>
              <a:ext cx="4445" cy="204787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7878444" y="2500947"/>
              <a:ext cx="3810" cy="202565"/>
            </a:xfrm>
            <a:custGeom>
              <a:avLst/>
              <a:gdLst/>
              <a:ahLst/>
              <a:cxnLst/>
              <a:rect l="l" t="t" r="r" b="b"/>
              <a:pathLst>
                <a:path w="3809" h="202564">
                  <a:moveTo>
                    <a:pt x="0" y="0"/>
                  </a:moveTo>
                  <a:lnTo>
                    <a:pt x="0" y="202564"/>
                  </a:lnTo>
                  <a:lnTo>
                    <a:pt x="3492" y="200660"/>
                  </a:lnTo>
                  <a:lnTo>
                    <a:pt x="3492" y="2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744460" y="2687002"/>
              <a:ext cx="180022" cy="29463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744460" y="2687002"/>
              <a:ext cx="9525" cy="202565"/>
            </a:xfrm>
            <a:custGeom>
              <a:avLst/>
              <a:gdLst/>
              <a:ahLst/>
              <a:cxnLst/>
              <a:rect l="l" t="t" r="r" b="b"/>
              <a:pathLst>
                <a:path w="9525" h="202564">
                  <a:moveTo>
                    <a:pt x="0" y="0"/>
                  </a:moveTo>
                  <a:lnTo>
                    <a:pt x="0" y="202564"/>
                  </a:lnTo>
                  <a:lnTo>
                    <a:pt x="9525" y="199389"/>
                  </a:lnTo>
                  <a:lnTo>
                    <a:pt x="9525" y="4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744460" y="2886075"/>
              <a:ext cx="180340" cy="95885"/>
            </a:xfrm>
            <a:custGeom>
              <a:avLst/>
              <a:gdLst/>
              <a:ahLst/>
              <a:cxnLst/>
              <a:rect l="l" t="t" r="r" b="b"/>
              <a:pathLst>
                <a:path w="180340" h="95885">
                  <a:moveTo>
                    <a:pt x="9525" y="0"/>
                  </a:moveTo>
                  <a:lnTo>
                    <a:pt x="0" y="3492"/>
                  </a:lnTo>
                  <a:lnTo>
                    <a:pt x="180022" y="95567"/>
                  </a:lnTo>
                  <a:lnTo>
                    <a:pt x="178435" y="8572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795577" y="2713037"/>
              <a:ext cx="4445" cy="20478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7799704" y="2715260"/>
              <a:ext cx="3810" cy="202565"/>
            </a:xfrm>
            <a:custGeom>
              <a:avLst/>
              <a:gdLst/>
              <a:ahLst/>
              <a:cxnLst/>
              <a:rect l="l" t="t" r="r" b="b"/>
              <a:pathLst>
                <a:path w="3809" h="202564">
                  <a:moveTo>
                    <a:pt x="0" y="0"/>
                  </a:moveTo>
                  <a:lnTo>
                    <a:pt x="0" y="202564"/>
                  </a:lnTo>
                  <a:lnTo>
                    <a:pt x="3492" y="200660"/>
                  </a:lnTo>
                  <a:lnTo>
                    <a:pt x="3492" y="2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74000" y="2751137"/>
              <a:ext cx="4445" cy="204787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7878444" y="2753360"/>
              <a:ext cx="3810" cy="202565"/>
            </a:xfrm>
            <a:custGeom>
              <a:avLst/>
              <a:gdLst/>
              <a:ahLst/>
              <a:cxnLst/>
              <a:rect l="l" t="t" r="r" b="b"/>
              <a:pathLst>
                <a:path w="3809" h="202564">
                  <a:moveTo>
                    <a:pt x="0" y="0"/>
                  </a:moveTo>
                  <a:lnTo>
                    <a:pt x="0" y="202564"/>
                  </a:lnTo>
                  <a:lnTo>
                    <a:pt x="3492" y="200660"/>
                  </a:lnTo>
                  <a:lnTo>
                    <a:pt x="3492" y="2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188325" y="2805429"/>
              <a:ext cx="128904" cy="176212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8306752" y="2805429"/>
              <a:ext cx="10795" cy="108585"/>
            </a:xfrm>
            <a:custGeom>
              <a:avLst/>
              <a:gdLst/>
              <a:ahLst/>
              <a:cxnLst/>
              <a:rect l="l" t="t" r="r" b="b"/>
              <a:pathLst>
                <a:path w="10795" h="108585">
                  <a:moveTo>
                    <a:pt x="10477" y="0"/>
                  </a:moveTo>
                  <a:lnTo>
                    <a:pt x="0" y="5397"/>
                  </a:lnTo>
                  <a:lnTo>
                    <a:pt x="0" y="104457"/>
                  </a:lnTo>
                  <a:lnTo>
                    <a:pt x="10477" y="108267"/>
                  </a:lnTo>
                  <a:lnTo>
                    <a:pt x="10477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188325" y="2909887"/>
              <a:ext cx="128905" cy="71755"/>
            </a:xfrm>
            <a:custGeom>
              <a:avLst/>
              <a:gdLst/>
              <a:ahLst/>
              <a:cxnLst/>
              <a:rect l="l" t="t" r="r" b="b"/>
              <a:pathLst>
                <a:path w="128904" h="71755">
                  <a:moveTo>
                    <a:pt x="118427" y="0"/>
                  </a:moveTo>
                  <a:lnTo>
                    <a:pt x="1587" y="61277"/>
                  </a:lnTo>
                  <a:lnTo>
                    <a:pt x="0" y="71754"/>
                  </a:lnTo>
                  <a:lnTo>
                    <a:pt x="128904" y="3810"/>
                  </a:lnTo>
                  <a:lnTo>
                    <a:pt x="118427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256587" y="2834322"/>
              <a:ext cx="4762" cy="110489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8252777" y="2836545"/>
              <a:ext cx="3810" cy="107950"/>
            </a:xfrm>
            <a:custGeom>
              <a:avLst/>
              <a:gdLst/>
              <a:ahLst/>
              <a:cxnLst/>
              <a:rect l="l" t="t" r="r" b="b"/>
              <a:pathLst>
                <a:path w="3809" h="107950">
                  <a:moveTo>
                    <a:pt x="3809" y="0"/>
                  </a:moveTo>
                  <a:lnTo>
                    <a:pt x="0" y="2539"/>
                  </a:lnTo>
                  <a:lnTo>
                    <a:pt x="0" y="106044"/>
                  </a:lnTo>
                  <a:lnTo>
                    <a:pt x="3809" y="10795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335644" y="2679064"/>
              <a:ext cx="229552" cy="227329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8555037" y="2679064"/>
              <a:ext cx="10795" cy="108585"/>
            </a:xfrm>
            <a:custGeom>
              <a:avLst/>
              <a:gdLst/>
              <a:ahLst/>
              <a:cxnLst/>
              <a:rect l="l" t="t" r="r" b="b"/>
              <a:pathLst>
                <a:path w="10795" h="108585">
                  <a:moveTo>
                    <a:pt x="10477" y="0"/>
                  </a:moveTo>
                  <a:lnTo>
                    <a:pt x="0" y="5397"/>
                  </a:lnTo>
                  <a:lnTo>
                    <a:pt x="0" y="104457"/>
                  </a:lnTo>
                  <a:lnTo>
                    <a:pt x="10477" y="108267"/>
                  </a:lnTo>
                  <a:lnTo>
                    <a:pt x="10477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335644" y="2783522"/>
              <a:ext cx="229870" cy="123189"/>
            </a:xfrm>
            <a:custGeom>
              <a:avLst/>
              <a:gdLst/>
              <a:ahLst/>
              <a:cxnLst/>
              <a:rect l="l" t="t" r="r" b="b"/>
              <a:pathLst>
                <a:path w="229870" h="123189">
                  <a:moveTo>
                    <a:pt x="219392" y="0"/>
                  </a:moveTo>
                  <a:lnTo>
                    <a:pt x="1587" y="112394"/>
                  </a:lnTo>
                  <a:lnTo>
                    <a:pt x="0" y="122872"/>
                  </a:lnTo>
                  <a:lnTo>
                    <a:pt x="229552" y="3810"/>
                  </a:lnTo>
                  <a:lnTo>
                    <a:pt x="219392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504872" y="2707639"/>
              <a:ext cx="4762" cy="11048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447722" y="2710179"/>
              <a:ext cx="56832" cy="13779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390572" y="2739707"/>
              <a:ext cx="57150" cy="137794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8386762" y="2769552"/>
              <a:ext cx="3810" cy="107950"/>
            </a:xfrm>
            <a:custGeom>
              <a:avLst/>
              <a:gdLst/>
              <a:ahLst/>
              <a:cxnLst/>
              <a:rect l="l" t="t" r="r" b="b"/>
              <a:pathLst>
                <a:path w="3809" h="107950">
                  <a:moveTo>
                    <a:pt x="3809" y="0"/>
                  </a:moveTo>
                  <a:lnTo>
                    <a:pt x="0" y="2539"/>
                  </a:lnTo>
                  <a:lnTo>
                    <a:pt x="0" y="106045"/>
                  </a:lnTo>
                  <a:lnTo>
                    <a:pt x="3809" y="10795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335644" y="2823527"/>
              <a:ext cx="229552" cy="227329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8555037" y="2823527"/>
              <a:ext cx="10795" cy="108585"/>
            </a:xfrm>
            <a:custGeom>
              <a:avLst/>
              <a:gdLst/>
              <a:ahLst/>
              <a:cxnLst/>
              <a:rect l="l" t="t" r="r" b="b"/>
              <a:pathLst>
                <a:path w="10795" h="108585">
                  <a:moveTo>
                    <a:pt x="10477" y="0"/>
                  </a:moveTo>
                  <a:lnTo>
                    <a:pt x="0" y="5397"/>
                  </a:lnTo>
                  <a:lnTo>
                    <a:pt x="0" y="104457"/>
                  </a:lnTo>
                  <a:lnTo>
                    <a:pt x="10477" y="108267"/>
                  </a:lnTo>
                  <a:lnTo>
                    <a:pt x="10477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335644" y="2927985"/>
              <a:ext cx="229870" cy="123189"/>
            </a:xfrm>
            <a:custGeom>
              <a:avLst/>
              <a:gdLst/>
              <a:ahLst/>
              <a:cxnLst/>
              <a:rect l="l" t="t" r="r" b="b"/>
              <a:pathLst>
                <a:path w="229870" h="123189">
                  <a:moveTo>
                    <a:pt x="219392" y="0"/>
                  </a:moveTo>
                  <a:lnTo>
                    <a:pt x="1587" y="112394"/>
                  </a:lnTo>
                  <a:lnTo>
                    <a:pt x="0" y="122872"/>
                  </a:lnTo>
                  <a:lnTo>
                    <a:pt x="229552" y="3810"/>
                  </a:lnTo>
                  <a:lnTo>
                    <a:pt x="219392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504872" y="2852102"/>
              <a:ext cx="4762" cy="11048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47722" y="2854642"/>
              <a:ext cx="56832" cy="13779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390572" y="2884487"/>
              <a:ext cx="57150" cy="137795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8386762" y="2914332"/>
              <a:ext cx="3810" cy="107950"/>
            </a:xfrm>
            <a:custGeom>
              <a:avLst/>
              <a:gdLst/>
              <a:ahLst/>
              <a:cxnLst/>
              <a:rect l="l" t="t" r="r" b="b"/>
              <a:pathLst>
                <a:path w="3809" h="107950">
                  <a:moveTo>
                    <a:pt x="3809" y="0"/>
                  </a:moveTo>
                  <a:lnTo>
                    <a:pt x="0" y="2539"/>
                  </a:lnTo>
                  <a:lnTo>
                    <a:pt x="0" y="106044"/>
                  </a:lnTo>
                  <a:lnTo>
                    <a:pt x="3809" y="10795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189594" y="2186304"/>
              <a:ext cx="124777" cy="132079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8307704" y="2186304"/>
              <a:ext cx="6985" cy="68580"/>
            </a:xfrm>
            <a:custGeom>
              <a:avLst/>
              <a:gdLst/>
              <a:ahLst/>
              <a:cxnLst/>
              <a:rect l="l" t="t" r="r" b="b"/>
              <a:pathLst>
                <a:path w="6984" h="68580">
                  <a:moveTo>
                    <a:pt x="6667" y="0"/>
                  </a:moveTo>
                  <a:lnTo>
                    <a:pt x="0" y="3492"/>
                  </a:lnTo>
                  <a:lnTo>
                    <a:pt x="0" y="66040"/>
                  </a:lnTo>
                  <a:lnTo>
                    <a:pt x="6667" y="68262"/>
                  </a:lnTo>
                  <a:lnTo>
                    <a:pt x="6667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189594" y="2252345"/>
              <a:ext cx="125095" cy="66040"/>
            </a:xfrm>
            <a:custGeom>
              <a:avLst/>
              <a:gdLst/>
              <a:ahLst/>
              <a:cxnLst/>
              <a:rect l="l" t="t" r="r" b="b"/>
              <a:pathLst>
                <a:path w="125095" h="66039">
                  <a:moveTo>
                    <a:pt x="118109" y="0"/>
                  </a:moveTo>
                  <a:lnTo>
                    <a:pt x="952" y="59372"/>
                  </a:lnTo>
                  <a:lnTo>
                    <a:pt x="0" y="66039"/>
                  </a:lnTo>
                  <a:lnTo>
                    <a:pt x="124777" y="2222"/>
                  </a:lnTo>
                  <a:lnTo>
                    <a:pt x="118109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273097" y="2204402"/>
              <a:ext cx="6032" cy="7143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189594" y="2229485"/>
              <a:ext cx="124777" cy="203200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8307704" y="2300922"/>
              <a:ext cx="6985" cy="68580"/>
            </a:xfrm>
            <a:custGeom>
              <a:avLst/>
              <a:gdLst/>
              <a:ahLst/>
              <a:cxnLst/>
              <a:rect l="l" t="t" r="r" b="b"/>
              <a:pathLst>
                <a:path w="6984" h="68580">
                  <a:moveTo>
                    <a:pt x="6667" y="0"/>
                  </a:moveTo>
                  <a:lnTo>
                    <a:pt x="0" y="3492"/>
                  </a:lnTo>
                  <a:lnTo>
                    <a:pt x="0" y="66039"/>
                  </a:lnTo>
                  <a:lnTo>
                    <a:pt x="6667" y="68262"/>
                  </a:lnTo>
                  <a:lnTo>
                    <a:pt x="6667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189594" y="2366962"/>
              <a:ext cx="125095" cy="66040"/>
            </a:xfrm>
            <a:custGeom>
              <a:avLst/>
              <a:gdLst/>
              <a:ahLst/>
              <a:cxnLst/>
              <a:rect l="l" t="t" r="r" b="b"/>
              <a:pathLst>
                <a:path w="125095" h="66039">
                  <a:moveTo>
                    <a:pt x="118109" y="0"/>
                  </a:moveTo>
                  <a:lnTo>
                    <a:pt x="952" y="59372"/>
                  </a:lnTo>
                  <a:lnTo>
                    <a:pt x="0" y="66039"/>
                  </a:lnTo>
                  <a:lnTo>
                    <a:pt x="124777" y="2222"/>
                  </a:lnTo>
                  <a:lnTo>
                    <a:pt x="118109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273097" y="2319020"/>
              <a:ext cx="6032" cy="7143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223567" y="2344420"/>
              <a:ext cx="6032" cy="71437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8207692" y="2945764"/>
              <a:ext cx="114300" cy="236220"/>
            </a:xfrm>
            <a:custGeom>
              <a:avLst/>
              <a:gdLst/>
              <a:ahLst/>
              <a:cxnLst/>
              <a:rect l="l" t="t" r="r" b="b"/>
              <a:pathLst>
                <a:path w="114300" h="236219">
                  <a:moveTo>
                    <a:pt x="113982" y="0"/>
                  </a:moveTo>
                  <a:lnTo>
                    <a:pt x="0" y="58737"/>
                  </a:lnTo>
                  <a:lnTo>
                    <a:pt x="0" y="236220"/>
                  </a:lnTo>
                  <a:lnTo>
                    <a:pt x="113982" y="177482"/>
                  </a:lnTo>
                  <a:lnTo>
                    <a:pt x="113982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207692" y="2945764"/>
              <a:ext cx="227965" cy="134937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520622" y="2659379"/>
              <a:ext cx="621665" cy="649922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8126094" y="3090545"/>
              <a:ext cx="8890" cy="93345"/>
            </a:xfrm>
            <a:custGeom>
              <a:avLst/>
              <a:gdLst/>
              <a:ahLst/>
              <a:cxnLst/>
              <a:rect l="l" t="t" r="r" b="b"/>
              <a:pathLst>
                <a:path w="8890" h="93344">
                  <a:moveTo>
                    <a:pt x="8889" y="0"/>
                  </a:moveTo>
                  <a:lnTo>
                    <a:pt x="0" y="4444"/>
                  </a:lnTo>
                  <a:lnTo>
                    <a:pt x="0" y="89852"/>
                  </a:lnTo>
                  <a:lnTo>
                    <a:pt x="8889" y="93027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1F5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965122" y="3180397"/>
              <a:ext cx="170180" cy="90170"/>
            </a:xfrm>
            <a:custGeom>
              <a:avLst/>
              <a:gdLst/>
              <a:ahLst/>
              <a:cxnLst/>
              <a:rect l="l" t="t" r="r" b="b"/>
              <a:pathLst>
                <a:path w="170179" h="90170">
                  <a:moveTo>
                    <a:pt x="160972" y="0"/>
                  </a:moveTo>
                  <a:lnTo>
                    <a:pt x="1587" y="80644"/>
                  </a:lnTo>
                  <a:lnTo>
                    <a:pt x="0" y="89852"/>
                  </a:lnTo>
                  <a:lnTo>
                    <a:pt x="169862" y="3175"/>
                  </a:lnTo>
                  <a:lnTo>
                    <a:pt x="160972" y="0"/>
                  </a:lnTo>
                  <a:close/>
                </a:path>
              </a:pathLst>
            </a:custGeom>
            <a:solidFill>
              <a:srgbClr val="5BB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078787" y="3114992"/>
              <a:ext cx="7937" cy="97154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011477" y="3149600"/>
              <a:ext cx="7937" cy="97154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053262" y="1909127"/>
              <a:ext cx="75882" cy="1126807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955472" y="1798002"/>
              <a:ext cx="239395" cy="125095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052627" y="1826260"/>
              <a:ext cx="142240" cy="155892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120447" y="1106805"/>
              <a:ext cx="1518919" cy="1232535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836092" y="1864042"/>
              <a:ext cx="144462" cy="124777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8108950" y="1683067"/>
              <a:ext cx="1705610" cy="601345"/>
            </a:xfrm>
            <a:custGeom>
              <a:avLst/>
              <a:gdLst/>
              <a:ahLst/>
              <a:cxnLst/>
              <a:rect l="l" t="t" r="r" b="b"/>
              <a:pathLst>
                <a:path w="1705609" h="601344">
                  <a:moveTo>
                    <a:pt x="698817" y="150812"/>
                  </a:moveTo>
                  <a:lnTo>
                    <a:pt x="679450" y="198755"/>
                  </a:lnTo>
                  <a:lnTo>
                    <a:pt x="656272" y="242570"/>
                  </a:lnTo>
                  <a:lnTo>
                    <a:pt x="629602" y="283210"/>
                  </a:lnTo>
                  <a:lnTo>
                    <a:pt x="599757" y="320357"/>
                  </a:lnTo>
                  <a:lnTo>
                    <a:pt x="567054" y="354330"/>
                  </a:lnTo>
                  <a:lnTo>
                    <a:pt x="532129" y="385127"/>
                  </a:lnTo>
                  <a:lnTo>
                    <a:pt x="490854" y="416560"/>
                  </a:lnTo>
                  <a:lnTo>
                    <a:pt x="447675" y="444182"/>
                  </a:lnTo>
                  <a:lnTo>
                    <a:pt x="403225" y="468947"/>
                  </a:lnTo>
                  <a:lnTo>
                    <a:pt x="358140" y="490220"/>
                  </a:lnTo>
                  <a:lnTo>
                    <a:pt x="304482" y="512127"/>
                  </a:lnTo>
                  <a:lnTo>
                    <a:pt x="251777" y="530225"/>
                  </a:lnTo>
                  <a:lnTo>
                    <a:pt x="201295" y="544830"/>
                  </a:lnTo>
                  <a:lnTo>
                    <a:pt x="153987" y="556577"/>
                  </a:lnTo>
                  <a:lnTo>
                    <a:pt x="111125" y="565150"/>
                  </a:lnTo>
                  <a:lnTo>
                    <a:pt x="65404" y="572770"/>
                  </a:lnTo>
                  <a:lnTo>
                    <a:pt x="20637" y="578485"/>
                  </a:lnTo>
                  <a:lnTo>
                    <a:pt x="0" y="580072"/>
                  </a:lnTo>
                  <a:lnTo>
                    <a:pt x="0" y="582612"/>
                  </a:lnTo>
                  <a:lnTo>
                    <a:pt x="952" y="599122"/>
                  </a:lnTo>
                  <a:lnTo>
                    <a:pt x="952" y="600710"/>
                  </a:lnTo>
                  <a:lnTo>
                    <a:pt x="1270" y="601345"/>
                  </a:lnTo>
                  <a:lnTo>
                    <a:pt x="55245" y="595630"/>
                  </a:lnTo>
                  <a:lnTo>
                    <a:pt x="93345" y="589915"/>
                  </a:lnTo>
                  <a:lnTo>
                    <a:pt x="132079" y="582612"/>
                  </a:lnTo>
                  <a:lnTo>
                    <a:pt x="175259" y="573405"/>
                  </a:lnTo>
                  <a:lnTo>
                    <a:pt x="221932" y="561340"/>
                  </a:lnTo>
                  <a:lnTo>
                    <a:pt x="271779" y="546100"/>
                  </a:lnTo>
                  <a:lnTo>
                    <a:pt x="323532" y="527685"/>
                  </a:lnTo>
                  <a:lnTo>
                    <a:pt x="375920" y="505460"/>
                  </a:lnTo>
                  <a:lnTo>
                    <a:pt x="428625" y="479425"/>
                  </a:lnTo>
                  <a:lnTo>
                    <a:pt x="473709" y="453072"/>
                  </a:lnTo>
                  <a:lnTo>
                    <a:pt x="517842" y="423227"/>
                  </a:lnTo>
                  <a:lnTo>
                    <a:pt x="560070" y="389572"/>
                  </a:lnTo>
                  <a:lnTo>
                    <a:pt x="599440" y="352107"/>
                  </a:lnTo>
                  <a:lnTo>
                    <a:pt x="628967" y="319087"/>
                  </a:lnTo>
                  <a:lnTo>
                    <a:pt x="655954" y="283210"/>
                  </a:lnTo>
                  <a:lnTo>
                    <a:pt x="680084" y="244475"/>
                  </a:lnTo>
                  <a:lnTo>
                    <a:pt x="701357" y="202565"/>
                  </a:lnTo>
                  <a:lnTo>
                    <a:pt x="715645" y="166687"/>
                  </a:lnTo>
                  <a:lnTo>
                    <a:pt x="846735" y="166687"/>
                  </a:lnTo>
                  <a:lnTo>
                    <a:pt x="843597" y="166370"/>
                  </a:lnTo>
                  <a:lnTo>
                    <a:pt x="798195" y="160337"/>
                  </a:lnTo>
                  <a:lnTo>
                    <a:pt x="763292" y="154305"/>
                  </a:lnTo>
                  <a:lnTo>
                    <a:pt x="708977" y="154305"/>
                  </a:lnTo>
                  <a:lnTo>
                    <a:pt x="698817" y="150812"/>
                  </a:lnTo>
                  <a:close/>
                </a:path>
                <a:path w="1705609" h="601344">
                  <a:moveTo>
                    <a:pt x="846735" y="166687"/>
                  </a:moveTo>
                  <a:lnTo>
                    <a:pt x="715645" y="166687"/>
                  </a:lnTo>
                  <a:lnTo>
                    <a:pt x="716915" y="167005"/>
                  </a:lnTo>
                  <a:lnTo>
                    <a:pt x="795020" y="181292"/>
                  </a:lnTo>
                  <a:lnTo>
                    <a:pt x="858202" y="189230"/>
                  </a:lnTo>
                  <a:lnTo>
                    <a:pt x="935037" y="195580"/>
                  </a:lnTo>
                  <a:lnTo>
                    <a:pt x="1023302" y="197802"/>
                  </a:lnTo>
                  <a:lnTo>
                    <a:pt x="1072832" y="197167"/>
                  </a:lnTo>
                  <a:lnTo>
                    <a:pt x="1124584" y="194627"/>
                  </a:lnTo>
                  <a:lnTo>
                    <a:pt x="1178242" y="190182"/>
                  </a:lnTo>
                  <a:lnTo>
                    <a:pt x="1233487" y="183515"/>
                  </a:lnTo>
                  <a:lnTo>
                    <a:pt x="1273270" y="176847"/>
                  </a:lnTo>
                  <a:lnTo>
                    <a:pt x="1023302" y="176847"/>
                  </a:lnTo>
                  <a:lnTo>
                    <a:pt x="957262" y="175260"/>
                  </a:lnTo>
                  <a:lnTo>
                    <a:pt x="896937" y="171767"/>
                  </a:lnTo>
                  <a:lnTo>
                    <a:pt x="846735" y="166687"/>
                  </a:lnTo>
                  <a:close/>
                </a:path>
                <a:path w="1705609" h="601344">
                  <a:moveTo>
                    <a:pt x="1693545" y="0"/>
                  </a:moveTo>
                  <a:lnTo>
                    <a:pt x="1650365" y="25400"/>
                  </a:lnTo>
                  <a:lnTo>
                    <a:pt x="1606550" y="48260"/>
                  </a:lnTo>
                  <a:lnTo>
                    <a:pt x="1562417" y="68897"/>
                  </a:lnTo>
                  <a:lnTo>
                    <a:pt x="1518602" y="87312"/>
                  </a:lnTo>
                  <a:lnTo>
                    <a:pt x="1474470" y="103822"/>
                  </a:lnTo>
                  <a:lnTo>
                    <a:pt x="1430654" y="118110"/>
                  </a:lnTo>
                  <a:lnTo>
                    <a:pt x="1386840" y="130810"/>
                  </a:lnTo>
                  <a:lnTo>
                    <a:pt x="1343342" y="141605"/>
                  </a:lnTo>
                  <a:lnTo>
                    <a:pt x="1286509" y="153352"/>
                  </a:lnTo>
                  <a:lnTo>
                    <a:pt x="1230629" y="162560"/>
                  </a:lnTo>
                  <a:lnTo>
                    <a:pt x="1176020" y="169227"/>
                  </a:lnTo>
                  <a:lnTo>
                    <a:pt x="1122997" y="173672"/>
                  </a:lnTo>
                  <a:lnTo>
                    <a:pt x="1072197" y="175895"/>
                  </a:lnTo>
                  <a:lnTo>
                    <a:pt x="1023302" y="176847"/>
                  </a:lnTo>
                  <a:lnTo>
                    <a:pt x="1273270" y="176847"/>
                  </a:lnTo>
                  <a:lnTo>
                    <a:pt x="1348422" y="162242"/>
                  </a:lnTo>
                  <a:lnTo>
                    <a:pt x="1392554" y="151130"/>
                  </a:lnTo>
                  <a:lnTo>
                    <a:pt x="1437004" y="138430"/>
                  </a:lnTo>
                  <a:lnTo>
                    <a:pt x="1481772" y="123825"/>
                  </a:lnTo>
                  <a:lnTo>
                    <a:pt x="1526540" y="106997"/>
                  </a:lnTo>
                  <a:lnTo>
                    <a:pt x="1571625" y="88265"/>
                  </a:lnTo>
                  <a:lnTo>
                    <a:pt x="1616392" y="66992"/>
                  </a:lnTo>
                  <a:lnTo>
                    <a:pt x="1660842" y="43815"/>
                  </a:lnTo>
                  <a:lnTo>
                    <a:pt x="1705292" y="17780"/>
                  </a:lnTo>
                  <a:lnTo>
                    <a:pt x="1693545" y="0"/>
                  </a:lnTo>
                  <a:close/>
                </a:path>
                <a:path w="1705609" h="601344">
                  <a:moveTo>
                    <a:pt x="711834" y="144145"/>
                  </a:moveTo>
                  <a:lnTo>
                    <a:pt x="708977" y="154305"/>
                  </a:lnTo>
                  <a:lnTo>
                    <a:pt x="763292" y="154305"/>
                  </a:lnTo>
                  <a:lnTo>
                    <a:pt x="746759" y="151447"/>
                  </a:lnTo>
                  <a:lnTo>
                    <a:pt x="711834" y="144145"/>
                  </a:lnTo>
                  <a:close/>
                </a:path>
              </a:pathLst>
            </a:custGeom>
            <a:solidFill>
              <a:srgbClr val="DB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793797" y="1538922"/>
              <a:ext cx="75247" cy="317182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9046527" y="2337117"/>
              <a:ext cx="1706880" cy="601345"/>
            </a:xfrm>
            <a:custGeom>
              <a:avLst/>
              <a:gdLst/>
              <a:ahLst/>
              <a:cxnLst/>
              <a:rect l="l" t="t" r="r" b="b"/>
              <a:pathLst>
                <a:path w="1706879" h="601344">
                  <a:moveTo>
                    <a:pt x="867727" y="38735"/>
                  </a:moveTo>
                  <a:lnTo>
                    <a:pt x="853122" y="75247"/>
                  </a:lnTo>
                  <a:lnTo>
                    <a:pt x="835342" y="109855"/>
                  </a:lnTo>
                  <a:lnTo>
                    <a:pt x="814704" y="143510"/>
                  </a:lnTo>
                  <a:lnTo>
                    <a:pt x="791527" y="175577"/>
                  </a:lnTo>
                  <a:lnTo>
                    <a:pt x="761047" y="211137"/>
                  </a:lnTo>
                  <a:lnTo>
                    <a:pt x="727392" y="245110"/>
                  </a:lnTo>
                  <a:lnTo>
                    <a:pt x="691197" y="277177"/>
                  </a:lnTo>
                  <a:lnTo>
                    <a:pt x="652779" y="307657"/>
                  </a:lnTo>
                  <a:lnTo>
                    <a:pt x="612457" y="336232"/>
                  </a:lnTo>
                  <a:lnTo>
                    <a:pt x="570547" y="362902"/>
                  </a:lnTo>
                  <a:lnTo>
                    <a:pt x="521969" y="390842"/>
                  </a:lnTo>
                  <a:lnTo>
                    <a:pt x="472757" y="416877"/>
                  </a:lnTo>
                  <a:lnTo>
                    <a:pt x="423227" y="440690"/>
                  </a:lnTo>
                  <a:lnTo>
                    <a:pt x="373697" y="462597"/>
                  </a:lnTo>
                  <a:lnTo>
                    <a:pt x="325119" y="482282"/>
                  </a:lnTo>
                  <a:lnTo>
                    <a:pt x="277812" y="500062"/>
                  </a:lnTo>
                  <a:lnTo>
                    <a:pt x="232409" y="515937"/>
                  </a:lnTo>
                  <a:lnTo>
                    <a:pt x="189229" y="530225"/>
                  </a:lnTo>
                  <a:lnTo>
                    <a:pt x="149225" y="542290"/>
                  </a:lnTo>
                  <a:lnTo>
                    <a:pt x="80644" y="561340"/>
                  </a:lnTo>
                  <a:lnTo>
                    <a:pt x="30479" y="573722"/>
                  </a:lnTo>
                  <a:lnTo>
                    <a:pt x="0" y="580390"/>
                  </a:lnTo>
                  <a:lnTo>
                    <a:pt x="4127" y="601027"/>
                  </a:lnTo>
                  <a:lnTo>
                    <a:pt x="73659" y="585152"/>
                  </a:lnTo>
                  <a:lnTo>
                    <a:pt x="122237" y="572135"/>
                  </a:lnTo>
                  <a:lnTo>
                    <a:pt x="180339" y="554990"/>
                  </a:lnTo>
                  <a:lnTo>
                    <a:pt x="245744" y="533717"/>
                  </a:lnTo>
                  <a:lnTo>
                    <a:pt x="316864" y="508317"/>
                  </a:lnTo>
                  <a:lnTo>
                    <a:pt x="391794" y="477837"/>
                  </a:lnTo>
                  <a:lnTo>
                    <a:pt x="435292" y="458470"/>
                  </a:lnTo>
                  <a:lnTo>
                    <a:pt x="479425" y="437515"/>
                  </a:lnTo>
                  <a:lnTo>
                    <a:pt x="522922" y="414655"/>
                  </a:lnTo>
                  <a:lnTo>
                    <a:pt x="566102" y="390525"/>
                  </a:lnTo>
                  <a:lnTo>
                    <a:pt x="608329" y="364172"/>
                  </a:lnTo>
                  <a:lnTo>
                    <a:pt x="649287" y="336550"/>
                  </a:lnTo>
                  <a:lnTo>
                    <a:pt x="688657" y="306705"/>
                  </a:lnTo>
                  <a:lnTo>
                    <a:pt x="721677" y="279400"/>
                  </a:lnTo>
                  <a:lnTo>
                    <a:pt x="752792" y="250507"/>
                  </a:lnTo>
                  <a:lnTo>
                    <a:pt x="781684" y="220345"/>
                  </a:lnTo>
                  <a:lnTo>
                    <a:pt x="808672" y="188277"/>
                  </a:lnTo>
                  <a:lnTo>
                    <a:pt x="832802" y="154940"/>
                  </a:lnTo>
                  <a:lnTo>
                    <a:pt x="854392" y="120015"/>
                  </a:lnTo>
                  <a:lnTo>
                    <a:pt x="872807" y="83820"/>
                  </a:lnTo>
                  <a:lnTo>
                    <a:pt x="883284" y="58102"/>
                  </a:lnTo>
                  <a:lnTo>
                    <a:pt x="928462" y="58102"/>
                  </a:lnTo>
                  <a:lnTo>
                    <a:pt x="901382" y="44132"/>
                  </a:lnTo>
                  <a:lnTo>
                    <a:pt x="898265" y="42227"/>
                  </a:lnTo>
                  <a:lnTo>
                    <a:pt x="877887" y="42227"/>
                  </a:lnTo>
                  <a:lnTo>
                    <a:pt x="867727" y="38735"/>
                  </a:lnTo>
                  <a:close/>
                </a:path>
                <a:path w="1706879" h="601344">
                  <a:moveTo>
                    <a:pt x="928462" y="58102"/>
                  </a:moveTo>
                  <a:lnTo>
                    <a:pt x="883284" y="58102"/>
                  </a:lnTo>
                  <a:lnTo>
                    <a:pt x="899477" y="67310"/>
                  </a:lnTo>
                  <a:lnTo>
                    <a:pt x="976629" y="102552"/>
                  </a:lnTo>
                  <a:lnTo>
                    <a:pt x="1052194" y="127317"/>
                  </a:lnTo>
                  <a:lnTo>
                    <a:pt x="1096644" y="138112"/>
                  </a:lnTo>
                  <a:lnTo>
                    <a:pt x="1145222" y="146367"/>
                  </a:lnTo>
                  <a:lnTo>
                    <a:pt x="1197292" y="152082"/>
                  </a:lnTo>
                  <a:lnTo>
                    <a:pt x="1253172" y="153987"/>
                  </a:lnTo>
                  <a:lnTo>
                    <a:pt x="1293177" y="153035"/>
                  </a:lnTo>
                  <a:lnTo>
                    <a:pt x="1334452" y="149860"/>
                  </a:lnTo>
                  <a:lnTo>
                    <a:pt x="1376997" y="144145"/>
                  </a:lnTo>
                  <a:lnTo>
                    <a:pt x="1420812" y="135890"/>
                  </a:lnTo>
                  <a:lnTo>
                    <a:pt x="1432487" y="133032"/>
                  </a:lnTo>
                  <a:lnTo>
                    <a:pt x="1253172" y="133032"/>
                  </a:lnTo>
                  <a:lnTo>
                    <a:pt x="1188402" y="130175"/>
                  </a:lnTo>
                  <a:lnTo>
                    <a:pt x="1129029" y="122555"/>
                  </a:lnTo>
                  <a:lnTo>
                    <a:pt x="1074737" y="111442"/>
                  </a:lnTo>
                  <a:lnTo>
                    <a:pt x="1026477" y="97790"/>
                  </a:lnTo>
                  <a:lnTo>
                    <a:pt x="984567" y="82867"/>
                  </a:lnTo>
                  <a:lnTo>
                    <a:pt x="941387" y="64770"/>
                  </a:lnTo>
                  <a:lnTo>
                    <a:pt x="928462" y="58102"/>
                  </a:lnTo>
                  <a:close/>
                </a:path>
                <a:path w="1706879" h="601344">
                  <a:moveTo>
                    <a:pt x="1695132" y="0"/>
                  </a:moveTo>
                  <a:lnTo>
                    <a:pt x="1641157" y="31115"/>
                  </a:lnTo>
                  <a:lnTo>
                    <a:pt x="1587817" y="57467"/>
                  </a:lnTo>
                  <a:lnTo>
                    <a:pt x="1535747" y="79375"/>
                  </a:lnTo>
                  <a:lnTo>
                    <a:pt x="1484947" y="96837"/>
                  </a:lnTo>
                  <a:lnTo>
                    <a:pt x="1435734" y="110807"/>
                  </a:lnTo>
                  <a:lnTo>
                    <a:pt x="1387475" y="120967"/>
                  </a:lnTo>
                  <a:lnTo>
                    <a:pt x="1341119" y="127635"/>
                  </a:lnTo>
                  <a:lnTo>
                    <a:pt x="1296352" y="131762"/>
                  </a:lnTo>
                  <a:lnTo>
                    <a:pt x="1253172" y="133032"/>
                  </a:lnTo>
                  <a:lnTo>
                    <a:pt x="1432487" y="133032"/>
                  </a:lnTo>
                  <a:lnTo>
                    <a:pt x="1512252" y="110490"/>
                  </a:lnTo>
                  <a:lnTo>
                    <a:pt x="1559559" y="92710"/>
                  </a:lnTo>
                  <a:lnTo>
                    <a:pt x="1607819" y="71755"/>
                  </a:lnTo>
                  <a:lnTo>
                    <a:pt x="1657032" y="46672"/>
                  </a:lnTo>
                  <a:lnTo>
                    <a:pt x="1706879" y="17780"/>
                  </a:lnTo>
                  <a:lnTo>
                    <a:pt x="1695132" y="0"/>
                  </a:lnTo>
                  <a:close/>
                </a:path>
                <a:path w="1706879" h="601344">
                  <a:moveTo>
                    <a:pt x="884237" y="33655"/>
                  </a:moveTo>
                  <a:lnTo>
                    <a:pt x="877887" y="42227"/>
                  </a:lnTo>
                  <a:lnTo>
                    <a:pt x="898265" y="42227"/>
                  </a:lnTo>
                  <a:lnTo>
                    <a:pt x="884237" y="33655"/>
                  </a:lnTo>
                  <a:close/>
                </a:path>
              </a:pathLst>
            </a:custGeom>
            <a:solidFill>
              <a:srgbClr val="DB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8724900" y="1090294"/>
              <a:ext cx="1285240" cy="1077595"/>
            </a:xfrm>
            <a:custGeom>
              <a:avLst/>
              <a:gdLst/>
              <a:ahLst/>
              <a:cxnLst/>
              <a:rect l="l" t="t" r="r" b="b"/>
              <a:pathLst>
                <a:path w="1285240" h="1077595">
                  <a:moveTo>
                    <a:pt x="482218" y="744854"/>
                  </a:moveTo>
                  <a:lnTo>
                    <a:pt x="454977" y="744854"/>
                  </a:lnTo>
                  <a:lnTo>
                    <a:pt x="614362" y="949325"/>
                  </a:lnTo>
                  <a:lnTo>
                    <a:pt x="631507" y="936625"/>
                  </a:lnTo>
                  <a:lnTo>
                    <a:pt x="482218" y="744854"/>
                  </a:lnTo>
                  <a:close/>
                </a:path>
                <a:path w="1285240" h="1077595">
                  <a:moveTo>
                    <a:pt x="212725" y="388937"/>
                  </a:moveTo>
                  <a:lnTo>
                    <a:pt x="0" y="483869"/>
                  </a:lnTo>
                  <a:lnTo>
                    <a:pt x="449897" y="747077"/>
                  </a:lnTo>
                  <a:lnTo>
                    <a:pt x="454977" y="744854"/>
                  </a:lnTo>
                  <a:lnTo>
                    <a:pt x="482218" y="744854"/>
                  </a:lnTo>
                  <a:lnTo>
                    <a:pt x="475297" y="735964"/>
                  </a:lnTo>
                  <a:lnTo>
                    <a:pt x="524500" y="714692"/>
                  </a:lnTo>
                  <a:lnTo>
                    <a:pt x="470852" y="714692"/>
                  </a:lnTo>
                  <a:lnTo>
                    <a:pt x="472463" y="708977"/>
                  </a:lnTo>
                  <a:lnTo>
                    <a:pt x="427037" y="708977"/>
                  </a:lnTo>
                  <a:lnTo>
                    <a:pt x="60642" y="494982"/>
                  </a:lnTo>
                  <a:lnTo>
                    <a:pt x="46354" y="486409"/>
                  </a:lnTo>
                  <a:lnTo>
                    <a:pt x="200342" y="417829"/>
                  </a:lnTo>
                  <a:lnTo>
                    <a:pt x="263180" y="417829"/>
                  </a:lnTo>
                  <a:lnTo>
                    <a:pt x="212725" y="388937"/>
                  </a:lnTo>
                  <a:close/>
                </a:path>
                <a:path w="1285240" h="1077595">
                  <a:moveTo>
                    <a:pt x="622934" y="624204"/>
                  </a:moveTo>
                  <a:lnTo>
                    <a:pt x="622934" y="648652"/>
                  </a:lnTo>
                  <a:lnTo>
                    <a:pt x="470852" y="714692"/>
                  </a:lnTo>
                  <a:lnTo>
                    <a:pt x="524500" y="714692"/>
                  </a:lnTo>
                  <a:lnTo>
                    <a:pt x="670242" y="651192"/>
                  </a:lnTo>
                  <a:lnTo>
                    <a:pt x="622934" y="624204"/>
                  </a:lnTo>
                  <a:close/>
                </a:path>
                <a:path w="1285240" h="1077595">
                  <a:moveTo>
                    <a:pt x="263180" y="417829"/>
                  </a:moveTo>
                  <a:lnTo>
                    <a:pt x="200342" y="417829"/>
                  </a:lnTo>
                  <a:lnTo>
                    <a:pt x="427037" y="708977"/>
                  </a:lnTo>
                  <a:lnTo>
                    <a:pt x="427037" y="674052"/>
                  </a:lnTo>
                  <a:lnTo>
                    <a:pt x="233362" y="425450"/>
                  </a:lnTo>
                  <a:lnTo>
                    <a:pt x="276474" y="425450"/>
                  </a:lnTo>
                  <a:lnTo>
                    <a:pt x="263180" y="417829"/>
                  </a:lnTo>
                  <a:close/>
                </a:path>
                <a:path w="1285240" h="1077595">
                  <a:moveTo>
                    <a:pt x="427037" y="674052"/>
                  </a:moveTo>
                  <a:lnTo>
                    <a:pt x="427037" y="708977"/>
                  </a:lnTo>
                  <a:lnTo>
                    <a:pt x="472463" y="708977"/>
                  </a:lnTo>
                  <a:lnTo>
                    <a:pt x="473627" y="704850"/>
                  </a:lnTo>
                  <a:lnTo>
                    <a:pt x="451167" y="704850"/>
                  </a:lnTo>
                  <a:lnTo>
                    <a:pt x="427037" y="674052"/>
                  </a:lnTo>
                  <a:close/>
                </a:path>
                <a:path w="1285240" h="1077595">
                  <a:moveTo>
                    <a:pt x="488632" y="547052"/>
                  </a:moveTo>
                  <a:lnTo>
                    <a:pt x="488632" y="571817"/>
                  </a:lnTo>
                  <a:lnTo>
                    <a:pt x="451167" y="704850"/>
                  </a:lnTo>
                  <a:lnTo>
                    <a:pt x="473627" y="704850"/>
                  </a:lnTo>
                  <a:lnTo>
                    <a:pt x="508000" y="582929"/>
                  </a:lnTo>
                  <a:lnTo>
                    <a:pt x="550860" y="582929"/>
                  </a:lnTo>
                  <a:lnTo>
                    <a:pt x="513715" y="561657"/>
                  </a:lnTo>
                  <a:lnTo>
                    <a:pt x="516841" y="550544"/>
                  </a:lnTo>
                  <a:lnTo>
                    <a:pt x="494347" y="550544"/>
                  </a:lnTo>
                  <a:lnTo>
                    <a:pt x="488632" y="547052"/>
                  </a:lnTo>
                  <a:close/>
                </a:path>
                <a:path w="1285240" h="1077595">
                  <a:moveTo>
                    <a:pt x="550860" y="582929"/>
                  </a:moveTo>
                  <a:lnTo>
                    <a:pt x="508000" y="582929"/>
                  </a:lnTo>
                  <a:lnTo>
                    <a:pt x="622934" y="648652"/>
                  </a:lnTo>
                  <a:lnTo>
                    <a:pt x="622934" y="624204"/>
                  </a:lnTo>
                  <a:lnTo>
                    <a:pt x="550860" y="582929"/>
                  </a:lnTo>
                  <a:close/>
                </a:path>
                <a:path w="1285240" h="1077595">
                  <a:moveTo>
                    <a:pt x="657836" y="126047"/>
                  </a:moveTo>
                  <a:lnTo>
                    <a:pt x="636270" y="126047"/>
                  </a:lnTo>
                  <a:lnTo>
                    <a:pt x="672782" y="647064"/>
                  </a:lnTo>
                  <a:lnTo>
                    <a:pt x="694372" y="645477"/>
                  </a:lnTo>
                  <a:lnTo>
                    <a:pt x="657836" y="126047"/>
                  </a:lnTo>
                  <a:close/>
                </a:path>
                <a:path w="1285240" h="1077595">
                  <a:moveTo>
                    <a:pt x="276474" y="425450"/>
                  </a:moveTo>
                  <a:lnTo>
                    <a:pt x="233362" y="425450"/>
                  </a:lnTo>
                  <a:lnTo>
                    <a:pt x="488632" y="571817"/>
                  </a:lnTo>
                  <a:lnTo>
                    <a:pt x="488632" y="547052"/>
                  </a:lnTo>
                  <a:lnTo>
                    <a:pt x="276474" y="425450"/>
                  </a:lnTo>
                  <a:close/>
                </a:path>
                <a:path w="1285240" h="1077595">
                  <a:moveTo>
                    <a:pt x="648970" y="0"/>
                  </a:moveTo>
                  <a:lnTo>
                    <a:pt x="494347" y="550544"/>
                  </a:lnTo>
                  <a:lnTo>
                    <a:pt x="516841" y="550544"/>
                  </a:lnTo>
                  <a:lnTo>
                    <a:pt x="636270" y="126047"/>
                  </a:lnTo>
                  <a:lnTo>
                    <a:pt x="657836" y="126047"/>
                  </a:lnTo>
                  <a:lnTo>
                    <a:pt x="648970" y="0"/>
                  </a:lnTo>
                  <a:close/>
                </a:path>
                <a:path w="1285240" h="1077595">
                  <a:moveTo>
                    <a:pt x="1283017" y="1012507"/>
                  </a:moveTo>
                  <a:lnTo>
                    <a:pt x="855662" y="1056322"/>
                  </a:lnTo>
                  <a:lnTo>
                    <a:pt x="857884" y="1077277"/>
                  </a:lnTo>
                  <a:lnTo>
                    <a:pt x="1285240" y="1033462"/>
                  </a:lnTo>
                  <a:lnTo>
                    <a:pt x="1283017" y="1012507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391014" y="2201545"/>
              <a:ext cx="293687" cy="385445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9395777" y="1740535"/>
              <a:ext cx="176530" cy="566420"/>
            </a:xfrm>
            <a:custGeom>
              <a:avLst/>
              <a:gdLst/>
              <a:ahLst/>
              <a:cxnLst/>
              <a:rect l="l" t="t" r="r" b="b"/>
              <a:pathLst>
                <a:path w="176529" h="566419">
                  <a:moveTo>
                    <a:pt x="107746" y="444500"/>
                  </a:moveTo>
                  <a:lnTo>
                    <a:pt x="82550" y="444500"/>
                  </a:lnTo>
                  <a:lnTo>
                    <a:pt x="157479" y="566102"/>
                  </a:lnTo>
                  <a:lnTo>
                    <a:pt x="176212" y="555307"/>
                  </a:lnTo>
                  <a:lnTo>
                    <a:pt x="107746" y="444500"/>
                  </a:lnTo>
                  <a:close/>
                </a:path>
                <a:path w="176529" h="566419">
                  <a:moveTo>
                    <a:pt x="26860" y="160654"/>
                  </a:moveTo>
                  <a:lnTo>
                    <a:pt x="9207" y="160654"/>
                  </a:lnTo>
                  <a:lnTo>
                    <a:pt x="3492" y="164147"/>
                  </a:lnTo>
                  <a:lnTo>
                    <a:pt x="71119" y="273685"/>
                  </a:lnTo>
                  <a:lnTo>
                    <a:pt x="0" y="294322"/>
                  </a:lnTo>
                  <a:lnTo>
                    <a:pt x="6350" y="314642"/>
                  </a:lnTo>
                  <a:lnTo>
                    <a:pt x="3492" y="316229"/>
                  </a:lnTo>
                  <a:lnTo>
                    <a:pt x="71119" y="425767"/>
                  </a:lnTo>
                  <a:lnTo>
                    <a:pt x="0" y="446722"/>
                  </a:lnTo>
                  <a:lnTo>
                    <a:pt x="6350" y="466725"/>
                  </a:lnTo>
                  <a:lnTo>
                    <a:pt x="82550" y="444500"/>
                  </a:lnTo>
                  <a:lnTo>
                    <a:pt x="107746" y="444500"/>
                  </a:lnTo>
                  <a:lnTo>
                    <a:pt x="103822" y="438150"/>
                  </a:lnTo>
                  <a:lnTo>
                    <a:pt x="167697" y="419417"/>
                  </a:lnTo>
                  <a:lnTo>
                    <a:pt x="92392" y="419417"/>
                  </a:lnTo>
                  <a:lnTo>
                    <a:pt x="24447" y="309244"/>
                  </a:lnTo>
                  <a:lnTo>
                    <a:pt x="82550" y="292417"/>
                  </a:lnTo>
                  <a:lnTo>
                    <a:pt x="107761" y="292417"/>
                  </a:lnTo>
                  <a:lnTo>
                    <a:pt x="103822" y="286067"/>
                  </a:lnTo>
                  <a:lnTo>
                    <a:pt x="167697" y="267335"/>
                  </a:lnTo>
                  <a:lnTo>
                    <a:pt x="92392" y="267335"/>
                  </a:lnTo>
                  <a:lnTo>
                    <a:pt x="26860" y="160654"/>
                  </a:lnTo>
                  <a:close/>
                </a:path>
                <a:path w="176529" h="566419">
                  <a:moveTo>
                    <a:pt x="150494" y="361314"/>
                  </a:moveTo>
                  <a:lnTo>
                    <a:pt x="150494" y="402272"/>
                  </a:lnTo>
                  <a:lnTo>
                    <a:pt x="92392" y="419417"/>
                  </a:lnTo>
                  <a:lnTo>
                    <a:pt x="167697" y="419417"/>
                  </a:lnTo>
                  <a:lnTo>
                    <a:pt x="169862" y="418782"/>
                  </a:lnTo>
                  <a:lnTo>
                    <a:pt x="167004" y="408622"/>
                  </a:lnTo>
                  <a:lnTo>
                    <a:pt x="176212" y="403225"/>
                  </a:lnTo>
                  <a:lnTo>
                    <a:pt x="150494" y="361314"/>
                  </a:lnTo>
                  <a:close/>
                </a:path>
                <a:path w="176529" h="566419">
                  <a:moveTo>
                    <a:pt x="107761" y="292417"/>
                  </a:moveTo>
                  <a:lnTo>
                    <a:pt x="82550" y="292417"/>
                  </a:lnTo>
                  <a:lnTo>
                    <a:pt x="150494" y="402272"/>
                  </a:lnTo>
                  <a:lnTo>
                    <a:pt x="150494" y="361314"/>
                  </a:lnTo>
                  <a:lnTo>
                    <a:pt x="107761" y="292417"/>
                  </a:lnTo>
                  <a:close/>
                </a:path>
                <a:path w="176529" h="566419">
                  <a:moveTo>
                    <a:pt x="150812" y="209232"/>
                  </a:moveTo>
                  <a:lnTo>
                    <a:pt x="150812" y="250189"/>
                  </a:lnTo>
                  <a:lnTo>
                    <a:pt x="92392" y="267335"/>
                  </a:lnTo>
                  <a:lnTo>
                    <a:pt x="167697" y="267335"/>
                  </a:lnTo>
                  <a:lnTo>
                    <a:pt x="169862" y="266700"/>
                  </a:lnTo>
                  <a:lnTo>
                    <a:pt x="166687" y="255587"/>
                  </a:lnTo>
                  <a:lnTo>
                    <a:pt x="176212" y="249872"/>
                  </a:lnTo>
                  <a:lnTo>
                    <a:pt x="150812" y="209232"/>
                  </a:lnTo>
                  <a:close/>
                </a:path>
                <a:path w="176529" h="566419">
                  <a:moveTo>
                    <a:pt x="107542" y="139064"/>
                  </a:moveTo>
                  <a:lnTo>
                    <a:pt x="82550" y="139064"/>
                  </a:lnTo>
                  <a:lnTo>
                    <a:pt x="150812" y="250189"/>
                  </a:lnTo>
                  <a:lnTo>
                    <a:pt x="150812" y="209232"/>
                  </a:lnTo>
                  <a:lnTo>
                    <a:pt x="107542" y="139064"/>
                  </a:lnTo>
                  <a:close/>
                </a:path>
                <a:path w="176529" h="566419">
                  <a:moveTo>
                    <a:pt x="21907" y="0"/>
                  </a:moveTo>
                  <a:lnTo>
                    <a:pt x="3492" y="10794"/>
                  </a:lnTo>
                  <a:lnTo>
                    <a:pt x="71119" y="120332"/>
                  </a:lnTo>
                  <a:lnTo>
                    <a:pt x="0" y="141287"/>
                  </a:lnTo>
                  <a:lnTo>
                    <a:pt x="6350" y="161607"/>
                  </a:lnTo>
                  <a:lnTo>
                    <a:pt x="9207" y="160654"/>
                  </a:lnTo>
                  <a:lnTo>
                    <a:pt x="26860" y="160654"/>
                  </a:lnTo>
                  <a:lnTo>
                    <a:pt x="24129" y="156210"/>
                  </a:lnTo>
                  <a:lnTo>
                    <a:pt x="82550" y="139064"/>
                  </a:lnTo>
                  <a:lnTo>
                    <a:pt x="107542" y="139064"/>
                  </a:lnTo>
                  <a:lnTo>
                    <a:pt x="103822" y="133032"/>
                  </a:lnTo>
                  <a:lnTo>
                    <a:pt x="166667" y="114300"/>
                  </a:lnTo>
                  <a:lnTo>
                    <a:pt x="92392" y="114300"/>
                  </a:lnTo>
                  <a:lnTo>
                    <a:pt x="21907" y="0"/>
                  </a:lnTo>
                  <a:close/>
                </a:path>
                <a:path w="176529" h="566419">
                  <a:moveTo>
                    <a:pt x="163829" y="93344"/>
                  </a:moveTo>
                  <a:lnTo>
                    <a:pt x="92392" y="114300"/>
                  </a:lnTo>
                  <a:lnTo>
                    <a:pt x="166667" y="114300"/>
                  </a:lnTo>
                  <a:lnTo>
                    <a:pt x="169862" y="113347"/>
                  </a:lnTo>
                  <a:lnTo>
                    <a:pt x="163829" y="93344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9075419" y="1719262"/>
              <a:ext cx="534035" cy="1414780"/>
            </a:xfrm>
            <a:custGeom>
              <a:avLst/>
              <a:gdLst/>
              <a:ahLst/>
              <a:cxnLst/>
              <a:rect l="l" t="t" r="r" b="b"/>
              <a:pathLst>
                <a:path w="534034" h="1414780">
                  <a:moveTo>
                    <a:pt x="306704" y="9842"/>
                  </a:moveTo>
                  <a:lnTo>
                    <a:pt x="96520" y="103822"/>
                  </a:lnTo>
                  <a:lnTo>
                    <a:pt x="96520" y="625157"/>
                  </a:lnTo>
                  <a:lnTo>
                    <a:pt x="0" y="1176020"/>
                  </a:lnTo>
                  <a:lnTo>
                    <a:pt x="0" y="1414779"/>
                  </a:lnTo>
                  <a:lnTo>
                    <a:pt x="21589" y="1414779"/>
                  </a:lnTo>
                  <a:lnTo>
                    <a:pt x="21589" y="1249997"/>
                  </a:lnTo>
                  <a:lnTo>
                    <a:pt x="73671" y="1226820"/>
                  </a:lnTo>
                  <a:lnTo>
                    <a:pt x="21589" y="1226820"/>
                  </a:lnTo>
                  <a:lnTo>
                    <a:pt x="21589" y="1177607"/>
                  </a:lnTo>
                  <a:lnTo>
                    <a:pt x="39370" y="1076325"/>
                  </a:lnTo>
                  <a:lnTo>
                    <a:pt x="63661" y="1076325"/>
                  </a:lnTo>
                  <a:lnTo>
                    <a:pt x="93431" y="1062989"/>
                  </a:lnTo>
                  <a:lnTo>
                    <a:pt x="41909" y="1062989"/>
                  </a:lnTo>
                  <a:lnTo>
                    <a:pt x="66992" y="918210"/>
                  </a:lnTo>
                  <a:lnTo>
                    <a:pt x="122987" y="893127"/>
                  </a:lnTo>
                  <a:lnTo>
                    <a:pt x="71437" y="893127"/>
                  </a:lnTo>
                  <a:lnTo>
                    <a:pt x="96837" y="748664"/>
                  </a:lnTo>
                  <a:lnTo>
                    <a:pt x="153478" y="723264"/>
                  </a:lnTo>
                  <a:lnTo>
                    <a:pt x="101282" y="723264"/>
                  </a:lnTo>
                  <a:lnTo>
                    <a:pt x="118109" y="626745"/>
                  </a:lnTo>
                  <a:lnTo>
                    <a:pt x="118109" y="582612"/>
                  </a:lnTo>
                  <a:lnTo>
                    <a:pt x="170576" y="559117"/>
                  </a:lnTo>
                  <a:lnTo>
                    <a:pt x="118109" y="559117"/>
                  </a:lnTo>
                  <a:lnTo>
                    <a:pt x="118109" y="426085"/>
                  </a:lnTo>
                  <a:lnTo>
                    <a:pt x="169867" y="402907"/>
                  </a:lnTo>
                  <a:lnTo>
                    <a:pt x="118109" y="402907"/>
                  </a:lnTo>
                  <a:lnTo>
                    <a:pt x="118109" y="269557"/>
                  </a:lnTo>
                  <a:lnTo>
                    <a:pt x="169867" y="246379"/>
                  </a:lnTo>
                  <a:lnTo>
                    <a:pt x="118109" y="246379"/>
                  </a:lnTo>
                  <a:lnTo>
                    <a:pt x="118109" y="117475"/>
                  </a:lnTo>
                  <a:lnTo>
                    <a:pt x="306704" y="33020"/>
                  </a:lnTo>
                  <a:lnTo>
                    <a:pt x="306704" y="9842"/>
                  </a:lnTo>
                  <a:close/>
                </a:path>
                <a:path w="534034" h="1414780">
                  <a:moveTo>
                    <a:pt x="512445" y="862964"/>
                  </a:moveTo>
                  <a:lnTo>
                    <a:pt x="512445" y="1008379"/>
                  </a:lnTo>
                  <a:lnTo>
                    <a:pt x="21589" y="1226820"/>
                  </a:lnTo>
                  <a:lnTo>
                    <a:pt x="73671" y="1226820"/>
                  </a:lnTo>
                  <a:lnTo>
                    <a:pt x="512445" y="1031557"/>
                  </a:lnTo>
                  <a:lnTo>
                    <a:pt x="534034" y="1031557"/>
                  </a:lnTo>
                  <a:lnTo>
                    <a:pt x="534034" y="902652"/>
                  </a:lnTo>
                  <a:lnTo>
                    <a:pt x="512445" y="862964"/>
                  </a:lnTo>
                  <a:close/>
                </a:path>
                <a:path w="534034" h="1414780">
                  <a:moveTo>
                    <a:pt x="534034" y="1031557"/>
                  </a:moveTo>
                  <a:lnTo>
                    <a:pt x="512445" y="1031557"/>
                  </a:lnTo>
                  <a:lnTo>
                    <a:pt x="512445" y="1152207"/>
                  </a:lnTo>
                  <a:lnTo>
                    <a:pt x="534034" y="1152207"/>
                  </a:lnTo>
                  <a:lnTo>
                    <a:pt x="534034" y="1031557"/>
                  </a:lnTo>
                  <a:close/>
                </a:path>
                <a:path w="534034" h="1414780">
                  <a:moveTo>
                    <a:pt x="63661" y="1076325"/>
                  </a:moveTo>
                  <a:lnTo>
                    <a:pt x="39370" y="1076325"/>
                  </a:lnTo>
                  <a:lnTo>
                    <a:pt x="43814" y="1085214"/>
                  </a:lnTo>
                  <a:lnTo>
                    <a:pt x="63661" y="1076325"/>
                  </a:lnTo>
                  <a:close/>
                </a:path>
                <a:path w="534034" h="1414780">
                  <a:moveTo>
                    <a:pt x="487997" y="817562"/>
                  </a:moveTo>
                  <a:lnTo>
                    <a:pt x="487997" y="862964"/>
                  </a:lnTo>
                  <a:lnTo>
                    <a:pt x="41909" y="1062989"/>
                  </a:lnTo>
                  <a:lnTo>
                    <a:pt x="93431" y="1062989"/>
                  </a:lnTo>
                  <a:lnTo>
                    <a:pt x="498157" y="881697"/>
                  </a:lnTo>
                  <a:lnTo>
                    <a:pt x="512445" y="881697"/>
                  </a:lnTo>
                  <a:lnTo>
                    <a:pt x="512445" y="862964"/>
                  </a:lnTo>
                  <a:lnTo>
                    <a:pt x="487997" y="817562"/>
                  </a:lnTo>
                  <a:close/>
                </a:path>
                <a:path w="534034" h="1414780">
                  <a:moveTo>
                    <a:pt x="512445" y="881697"/>
                  </a:moveTo>
                  <a:lnTo>
                    <a:pt x="498157" y="881697"/>
                  </a:lnTo>
                  <a:lnTo>
                    <a:pt x="512445" y="908050"/>
                  </a:lnTo>
                  <a:lnTo>
                    <a:pt x="512445" y="881697"/>
                  </a:lnTo>
                  <a:close/>
                </a:path>
                <a:path w="534034" h="1414780">
                  <a:moveTo>
                    <a:pt x="419734" y="691832"/>
                  </a:moveTo>
                  <a:lnTo>
                    <a:pt x="419734" y="736917"/>
                  </a:lnTo>
                  <a:lnTo>
                    <a:pt x="71437" y="893127"/>
                  </a:lnTo>
                  <a:lnTo>
                    <a:pt x="122987" y="893127"/>
                  </a:lnTo>
                  <a:lnTo>
                    <a:pt x="429895" y="755650"/>
                  </a:lnTo>
                  <a:lnTo>
                    <a:pt x="454383" y="755650"/>
                  </a:lnTo>
                  <a:lnTo>
                    <a:pt x="419734" y="691832"/>
                  </a:lnTo>
                  <a:close/>
                </a:path>
                <a:path w="534034" h="1414780">
                  <a:moveTo>
                    <a:pt x="454383" y="755650"/>
                  </a:moveTo>
                  <a:lnTo>
                    <a:pt x="429895" y="755650"/>
                  </a:lnTo>
                  <a:lnTo>
                    <a:pt x="487997" y="862964"/>
                  </a:lnTo>
                  <a:lnTo>
                    <a:pt x="487997" y="817562"/>
                  </a:lnTo>
                  <a:lnTo>
                    <a:pt x="454383" y="755650"/>
                  </a:lnTo>
                  <a:close/>
                </a:path>
                <a:path w="534034" h="1414780">
                  <a:moveTo>
                    <a:pt x="386205" y="629920"/>
                  </a:moveTo>
                  <a:lnTo>
                    <a:pt x="361632" y="629920"/>
                  </a:lnTo>
                  <a:lnTo>
                    <a:pt x="419734" y="736917"/>
                  </a:lnTo>
                  <a:lnTo>
                    <a:pt x="419734" y="691832"/>
                  </a:lnTo>
                  <a:lnTo>
                    <a:pt x="386205" y="629920"/>
                  </a:lnTo>
                  <a:close/>
                </a:path>
                <a:path w="534034" h="1414780">
                  <a:moveTo>
                    <a:pt x="351472" y="565785"/>
                  </a:moveTo>
                  <a:lnTo>
                    <a:pt x="351472" y="611187"/>
                  </a:lnTo>
                  <a:lnTo>
                    <a:pt x="101282" y="723264"/>
                  </a:lnTo>
                  <a:lnTo>
                    <a:pt x="153478" y="723264"/>
                  </a:lnTo>
                  <a:lnTo>
                    <a:pt x="361632" y="629920"/>
                  </a:lnTo>
                  <a:lnTo>
                    <a:pt x="386205" y="629920"/>
                  </a:lnTo>
                  <a:lnTo>
                    <a:pt x="351472" y="565785"/>
                  </a:lnTo>
                  <a:close/>
                </a:path>
                <a:path w="534034" h="1414780">
                  <a:moveTo>
                    <a:pt x="328295" y="498157"/>
                  </a:moveTo>
                  <a:lnTo>
                    <a:pt x="306704" y="498157"/>
                  </a:lnTo>
                  <a:lnTo>
                    <a:pt x="306704" y="528637"/>
                  </a:lnTo>
                  <a:lnTo>
                    <a:pt x="351472" y="611187"/>
                  </a:lnTo>
                  <a:lnTo>
                    <a:pt x="351472" y="565785"/>
                  </a:lnTo>
                  <a:lnTo>
                    <a:pt x="328295" y="523239"/>
                  </a:lnTo>
                  <a:lnTo>
                    <a:pt x="328295" y="498157"/>
                  </a:lnTo>
                  <a:close/>
                </a:path>
                <a:path w="534034" h="1414780">
                  <a:moveTo>
                    <a:pt x="328295" y="0"/>
                  </a:moveTo>
                  <a:lnTo>
                    <a:pt x="306704" y="9842"/>
                  </a:lnTo>
                  <a:lnTo>
                    <a:pt x="306704" y="474662"/>
                  </a:lnTo>
                  <a:lnTo>
                    <a:pt x="118109" y="559117"/>
                  </a:lnTo>
                  <a:lnTo>
                    <a:pt x="170576" y="559117"/>
                  </a:lnTo>
                  <a:lnTo>
                    <a:pt x="306704" y="498157"/>
                  </a:lnTo>
                  <a:lnTo>
                    <a:pt x="328295" y="498157"/>
                  </a:lnTo>
                  <a:lnTo>
                    <a:pt x="328295" y="0"/>
                  </a:lnTo>
                  <a:close/>
                </a:path>
                <a:path w="534034" h="1414780">
                  <a:moveTo>
                    <a:pt x="306704" y="318452"/>
                  </a:moveTo>
                  <a:lnTo>
                    <a:pt x="118109" y="402907"/>
                  </a:lnTo>
                  <a:lnTo>
                    <a:pt x="169867" y="402907"/>
                  </a:lnTo>
                  <a:lnTo>
                    <a:pt x="306704" y="341629"/>
                  </a:lnTo>
                  <a:lnTo>
                    <a:pt x="306704" y="318452"/>
                  </a:lnTo>
                  <a:close/>
                </a:path>
                <a:path w="534034" h="1414780">
                  <a:moveTo>
                    <a:pt x="306704" y="161925"/>
                  </a:moveTo>
                  <a:lnTo>
                    <a:pt x="118109" y="246379"/>
                  </a:lnTo>
                  <a:lnTo>
                    <a:pt x="169867" y="246379"/>
                  </a:lnTo>
                  <a:lnTo>
                    <a:pt x="306704" y="185102"/>
                  </a:lnTo>
                  <a:lnTo>
                    <a:pt x="306704" y="161925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173527" y="1767839"/>
              <a:ext cx="225742" cy="493395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9078912" y="2233612"/>
              <a:ext cx="520700" cy="692785"/>
            </a:xfrm>
            <a:custGeom>
              <a:avLst/>
              <a:gdLst/>
              <a:ahLst/>
              <a:cxnLst/>
              <a:rect l="l" t="t" r="r" b="b"/>
              <a:pathLst>
                <a:path w="520700" h="692785">
                  <a:moveTo>
                    <a:pt x="286384" y="435927"/>
                  </a:moveTo>
                  <a:lnTo>
                    <a:pt x="0" y="676592"/>
                  </a:lnTo>
                  <a:lnTo>
                    <a:pt x="14287" y="692467"/>
                  </a:lnTo>
                  <a:lnTo>
                    <a:pt x="293370" y="457835"/>
                  </a:lnTo>
                  <a:lnTo>
                    <a:pt x="474381" y="457835"/>
                  </a:lnTo>
                  <a:lnTo>
                    <a:pt x="286384" y="435927"/>
                  </a:lnTo>
                  <a:close/>
                </a:path>
                <a:path w="520700" h="692785">
                  <a:moveTo>
                    <a:pt x="253682" y="300037"/>
                  </a:moveTo>
                  <a:lnTo>
                    <a:pt x="27304" y="554354"/>
                  </a:lnTo>
                  <a:lnTo>
                    <a:pt x="43497" y="568325"/>
                  </a:lnTo>
                  <a:lnTo>
                    <a:pt x="261620" y="323214"/>
                  </a:lnTo>
                  <a:lnTo>
                    <a:pt x="374844" y="323214"/>
                  </a:lnTo>
                  <a:lnTo>
                    <a:pt x="253682" y="300037"/>
                  </a:lnTo>
                  <a:close/>
                </a:path>
                <a:path w="520700" h="692785">
                  <a:moveTo>
                    <a:pt x="474381" y="457835"/>
                  </a:moveTo>
                  <a:lnTo>
                    <a:pt x="293370" y="457835"/>
                  </a:lnTo>
                  <a:lnTo>
                    <a:pt x="518159" y="484504"/>
                  </a:lnTo>
                  <a:lnTo>
                    <a:pt x="520700" y="463232"/>
                  </a:lnTo>
                  <a:lnTo>
                    <a:pt x="474381" y="457835"/>
                  </a:lnTo>
                  <a:close/>
                </a:path>
                <a:path w="520700" h="692785">
                  <a:moveTo>
                    <a:pt x="227965" y="146050"/>
                  </a:moveTo>
                  <a:lnTo>
                    <a:pt x="49529" y="384175"/>
                  </a:lnTo>
                  <a:lnTo>
                    <a:pt x="66992" y="396875"/>
                  </a:lnTo>
                  <a:lnTo>
                    <a:pt x="235902" y="171132"/>
                  </a:lnTo>
                  <a:lnTo>
                    <a:pt x="300537" y="171132"/>
                  </a:lnTo>
                  <a:lnTo>
                    <a:pt x="227965" y="146050"/>
                  </a:lnTo>
                  <a:close/>
                </a:path>
                <a:path w="520700" h="692785">
                  <a:moveTo>
                    <a:pt x="374844" y="323214"/>
                  </a:moveTo>
                  <a:lnTo>
                    <a:pt x="261620" y="323214"/>
                  </a:lnTo>
                  <a:lnTo>
                    <a:pt x="490220" y="367029"/>
                  </a:lnTo>
                  <a:lnTo>
                    <a:pt x="494347" y="346075"/>
                  </a:lnTo>
                  <a:lnTo>
                    <a:pt x="374844" y="323214"/>
                  </a:lnTo>
                  <a:close/>
                </a:path>
                <a:path w="520700" h="692785">
                  <a:moveTo>
                    <a:pt x="300537" y="171132"/>
                  </a:moveTo>
                  <a:lnTo>
                    <a:pt x="235902" y="171132"/>
                  </a:lnTo>
                  <a:lnTo>
                    <a:pt x="427354" y="237489"/>
                  </a:lnTo>
                  <a:lnTo>
                    <a:pt x="434657" y="217487"/>
                  </a:lnTo>
                  <a:lnTo>
                    <a:pt x="300537" y="171132"/>
                  </a:lnTo>
                  <a:close/>
                </a:path>
                <a:path w="520700" h="692785">
                  <a:moveTo>
                    <a:pt x="204470" y="0"/>
                  </a:moveTo>
                  <a:lnTo>
                    <a:pt x="80962" y="218757"/>
                  </a:lnTo>
                  <a:lnTo>
                    <a:pt x="100012" y="228917"/>
                  </a:lnTo>
                  <a:lnTo>
                    <a:pt x="213042" y="28575"/>
                  </a:lnTo>
                  <a:lnTo>
                    <a:pt x="259202" y="28575"/>
                  </a:lnTo>
                  <a:lnTo>
                    <a:pt x="204470" y="0"/>
                  </a:lnTo>
                  <a:close/>
                </a:path>
                <a:path w="520700" h="692785">
                  <a:moveTo>
                    <a:pt x="259202" y="28575"/>
                  </a:moveTo>
                  <a:lnTo>
                    <a:pt x="213042" y="28575"/>
                  </a:lnTo>
                  <a:lnTo>
                    <a:pt x="352425" y="101282"/>
                  </a:lnTo>
                  <a:lnTo>
                    <a:pt x="362584" y="82550"/>
                  </a:lnTo>
                  <a:lnTo>
                    <a:pt x="259202" y="28575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9386887" y="1726882"/>
              <a:ext cx="200660" cy="137795"/>
            </a:xfrm>
            <a:custGeom>
              <a:avLst/>
              <a:gdLst/>
              <a:ahLst/>
              <a:cxnLst/>
              <a:rect l="l" t="t" r="r" b="b"/>
              <a:pathLst>
                <a:path w="200659" h="137794">
                  <a:moveTo>
                    <a:pt x="11747" y="0"/>
                  </a:moveTo>
                  <a:lnTo>
                    <a:pt x="0" y="17779"/>
                  </a:lnTo>
                  <a:lnTo>
                    <a:pt x="188912" y="137794"/>
                  </a:lnTo>
                  <a:lnTo>
                    <a:pt x="200659" y="120014"/>
                  </a:lnTo>
                  <a:lnTo>
                    <a:pt x="1174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9383077" y="1449069"/>
              <a:ext cx="159385" cy="273685"/>
            </a:xfrm>
            <a:custGeom>
              <a:avLst/>
              <a:gdLst/>
              <a:ahLst/>
              <a:cxnLst/>
              <a:rect l="l" t="t" r="r" b="b"/>
              <a:pathLst>
                <a:path w="159384" h="273685">
                  <a:moveTo>
                    <a:pt x="11429" y="0"/>
                  </a:moveTo>
                  <a:lnTo>
                    <a:pt x="0" y="17779"/>
                  </a:lnTo>
                  <a:lnTo>
                    <a:pt x="83819" y="69532"/>
                  </a:lnTo>
                  <a:lnTo>
                    <a:pt x="95567" y="51752"/>
                  </a:lnTo>
                  <a:lnTo>
                    <a:pt x="11429" y="0"/>
                  </a:lnTo>
                  <a:close/>
                </a:path>
                <a:path w="159384" h="273685">
                  <a:moveTo>
                    <a:pt x="30797" y="185419"/>
                  </a:moveTo>
                  <a:lnTo>
                    <a:pt x="20319" y="203834"/>
                  </a:lnTo>
                  <a:lnTo>
                    <a:pt x="148589" y="273684"/>
                  </a:lnTo>
                  <a:lnTo>
                    <a:pt x="159067" y="255269"/>
                  </a:lnTo>
                  <a:lnTo>
                    <a:pt x="30797" y="185419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9386887" y="1878964"/>
              <a:ext cx="258445" cy="596265"/>
            </a:xfrm>
            <a:custGeom>
              <a:avLst/>
              <a:gdLst/>
              <a:ahLst/>
              <a:cxnLst/>
              <a:rect l="l" t="t" r="r" b="b"/>
              <a:pathLst>
                <a:path w="258445" h="596264">
                  <a:moveTo>
                    <a:pt x="11747" y="304164"/>
                  </a:moveTo>
                  <a:lnTo>
                    <a:pt x="0" y="321945"/>
                  </a:lnTo>
                  <a:lnTo>
                    <a:pt x="188912" y="441960"/>
                  </a:lnTo>
                  <a:lnTo>
                    <a:pt x="200659" y="424180"/>
                  </a:lnTo>
                  <a:lnTo>
                    <a:pt x="11747" y="304164"/>
                  </a:lnTo>
                  <a:close/>
                </a:path>
                <a:path w="258445" h="596264">
                  <a:moveTo>
                    <a:pt x="11747" y="152082"/>
                  </a:moveTo>
                  <a:lnTo>
                    <a:pt x="0" y="169862"/>
                  </a:lnTo>
                  <a:lnTo>
                    <a:pt x="188912" y="289877"/>
                  </a:lnTo>
                  <a:lnTo>
                    <a:pt x="200659" y="272097"/>
                  </a:lnTo>
                  <a:lnTo>
                    <a:pt x="11747" y="152082"/>
                  </a:lnTo>
                  <a:close/>
                </a:path>
                <a:path w="258445" h="596264">
                  <a:moveTo>
                    <a:pt x="11747" y="0"/>
                  </a:moveTo>
                  <a:lnTo>
                    <a:pt x="0" y="17780"/>
                  </a:lnTo>
                  <a:lnTo>
                    <a:pt x="188912" y="137795"/>
                  </a:lnTo>
                  <a:lnTo>
                    <a:pt x="200659" y="120014"/>
                  </a:lnTo>
                  <a:lnTo>
                    <a:pt x="11747" y="0"/>
                  </a:lnTo>
                  <a:close/>
                </a:path>
                <a:path w="258445" h="596264">
                  <a:moveTo>
                    <a:pt x="69532" y="458470"/>
                  </a:moveTo>
                  <a:lnTo>
                    <a:pt x="57784" y="476250"/>
                  </a:lnTo>
                  <a:lnTo>
                    <a:pt x="246697" y="596264"/>
                  </a:lnTo>
                  <a:lnTo>
                    <a:pt x="258445" y="578485"/>
                  </a:lnTo>
                  <a:lnTo>
                    <a:pt x="69532" y="45847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575800" y="2574925"/>
              <a:ext cx="217487" cy="252095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9264332" y="1839277"/>
              <a:ext cx="534035" cy="1414780"/>
            </a:xfrm>
            <a:custGeom>
              <a:avLst/>
              <a:gdLst/>
              <a:ahLst/>
              <a:cxnLst/>
              <a:rect l="l" t="t" r="r" b="b"/>
              <a:pathLst>
                <a:path w="534034" h="1414779">
                  <a:moveTo>
                    <a:pt x="306704" y="9842"/>
                  </a:moveTo>
                  <a:lnTo>
                    <a:pt x="96520" y="103822"/>
                  </a:lnTo>
                  <a:lnTo>
                    <a:pt x="96520" y="625157"/>
                  </a:lnTo>
                  <a:lnTo>
                    <a:pt x="0" y="1176020"/>
                  </a:lnTo>
                  <a:lnTo>
                    <a:pt x="0" y="1414780"/>
                  </a:lnTo>
                  <a:lnTo>
                    <a:pt x="21589" y="1414780"/>
                  </a:lnTo>
                  <a:lnTo>
                    <a:pt x="21589" y="1249997"/>
                  </a:lnTo>
                  <a:lnTo>
                    <a:pt x="73671" y="1226820"/>
                  </a:lnTo>
                  <a:lnTo>
                    <a:pt x="21589" y="1226820"/>
                  </a:lnTo>
                  <a:lnTo>
                    <a:pt x="21589" y="1177607"/>
                  </a:lnTo>
                  <a:lnTo>
                    <a:pt x="39370" y="1076325"/>
                  </a:lnTo>
                  <a:lnTo>
                    <a:pt x="63661" y="1076325"/>
                  </a:lnTo>
                  <a:lnTo>
                    <a:pt x="93431" y="1062989"/>
                  </a:lnTo>
                  <a:lnTo>
                    <a:pt x="41909" y="1062989"/>
                  </a:lnTo>
                  <a:lnTo>
                    <a:pt x="66992" y="918210"/>
                  </a:lnTo>
                  <a:lnTo>
                    <a:pt x="122987" y="893127"/>
                  </a:lnTo>
                  <a:lnTo>
                    <a:pt x="71437" y="893127"/>
                  </a:lnTo>
                  <a:lnTo>
                    <a:pt x="96837" y="748664"/>
                  </a:lnTo>
                  <a:lnTo>
                    <a:pt x="153478" y="723264"/>
                  </a:lnTo>
                  <a:lnTo>
                    <a:pt x="101282" y="723264"/>
                  </a:lnTo>
                  <a:lnTo>
                    <a:pt x="118109" y="626745"/>
                  </a:lnTo>
                  <a:lnTo>
                    <a:pt x="118109" y="582612"/>
                  </a:lnTo>
                  <a:lnTo>
                    <a:pt x="170576" y="559117"/>
                  </a:lnTo>
                  <a:lnTo>
                    <a:pt x="118109" y="559117"/>
                  </a:lnTo>
                  <a:lnTo>
                    <a:pt x="118109" y="426085"/>
                  </a:lnTo>
                  <a:lnTo>
                    <a:pt x="169867" y="402907"/>
                  </a:lnTo>
                  <a:lnTo>
                    <a:pt x="118109" y="402907"/>
                  </a:lnTo>
                  <a:lnTo>
                    <a:pt x="118109" y="269557"/>
                  </a:lnTo>
                  <a:lnTo>
                    <a:pt x="169867" y="246380"/>
                  </a:lnTo>
                  <a:lnTo>
                    <a:pt x="118109" y="246380"/>
                  </a:lnTo>
                  <a:lnTo>
                    <a:pt x="118109" y="117475"/>
                  </a:lnTo>
                  <a:lnTo>
                    <a:pt x="306704" y="33020"/>
                  </a:lnTo>
                  <a:lnTo>
                    <a:pt x="306704" y="9842"/>
                  </a:lnTo>
                  <a:close/>
                </a:path>
                <a:path w="534034" h="1414779">
                  <a:moveTo>
                    <a:pt x="512445" y="862964"/>
                  </a:moveTo>
                  <a:lnTo>
                    <a:pt x="512445" y="1008380"/>
                  </a:lnTo>
                  <a:lnTo>
                    <a:pt x="21589" y="1226820"/>
                  </a:lnTo>
                  <a:lnTo>
                    <a:pt x="73671" y="1226820"/>
                  </a:lnTo>
                  <a:lnTo>
                    <a:pt x="512445" y="1031557"/>
                  </a:lnTo>
                  <a:lnTo>
                    <a:pt x="534034" y="1031557"/>
                  </a:lnTo>
                  <a:lnTo>
                    <a:pt x="534034" y="902652"/>
                  </a:lnTo>
                  <a:lnTo>
                    <a:pt x="512445" y="862964"/>
                  </a:lnTo>
                  <a:close/>
                </a:path>
                <a:path w="534034" h="1414779">
                  <a:moveTo>
                    <a:pt x="534034" y="1031557"/>
                  </a:moveTo>
                  <a:lnTo>
                    <a:pt x="512445" y="1031557"/>
                  </a:lnTo>
                  <a:lnTo>
                    <a:pt x="512445" y="1152207"/>
                  </a:lnTo>
                  <a:lnTo>
                    <a:pt x="534034" y="1152207"/>
                  </a:lnTo>
                  <a:lnTo>
                    <a:pt x="534034" y="1031557"/>
                  </a:lnTo>
                  <a:close/>
                </a:path>
                <a:path w="534034" h="1414779">
                  <a:moveTo>
                    <a:pt x="63661" y="1076325"/>
                  </a:moveTo>
                  <a:lnTo>
                    <a:pt x="39370" y="1076325"/>
                  </a:lnTo>
                  <a:lnTo>
                    <a:pt x="43814" y="1085214"/>
                  </a:lnTo>
                  <a:lnTo>
                    <a:pt x="63661" y="1076325"/>
                  </a:lnTo>
                  <a:close/>
                </a:path>
                <a:path w="534034" h="1414779">
                  <a:moveTo>
                    <a:pt x="487997" y="817562"/>
                  </a:moveTo>
                  <a:lnTo>
                    <a:pt x="487997" y="862964"/>
                  </a:lnTo>
                  <a:lnTo>
                    <a:pt x="41909" y="1062989"/>
                  </a:lnTo>
                  <a:lnTo>
                    <a:pt x="93431" y="1062989"/>
                  </a:lnTo>
                  <a:lnTo>
                    <a:pt x="498157" y="881697"/>
                  </a:lnTo>
                  <a:lnTo>
                    <a:pt x="512445" y="881697"/>
                  </a:lnTo>
                  <a:lnTo>
                    <a:pt x="512445" y="862964"/>
                  </a:lnTo>
                  <a:lnTo>
                    <a:pt x="487997" y="817562"/>
                  </a:lnTo>
                  <a:close/>
                </a:path>
                <a:path w="534034" h="1414779">
                  <a:moveTo>
                    <a:pt x="512445" y="881697"/>
                  </a:moveTo>
                  <a:lnTo>
                    <a:pt x="498157" y="881697"/>
                  </a:lnTo>
                  <a:lnTo>
                    <a:pt x="512445" y="908050"/>
                  </a:lnTo>
                  <a:lnTo>
                    <a:pt x="512445" y="881697"/>
                  </a:lnTo>
                  <a:close/>
                </a:path>
                <a:path w="534034" h="1414779">
                  <a:moveTo>
                    <a:pt x="419734" y="691832"/>
                  </a:moveTo>
                  <a:lnTo>
                    <a:pt x="419734" y="736917"/>
                  </a:lnTo>
                  <a:lnTo>
                    <a:pt x="71437" y="893127"/>
                  </a:lnTo>
                  <a:lnTo>
                    <a:pt x="122987" y="893127"/>
                  </a:lnTo>
                  <a:lnTo>
                    <a:pt x="429895" y="755650"/>
                  </a:lnTo>
                  <a:lnTo>
                    <a:pt x="454383" y="755650"/>
                  </a:lnTo>
                  <a:lnTo>
                    <a:pt x="419734" y="691832"/>
                  </a:lnTo>
                  <a:close/>
                </a:path>
                <a:path w="534034" h="1414779">
                  <a:moveTo>
                    <a:pt x="454383" y="755650"/>
                  </a:moveTo>
                  <a:lnTo>
                    <a:pt x="429895" y="755650"/>
                  </a:lnTo>
                  <a:lnTo>
                    <a:pt x="487997" y="862964"/>
                  </a:lnTo>
                  <a:lnTo>
                    <a:pt x="487997" y="817562"/>
                  </a:lnTo>
                  <a:lnTo>
                    <a:pt x="454383" y="755650"/>
                  </a:lnTo>
                  <a:close/>
                </a:path>
                <a:path w="534034" h="1414779">
                  <a:moveTo>
                    <a:pt x="386205" y="629920"/>
                  </a:moveTo>
                  <a:lnTo>
                    <a:pt x="361632" y="629920"/>
                  </a:lnTo>
                  <a:lnTo>
                    <a:pt x="419734" y="736917"/>
                  </a:lnTo>
                  <a:lnTo>
                    <a:pt x="419734" y="691832"/>
                  </a:lnTo>
                  <a:lnTo>
                    <a:pt x="386205" y="629920"/>
                  </a:lnTo>
                  <a:close/>
                </a:path>
                <a:path w="534034" h="1414779">
                  <a:moveTo>
                    <a:pt x="351472" y="565785"/>
                  </a:moveTo>
                  <a:lnTo>
                    <a:pt x="351472" y="611187"/>
                  </a:lnTo>
                  <a:lnTo>
                    <a:pt x="101282" y="723264"/>
                  </a:lnTo>
                  <a:lnTo>
                    <a:pt x="153478" y="723264"/>
                  </a:lnTo>
                  <a:lnTo>
                    <a:pt x="361632" y="629920"/>
                  </a:lnTo>
                  <a:lnTo>
                    <a:pt x="386205" y="629920"/>
                  </a:lnTo>
                  <a:lnTo>
                    <a:pt x="351472" y="565785"/>
                  </a:lnTo>
                  <a:close/>
                </a:path>
                <a:path w="534034" h="1414779">
                  <a:moveTo>
                    <a:pt x="328295" y="498157"/>
                  </a:moveTo>
                  <a:lnTo>
                    <a:pt x="306704" y="498157"/>
                  </a:lnTo>
                  <a:lnTo>
                    <a:pt x="306704" y="528637"/>
                  </a:lnTo>
                  <a:lnTo>
                    <a:pt x="351472" y="611187"/>
                  </a:lnTo>
                  <a:lnTo>
                    <a:pt x="351472" y="565785"/>
                  </a:lnTo>
                  <a:lnTo>
                    <a:pt x="328295" y="523239"/>
                  </a:lnTo>
                  <a:lnTo>
                    <a:pt x="328295" y="498157"/>
                  </a:lnTo>
                  <a:close/>
                </a:path>
                <a:path w="534034" h="1414779">
                  <a:moveTo>
                    <a:pt x="328295" y="0"/>
                  </a:moveTo>
                  <a:lnTo>
                    <a:pt x="306704" y="9842"/>
                  </a:lnTo>
                  <a:lnTo>
                    <a:pt x="306704" y="474662"/>
                  </a:lnTo>
                  <a:lnTo>
                    <a:pt x="118109" y="559117"/>
                  </a:lnTo>
                  <a:lnTo>
                    <a:pt x="170576" y="559117"/>
                  </a:lnTo>
                  <a:lnTo>
                    <a:pt x="306704" y="498157"/>
                  </a:lnTo>
                  <a:lnTo>
                    <a:pt x="328295" y="498157"/>
                  </a:lnTo>
                  <a:lnTo>
                    <a:pt x="328295" y="0"/>
                  </a:lnTo>
                  <a:close/>
                </a:path>
                <a:path w="534034" h="1414779">
                  <a:moveTo>
                    <a:pt x="306704" y="318452"/>
                  </a:moveTo>
                  <a:lnTo>
                    <a:pt x="118109" y="402907"/>
                  </a:lnTo>
                  <a:lnTo>
                    <a:pt x="169867" y="402907"/>
                  </a:lnTo>
                  <a:lnTo>
                    <a:pt x="306704" y="341630"/>
                  </a:lnTo>
                  <a:lnTo>
                    <a:pt x="306704" y="318452"/>
                  </a:lnTo>
                  <a:close/>
                </a:path>
                <a:path w="534034" h="1414779">
                  <a:moveTo>
                    <a:pt x="306704" y="161925"/>
                  </a:moveTo>
                  <a:lnTo>
                    <a:pt x="118109" y="246380"/>
                  </a:lnTo>
                  <a:lnTo>
                    <a:pt x="169867" y="246380"/>
                  </a:lnTo>
                  <a:lnTo>
                    <a:pt x="306704" y="185102"/>
                  </a:lnTo>
                  <a:lnTo>
                    <a:pt x="306704" y="161925"/>
                  </a:lnTo>
                  <a:close/>
                </a:path>
              </a:pathLst>
            </a:custGeom>
            <a:solidFill>
              <a:srgbClr val="C6C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362439" y="1887854"/>
              <a:ext cx="225742" cy="493395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9267825" y="2353627"/>
              <a:ext cx="520700" cy="692785"/>
            </a:xfrm>
            <a:custGeom>
              <a:avLst/>
              <a:gdLst/>
              <a:ahLst/>
              <a:cxnLst/>
              <a:rect l="l" t="t" r="r" b="b"/>
              <a:pathLst>
                <a:path w="520700" h="692785">
                  <a:moveTo>
                    <a:pt x="286384" y="435927"/>
                  </a:moveTo>
                  <a:lnTo>
                    <a:pt x="0" y="676592"/>
                  </a:lnTo>
                  <a:lnTo>
                    <a:pt x="14287" y="692467"/>
                  </a:lnTo>
                  <a:lnTo>
                    <a:pt x="293370" y="457835"/>
                  </a:lnTo>
                  <a:lnTo>
                    <a:pt x="474381" y="457835"/>
                  </a:lnTo>
                  <a:lnTo>
                    <a:pt x="286384" y="435927"/>
                  </a:lnTo>
                  <a:close/>
                </a:path>
                <a:path w="520700" h="692785">
                  <a:moveTo>
                    <a:pt x="253682" y="300037"/>
                  </a:moveTo>
                  <a:lnTo>
                    <a:pt x="27304" y="554355"/>
                  </a:lnTo>
                  <a:lnTo>
                    <a:pt x="43497" y="568325"/>
                  </a:lnTo>
                  <a:lnTo>
                    <a:pt x="261620" y="323214"/>
                  </a:lnTo>
                  <a:lnTo>
                    <a:pt x="374844" y="323214"/>
                  </a:lnTo>
                  <a:lnTo>
                    <a:pt x="253682" y="300037"/>
                  </a:lnTo>
                  <a:close/>
                </a:path>
                <a:path w="520700" h="692785">
                  <a:moveTo>
                    <a:pt x="474381" y="457835"/>
                  </a:moveTo>
                  <a:lnTo>
                    <a:pt x="293370" y="457835"/>
                  </a:lnTo>
                  <a:lnTo>
                    <a:pt x="518159" y="484505"/>
                  </a:lnTo>
                  <a:lnTo>
                    <a:pt x="520700" y="463232"/>
                  </a:lnTo>
                  <a:lnTo>
                    <a:pt x="474381" y="457835"/>
                  </a:lnTo>
                  <a:close/>
                </a:path>
                <a:path w="520700" h="692785">
                  <a:moveTo>
                    <a:pt x="227965" y="146050"/>
                  </a:moveTo>
                  <a:lnTo>
                    <a:pt x="49529" y="384175"/>
                  </a:lnTo>
                  <a:lnTo>
                    <a:pt x="66992" y="396875"/>
                  </a:lnTo>
                  <a:lnTo>
                    <a:pt x="235902" y="171132"/>
                  </a:lnTo>
                  <a:lnTo>
                    <a:pt x="300537" y="171132"/>
                  </a:lnTo>
                  <a:lnTo>
                    <a:pt x="227965" y="146050"/>
                  </a:lnTo>
                  <a:close/>
                </a:path>
                <a:path w="520700" h="692785">
                  <a:moveTo>
                    <a:pt x="374844" y="323214"/>
                  </a:moveTo>
                  <a:lnTo>
                    <a:pt x="261620" y="323214"/>
                  </a:lnTo>
                  <a:lnTo>
                    <a:pt x="490220" y="367030"/>
                  </a:lnTo>
                  <a:lnTo>
                    <a:pt x="494347" y="346075"/>
                  </a:lnTo>
                  <a:lnTo>
                    <a:pt x="374844" y="323214"/>
                  </a:lnTo>
                  <a:close/>
                </a:path>
                <a:path w="520700" h="692785">
                  <a:moveTo>
                    <a:pt x="300537" y="171132"/>
                  </a:moveTo>
                  <a:lnTo>
                    <a:pt x="235902" y="171132"/>
                  </a:lnTo>
                  <a:lnTo>
                    <a:pt x="427354" y="237489"/>
                  </a:lnTo>
                  <a:lnTo>
                    <a:pt x="434657" y="217487"/>
                  </a:lnTo>
                  <a:lnTo>
                    <a:pt x="300537" y="171132"/>
                  </a:lnTo>
                  <a:close/>
                </a:path>
                <a:path w="520700" h="692785">
                  <a:moveTo>
                    <a:pt x="204470" y="0"/>
                  </a:moveTo>
                  <a:lnTo>
                    <a:pt x="80962" y="218757"/>
                  </a:lnTo>
                  <a:lnTo>
                    <a:pt x="100012" y="228917"/>
                  </a:lnTo>
                  <a:lnTo>
                    <a:pt x="213042" y="28575"/>
                  </a:lnTo>
                  <a:lnTo>
                    <a:pt x="259202" y="28575"/>
                  </a:lnTo>
                  <a:lnTo>
                    <a:pt x="204470" y="0"/>
                  </a:lnTo>
                  <a:close/>
                </a:path>
                <a:path w="520700" h="692785">
                  <a:moveTo>
                    <a:pt x="259202" y="28575"/>
                  </a:moveTo>
                  <a:lnTo>
                    <a:pt x="213042" y="28575"/>
                  </a:lnTo>
                  <a:lnTo>
                    <a:pt x="352425" y="101282"/>
                  </a:lnTo>
                  <a:lnTo>
                    <a:pt x="362584" y="82550"/>
                  </a:lnTo>
                  <a:lnTo>
                    <a:pt x="259202" y="28575"/>
                  </a:lnTo>
                  <a:close/>
                </a:path>
              </a:pathLst>
            </a:custGeom>
            <a:solidFill>
              <a:srgbClr val="C6C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9126854" y="1822132"/>
              <a:ext cx="248920" cy="922019"/>
            </a:xfrm>
            <a:custGeom>
              <a:avLst/>
              <a:gdLst/>
              <a:ahLst/>
              <a:cxnLst/>
              <a:rect l="l" t="t" r="r" b="b"/>
              <a:pathLst>
                <a:path w="248920" h="922019">
                  <a:moveTo>
                    <a:pt x="11747" y="783907"/>
                  </a:moveTo>
                  <a:lnTo>
                    <a:pt x="0" y="801687"/>
                  </a:lnTo>
                  <a:lnTo>
                    <a:pt x="188912" y="921702"/>
                  </a:lnTo>
                  <a:lnTo>
                    <a:pt x="200660" y="903922"/>
                  </a:lnTo>
                  <a:lnTo>
                    <a:pt x="11747" y="783907"/>
                  </a:lnTo>
                  <a:close/>
                </a:path>
                <a:path w="248920" h="922019">
                  <a:moveTo>
                    <a:pt x="41592" y="618489"/>
                  </a:moveTo>
                  <a:lnTo>
                    <a:pt x="29845" y="635952"/>
                  </a:lnTo>
                  <a:lnTo>
                    <a:pt x="218757" y="755967"/>
                  </a:lnTo>
                  <a:lnTo>
                    <a:pt x="230504" y="738504"/>
                  </a:lnTo>
                  <a:lnTo>
                    <a:pt x="41592" y="618489"/>
                  </a:lnTo>
                  <a:close/>
                </a:path>
                <a:path w="248920" h="922019">
                  <a:moveTo>
                    <a:pt x="59690" y="456247"/>
                  </a:moveTo>
                  <a:lnTo>
                    <a:pt x="47942" y="474027"/>
                  </a:lnTo>
                  <a:lnTo>
                    <a:pt x="236854" y="594042"/>
                  </a:lnTo>
                  <a:lnTo>
                    <a:pt x="248602" y="576262"/>
                  </a:lnTo>
                  <a:lnTo>
                    <a:pt x="59690" y="456247"/>
                  </a:lnTo>
                  <a:close/>
                </a:path>
                <a:path w="248920" h="922019">
                  <a:moveTo>
                    <a:pt x="59690" y="304164"/>
                  </a:moveTo>
                  <a:lnTo>
                    <a:pt x="47942" y="321944"/>
                  </a:lnTo>
                  <a:lnTo>
                    <a:pt x="236854" y="441959"/>
                  </a:lnTo>
                  <a:lnTo>
                    <a:pt x="248602" y="424179"/>
                  </a:lnTo>
                  <a:lnTo>
                    <a:pt x="59690" y="304164"/>
                  </a:lnTo>
                  <a:close/>
                </a:path>
                <a:path w="248920" h="922019">
                  <a:moveTo>
                    <a:pt x="59690" y="152082"/>
                  </a:moveTo>
                  <a:lnTo>
                    <a:pt x="47942" y="169862"/>
                  </a:lnTo>
                  <a:lnTo>
                    <a:pt x="236854" y="289877"/>
                  </a:lnTo>
                  <a:lnTo>
                    <a:pt x="248602" y="272097"/>
                  </a:lnTo>
                  <a:lnTo>
                    <a:pt x="59690" y="152082"/>
                  </a:lnTo>
                  <a:close/>
                </a:path>
                <a:path w="248920" h="922019">
                  <a:moveTo>
                    <a:pt x="59690" y="0"/>
                  </a:moveTo>
                  <a:lnTo>
                    <a:pt x="47942" y="17779"/>
                  </a:lnTo>
                  <a:lnTo>
                    <a:pt x="236854" y="137794"/>
                  </a:lnTo>
                  <a:lnTo>
                    <a:pt x="248602" y="120014"/>
                  </a:lnTo>
                  <a:lnTo>
                    <a:pt x="59690" y="0"/>
                  </a:lnTo>
                  <a:close/>
                </a:path>
              </a:pathLst>
            </a:custGeom>
            <a:solidFill>
              <a:srgbClr val="DB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080182" y="2785745"/>
              <a:ext cx="218757" cy="289877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9091612" y="1118235"/>
              <a:ext cx="500380" cy="1944370"/>
            </a:xfrm>
            <a:custGeom>
              <a:avLst/>
              <a:gdLst/>
              <a:ahLst/>
              <a:cxnLst/>
              <a:rect l="l" t="t" r="r" b="b"/>
              <a:pathLst>
                <a:path w="500379" h="1944370">
                  <a:moveTo>
                    <a:pt x="115002" y="1826577"/>
                  </a:moveTo>
                  <a:lnTo>
                    <a:pt x="89534" y="1826577"/>
                  </a:lnTo>
                  <a:lnTo>
                    <a:pt x="166687" y="1944052"/>
                  </a:lnTo>
                  <a:lnTo>
                    <a:pt x="184784" y="1932622"/>
                  </a:lnTo>
                  <a:lnTo>
                    <a:pt x="115002" y="1826577"/>
                  </a:lnTo>
                  <a:close/>
                </a:path>
                <a:path w="500379" h="1944370">
                  <a:moveTo>
                    <a:pt x="21590" y="1684019"/>
                  </a:moveTo>
                  <a:lnTo>
                    <a:pt x="3175" y="1695450"/>
                  </a:lnTo>
                  <a:lnTo>
                    <a:pt x="76834" y="1807527"/>
                  </a:lnTo>
                  <a:lnTo>
                    <a:pt x="0" y="1823085"/>
                  </a:lnTo>
                  <a:lnTo>
                    <a:pt x="4445" y="1843722"/>
                  </a:lnTo>
                  <a:lnTo>
                    <a:pt x="89534" y="1826577"/>
                  </a:lnTo>
                  <a:lnTo>
                    <a:pt x="115002" y="1826577"/>
                  </a:lnTo>
                  <a:lnTo>
                    <a:pt x="112077" y="1822132"/>
                  </a:lnTo>
                  <a:lnTo>
                    <a:pt x="190182" y="1806257"/>
                  </a:lnTo>
                  <a:lnTo>
                    <a:pt x="189498" y="1803082"/>
                  </a:lnTo>
                  <a:lnTo>
                    <a:pt x="99695" y="1803082"/>
                  </a:lnTo>
                  <a:lnTo>
                    <a:pt x="21590" y="1684019"/>
                  </a:lnTo>
                  <a:close/>
                </a:path>
                <a:path w="500379" h="1944370">
                  <a:moveTo>
                    <a:pt x="185737" y="1785619"/>
                  </a:moveTo>
                  <a:lnTo>
                    <a:pt x="99695" y="1803082"/>
                  </a:lnTo>
                  <a:lnTo>
                    <a:pt x="189498" y="1803082"/>
                  </a:lnTo>
                  <a:lnTo>
                    <a:pt x="185737" y="1785619"/>
                  </a:lnTo>
                  <a:close/>
                </a:path>
                <a:path w="500379" h="1944370">
                  <a:moveTo>
                    <a:pt x="137591" y="1651000"/>
                  </a:moveTo>
                  <a:lnTo>
                    <a:pt x="113029" y="1651000"/>
                  </a:lnTo>
                  <a:lnTo>
                    <a:pt x="188277" y="1784350"/>
                  </a:lnTo>
                  <a:lnTo>
                    <a:pt x="207327" y="1774189"/>
                  </a:lnTo>
                  <a:lnTo>
                    <a:pt x="137591" y="1651000"/>
                  </a:lnTo>
                  <a:close/>
                </a:path>
                <a:path w="500379" h="1944370">
                  <a:moveTo>
                    <a:pt x="53699" y="1502410"/>
                  </a:moveTo>
                  <a:lnTo>
                    <a:pt x="49847" y="1502410"/>
                  </a:lnTo>
                  <a:lnTo>
                    <a:pt x="33654" y="1510982"/>
                  </a:lnTo>
                  <a:lnTo>
                    <a:pt x="101917" y="1631314"/>
                  </a:lnTo>
                  <a:lnTo>
                    <a:pt x="20954" y="1645602"/>
                  </a:lnTo>
                  <a:lnTo>
                    <a:pt x="24765" y="1666557"/>
                  </a:lnTo>
                  <a:lnTo>
                    <a:pt x="113029" y="1651000"/>
                  </a:lnTo>
                  <a:lnTo>
                    <a:pt x="137591" y="1651000"/>
                  </a:lnTo>
                  <a:lnTo>
                    <a:pt x="135254" y="1646872"/>
                  </a:lnTo>
                  <a:lnTo>
                    <a:pt x="220979" y="1631950"/>
                  </a:lnTo>
                  <a:lnTo>
                    <a:pt x="220146" y="1627504"/>
                  </a:lnTo>
                  <a:lnTo>
                    <a:pt x="124459" y="1627504"/>
                  </a:lnTo>
                  <a:lnTo>
                    <a:pt x="53699" y="1502410"/>
                  </a:lnTo>
                  <a:close/>
                </a:path>
                <a:path w="500379" h="1944370">
                  <a:moveTo>
                    <a:pt x="206692" y="1569085"/>
                  </a:moveTo>
                  <a:lnTo>
                    <a:pt x="206692" y="1612900"/>
                  </a:lnTo>
                  <a:lnTo>
                    <a:pt x="124459" y="1627504"/>
                  </a:lnTo>
                  <a:lnTo>
                    <a:pt x="220146" y="1627504"/>
                  </a:lnTo>
                  <a:lnTo>
                    <a:pt x="218122" y="1616710"/>
                  </a:lnTo>
                  <a:lnTo>
                    <a:pt x="230187" y="1610360"/>
                  </a:lnTo>
                  <a:lnTo>
                    <a:pt x="206692" y="1569085"/>
                  </a:lnTo>
                  <a:close/>
                </a:path>
                <a:path w="500379" h="1944370">
                  <a:moveTo>
                    <a:pt x="160274" y="1487169"/>
                  </a:moveTo>
                  <a:lnTo>
                    <a:pt x="135890" y="1487169"/>
                  </a:lnTo>
                  <a:lnTo>
                    <a:pt x="206692" y="1612900"/>
                  </a:lnTo>
                  <a:lnTo>
                    <a:pt x="206692" y="1569085"/>
                  </a:lnTo>
                  <a:lnTo>
                    <a:pt x="160274" y="1487169"/>
                  </a:lnTo>
                  <a:close/>
                </a:path>
                <a:path w="500379" h="1944370">
                  <a:moveTo>
                    <a:pt x="75565" y="1336992"/>
                  </a:moveTo>
                  <a:lnTo>
                    <a:pt x="56515" y="1347152"/>
                  </a:lnTo>
                  <a:lnTo>
                    <a:pt x="124777" y="1467485"/>
                  </a:lnTo>
                  <a:lnTo>
                    <a:pt x="43815" y="1481772"/>
                  </a:lnTo>
                  <a:lnTo>
                    <a:pt x="47625" y="1502727"/>
                  </a:lnTo>
                  <a:lnTo>
                    <a:pt x="49847" y="1502410"/>
                  </a:lnTo>
                  <a:lnTo>
                    <a:pt x="53699" y="1502410"/>
                  </a:lnTo>
                  <a:lnTo>
                    <a:pt x="53340" y="1501775"/>
                  </a:lnTo>
                  <a:lnTo>
                    <a:pt x="135890" y="1487169"/>
                  </a:lnTo>
                  <a:lnTo>
                    <a:pt x="160274" y="1487169"/>
                  </a:lnTo>
                  <a:lnTo>
                    <a:pt x="158115" y="1483360"/>
                  </a:lnTo>
                  <a:lnTo>
                    <a:pt x="243840" y="1468119"/>
                  </a:lnTo>
                  <a:lnTo>
                    <a:pt x="243016" y="1463675"/>
                  </a:lnTo>
                  <a:lnTo>
                    <a:pt x="147320" y="1463675"/>
                  </a:lnTo>
                  <a:lnTo>
                    <a:pt x="75565" y="1336992"/>
                  </a:lnTo>
                  <a:close/>
                </a:path>
                <a:path w="500379" h="1944370">
                  <a:moveTo>
                    <a:pt x="192662" y="1322387"/>
                  </a:moveTo>
                  <a:lnTo>
                    <a:pt x="168275" y="1322387"/>
                  </a:lnTo>
                  <a:lnTo>
                    <a:pt x="238759" y="1447482"/>
                  </a:lnTo>
                  <a:lnTo>
                    <a:pt x="147320" y="1463675"/>
                  </a:lnTo>
                  <a:lnTo>
                    <a:pt x="243016" y="1463675"/>
                  </a:lnTo>
                  <a:lnTo>
                    <a:pt x="240665" y="1450975"/>
                  </a:lnTo>
                  <a:lnTo>
                    <a:pt x="252452" y="1450975"/>
                  </a:lnTo>
                  <a:lnTo>
                    <a:pt x="262572" y="1445577"/>
                  </a:lnTo>
                  <a:lnTo>
                    <a:pt x="192662" y="1322387"/>
                  </a:lnTo>
                  <a:close/>
                </a:path>
                <a:path w="500379" h="1944370">
                  <a:moveTo>
                    <a:pt x="252452" y="1450975"/>
                  </a:moveTo>
                  <a:lnTo>
                    <a:pt x="240665" y="1450975"/>
                  </a:lnTo>
                  <a:lnTo>
                    <a:pt x="243522" y="1455737"/>
                  </a:lnTo>
                  <a:lnTo>
                    <a:pt x="252452" y="1450975"/>
                  </a:lnTo>
                  <a:close/>
                </a:path>
                <a:path w="500379" h="1944370">
                  <a:moveTo>
                    <a:pt x="131857" y="1031557"/>
                  </a:moveTo>
                  <a:lnTo>
                    <a:pt x="106362" y="1031557"/>
                  </a:lnTo>
                  <a:lnTo>
                    <a:pt x="169545" y="1133792"/>
                  </a:lnTo>
                  <a:lnTo>
                    <a:pt x="98425" y="1154429"/>
                  </a:lnTo>
                  <a:lnTo>
                    <a:pt x="104457" y="1174114"/>
                  </a:lnTo>
                  <a:lnTo>
                    <a:pt x="88900" y="1182369"/>
                  </a:lnTo>
                  <a:lnTo>
                    <a:pt x="157162" y="1303019"/>
                  </a:lnTo>
                  <a:lnTo>
                    <a:pt x="76200" y="1317307"/>
                  </a:lnTo>
                  <a:lnTo>
                    <a:pt x="80009" y="1337944"/>
                  </a:lnTo>
                  <a:lnTo>
                    <a:pt x="168275" y="1322387"/>
                  </a:lnTo>
                  <a:lnTo>
                    <a:pt x="192662" y="1322387"/>
                  </a:lnTo>
                  <a:lnTo>
                    <a:pt x="190500" y="1318577"/>
                  </a:lnTo>
                  <a:lnTo>
                    <a:pt x="276225" y="1303337"/>
                  </a:lnTo>
                  <a:lnTo>
                    <a:pt x="275404" y="1298892"/>
                  </a:lnTo>
                  <a:lnTo>
                    <a:pt x="179704" y="1298892"/>
                  </a:lnTo>
                  <a:lnTo>
                    <a:pt x="108902" y="1173479"/>
                  </a:lnTo>
                  <a:lnTo>
                    <a:pt x="180975" y="1152525"/>
                  </a:lnTo>
                  <a:lnTo>
                    <a:pt x="206171" y="1152525"/>
                  </a:lnTo>
                  <a:lnTo>
                    <a:pt x="202247" y="1146175"/>
                  </a:lnTo>
                  <a:lnTo>
                    <a:pt x="255587" y="1130617"/>
                  </a:lnTo>
                  <a:lnTo>
                    <a:pt x="257537" y="1130617"/>
                  </a:lnTo>
                  <a:lnTo>
                    <a:pt x="259715" y="1129347"/>
                  </a:lnTo>
                  <a:lnTo>
                    <a:pt x="266382" y="1127442"/>
                  </a:lnTo>
                  <a:lnTo>
                    <a:pt x="190817" y="1127442"/>
                  </a:lnTo>
                  <a:lnTo>
                    <a:pt x="131857" y="1031557"/>
                  </a:lnTo>
                  <a:close/>
                </a:path>
                <a:path w="500379" h="1944370">
                  <a:moveTo>
                    <a:pt x="272415" y="1282700"/>
                  </a:moveTo>
                  <a:lnTo>
                    <a:pt x="179704" y="1298892"/>
                  </a:lnTo>
                  <a:lnTo>
                    <a:pt x="275404" y="1298892"/>
                  </a:lnTo>
                  <a:lnTo>
                    <a:pt x="272415" y="1282700"/>
                  </a:lnTo>
                  <a:close/>
                </a:path>
                <a:path w="500379" h="1944370">
                  <a:moveTo>
                    <a:pt x="206171" y="1152525"/>
                  </a:moveTo>
                  <a:lnTo>
                    <a:pt x="180975" y="1152525"/>
                  </a:lnTo>
                  <a:lnTo>
                    <a:pt x="255904" y="1274127"/>
                  </a:lnTo>
                  <a:lnTo>
                    <a:pt x="274637" y="1263332"/>
                  </a:lnTo>
                  <a:lnTo>
                    <a:pt x="206171" y="1152525"/>
                  </a:lnTo>
                  <a:close/>
                </a:path>
                <a:path w="500379" h="1944370">
                  <a:moveTo>
                    <a:pt x="257537" y="1130617"/>
                  </a:moveTo>
                  <a:lnTo>
                    <a:pt x="255587" y="1130617"/>
                  </a:lnTo>
                  <a:lnTo>
                    <a:pt x="255904" y="1131569"/>
                  </a:lnTo>
                  <a:lnTo>
                    <a:pt x="257537" y="1130617"/>
                  </a:lnTo>
                  <a:close/>
                </a:path>
                <a:path w="500379" h="1944370">
                  <a:moveTo>
                    <a:pt x="243840" y="1070927"/>
                  </a:moveTo>
                  <a:lnTo>
                    <a:pt x="243840" y="1111885"/>
                  </a:lnTo>
                  <a:lnTo>
                    <a:pt x="190817" y="1127442"/>
                  </a:lnTo>
                  <a:lnTo>
                    <a:pt x="266382" y="1127442"/>
                  </a:lnTo>
                  <a:lnTo>
                    <a:pt x="268604" y="1126807"/>
                  </a:lnTo>
                  <a:lnTo>
                    <a:pt x="267652" y="1124585"/>
                  </a:lnTo>
                  <a:lnTo>
                    <a:pt x="274637" y="1120457"/>
                  </a:lnTo>
                  <a:lnTo>
                    <a:pt x="243840" y="1070927"/>
                  </a:lnTo>
                  <a:close/>
                </a:path>
                <a:path w="500379" h="1944370">
                  <a:moveTo>
                    <a:pt x="206440" y="1009650"/>
                  </a:moveTo>
                  <a:lnTo>
                    <a:pt x="180975" y="1009650"/>
                  </a:lnTo>
                  <a:lnTo>
                    <a:pt x="243840" y="1111885"/>
                  </a:lnTo>
                  <a:lnTo>
                    <a:pt x="243840" y="1070927"/>
                  </a:lnTo>
                  <a:lnTo>
                    <a:pt x="206440" y="1009650"/>
                  </a:lnTo>
                  <a:close/>
                </a:path>
                <a:path w="500379" h="1944370">
                  <a:moveTo>
                    <a:pt x="131857" y="889000"/>
                  </a:moveTo>
                  <a:lnTo>
                    <a:pt x="106362" y="889000"/>
                  </a:lnTo>
                  <a:lnTo>
                    <a:pt x="169545" y="990917"/>
                  </a:lnTo>
                  <a:lnTo>
                    <a:pt x="98425" y="1011872"/>
                  </a:lnTo>
                  <a:lnTo>
                    <a:pt x="102234" y="1023937"/>
                  </a:lnTo>
                  <a:lnTo>
                    <a:pt x="101917" y="1024254"/>
                  </a:lnTo>
                  <a:lnTo>
                    <a:pt x="102552" y="1025207"/>
                  </a:lnTo>
                  <a:lnTo>
                    <a:pt x="104775" y="1032192"/>
                  </a:lnTo>
                  <a:lnTo>
                    <a:pt x="106362" y="1031557"/>
                  </a:lnTo>
                  <a:lnTo>
                    <a:pt x="131857" y="1031557"/>
                  </a:lnTo>
                  <a:lnTo>
                    <a:pt x="127952" y="1025207"/>
                  </a:lnTo>
                  <a:lnTo>
                    <a:pt x="180975" y="1009650"/>
                  </a:lnTo>
                  <a:lnTo>
                    <a:pt x="206440" y="1009650"/>
                  </a:lnTo>
                  <a:lnTo>
                    <a:pt x="202565" y="1003300"/>
                  </a:lnTo>
                  <a:lnTo>
                    <a:pt x="255587" y="987742"/>
                  </a:lnTo>
                  <a:lnTo>
                    <a:pt x="257537" y="987742"/>
                  </a:lnTo>
                  <a:lnTo>
                    <a:pt x="259715" y="986472"/>
                  </a:lnTo>
                  <a:lnTo>
                    <a:pt x="265271" y="984885"/>
                  </a:lnTo>
                  <a:lnTo>
                    <a:pt x="190817" y="984885"/>
                  </a:lnTo>
                  <a:lnTo>
                    <a:pt x="131857" y="889000"/>
                  </a:lnTo>
                  <a:close/>
                </a:path>
                <a:path w="500379" h="1944370">
                  <a:moveTo>
                    <a:pt x="257537" y="987742"/>
                  </a:moveTo>
                  <a:lnTo>
                    <a:pt x="255587" y="987742"/>
                  </a:lnTo>
                  <a:lnTo>
                    <a:pt x="255904" y="988694"/>
                  </a:lnTo>
                  <a:lnTo>
                    <a:pt x="257537" y="987742"/>
                  </a:lnTo>
                  <a:close/>
                </a:path>
                <a:path w="500379" h="1944370">
                  <a:moveTo>
                    <a:pt x="243840" y="928052"/>
                  </a:moveTo>
                  <a:lnTo>
                    <a:pt x="243840" y="969010"/>
                  </a:lnTo>
                  <a:lnTo>
                    <a:pt x="190817" y="984885"/>
                  </a:lnTo>
                  <a:lnTo>
                    <a:pt x="265271" y="984885"/>
                  </a:lnTo>
                  <a:lnTo>
                    <a:pt x="268604" y="983932"/>
                  </a:lnTo>
                  <a:lnTo>
                    <a:pt x="267652" y="982027"/>
                  </a:lnTo>
                  <a:lnTo>
                    <a:pt x="274637" y="977900"/>
                  </a:lnTo>
                  <a:lnTo>
                    <a:pt x="243840" y="928052"/>
                  </a:lnTo>
                  <a:close/>
                </a:path>
                <a:path w="500379" h="1944370">
                  <a:moveTo>
                    <a:pt x="206458" y="867092"/>
                  </a:moveTo>
                  <a:lnTo>
                    <a:pt x="180975" y="867092"/>
                  </a:lnTo>
                  <a:lnTo>
                    <a:pt x="243840" y="969010"/>
                  </a:lnTo>
                  <a:lnTo>
                    <a:pt x="243840" y="928052"/>
                  </a:lnTo>
                  <a:lnTo>
                    <a:pt x="206458" y="867092"/>
                  </a:lnTo>
                  <a:close/>
                </a:path>
                <a:path w="500379" h="1944370">
                  <a:moveTo>
                    <a:pt x="120650" y="727710"/>
                  </a:moveTo>
                  <a:lnTo>
                    <a:pt x="101917" y="738822"/>
                  </a:lnTo>
                  <a:lnTo>
                    <a:pt x="169545" y="848360"/>
                  </a:lnTo>
                  <a:lnTo>
                    <a:pt x="98425" y="869314"/>
                  </a:lnTo>
                  <a:lnTo>
                    <a:pt x="102234" y="881379"/>
                  </a:lnTo>
                  <a:lnTo>
                    <a:pt x="101917" y="881379"/>
                  </a:lnTo>
                  <a:lnTo>
                    <a:pt x="102552" y="882332"/>
                  </a:lnTo>
                  <a:lnTo>
                    <a:pt x="104775" y="889317"/>
                  </a:lnTo>
                  <a:lnTo>
                    <a:pt x="106362" y="889000"/>
                  </a:lnTo>
                  <a:lnTo>
                    <a:pt x="131857" y="889000"/>
                  </a:lnTo>
                  <a:lnTo>
                    <a:pt x="127952" y="882650"/>
                  </a:lnTo>
                  <a:lnTo>
                    <a:pt x="180975" y="867092"/>
                  </a:lnTo>
                  <a:lnTo>
                    <a:pt x="206458" y="867092"/>
                  </a:lnTo>
                  <a:lnTo>
                    <a:pt x="202565" y="860742"/>
                  </a:lnTo>
                  <a:lnTo>
                    <a:pt x="266047" y="842010"/>
                  </a:lnTo>
                  <a:lnTo>
                    <a:pt x="190817" y="842010"/>
                  </a:lnTo>
                  <a:lnTo>
                    <a:pt x="120650" y="727710"/>
                  </a:lnTo>
                  <a:close/>
                </a:path>
                <a:path w="500379" h="1944370">
                  <a:moveTo>
                    <a:pt x="210024" y="680719"/>
                  </a:moveTo>
                  <a:lnTo>
                    <a:pt x="186372" y="680719"/>
                  </a:lnTo>
                  <a:lnTo>
                    <a:pt x="250507" y="824547"/>
                  </a:lnTo>
                  <a:lnTo>
                    <a:pt x="190817" y="842010"/>
                  </a:lnTo>
                  <a:lnTo>
                    <a:pt x="266047" y="842010"/>
                  </a:lnTo>
                  <a:lnTo>
                    <a:pt x="280034" y="837882"/>
                  </a:lnTo>
                  <a:lnTo>
                    <a:pt x="272097" y="819785"/>
                  </a:lnTo>
                  <a:lnTo>
                    <a:pt x="290829" y="819785"/>
                  </a:lnTo>
                  <a:lnTo>
                    <a:pt x="290829" y="813435"/>
                  </a:lnTo>
                  <a:lnTo>
                    <a:pt x="269240" y="813435"/>
                  </a:lnTo>
                  <a:lnTo>
                    <a:pt x="210024" y="680719"/>
                  </a:lnTo>
                  <a:close/>
                </a:path>
                <a:path w="500379" h="1944370">
                  <a:moveTo>
                    <a:pt x="269240" y="317"/>
                  </a:moveTo>
                  <a:lnTo>
                    <a:pt x="269240" y="813435"/>
                  </a:lnTo>
                  <a:lnTo>
                    <a:pt x="290829" y="813435"/>
                  </a:lnTo>
                  <a:lnTo>
                    <a:pt x="290829" y="420052"/>
                  </a:lnTo>
                  <a:lnTo>
                    <a:pt x="294957" y="415607"/>
                  </a:lnTo>
                  <a:lnTo>
                    <a:pt x="290829" y="413067"/>
                  </a:lnTo>
                  <a:lnTo>
                    <a:pt x="290829" y="140652"/>
                  </a:lnTo>
                  <a:lnTo>
                    <a:pt x="313428" y="140652"/>
                  </a:lnTo>
                  <a:lnTo>
                    <a:pt x="269240" y="317"/>
                  </a:lnTo>
                  <a:close/>
                </a:path>
                <a:path w="500379" h="1944370">
                  <a:moveTo>
                    <a:pt x="313428" y="140652"/>
                  </a:moveTo>
                  <a:lnTo>
                    <a:pt x="290829" y="140652"/>
                  </a:lnTo>
                  <a:lnTo>
                    <a:pt x="479742" y="740727"/>
                  </a:lnTo>
                  <a:lnTo>
                    <a:pt x="500379" y="734377"/>
                  </a:lnTo>
                  <a:lnTo>
                    <a:pt x="313428" y="140652"/>
                  </a:lnTo>
                  <a:close/>
                </a:path>
                <a:path w="500379" h="1944370">
                  <a:moveTo>
                    <a:pt x="241617" y="193039"/>
                  </a:moveTo>
                  <a:lnTo>
                    <a:pt x="220345" y="197167"/>
                  </a:lnTo>
                  <a:lnTo>
                    <a:pt x="234315" y="263525"/>
                  </a:lnTo>
                  <a:lnTo>
                    <a:pt x="174307" y="354964"/>
                  </a:lnTo>
                  <a:lnTo>
                    <a:pt x="175895" y="355917"/>
                  </a:lnTo>
                  <a:lnTo>
                    <a:pt x="170179" y="365125"/>
                  </a:lnTo>
                  <a:lnTo>
                    <a:pt x="177800" y="369569"/>
                  </a:lnTo>
                  <a:lnTo>
                    <a:pt x="173037" y="371157"/>
                  </a:lnTo>
                  <a:lnTo>
                    <a:pt x="206057" y="474662"/>
                  </a:lnTo>
                  <a:lnTo>
                    <a:pt x="128904" y="551814"/>
                  </a:lnTo>
                  <a:lnTo>
                    <a:pt x="129857" y="554354"/>
                  </a:lnTo>
                  <a:lnTo>
                    <a:pt x="124777" y="562927"/>
                  </a:lnTo>
                  <a:lnTo>
                    <a:pt x="137159" y="570229"/>
                  </a:lnTo>
                  <a:lnTo>
                    <a:pt x="177800" y="661352"/>
                  </a:lnTo>
                  <a:lnTo>
                    <a:pt x="97154" y="697547"/>
                  </a:lnTo>
                  <a:lnTo>
                    <a:pt x="106045" y="716597"/>
                  </a:lnTo>
                  <a:lnTo>
                    <a:pt x="186372" y="680719"/>
                  </a:lnTo>
                  <a:lnTo>
                    <a:pt x="210024" y="680719"/>
                  </a:lnTo>
                  <a:lnTo>
                    <a:pt x="206057" y="671829"/>
                  </a:lnTo>
                  <a:lnTo>
                    <a:pt x="248942" y="652462"/>
                  </a:lnTo>
                  <a:lnTo>
                    <a:pt x="197484" y="652462"/>
                  </a:lnTo>
                  <a:lnTo>
                    <a:pt x="169545" y="589914"/>
                  </a:lnTo>
                  <a:lnTo>
                    <a:pt x="210687" y="589914"/>
                  </a:lnTo>
                  <a:lnTo>
                    <a:pt x="154940" y="556260"/>
                  </a:lnTo>
                  <a:lnTo>
                    <a:pt x="213359" y="497522"/>
                  </a:lnTo>
                  <a:lnTo>
                    <a:pt x="235928" y="497522"/>
                  </a:lnTo>
                  <a:lnTo>
                    <a:pt x="230504" y="480377"/>
                  </a:lnTo>
                  <a:lnTo>
                    <a:pt x="253365" y="457517"/>
                  </a:lnTo>
                  <a:lnTo>
                    <a:pt x="223202" y="457517"/>
                  </a:lnTo>
                  <a:lnTo>
                    <a:pt x="199390" y="382587"/>
                  </a:lnTo>
                  <a:lnTo>
                    <a:pt x="240272" y="382587"/>
                  </a:lnTo>
                  <a:lnTo>
                    <a:pt x="198437" y="357187"/>
                  </a:lnTo>
                  <a:lnTo>
                    <a:pt x="240665" y="293369"/>
                  </a:lnTo>
                  <a:lnTo>
                    <a:pt x="262254" y="293369"/>
                  </a:lnTo>
                  <a:lnTo>
                    <a:pt x="262254" y="290829"/>
                  </a:lnTo>
                  <a:lnTo>
                    <a:pt x="257492" y="267969"/>
                  </a:lnTo>
                  <a:lnTo>
                    <a:pt x="268922" y="250189"/>
                  </a:lnTo>
                  <a:lnTo>
                    <a:pt x="268922" y="238125"/>
                  </a:lnTo>
                  <a:lnTo>
                    <a:pt x="251142" y="238125"/>
                  </a:lnTo>
                  <a:lnTo>
                    <a:pt x="241617" y="193039"/>
                  </a:lnTo>
                  <a:close/>
                </a:path>
                <a:path w="500379" h="1944370">
                  <a:moveTo>
                    <a:pt x="240665" y="608012"/>
                  </a:moveTo>
                  <a:lnTo>
                    <a:pt x="240665" y="633094"/>
                  </a:lnTo>
                  <a:lnTo>
                    <a:pt x="197484" y="652462"/>
                  </a:lnTo>
                  <a:lnTo>
                    <a:pt x="248942" y="652462"/>
                  </a:lnTo>
                  <a:lnTo>
                    <a:pt x="255270" y="649604"/>
                  </a:lnTo>
                  <a:lnTo>
                    <a:pt x="250190" y="638810"/>
                  </a:lnTo>
                  <a:lnTo>
                    <a:pt x="269240" y="638810"/>
                  </a:lnTo>
                  <a:lnTo>
                    <a:pt x="269240" y="625475"/>
                  </a:lnTo>
                  <a:lnTo>
                    <a:pt x="268287" y="624839"/>
                  </a:lnTo>
                  <a:lnTo>
                    <a:pt x="269240" y="624522"/>
                  </a:lnTo>
                  <a:lnTo>
                    <a:pt x="269240" y="614044"/>
                  </a:lnTo>
                  <a:lnTo>
                    <a:pt x="250190" y="614044"/>
                  </a:lnTo>
                  <a:lnTo>
                    <a:pt x="240665" y="608012"/>
                  </a:lnTo>
                  <a:close/>
                </a:path>
                <a:path w="500379" h="1944370">
                  <a:moveTo>
                    <a:pt x="269240" y="638810"/>
                  </a:moveTo>
                  <a:lnTo>
                    <a:pt x="250190" y="638810"/>
                  </a:lnTo>
                  <a:lnTo>
                    <a:pt x="269240" y="650239"/>
                  </a:lnTo>
                  <a:lnTo>
                    <a:pt x="269240" y="638810"/>
                  </a:lnTo>
                  <a:close/>
                </a:path>
                <a:path w="500379" h="1944370">
                  <a:moveTo>
                    <a:pt x="210687" y="589914"/>
                  </a:moveTo>
                  <a:lnTo>
                    <a:pt x="169545" y="589914"/>
                  </a:lnTo>
                  <a:lnTo>
                    <a:pt x="240665" y="633094"/>
                  </a:lnTo>
                  <a:lnTo>
                    <a:pt x="240665" y="608012"/>
                  </a:lnTo>
                  <a:lnTo>
                    <a:pt x="210687" y="589914"/>
                  </a:lnTo>
                  <a:close/>
                </a:path>
                <a:path w="500379" h="1944370">
                  <a:moveTo>
                    <a:pt x="235928" y="497522"/>
                  </a:moveTo>
                  <a:lnTo>
                    <a:pt x="213359" y="497522"/>
                  </a:lnTo>
                  <a:lnTo>
                    <a:pt x="250190" y="614044"/>
                  </a:lnTo>
                  <a:lnTo>
                    <a:pt x="250190" y="542607"/>
                  </a:lnTo>
                  <a:lnTo>
                    <a:pt x="235928" y="497522"/>
                  </a:lnTo>
                  <a:close/>
                </a:path>
                <a:path w="500379" h="1944370">
                  <a:moveTo>
                    <a:pt x="250190" y="542607"/>
                  </a:moveTo>
                  <a:lnTo>
                    <a:pt x="250190" y="614044"/>
                  </a:lnTo>
                  <a:lnTo>
                    <a:pt x="269240" y="614044"/>
                  </a:lnTo>
                  <a:lnTo>
                    <a:pt x="269240" y="601979"/>
                  </a:lnTo>
                  <a:lnTo>
                    <a:pt x="250190" y="542607"/>
                  </a:lnTo>
                  <a:close/>
                </a:path>
                <a:path w="500379" h="1944370">
                  <a:moveTo>
                    <a:pt x="260667" y="394969"/>
                  </a:moveTo>
                  <a:lnTo>
                    <a:pt x="260667" y="419735"/>
                  </a:lnTo>
                  <a:lnTo>
                    <a:pt x="223202" y="457517"/>
                  </a:lnTo>
                  <a:lnTo>
                    <a:pt x="253365" y="457517"/>
                  </a:lnTo>
                  <a:lnTo>
                    <a:pt x="269240" y="441642"/>
                  </a:lnTo>
                  <a:lnTo>
                    <a:pt x="269240" y="395922"/>
                  </a:lnTo>
                  <a:lnTo>
                    <a:pt x="262254" y="395922"/>
                  </a:lnTo>
                  <a:lnTo>
                    <a:pt x="260667" y="394969"/>
                  </a:lnTo>
                  <a:close/>
                </a:path>
                <a:path w="500379" h="1944370">
                  <a:moveTo>
                    <a:pt x="240272" y="382587"/>
                  </a:moveTo>
                  <a:lnTo>
                    <a:pt x="199390" y="382587"/>
                  </a:lnTo>
                  <a:lnTo>
                    <a:pt x="260667" y="419735"/>
                  </a:lnTo>
                  <a:lnTo>
                    <a:pt x="260667" y="394969"/>
                  </a:lnTo>
                  <a:lnTo>
                    <a:pt x="240272" y="382587"/>
                  </a:lnTo>
                  <a:close/>
                </a:path>
                <a:path w="500379" h="1944370">
                  <a:moveTo>
                    <a:pt x="262254" y="293369"/>
                  </a:moveTo>
                  <a:lnTo>
                    <a:pt x="240665" y="293369"/>
                  </a:lnTo>
                  <a:lnTo>
                    <a:pt x="262254" y="395922"/>
                  </a:lnTo>
                  <a:lnTo>
                    <a:pt x="262254" y="293369"/>
                  </a:lnTo>
                  <a:close/>
                </a:path>
                <a:path w="500379" h="1944370">
                  <a:moveTo>
                    <a:pt x="262254" y="290829"/>
                  </a:moveTo>
                  <a:lnTo>
                    <a:pt x="262254" y="395922"/>
                  </a:lnTo>
                  <a:lnTo>
                    <a:pt x="269240" y="395922"/>
                  </a:lnTo>
                  <a:lnTo>
                    <a:pt x="269240" y="322897"/>
                  </a:lnTo>
                  <a:lnTo>
                    <a:pt x="268922" y="322897"/>
                  </a:lnTo>
                  <a:lnTo>
                    <a:pt x="262254" y="290829"/>
                  </a:lnTo>
                  <a:close/>
                </a:path>
                <a:path w="500379" h="1944370">
                  <a:moveTo>
                    <a:pt x="269240" y="0"/>
                  </a:moveTo>
                  <a:lnTo>
                    <a:pt x="268922" y="0"/>
                  </a:lnTo>
                  <a:lnTo>
                    <a:pt x="268922" y="322897"/>
                  </a:lnTo>
                  <a:lnTo>
                    <a:pt x="269240" y="322897"/>
                  </a:lnTo>
                  <a:lnTo>
                    <a:pt x="269240" y="0"/>
                  </a:lnTo>
                  <a:close/>
                </a:path>
                <a:path w="500379" h="1944370">
                  <a:moveTo>
                    <a:pt x="268922" y="211454"/>
                  </a:moveTo>
                  <a:lnTo>
                    <a:pt x="251142" y="238125"/>
                  </a:lnTo>
                  <a:lnTo>
                    <a:pt x="268922" y="238125"/>
                  </a:lnTo>
                  <a:lnTo>
                    <a:pt x="268922" y="211454"/>
                  </a:lnTo>
                  <a:close/>
                </a:path>
              </a:pathLst>
            </a:custGeom>
            <a:solidFill>
              <a:srgbClr val="DB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9368154" y="1499552"/>
              <a:ext cx="169545" cy="263525"/>
            </a:xfrm>
            <a:custGeom>
              <a:avLst/>
              <a:gdLst/>
              <a:ahLst/>
              <a:cxnLst/>
              <a:rect l="l" t="t" r="r" b="b"/>
              <a:pathLst>
                <a:path w="169545" h="263525">
                  <a:moveTo>
                    <a:pt x="100965" y="0"/>
                  </a:moveTo>
                  <a:lnTo>
                    <a:pt x="0" y="33972"/>
                  </a:lnTo>
                  <a:lnTo>
                    <a:pt x="6985" y="53975"/>
                  </a:lnTo>
                  <a:lnTo>
                    <a:pt x="107950" y="20002"/>
                  </a:lnTo>
                  <a:lnTo>
                    <a:pt x="100965" y="0"/>
                  </a:lnTo>
                  <a:close/>
                </a:path>
                <a:path w="169545" h="263525">
                  <a:moveTo>
                    <a:pt x="162877" y="195262"/>
                  </a:moveTo>
                  <a:lnTo>
                    <a:pt x="317" y="242887"/>
                  </a:lnTo>
                  <a:lnTo>
                    <a:pt x="6667" y="263207"/>
                  </a:lnTo>
                  <a:lnTo>
                    <a:pt x="169227" y="215264"/>
                  </a:lnTo>
                  <a:lnTo>
                    <a:pt x="162877" y="195262"/>
                  </a:lnTo>
                  <a:close/>
                </a:path>
              </a:pathLst>
            </a:custGeom>
            <a:solidFill>
              <a:srgbClr val="C6C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9387204" y="1858010"/>
              <a:ext cx="652780" cy="355600"/>
            </a:xfrm>
            <a:custGeom>
              <a:avLst/>
              <a:gdLst/>
              <a:ahLst/>
              <a:cxnLst/>
              <a:rect l="l" t="t" r="r" b="b"/>
              <a:pathLst>
                <a:path w="652779" h="355600">
                  <a:moveTo>
                    <a:pt x="11112" y="84454"/>
                  </a:moveTo>
                  <a:lnTo>
                    <a:pt x="0" y="102552"/>
                  </a:lnTo>
                  <a:lnTo>
                    <a:pt x="432435" y="355282"/>
                  </a:lnTo>
                  <a:lnTo>
                    <a:pt x="487077" y="331469"/>
                  </a:lnTo>
                  <a:lnTo>
                    <a:pt x="433704" y="331469"/>
                  </a:lnTo>
                  <a:lnTo>
                    <a:pt x="11112" y="84454"/>
                  </a:lnTo>
                  <a:close/>
                </a:path>
                <a:path w="652779" h="355600">
                  <a:moveTo>
                    <a:pt x="200025" y="0"/>
                  </a:moveTo>
                  <a:lnTo>
                    <a:pt x="188912" y="18097"/>
                  </a:lnTo>
                  <a:lnTo>
                    <a:pt x="605154" y="256857"/>
                  </a:lnTo>
                  <a:lnTo>
                    <a:pt x="433704" y="331469"/>
                  </a:lnTo>
                  <a:lnTo>
                    <a:pt x="487077" y="331469"/>
                  </a:lnTo>
                  <a:lnTo>
                    <a:pt x="652462" y="259397"/>
                  </a:lnTo>
                  <a:lnTo>
                    <a:pt x="200025" y="0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739504" y="1569085"/>
              <a:ext cx="1082040" cy="687070"/>
            </a:xfrm>
            <a:custGeom>
              <a:avLst/>
              <a:gdLst/>
              <a:ahLst/>
              <a:cxnLst/>
              <a:rect l="l" t="t" r="r" b="b"/>
              <a:pathLst>
                <a:path w="1082040" h="687069">
                  <a:moveTo>
                    <a:pt x="17145" y="0"/>
                  </a:moveTo>
                  <a:lnTo>
                    <a:pt x="0" y="12700"/>
                  </a:lnTo>
                  <a:lnTo>
                    <a:pt x="421322" y="553719"/>
                  </a:lnTo>
                  <a:lnTo>
                    <a:pt x="438785" y="540702"/>
                  </a:lnTo>
                  <a:lnTo>
                    <a:pt x="17145" y="0"/>
                  </a:lnTo>
                  <a:close/>
                </a:path>
                <a:path w="1082040" h="687069">
                  <a:moveTo>
                    <a:pt x="1079500" y="621664"/>
                  </a:moveTo>
                  <a:lnTo>
                    <a:pt x="652145" y="665797"/>
                  </a:lnTo>
                  <a:lnTo>
                    <a:pt x="654367" y="686752"/>
                  </a:lnTo>
                  <a:lnTo>
                    <a:pt x="1081722" y="642937"/>
                  </a:lnTo>
                  <a:lnTo>
                    <a:pt x="1079500" y="621664"/>
                  </a:lnTo>
                  <a:close/>
                </a:path>
              </a:pathLst>
            </a:custGeom>
            <a:solidFill>
              <a:srgbClr val="DB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9679622" y="1935797"/>
              <a:ext cx="66675" cy="205740"/>
            </a:xfrm>
            <a:custGeom>
              <a:avLst/>
              <a:gdLst/>
              <a:ahLst/>
              <a:cxnLst/>
              <a:rect l="l" t="t" r="r" b="b"/>
              <a:pathLst>
                <a:path w="66675" h="205739">
                  <a:moveTo>
                    <a:pt x="21272" y="0"/>
                  </a:moveTo>
                  <a:lnTo>
                    <a:pt x="0" y="4444"/>
                  </a:lnTo>
                  <a:lnTo>
                    <a:pt x="45402" y="205739"/>
                  </a:lnTo>
                  <a:lnTo>
                    <a:pt x="66675" y="201294"/>
                  </a:lnTo>
                  <a:lnTo>
                    <a:pt x="21272" y="0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8957627" y="1740217"/>
              <a:ext cx="647065" cy="503555"/>
            </a:xfrm>
            <a:custGeom>
              <a:avLst/>
              <a:gdLst/>
              <a:ahLst/>
              <a:cxnLst/>
              <a:rect l="l" t="t" r="r" b="b"/>
              <a:pathLst>
                <a:path w="647065" h="503555">
                  <a:moveTo>
                    <a:pt x="73025" y="0"/>
                  </a:moveTo>
                  <a:lnTo>
                    <a:pt x="0" y="110172"/>
                  </a:lnTo>
                  <a:lnTo>
                    <a:pt x="18097" y="121602"/>
                  </a:lnTo>
                  <a:lnTo>
                    <a:pt x="91122" y="11430"/>
                  </a:lnTo>
                  <a:lnTo>
                    <a:pt x="73025" y="0"/>
                  </a:lnTo>
                  <a:close/>
                </a:path>
                <a:path w="647065" h="503555">
                  <a:moveTo>
                    <a:pt x="601662" y="297180"/>
                  </a:moveTo>
                  <a:lnTo>
                    <a:pt x="580389" y="301942"/>
                  </a:lnTo>
                  <a:lnTo>
                    <a:pt x="625792" y="503237"/>
                  </a:lnTo>
                  <a:lnTo>
                    <a:pt x="647064" y="498475"/>
                  </a:lnTo>
                  <a:lnTo>
                    <a:pt x="601662" y="297180"/>
                  </a:lnTo>
                  <a:close/>
                </a:path>
              </a:pathLst>
            </a:custGeom>
            <a:solidFill>
              <a:srgbClr val="DB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9051607" y="1596389"/>
              <a:ext cx="89535" cy="98425"/>
            </a:xfrm>
            <a:custGeom>
              <a:avLst/>
              <a:gdLst/>
              <a:ahLst/>
              <a:cxnLst/>
              <a:rect l="l" t="t" r="r" b="b"/>
              <a:pathLst>
                <a:path w="89534" h="98425">
                  <a:moveTo>
                    <a:pt x="72707" y="0"/>
                  </a:moveTo>
                  <a:lnTo>
                    <a:pt x="0" y="84772"/>
                  </a:lnTo>
                  <a:lnTo>
                    <a:pt x="16509" y="98425"/>
                  </a:lnTo>
                  <a:lnTo>
                    <a:pt x="89217" y="13652"/>
                  </a:lnTo>
                  <a:lnTo>
                    <a:pt x="72707" y="0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879329" y="2162810"/>
              <a:ext cx="56515" cy="238760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591992" y="3563937"/>
              <a:ext cx="474027" cy="155575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527539" y="3580765"/>
              <a:ext cx="19684" cy="4445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367202" y="3041967"/>
              <a:ext cx="405765" cy="545147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638347" y="3291840"/>
              <a:ext cx="127952" cy="80962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689147" y="3432809"/>
              <a:ext cx="77152" cy="34289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578022" y="3158172"/>
              <a:ext cx="48895" cy="40322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094152" y="3584892"/>
              <a:ext cx="805497" cy="211454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422447" y="3585209"/>
              <a:ext cx="492442" cy="144462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023667" y="2920047"/>
              <a:ext cx="517525" cy="801369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744652" y="3247390"/>
              <a:ext cx="437515" cy="126364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982460" y="2824162"/>
              <a:ext cx="329565" cy="442277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987857" y="3026727"/>
              <a:ext cx="103822" cy="66992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987857" y="3141027"/>
              <a:ext cx="62547" cy="27622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101204" y="2895917"/>
              <a:ext cx="91440" cy="73025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879590" y="3264534"/>
              <a:ext cx="653732" cy="171767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867207" y="3264852"/>
              <a:ext cx="399732" cy="117157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170737" y="2725102"/>
              <a:ext cx="420052" cy="650557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177404" y="2983229"/>
              <a:ext cx="132397" cy="83502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177722" y="3129279"/>
              <a:ext cx="79692" cy="33337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321867" y="2845117"/>
              <a:ext cx="50482" cy="41592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268652" y="3073717"/>
              <a:ext cx="381000" cy="126364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264525" y="3082289"/>
              <a:ext cx="133667" cy="70485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685847" y="3088004"/>
              <a:ext cx="15875" cy="3492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502650" y="2650489"/>
              <a:ext cx="329565" cy="442277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508047" y="2853372"/>
              <a:ext cx="103822" cy="66992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8508047" y="2967672"/>
              <a:ext cx="62547" cy="27622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621394" y="2722245"/>
              <a:ext cx="91440" cy="73025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400097" y="3091179"/>
              <a:ext cx="653415" cy="171767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387397" y="3091179"/>
              <a:ext cx="399732" cy="117157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8690927" y="2551429"/>
              <a:ext cx="420052" cy="650557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8697594" y="2809875"/>
              <a:ext cx="132397" cy="83502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8697594" y="2955607"/>
              <a:ext cx="79692" cy="33337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842057" y="2671445"/>
              <a:ext cx="50482" cy="41592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7578725" y="3553459"/>
              <a:ext cx="127952" cy="90169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578725" y="3338195"/>
              <a:ext cx="127952" cy="287337"/>
            </a:xfrm>
            <a:prstGeom prst="rect">
              <a:avLst/>
            </a:prstGeom>
          </p:spPr>
        </p:pic>
        <p:sp>
          <p:nvSpPr>
            <p:cNvPr id="155" name="object 155"/>
            <p:cNvSpPr/>
            <p:nvPr/>
          </p:nvSpPr>
          <p:spPr>
            <a:xfrm>
              <a:off x="7620317" y="3325495"/>
              <a:ext cx="45720" cy="26034"/>
            </a:xfrm>
            <a:custGeom>
              <a:avLst/>
              <a:gdLst/>
              <a:ahLst/>
              <a:cxnLst/>
              <a:rect l="l" t="t" r="r" b="b"/>
              <a:pathLst>
                <a:path w="45720" h="26035">
                  <a:moveTo>
                    <a:pt x="22542" y="0"/>
                  </a:moveTo>
                  <a:lnTo>
                    <a:pt x="0" y="12700"/>
                  </a:lnTo>
                  <a:lnTo>
                    <a:pt x="22860" y="25717"/>
                  </a:lnTo>
                  <a:lnTo>
                    <a:pt x="45402" y="12700"/>
                  </a:lnTo>
                  <a:lnTo>
                    <a:pt x="22542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" name="object 15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880985" y="3707447"/>
              <a:ext cx="127952" cy="90169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880985" y="3492182"/>
              <a:ext cx="127952" cy="287337"/>
            </a:xfrm>
            <a:prstGeom prst="rect">
              <a:avLst/>
            </a:prstGeom>
          </p:spPr>
        </p:pic>
        <p:sp>
          <p:nvSpPr>
            <p:cNvPr id="158" name="object 158"/>
            <p:cNvSpPr/>
            <p:nvPr/>
          </p:nvSpPr>
          <p:spPr>
            <a:xfrm>
              <a:off x="7922577" y="3479482"/>
              <a:ext cx="45720" cy="26034"/>
            </a:xfrm>
            <a:custGeom>
              <a:avLst/>
              <a:gdLst/>
              <a:ahLst/>
              <a:cxnLst/>
              <a:rect l="l" t="t" r="r" b="b"/>
              <a:pathLst>
                <a:path w="45720" h="26035">
                  <a:moveTo>
                    <a:pt x="22542" y="0"/>
                  </a:moveTo>
                  <a:lnTo>
                    <a:pt x="0" y="12700"/>
                  </a:lnTo>
                  <a:lnTo>
                    <a:pt x="22859" y="25717"/>
                  </a:lnTo>
                  <a:lnTo>
                    <a:pt x="45402" y="12700"/>
                  </a:lnTo>
                  <a:lnTo>
                    <a:pt x="22542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475537" y="3081972"/>
              <a:ext cx="648970" cy="555625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7529829" y="3120072"/>
              <a:ext cx="547370" cy="468629"/>
            </a:xfrm>
            <a:prstGeom prst="rect">
              <a:avLst/>
            </a:prstGeom>
          </p:spPr>
        </p:pic>
        <p:sp>
          <p:nvSpPr>
            <p:cNvPr id="161" name="object 161"/>
            <p:cNvSpPr/>
            <p:nvPr/>
          </p:nvSpPr>
          <p:spPr>
            <a:xfrm>
              <a:off x="7479664" y="3316604"/>
              <a:ext cx="643890" cy="312420"/>
            </a:xfrm>
            <a:custGeom>
              <a:avLst/>
              <a:gdLst/>
              <a:ahLst/>
              <a:cxnLst/>
              <a:rect l="l" t="t" r="r" b="b"/>
              <a:pathLst>
                <a:path w="643890" h="312420">
                  <a:moveTo>
                    <a:pt x="0" y="76835"/>
                  </a:moveTo>
                  <a:lnTo>
                    <a:pt x="2222" y="80010"/>
                  </a:lnTo>
                  <a:lnTo>
                    <a:pt x="5079" y="82867"/>
                  </a:lnTo>
                  <a:lnTo>
                    <a:pt x="411162" y="308927"/>
                  </a:lnTo>
                  <a:lnTo>
                    <a:pt x="420687" y="312102"/>
                  </a:lnTo>
                  <a:lnTo>
                    <a:pt x="430529" y="311785"/>
                  </a:lnTo>
                  <a:lnTo>
                    <a:pt x="431000" y="311150"/>
                  </a:lnTo>
                  <a:lnTo>
                    <a:pt x="420369" y="311150"/>
                  </a:lnTo>
                  <a:lnTo>
                    <a:pt x="410844" y="307975"/>
                  </a:lnTo>
                  <a:lnTo>
                    <a:pt x="4762" y="81915"/>
                  </a:lnTo>
                  <a:lnTo>
                    <a:pt x="2222" y="79692"/>
                  </a:lnTo>
                  <a:lnTo>
                    <a:pt x="0" y="76835"/>
                  </a:lnTo>
                  <a:close/>
                </a:path>
                <a:path w="643890" h="312420">
                  <a:moveTo>
                    <a:pt x="435796" y="304674"/>
                  </a:moveTo>
                  <a:lnTo>
                    <a:pt x="420369" y="311150"/>
                  </a:lnTo>
                  <a:lnTo>
                    <a:pt x="431000" y="311150"/>
                  </a:lnTo>
                  <a:lnTo>
                    <a:pt x="435796" y="304674"/>
                  </a:lnTo>
                  <a:close/>
                </a:path>
                <a:path w="643890" h="312420">
                  <a:moveTo>
                    <a:pt x="588132" y="99009"/>
                  </a:moveTo>
                  <a:lnTo>
                    <a:pt x="435796" y="304674"/>
                  </a:lnTo>
                  <a:lnTo>
                    <a:pt x="446087" y="300355"/>
                  </a:lnTo>
                  <a:lnTo>
                    <a:pt x="588132" y="99009"/>
                  </a:lnTo>
                  <a:close/>
                </a:path>
                <a:path w="643890" h="312420">
                  <a:moveTo>
                    <a:pt x="641055" y="23992"/>
                  </a:moveTo>
                  <a:lnTo>
                    <a:pt x="588132" y="99009"/>
                  </a:lnTo>
                  <a:lnTo>
                    <a:pt x="639127" y="30162"/>
                  </a:lnTo>
                  <a:lnTo>
                    <a:pt x="641055" y="23992"/>
                  </a:lnTo>
                  <a:close/>
                </a:path>
                <a:path w="643890" h="312420">
                  <a:moveTo>
                    <a:pt x="642765" y="18520"/>
                  </a:moveTo>
                  <a:lnTo>
                    <a:pt x="641055" y="23992"/>
                  </a:lnTo>
                  <a:lnTo>
                    <a:pt x="642302" y="22225"/>
                  </a:lnTo>
                  <a:lnTo>
                    <a:pt x="642765" y="18520"/>
                  </a:lnTo>
                  <a:close/>
                </a:path>
                <a:path w="643890" h="312420">
                  <a:moveTo>
                    <a:pt x="638809" y="0"/>
                  </a:moveTo>
                  <a:lnTo>
                    <a:pt x="642302" y="6985"/>
                  </a:lnTo>
                  <a:lnTo>
                    <a:pt x="643254" y="14605"/>
                  </a:lnTo>
                  <a:lnTo>
                    <a:pt x="642765" y="18520"/>
                  </a:lnTo>
                  <a:lnTo>
                    <a:pt x="643889" y="14922"/>
                  </a:lnTo>
                  <a:lnTo>
                    <a:pt x="642619" y="6985"/>
                  </a:lnTo>
                  <a:lnTo>
                    <a:pt x="638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8035607" y="3806507"/>
              <a:ext cx="127952" cy="90169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035607" y="3591242"/>
              <a:ext cx="127952" cy="287337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8077200" y="3578542"/>
              <a:ext cx="45720" cy="26034"/>
            </a:xfrm>
            <a:custGeom>
              <a:avLst/>
              <a:gdLst/>
              <a:ahLst/>
              <a:cxnLst/>
              <a:rect l="l" t="t" r="r" b="b"/>
              <a:pathLst>
                <a:path w="45720" h="26035">
                  <a:moveTo>
                    <a:pt x="22542" y="0"/>
                  </a:moveTo>
                  <a:lnTo>
                    <a:pt x="0" y="12700"/>
                  </a:lnTo>
                  <a:lnTo>
                    <a:pt x="22859" y="25717"/>
                  </a:lnTo>
                  <a:lnTo>
                    <a:pt x="45402" y="12700"/>
                  </a:lnTo>
                  <a:lnTo>
                    <a:pt x="22542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5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337867" y="3960495"/>
              <a:ext cx="127952" cy="90169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8337867" y="3745547"/>
              <a:ext cx="127952" cy="287654"/>
            </a:xfrm>
            <a:prstGeom prst="rect">
              <a:avLst/>
            </a:prstGeom>
          </p:spPr>
        </p:pic>
        <p:sp>
          <p:nvSpPr>
            <p:cNvPr id="167" name="object 167"/>
            <p:cNvSpPr/>
            <p:nvPr/>
          </p:nvSpPr>
          <p:spPr>
            <a:xfrm>
              <a:off x="8379460" y="3732529"/>
              <a:ext cx="45720" cy="26034"/>
            </a:xfrm>
            <a:custGeom>
              <a:avLst/>
              <a:gdLst/>
              <a:ahLst/>
              <a:cxnLst/>
              <a:rect l="l" t="t" r="r" b="b"/>
              <a:pathLst>
                <a:path w="45720" h="26035">
                  <a:moveTo>
                    <a:pt x="22542" y="0"/>
                  </a:moveTo>
                  <a:lnTo>
                    <a:pt x="0" y="12700"/>
                  </a:lnTo>
                  <a:lnTo>
                    <a:pt x="22860" y="25717"/>
                  </a:lnTo>
                  <a:lnTo>
                    <a:pt x="45402" y="12700"/>
                  </a:lnTo>
                  <a:lnTo>
                    <a:pt x="22542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8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7932419" y="3335020"/>
              <a:ext cx="648970" cy="555624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7986394" y="3373120"/>
              <a:ext cx="547370" cy="468629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7936547" y="3569652"/>
              <a:ext cx="643890" cy="312420"/>
            </a:xfrm>
            <a:custGeom>
              <a:avLst/>
              <a:gdLst/>
              <a:ahLst/>
              <a:cxnLst/>
              <a:rect l="l" t="t" r="r" b="b"/>
              <a:pathLst>
                <a:path w="643890" h="312420">
                  <a:moveTo>
                    <a:pt x="0" y="76835"/>
                  </a:moveTo>
                  <a:lnTo>
                    <a:pt x="2222" y="80010"/>
                  </a:lnTo>
                  <a:lnTo>
                    <a:pt x="5080" y="82867"/>
                  </a:lnTo>
                  <a:lnTo>
                    <a:pt x="411480" y="308927"/>
                  </a:lnTo>
                  <a:lnTo>
                    <a:pt x="420687" y="312102"/>
                  </a:lnTo>
                  <a:lnTo>
                    <a:pt x="430530" y="311785"/>
                  </a:lnTo>
                  <a:lnTo>
                    <a:pt x="431000" y="311150"/>
                  </a:lnTo>
                  <a:lnTo>
                    <a:pt x="420370" y="311150"/>
                  </a:lnTo>
                  <a:lnTo>
                    <a:pt x="410845" y="307975"/>
                  </a:lnTo>
                  <a:lnTo>
                    <a:pt x="4762" y="81915"/>
                  </a:lnTo>
                  <a:lnTo>
                    <a:pt x="2222" y="79692"/>
                  </a:lnTo>
                  <a:lnTo>
                    <a:pt x="0" y="76835"/>
                  </a:lnTo>
                  <a:close/>
                </a:path>
                <a:path w="643890" h="312420">
                  <a:moveTo>
                    <a:pt x="435796" y="304674"/>
                  </a:moveTo>
                  <a:lnTo>
                    <a:pt x="420370" y="311150"/>
                  </a:lnTo>
                  <a:lnTo>
                    <a:pt x="431000" y="311150"/>
                  </a:lnTo>
                  <a:lnTo>
                    <a:pt x="435796" y="304674"/>
                  </a:lnTo>
                  <a:close/>
                </a:path>
                <a:path w="643890" h="312420">
                  <a:moveTo>
                    <a:pt x="588132" y="99009"/>
                  </a:moveTo>
                  <a:lnTo>
                    <a:pt x="435796" y="304674"/>
                  </a:lnTo>
                  <a:lnTo>
                    <a:pt x="446087" y="300355"/>
                  </a:lnTo>
                  <a:lnTo>
                    <a:pt x="588132" y="99009"/>
                  </a:lnTo>
                  <a:close/>
                </a:path>
                <a:path w="643890" h="312420">
                  <a:moveTo>
                    <a:pt x="641055" y="23992"/>
                  </a:moveTo>
                  <a:lnTo>
                    <a:pt x="588132" y="99009"/>
                  </a:lnTo>
                  <a:lnTo>
                    <a:pt x="639127" y="30162"/>
                  </a:lnTo>
                  <a:lnTo>
                    <a:pt x="641055" y="23992"/>
                  </a:lnTo>
                  <a:close/>
                </a:path>
                <a:path w="643890" h="312420">
                  <a:moveTo>
                    <a:pt x="642765" y="18520"/>
                  </a:moveTo>
                  <a:lnTo>
                    <a:pt x="641055" y="23992"/>
                  </a:lnTo>
                  <a:lnTo>
                    <a:pt x="642302" y="22225"/>
                  </a:lnTo>
                  <a:lnTo>
                    <a:pt x="642765" y="18520"/>
                  </a:lnTo>
                  <a:close/>
                </a:path>
                <a:path w="643890" h="312420">
                  <a:moveTo>
                    <a:pt x="638810" y="0"/>
                  </a:moveTo>
                  <a:lnTo>
                    <a:pt x="642302" y="6985"/>
                  </a:lnTo>
                  <a:lnTo>
                    <a:pt x="643255" y="14605"/>
                  </a:lnTo>
                  <a:lnTo>
                    <a:pt x="642765" y="18520"/>
                  </a:lnTo>
                  <a:lnTo>
                    <a:pt x="643890" y="14922"/>
                  </a:lnTo>
                  <a:lnTo>
                    <a:pt x="642620" y="6985"/>
                  </a:lnTo>
                  <a:lnTo>
                    <a:pt x="6388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050097" y="3375659"/>
              <a:ext cx="551815" cy="1085850"/>
            </a:xfrm>
            <a:custGeom>
              <a:avLst/>
              <a:gdLst/>
              <a:ahLst/>
              <a:cxnLst/>
              <a:rect l="l" t="t" r="r" b="b"/>
              <a:pathLst>
                <a:path w="551814" h="1085850">
                  <a:moveTo>
                    <a:pt x="551814" y="809625"/>
                  </a:moveTo>
                  <a:lnTo>
                    <a:pt x="0" y="809625"/>
                  </a:lnTo>
                  <a:lnTo>
                    <a:pt x="275907" y="1085532"/>
                  </a:lnTo>
                  <a:lnTo>
                    <a:pt x="551814" y="809625"/>
                  </a:lnTo>
                  <a:close/>
                </a:path>
                <a:path w="551814" h="1085850">
                  <a:moveTo>
                    <a:pt x="413702" y="0"/>
                  </a:moveTo>
                  <a:lnTo>
                    <a:pt x="137794" y="0"/>
                  </a:lnTo>
                  <a:lnTo>
                    <a:pt x="137794" y="809625"/>
                  </a:lnTo>
                  <a:lnTo>
                    <a:pt x="413702" y="809625"/>
                  </a:lnTo>
                  <a:lnTo>
                    <a:pt x="41370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2" name="object 172"/>
          <p:cNvSpPr txBox="1"/>
          <p:nvPr/>
        </p:nvSpPr>
        <p:spPr>
          <a:xfrm>
            <a:off x="855344" y="542607"/>
            <a:ext cx="2112010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20" dirty="0">
                <a:latin typeface="Times New Roman"/>
                <a:cs typeface="Times New Roman"/>
              </a:rPr>
              <a:t>Κύριες</a:t>
            </a:r>
            <a:r>
              <a:rPr sz="1450" spc="140" dirty="0">
                <a:latin typeface="Times New Roman"/>
                <a:cs typeface="Times New Roman"/>
              </a:rPr>
              <a:t> προκλήσεις</a:t>
            </a:r>
            <a:r>
              <a:rPr sz="1450" spc="170" dirty="0">
                <a:latin typeface="Times New Roman"/>
                <a:cs typeface="Times New Roman"/>
              </a:rPr>
              <a:t> </a:t>
            </a:r>
            <a:r>
              <a:rPr sz="1450" spc="80" dirty="0">
                <a:latin typeface="Times New Roman"/>
                <a:cs typeface="Times New Roman"/>
              </a:rPr>
              <a:t>στο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135" dirty="0">
                <a:latin typeface="Calibri"/>
                <a:cs typeface="Calibri"/>
              </a:rPr>
              <a:t>δίκτυα</a:t>
            </a:r>
            <a:r>
              <a:rPr sz="1450" spc="200" dirty="0">
                <a:latin typeface="Calibri"/>
                <a:cs typeface="Calibri"/>
              </a:rPr>
              <a:t> </a:t>
            </a:r>
            <a:r>
              <a:rPr sz="1450" spc="130" dirty="0">
                <a:latin typeface="Calibri"/>
                <a:cs typeface="Calibri"/>
              </a:rPr>
              <a:t>ελέγχου</a:t>
            </a:r>
            <a:r>
              <a:rPr sz="1450" spc="190" dirty="0">
                <a:latin typeface="Calibri"/>
                <a:cs typeface="Calibri"/>
              </a:rPr>
              <a:t> </a:t>
            </a:r>
            <a:r>
              <a:rPr sz="1450" spc="125" dirty="0">
                <a:latin typeface="Calibri"/>
                <a:cs typeface="Calibri"/>
              </a:rPr>
              <a:t>ισχύος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2822575" y="2053590"/>
            <a:ext cx="108839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80" dirty="0">
                <a:solidFill>
                  <a:srgbClr val="FFFFFF"/>
                </a:solidFill>
                <a:latin typeface="Calibri"/>
                <a:cs typeface="Calibri"/>
              </a:rPr>
              <a:t>SMART</a:t>
            </a:r>
            <a:r>
              <a:rPr sz="14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90" dirty="0">
                <a:solidFill>
                  <a:srgbClr val="FFFFFF"/>
                </a:solidFill>
                <a:latin typeface="Calibri"/>
                <a:cs typeface="Calibri"/>
              </a:rPr>
              <a:t>GRID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5501004" y="2275522"/>
            <a:ext cx="65341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70" dirty="0">
                <a:solidFill>
                  <a:srgbClr val="FFFFFF"/>
                </a:solidFill>
                <a:latin typeface="Calibri"/>
                <a:cs typeface="Calibri"/>
              </a:rPr>
              <a:t>MICRO</a:t>
            </a:r>
            <a:r>
              <a:rPr sz="8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45" dirty="0">
                <a:solidFill>
                  <a:srgbClr val="FFFFFF"/>
                </a:solidFill>
                <a:latin typeface="Calibri"/>
                <a:cs typeface="Calibri"/>
              </a:rPr>
              <a:t>GRID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2934970" y="3109277"/>
            <a:ext cx="64643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MICRO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45" dirty="0">
                <a:solidFill>
                  <a:srgbClr val="FFFFFF"/>
                </a:solidFill>
                <a:latin typeface="Calibri"/>
                <a:cs typeface="Calibri"/>
              </a:rPr>
              <a:t>GRID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4283709" y="3264852"/>
            <a:ext cx="64643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MICRO</a:t>
            </a:r>
            <a:r>
              <a:rPr sz="85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45" dirty="0">
                <a:solidFill>
                  <a:srgbClr val="FFFFFF"/>
                </a:solidFill>
                <a:latin typeface="Calibri"/>
                <a:cs typeface="Calibri"/>
              </a:rPr>
              <a:t>GRID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581025" y="4233078"/>
            <a:ext cx="4156710" cy="166243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950" spc="70" dirty="0">
                <a:latin typeface="Calibri"/>
                <a:cs typeface="Calibri"/>
              </a:rPr>
              <a:t>Αυτού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του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είδους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οι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απειλές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οι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κίνδυνοι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μπορεί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προέρχονται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από: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7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spc="75" dirty="0">
                <a:latin typeface="Calibri"/>
                <a:cs typeface="Calibri"/>
              </a:rPr>
              <a:t>Τεχνολογική</a:t>
            </a:r>
            <a:r>
              <a:rPr sz="850" spc="-5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σύγκλιση</a:t>
            </a:r>
            <a:endParaRPr sz="85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894"/>
              </a:spcBef>
              <a:buSzPct val="188235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850" spc="55" dirty="0">
                <a:latin typeface="Calibri"/>
                <a:cs typeface="Calibri"/>
              </a:rPr>
              <a:t>Τεχνολογία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Πληροφοριών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IT)/Λειτουργική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Τεχνολογία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(OT)</a:t>
            </a:r>
            <a:endParaRPr sz="8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65"/>
              </a:spcBef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spc="60" dirty="0">
                <a:latin typeface="Calibri"/>
                <a:cs typeface="Calibri"/>
              </a:rPr>
              <a:t>Σύνθετη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πολυπλοκότητα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του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περιβάλλοντος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των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δικτύων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τους</a:t>
            </a:r>
            <a:endParaRPr sz="85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880"/>
              </a:spcBef>
              <a:buSzPct val="188235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850" spc="35" dirty="0">
                <a:latin typeface="Calibri"/>
                <a:cs typeface="Calibri"/>
              </a:rPr>
              <a:t>Διαφορετικοί</a:t>
            </a:r>
            <a:r>
              <a:rPr sz="85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τύποι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δικτύων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επικοινωνίας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30" dirty="0">
                <a:latin typeface="Calibri"/>
                <a:cs typeface="Calibri"/>
              </a:rPr>
              <a:t>ενσύρματα/ασύρματα</a:t>
            </a:r>
            <a:endParaRPr sz="8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875"/>
              </a:spcBef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spc="35" dirty="0">
                <a:latin typeface="Calibri"/>
                <a:cs typeface="Calibri"/>
              </a:rPr>
              <a:t>Κληρονομικότητα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spc="30" dirty="0">
                <a:latin typeface="Calibri"/>
                <a:cs typeface="Calibri"/>
              </a:rPr>
              <a:t>ευπαθειών</a:t>
            </a:r>
            <a:endParaRPr sz="8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00"/>
              </a:spcBef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spc="100" dirty="0">
                <a:latin typeface="Calibri"/>
                <a:cs typeface="Calibri"/>
              </a:rPr>
              <a:t>Ανασφαλείς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110" dirty="0">
                <a:latin typeface="Calibri"/>
                <a:cs typeface="Calibri"/>
              </a:rPr>
              <a:t>παρωχημένα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95" dirty="0">
                <a:latin typeface="Calibri"/>
                <a:cs typeface="Calibri"/>
              </a:rPr>
              <a:t>συστήματα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136525" y="5937567"/>
            <a:ext cx="1165225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spc="25" dirty="0">
                <a:latin typeface="Calibri"/>
                <a:cs typeface="Calibri"/>
              </a:rPr>
              <a:t>Πηγή</a:t>
            </a:r>
            <a:r>
              <a:rPr sz="350" spc="10" dirty="0">
                <a:latin typeface="Calibri"/>
                <a:cs typeface="Calibri"/>
              </a:rPr>
              <a:t> </a:t>
            </a:r>
            <a:r>
              <a:rPr sz="350" spc="20" dirty="0">
                <a:latin typeface="Calibri"/>
                <a:cs typeface="Calibri"/>
              </a:rPr>
              <a:t>εικόνας: Vecteezy </a:t>
            </a:r>
            <a:r>
              <a:rPr sz="350" spc="10" dirty="0">
                <a:latin typeface="Calibri"/>
                <a:cs typeface="Calibri"/>
              </a:rPr>
              <a:t>URL:https</a:t>
            </a:r>
            <a:r>
              <a:rPr sz="350" spc="10" dirty="0">
                <a:solidFill>
                  <a:srgbClr val="87872D"/>
                </a:solidFill>
                <a:latin typeface="Calibri"/>
                <a:cs typeface="Calibri"/>
                <a:hlinkClick r:id="rId96"/>
              </a:rPr>
              <a:t>://www.vecteezy.c</a:t>
            </a:r>
            <a:r>
              <a:rPr sz="350" spc="10" dirty="0">
                <a:solidFill>
                  <a:srgbClr val="87872D"/>
                </a:solidFill>
                <a:latin typeface="Calibri"/>
                <a:cs typeface="Calibri"/>
              </a:rPr>
              <a:t>om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849312" y="6003607"/>
            <a:ext cx="438150" cy="0"/>
          </a:xfrm>
          <a:custGeom>
            <a:avLst/>
            <a:gdLst/>
            <a:ahLst/>
            <a:cxnLst/>
            <a:rect l="l" t="t" r="r" b="b"/>
            <a:pathLst>
              <a:path w="438150">
                <a:moveTo>
                  <a:pt x="0" y="0"/>
                </a:moveTo>
                <a:lnTo>
                  <a:pt x="438150" y="0"/>
                </a:lnTo>
              </a:path>
            </a:pathLst>
          </a:custGeom>
          <a:ln w="3175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 txBox="1"/>
          <p:nvPr/>
        </p:nvSpPr>
        <p:spPr>
          <a:xfrm>
            <a:off x="122554" y="6010592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11314747" y="548322"/>
            <a:ext cx="514350" cy="30518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85" dirty="0">
                <a:solidFill>
                  <a:srgbClr val="D8D8D8"/>
                </a:solidFill>
                <a:latin typeface="Calibri"/>
                <a:cs typeface="Calibri"/>
              </a:rPr>
              <a:t>ΠΡΟΚΛΗΣΕΙΣ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11126787" y="6002020"/>
            <a:ext cx="9334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62495" y="2608897"/>
              <a:ext cx="1703705" cy="1508125"/>
            </a:xfrm>
            <a:custGeom>
              <a:avLst/>
              <a:gdLst/>
              <a:ahLst/>
              <a:cxnLst/>
              <a:rect l="l" t="t" r="r" b="b"/>
              <a:pathLst>
                <a:path w="1703704" h="1508125">
                  <a:moveTo>
                    <a:pt x="851852" y="0"/>
                  </a:moveTo>
                  <a:lnTo>
                    <a:pt x="799782" y="1269"/>
                  </a:lnTo>
                  <a:lnTo>
                    <a:pt x="748982" y="5397"/>
                  </a:lnTo>
                  <a:lnTo>
                    <a:pt x="698817" y="12064"/>
                  </a:lnTo>
                  <a:lnTo>
                    <a:pt x="649604" y="21272"/>
                  </a:lnTo>
                  <a:lnTo>
                    <a:pt x="601345" y="33019"/>
                  </a:lnTo>
                  <a:lnTo>
                    <a:pt x="554672" y="47307"/>
                  </a:lnTo>
                  <a:lnTo>
                    <a:pt x="508952" y="63500"/>
                  </a:lnTo>
                  <a:lnTo>
                    <a:pt x="464820" y="82232"/>
                  </a:lnTo>
                  <a:lnTo>
                    <a:pt x="421957" y="102869"/>
                  </a:lnTo>
                  <a:lnTo>
                    <a:pt x="380682" y="125729"/>
                  </a:lnTo>
                  <a:lnTo>
                    <a:pt x="340995" y="150494"/>
                  </a:lnTo>
                  <a:lnTo>
                    <a:pt x="302895" y="177482"/>
                  </a:lnTo>
                  <a:lnTo>
                    <a:pt x="266700" y="205739"/>
                  </a:lnTo>
                  <a:lnTo>
                    <a:pt x="232727" y="236219"/>
                  </a:lnTo>
                  <a:lnTo>
                    <a:pt x="200342" y="268287"/>
                  </a:lnTo>
                  <a:lnTo>
                    <a:pt x="170179" y="301942"/>
                  </a:lnTo>
                  <a:lnTo>
                    <a:pt x="142239" y="336867"/>
                  </a:lnTo>
                  <a:lnTo>
                    <a:pt x="116204" y="373379"/>
                  </a:lnTo>
                  <a:lnTo>
                    <a:pt x="92709" y="411479"/>
                  </a:lnTo>
                  <a:lnTo>
                    <a:pt x="71754" y="450532"/>
                  </a:lnTo>
                  <a:lnTo>
                    <a:pt x="53339" y="490854"/>
                  </a:lnTo>
                  <a:lnTo>
                    <a:pt x="37464" y="532447"/>
                  </a:lnTo>
                  <a:lnTo>
                    <a:pt x="24129" y="574992"/>
                  </a:lnTo>
                  <a:lnTo>
                    <a:pt x="13652" y="618489"/>
                  </a:lnTo>
                  <a:lnTo>
                    <a:pt x="6032" y="662939"/>
                  </a:lnTo>
                  <a:lnTo>
                    <a:pt x="1587" y="708025"/>
                  </a:lnTo>
                  <a:lnTo>
                    <a:pt x="0" y="754062"/>
                  </a:lnTo>
                  <a:lnTo>
                    <a:pt x="1587" y="799782"/>
                  </a:lnTo>
                  <a:lnTo>
                    <a:pt x="6032" y="845185"/>
                  </a:lnTo>
                  <a:lnTo>
                    <a:pt x="13652" y="889635"/>
                  </a:lnTo>
                  <a:lnTo>
                    <a:pt x="24129" y="933132"/>
                  </a:lnTo>
                  <a:lnTo>
                    <a:pt x="37464" y="975677"/>
                  </a:lnTo>
                  <a:lnTo>
                    <a:pt x="53339" y="1016952"/>
                  </a:lnTo>
                  <a:lnTo>
                    <a:pt x="71754" y="1057592"/>
                  </a:lnTo>
                  <a:lnTo>
                    <a:pt x="92709" y="1096645"/>
                  </a:lnTo>
                  <a:lnTo>
                    <a:pt x="116204" y="1134427"/>
                  </a:lnTo>
                  <a:lnTo>
                    <a:pt x="142239" y="1171257"/>
                  </a:lnTo>
                  <a:lnTo>
                    <a:pt x="170179" y="1206182"/>
                  </a:lnTo>
                  <a:lnTo>
                    <a:pt x="200342" y="1239837"/>
                  </a:lnTo>
                  <a:lnTo>
                    <a:pt x="232727" y="1271904"/>
                  </a:lnTo>
                  <a:lnTo>
                    <a:pt x="266700" y="1302067"/>
                  </a:lnTo>
                  <a:lnTo>
                    <a:pt x="302895" y="1330642"/>
                  </a:lnTo>
                  <a:lnTo>
                    <a:pt x="340995" y="1357312"/>
                  </a:lnTo>
                  <a:lnTo>
                    <a:pt x="380682" y="1382077"/>
                  </a:lnTo>
                  <a:lnTo>
                    <a:pt x="421957" y="1404937"/>
                  </a:lnTo>
                  <a:lnTo>
                    <a:pt x="464820" y="1425892"/>
                  </a:lnTo>
                  <a:lnTo>
                    <a:pt x="508952" y="1444307"/>
                  </a:lnTo>
                  <a:lnTo>
                    <a:pt x="554672" y="1460817"/>
                  </a:lnTo>
                  <a:lnTo>
                    <a:pt x="601345" y="1474787"/>
                  </a:lnTo>
                  <a:lnTo>
                    <a:pt x="649604" y="1486534"/>
                  </a:lnTo>
                  <a:lnTo>
                    <a:pt x="698817" y="1495742"/>
                  </a:lnTo>
                  <a:lnTo>
                    <a:pt x="748982" y="1502409"/>
                  </a:lnTo>
                  <a:lnTo>
                    <a:pt x="799782" y="1506537"/>
                  </a:lnTo>
                  <a:lnTo>
                    <a:pt x="851852" y="1508125"/>
                  </a:lnTo>
                  <a:lnTo>
                    <a:pt x="903604" y="1506537"/>
                  </a:lnTo>
                  <a:lnTo>
                    <a:pt x="954722" y="1502409"/>
                  </a:lnTo>
                  <a:lnTo>
                    <a:pt x="1004887" y="1495742"/>
                  </a:lnTo>
                  <a:lnTo>
                    <a:pt x="1054100" y="1486534"/>
                  </a:lnTo>
                  <a:lnTo>
                    <a:pt x="1102042" y="1474787"/>
                  </a:lnTo>
                  <a:lnTo>
                    <a:pt x="1149032" y="1460817"/>
                  </a:lnTo>
                  <a:lnTo>
                    <a:pt x="1194752" y="1444307"/>
                  </a:lnTo>
                  <a:lnTo>
                    <a:pt x="1238884" y="1425892"/>
                  </a:lnTo>
                  <a:lnTo>
                    <a:pt x="1281747" y="1404937"/>
                  </a:lnTo>
                  <a:lnTo>
                    <a:pt x="1323022" y="1382077"/>
                  </a:lnTo>
                  <a:lnTo>
                    <a:pt x="1362709" y="1357312"/>
                  </a:lnTo>
                  <a:lnTo>
                    <a:pt x="1400492" y="1330642"/>
                  </a:lnTo>
                  <a:lnTo>
                    <a:pt x="1436687" y="1302067"/>
                  </a:lnTo>
                  <a:lnTo>
                    <a:pt x="1470977" y="1271904"/>
                  </a:lnTo>
                  <a:lnTo>
                    <a:pt x="1503362" y="1239837"/>
                  </a:lnTo>
                  <a:lnTo>
                    <a:pt x="1533525" y="1206182"/>
                  </a:lnTo>
                  <a:lnTo>
                    <a:pt x="1561464" y="1171257"/>
                  </a:lnTo>
                  <a:lnTo>
                    <a:pt x="1587182" y="1134427"/>
                  </a:lnTo>
                  <a:lnTo>
                    <a:pt x="1610677" y="1096645"/>
                  </a:lnTo>
                  <a:lnTo>
                    <a:pt x="1631950" y="1057592"/>
                  </a:lnTo>
                  <a:lnTo>
                    <a:pt x="1650364" y="1016952"/>
                  </a:lnTo>
                  <a:lnTo>
                    <a:pt x="1666239" y="975677"/>
                  </a:lnTo>
                  <a:lnTo>
                    <a:pt x="1679575" y="933132"/>
                  </a:lnTo>
                  <a:lnTo>
                    <a:pt x="1689734" y="889635"/>
                  </a:lnTo>
                  <a:lnTo>
                    <a:pt x="1697354" y="845185"/>
                  </a:lnTo>
                  <a:lnTo>
                    <a:pt x="1702117" y="799782"/>
                  </a:lnTo>
                  <a:lnTo>
                    <a:pt x="1703704" y="754062"/>
                  </a:lnTo>
                  <a:lnTo>
                    <a:pt x="1702117" y="708025"/>
                  </a:lnTo>
                  <a:lnTo>
                    <a:pt x="1697354" y="662939"/>
                  </a:lnTo>
                  <a:lnTo>
                    <a:pt x="1689734" y="618489"/>
                  </a:lnTo>
                  <a:lnTo>
                    <a:pt x="1679575" y="574992"/>
                  </a:lnTo>
                  <a:lnTo>
                    <a:pt x="1666239" y="532447"/>
                  </a:lnTo>
                  <a:lnTo>
                    <a:pt x="1650364" y="490854"/>
                  </a:lnTo>
                  <a:lnTo>
                    <a:pt x="1631950" y="450532"/>
                  </a:lnTo>
                  <a:lnTo>
                    <a:pt x="1610677" y="411479"/>
                  </a:lnTo>
                  <a:lnTo>
                    <a:pt x="1587182" y="373379"/>
                  </a:lnTo>
                  <a:lnTo>
                    <a:pt x="1561464" y="336867"/>
                  </a:lnTo>
                  <a:lnTo>
                    <a:pt x="1533525" y="301942"/>
                  </a:lnTo>
                  <a:lnTo>
                    <a:pt x="1503362" y="268287"/>
                  </a:lnTo>
                  <a:lnTo>
                    <a:pt x="1470977" y="236219"/>
                  </a:lnTo>
                  <a:lnTo>
                    <a:pt x="1436687" y="205739"/>
                  </a:lnTo>
                  <a:lnTo>
                    <a:pt x="1400492" y="177482"/>
                  </a:lnTo>
                  <a:lnTo>
                    <a:pt x="1362709" y="150494"/>
                  </a:lnTo>
                  <a:lnTo>
                    <a:pt x="1323022" y="125729"/>
                  </a:lnTo>
                  <a:lnTo>
                    <a:pt x="1281747" y="102869"/>
                  </a:lnTo>
                  <a:lnTo>
                    <a:pt x="1238884" y="82232"/>
                  </a:lnTo>
                  <a:lnTo>
                    <a:pt x="1194752" y="63500"/>
                  </a:lnTo>
                  <a:lnTo>
                    <a:pt x="1149032" y="47307"/>
                  </a:lnTo>
                  <a:lnTo>
                    <a:pt x="1102042" y="33019"/>
                  </a:lnTo>
                  <a:lnTo>
                    <a:pt x="1054100" y="21272"/>
                  </a:lnTo>
                  <a:lnTo>
                    <a:pt x="1004887" y="12064"/>
                  </a:lnTo>
                  <a:lnTo>
                    <a:pt x="954722" y="5397"/>
                  </a:lnTo>
                  <a:lnTo>
                    <a:pt x="903604" y="1269"/>
                  </a:lnTo>
                  <a:lnTo>
                    <a:pt x="851852" y="0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62495" y="2608897"/>
              <a:ext cx="1703705" cy="1508125"/>
            </a:xfrm>
            <a:custGeom>
              <a:avLst/>
              <a:gdLst/>
              <a:ahLst/>
              <a:cxnLst/>
              <a:rect l="l" t="t" r="r" b="b"/>
              <a:pathLst>
                <a:path w="1703704" h="1508125">
                  <a:moveTo>
                    <a:pt x="0" y="754062"/>
                  </a:moveTo>
                  <a:lnTo>
                    <a:pt x="1587" y="708025"/>
                  </a:lnTo>
                  <a:lnTo>
                    <a:pt x="6032" y="662939"/>
                  </a:lnTo>
                  <a:lnTo>
                    <a:pt x="13652" y="618489"/>
                  </a:lnTo>
                  <a:lnTo>
                    <a:pt x="24129" y="574992"/>
                  </a:lnTo>
                  <a:lnTo>
                    <a:pt x="37464" y="532447"/>
                  </a:lnTo>
                  <a:lnTo>
                    <a:pt x="53339" y="490854"/>
                  </a:lnTo>
                  <a:lnTo>
                    <a:pt x="71754" y="450532"/>
                  </a:lnTo>
                  <a:lnTo>
                    <a:pt x="92709" y="411479"/>
                  </a:lnTo>
                  <a:lnTo>
                    <a:pt x="116204" y="373379"/>
                  </a:lnTo>
                  <a:lnTo>
                    <a:pt x="142239" y="336867"/>
                  </a:lnTo>
                  <a:lnTo>
                    <a:pt x="170179" y="301942"/>
                  </a:lnTo>
                  <a:lnTo>
                    <a:pt x="200342" y="268287"/>
                  </a:lnTo>
                  <a:lnTo>
                    <a:pt x="232727" y="236219"/>
                  </a:lnTo>
                  <a:lnTo>
                    <a:pt x="266700" y="205739"/>
                  </a:lnTo>
                  <a:lnTo>
                    <a:pt x="302895" y="177482"/>
                  </a:lnTo>
                  <a:lnTo>
                    <a:pt x="340995" y="150494"/>
                  </a:lnTo>
                  <a:lnTo>
                    <a:pt x="380682" y="125729"/>
                  </a:lnTo>
                  <a:lnTo>
                    <a:pt x="421957" y="102869"/>
                  </a:lnTo>
                  <a:lnTo>
                    <a:pt x="464820" y="82232"/>
                  </a:lnTo>
                  <a:lnTo>
                    <a:pt x="508952" y="63500"/>
                  </a:lnTo>
                  <a:lnTo>
                    <a:pt x="554672" y="47307"/>
                  </a:lnTo>
                  <a:lnTo>
                    <a:pt x="601345" y="33019"/>
                  </a:lnTo>
                  <a:lnTo>
                    <a:pt x="649604" y="21272"/>
                  </a:lnTo>
                  <a:lnTo>
                    <a:pt x="698817" y="12064"/>
                  </a:lnTo>
                  <a:lnTo>
                    <a:pt x="748982" y="5397"/>
                  </a:lnTo>
                  <a:lnTo>
                    <a:pt x="799782" y="1269"/>
                  </a:lnTo>
                  <a:lnTo>
                    <a:pt x="851852" y="0"/>
                  </a:lnTo>
                  <a:lnTo>
                    <a:pt x="903604" y="1269"/>
                  </a:lnTo>
                  <a:lnTo>
                    <a:pt x="954722" y="5397"/>
                  </a:lnTo>
                  <a:lnTo>
                    <a:pt x="1004887" y="12064"/>
                  </a:lnTo>
                  <a:lnTo>
                    <a:pt x="1054100" y="21272"/>
                  </a:lnTo>
                  <a:lnTo>
                    <a:pt x="1102042" y="33019"/>
                  </a:lnTo>
                  <a:lnTo>
                    <a:pt x="1149032" y="47307"/>
                  </a:lnTo>
                  <a:lnTo>
                    <a:pt x="1194752" y="63500"/>
                  </a:lnTo>
                  <a:lnTo>
                    <a:pt x="1238884" y="82232"/>
                  </a:lnTo>
                  <a:lnTo>
                    <a:pt x="1281747" y="102869"/>
                  </a:lnTo>
                  <a:lnTo>
                    <a:pt x="1323022" y="125729"/>
                  </a:lnTo>
                  <a:lnTo>
                    <a:pt x="1362709" y="150494"/>
                  </a:lnTo>
                  <a:lnTo>
                    <a:pt x="1400492" y="177482"/>
                  </a:lnTo>
                  <a:lnTo>
                    <a:pt x="1436687" y="205739"/>
                  </a:lnTo>
                  <a:lnTo>
                    <a:pt x="1470977" y="236219"/>
                  </a:lnTo>
                  <a:lnTo>
                    <a:pt x="1503362" y="268287"/>
                  </a:lnTo>
                  <a:lnTo>
                    <a:pt x="1533525" y="301942"/>
                  </a:lnTo>
                  <a:lnTo>
                    <a:pt x="1561464" y="336867"/>
                  </a:lnTo>
                  <a:lnTo>
                    <a:pt x="1587182" y="373379"/>
                  </a:lnTo>
                  <a:lnTo>
                    <a:pt x="1610677" y="411479"/>
                  </a:lnTo>
                  <a:lnTo>
                    <a:pt x="1631950" y="450532"/>
                  </a:lnTo>
                  <a:lnTo>
                    <a:pt x="1650364" y="490854"/>
                  </a:lnTo>
                  <a:lnTo>
                    <a:pt x="1666239" y="532447"/>
                  </a:lnTo>
                  <a:lnTo>
                    <a:pt x="1679575" y="574992"/>
                  </a:lnTo>
                  <a:lnTo>
                    <a:pt x="1689734" y="618489"/>
                  </a:lnTo>
                  <a:lnTo>
                    <a:pt x="1697354" y="662939"/>
                  </a:lnTo>
                  <a:lnTo>
                    <a:pt x="1702117" y="708025"/>
                  </a:lnTo>
                  <a:lnTo>
                    <a:pt x="1703704" y="754062"/>
                  </a:lnTo>
                  <a:lnTo>
                    <a:pt x="1702117" y="799782"/>
                  </a:lnTo>
                  <a:lnTo>
                    <a:pt x="1697354" y="845185"/>
                  </a:lnTo>
                  <a:lnTo>
                    <a:pt x="1689734" y="889635"/>
                  </a:lnTo>
                  <a:lnTo>
                    <a:pt x="1679575" y="933132"/>
                  </a:lnTo>
                  <a:lnTo>
                    <a:pt x="1666239" y="975677"/>
                  </a:lnTo>
                  <a:lnTo>
                    <a:pt x="1650364" y="1016952"/>
                  </a:lnTo>
                  <a:lnTo>
                    <a:pt x="1631950" y="1057592"/>
                  </a:lnTo>
                  <a:lnTo>
                    <a:pt x="1610677" y="1096645"/>
                  </a:lnTo>
                  <a:lnTo>
                    <a:pt x="1587182" y="1134427"/>
                  </a:lnTo>
                  <a:lnTo>
                    <a:pt x="1561464" y="1171257"/>
                  </a:lnTo>
                  <a:lnTo>
                    <a:pt x="1533525" y="1206182"/>
                  </a:lnTo>
                  <a:lnTo>
                    <a:pt x="1503362" y="1239837"/>
                  </a:lnTo>
                  <a:lnTo>
                    <a:pt x="1470977" y="1271904"/>
                  </a:lnTo>
                  <a:lnTo>
                    <a:pt x="1436687" y="1302067"/>
                  </a:lnTo>
                  <a:lnTo>
                    <a:pt x="1400492" y="1330642"/>
                  </a:lnTo>
                  <a:lnTo>
                    <a:pt x="1362709" y="1357312"/>
                  </a:lnTo>
                  <a:lnTo>
                    <a:pt x="1323022" y="1382077"/>
                  </a:lnTo>
                  <a:lnTo>
                    <a:pt x="1281747" y="1404937"/>
                  </a:lnTo>
                  <a:lnTo>
                    <a:pt x="1238884" y="1425892"/>
                  </a:lnTo>
                  <a:lnTo>
                    <a:pt x="1194752" y="1444307"/>
                  </a:lnTo>
                  <a:lnTo>
                    <a:pt x="1149032" y="1460817"/>
                  </a:lnTo>
                  <a:lnTo>
                    <a:pt x="1102042" y="1474787"/>
                  </a:lnTo>
                  <a:lnTo>
                    <a:pt x="1054100" y="1486534"/>
                  </a:lnTo>
                  <a:lnTo>
                    <a:pt x="1004887" y="1495742"/>
                  </a:lnTo>
                  <a:lnTo>
                    <a:pt x="954722" y="1502409"/>
                  </a:lnTo>
                  <a:lnTo>
                    <a:pt x="903604" y="1506537"/>
                  </a:lnTo>
                  <a:lnTo>
                    <a:pt x="851852" y="1508125"/>
                  </a:lnTo>
                  <a:lnTo>
                    <a:pt x="799782" y="1506537"/>
                  </a:lnTo>
                  <a:lnTo>
                    <a:pt x="748982" y="1502409"/>
                  </a:lnTo>
                  <a:lnTo>
                    <a:pt x="698817" y="1495742"/>
                  </a:lnTo>
                  <a:lnTo>
                    <a:pt x="649604" y="1486534"/>
                  </a:lnTo>
                  <a:lnTo>
                    <a:pt x="601345" y="1474787"/>
                  </a:lnTo>
                  <a:lnTo>
                    <a:pt x="554672" y="1460817"/>
                  </a:lnTo>
                  <a:lnTo>
                    <a:pt x="508952" y="1444307"/>
                  </a:lnTo>
                  <a:lnTo>
                    <a:pt x="464820" y="1425892"/>
                  </a:lnTo>
                  <a:lnTo>
                    <a:pt x="421957" y="1404937"/>
                  </a:lnTo>
                  <a:lnTo>
                    <a:pt x="380682" y="1382077"/>
                  </a:lnTo>
                  <a:lnTo>
                    <a:pt x="340995" y="1357312"/>
                  </a:lnTo>
                  <a:lnTo>
                    <a:pt x="302895" y="1330642"/>
                  </a:lnTo>
                  <a:lnTo>
                    <a:pt x="266700" y="1302067"/>
                  </a:lnTo>
                  <a:lnTo>
                    <a:pt x="232727" y="1271904"/>
                  </a:lnTo>
                  <a:lnTo>
                    <a:pt x="200342" y="1239837"/>
                  </a:lnTo>
                  <a:lnTo>
                    <a:pt x="170179" y="1206182"/>
                  </a:lnTo>
                  <a:lnTo>
                    <a:pt x="142239" y="1171257"/>
                  </a:lnTo>
                  <a:lnTo>
                    <a:pt x="116204" y="1134427"/>
                  </a:lnTo>
                  <a:lnTo>
                    <a:pt x="92709" y="1096645"/>
                  </a:lnTo>
                  <a:lnTo>
                    <a:pt x="71754" y="1057592"/>
                  </a:lnTo>
                  <a:lnTo>
                    <a:pt x="53339" y="1016952"/>
                  </a:lnTo>
                  <a:lnTo>
                    <a:pt x="37464" y="975677"/>
                  </a:lnTo>
                  <a:lnTo>
                    <a:pt x="24129" y="933132"/>
                  </a:lnTo>
                  <a:lnTo>
                    <a:pt x="13652" y="889635"/>
                  </a:lnTo>
                  <a:lnTo>
                    <a:pt x="6032" y="845185"/>
                  </a:lnTo>
                  <a:lnTo>
                    <a:pt x="1587" y="799782"/>
                  </a:lnTo>
                  <a:lnTo>
                    <a:pt x="0" y="754062"/>
                  </a:lnTo>
                </a:path>
              </a:pathLst>
            </a:custGeom>
            <a:ln w="25400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466965" y="2965767"/>
              <a:ext cx="1331595" cy="1091565"/>
            </a:xfrm>
            <a:custGeom>
              <a:avLst/>
              <a:gdLst/>
              <a:ahLst/>
              <a:cxnLst/>
              <a:rect l="l" t="t" r="r" b="b"/>
              <a:pathLst>
                <a:path w="1331595" h="1091564">
                  <a:moveTo>
                    <a:pt x="665797" y="0"/>
                  </a:moveTo>
                  <a:lnTo>
                    <a:pt x="613727" y="1587"/>
                  </a:lnTo>
                  <a:lnTo>
                    <a:pt x="562927" y="6350"/>
                  </a:lnTo>
                  <a:lnTo>
                    <a:pt x="513079" y="14287"/>
                  </a:lnTo>
                  <a:lnTo>
                    <a:pt x="464819" y="25400"/>
                  </a:lnTo>
                  <a:lnTo>
                    <a:pt x="418147" y="39052"/>
                  </a:lnTo>
                  <a:lnTo>
                    <a:pt x="373062" y="55562"/>
                  </a:lnTo>
                  <a:lnTo>
                    <a:pt x="329882" y="74612"/>
                  </a:lnTo>
                  <a:lnTo>
                    <a:pt x="288607" y="95885"/>
                  </a:lnTo>
                  <a:lnTo>
                    <a:pt x="249237" y="120015"/>
                  </a:lnTo>
                  <a:lnTo>
                    <a:pt x="212407" y="146050"/>
                  </a:lnTo>
                  <a:lnTo>
                    <a:pt x="178117" y="174307"/>
                  </a:lnTo>
                  <a:lnTo>
                    <a:pt x="146367" y="204470"/>
                  </a:lnTo>
                  <a:lnTo>
                    <a:pt x="117157" y="236537"/>
                  </a:lnTo>
                  <a:lnTo>
                    <a:pt x="90804" y="270192"/>
                  </a:lnTo>
                  <a:lnTo>
                    <a:pt x="67627" y="305752"/>
                  </a:lnTo>
                  <a:lnTo>
                    <a:pt x="47625" y="342582"/>
                  </a:lnTo>
                  <a:lnTo>
                    <a:pt x="30797" y="381000"/>
                  </a:lnTo>
                  <a:lnTo>
                    <a:pt x="17462" y="420687"/>
                  </a:lnTo>
                  <a:lnTo>
                    <a:pt x="7937" y="461327"/>
                  </a:lnTo>
                  <a:lnTo>
                    <a:pt x="1904" y="503237"/>
                  </a:lnTo>
                  <a:lnTo>
                    <a:pt x="0" y="545782"/>
                  </a:lnTo>
                  <a:lnTo>
                    <a:pt x="1904" y="588327"/>
                  </a:lnTo>
                  <a:lnTo>
                    <a:pt x="7937" y="630237"/>
                  </a:lnTo>
                  <a:lnTo>
                    <a:pt x="17462" y="670877"/>
                  </a:lnTo>
                  <a:lnTo>
                    <a:pt x="30797" y="710565"/>
                  </a:lnTo>
                  <a:lnTo>
                    <a:pt x="47625" y="748982"/>
                  </a:lnTo>
                  <a:lnTo>
                    <a:pt x="67627" y="785812"/>
                  </a:lnTo>
                  <a:lnTo>
                    <a:pt x="90804" y="821372"/>
                  </a:lnTo>
                  <a:lnTo>
                    <a:pt x="117157" y="855027"/>
                  </a:lnTo>
                  <a:lnTo>
                    <a:pt x="146367" y="887095"/>
                  </a:lnTo>
                  <a:lnTo>
                    <a:pt x="178117" y="917257"/>
                  </a:lnTo>
                  <a:lnTo>
                    <a:pt x="212407" y="945515"/>
                  </a:lnTo>
                  <a:lnTo>
                    <a:pt x="249237" y="971550"/>
                  </a:lnTo>
                  <a:lnTo>
                    <a:pt x="288607" y="995680"/>
                  </a:lnTo>
                  <a:lnTo>
                    <a:pt x="329882" y="1016952"/>
                  </a:lnTo>
                  <a:lnTo>
                    <a:pt x="373062" y="1036002"/>
                  </a:lnTo>
                  <a:lnTo>
                    <a:pt x="418147" y="1052512"/>
                  </a:lnTo>
                  <a:lnTo>
                    <a:pt x="464819" y="1066165"/>
                  </a:lnTo>
                  <a:lnTo>
                    <a:pt x="513079" y="1077277"/>
                  </a:lnTo>
                  <a:lnTo>
                    <a:pt x="562927" y="1085215"/>
                  </a:lnTo>
                  <a:lnTo>
                    <a:pt x="613727" y="1089977"/>
                  </a:lnTo>
                  <a:lnTo>
                    <a:pt x="665797" y="1091565"/>
                  </a:lnTo>
                  <a:lnTo>
                    <a:pt x="717867" y="1089977"/>
                  </a:lnTo>
                  <a:lnTo>
                    <a:pt x="768667" y="1085215"/>
                  </a:lnTo>
                  <a:lnTo>
                    <a:pt x="818514" y="1077277"/>
                  </a:lnTo>
                  <a:lnTo>
                    <a:pt x="866775" y="1066165"/>
                  </a:lnTo>
                  <a:lnTo>
                    <a:pt x="913447" y="1052512"/>
                  </a:lnTo>
                  <a:lnTo>
                    <a:pt x="958532" y="1036002"/>
                  </a:lnTo>
                  <a:lnTo>
                    <a:pt x="1001712" y="1016952"/>
                  </a:lnTo>
                  <a:lnTo>
                    <a:pt x="1042987" y="995680"/>
                  </a:lnTo>
                  <a:lnTo>
                    <a:pt x="1082039" y="971550"/>
                  </a:lnTo>
                  <a:lnTo>
                    <a:pt x="1119187" y="945515"/>
                  </a:lnTo>
                  <a:lnTo>
                    <a:pt x="1153477" y="917257"/>
                  </a:lnTo>
                  <a:lnTo>
                    <a:pt x="1185227" y="887095"/>
                  </a:lnTo>
                  <a:lnTo>
                    <a:pt x="1214437" y="855027"/>
                  </a:lnTo>
                  <a:lnTo>
                    <a:pt x="1240789" y="821372"/>
                  </a:lnTo>
                  <a:lnTo>
                    <a:pt x="1263967" y="785812"/>
                  </a:lnTo>
                  <a:lnTo>
                    <a:pt x="1283969" y="748982"/>
                  </a:lnTo>
                  <a:lnTo>
                    <a:pt x="1300797" y="710565"/>
                  </a:lnTo>
                  <a:lnTo>
                    <a:pt x="1314132" y="670877"/>
                  </a:lnTo>
                  <a:lnTo>
                    <a:pt x="1323657" y="630237"/>
                  </a:lnTo>
                  <a:lnTo>
                    <a:pt x="1329689" y="588327"/>
                  </a:lnTo>
                  <a:lnTo>
                    <a:pt x="1331594" y="545782"/>
                  </a:lnTo>
                  <a:lnTo>
                    <a:pt x="1329689" y="503237"/>
                  </a:lnTo>
                  <a:lnTo>
                    <a:pt x="1323657" y="461327"/>
                  </a:lnTo>
                  <a:lnTo>
                    <a:pt x="1314132" y="420687"/>
                  </a:lnTo>
                  <a:lnTo>
                    <a:pt x="1300797" y="381000"/>
                  </a:lnTo>
                  <a:lnTo>
                    <a:pt x="1283969" y="342582"/>
                  </a:lnTo>
                  <a:lnTo>
                    <a:pt x="1263967" y="305752"/>
                  </a:lnTo>
                  <a:lnTo>
                    <a:pt x="1240789" y="270192"/>
                  </a:lnTo>
                  <a:lnTo>
                    <a:pt x="1214437" y="236537"/>
                  </a:lnTo>
                  <a:lnTo>
                    <a:pt x="1185227" y="204470"/>
                  </a:lnTo>
                  <a:lnTo>
                    <a:pt x="1153477" y="174307"/>
                  </a:lnTo>
                  <a:lnTo>
                    <a:pt x="1119187" y="146050"/>
                  </a:lnTo>
                  <a:lnTo>
                    <a:pt x="1082039" y="120015"/>
                  </a:lnTo>
                  <a:lnTo>
                    <a:pt x="1042987" y="95885"/>
                  </a:lnTo>
                  <a:lnTo>
                    <a:pt x="1001712" y="74612"/>
                  </a:lnTo>
                  <a:lnTo>
                    <a:pt x="958532" y="55562"/>
                  </a:lnTo>
                  <a:lnTo>
                    <a:pt x="913447" y="39052"/>
                  </a:lnTo>
                  <a:lnTo>
                    <a:pt x="866775" y="25400"/>
                  </a:lnTo>
                  <a:lnTo>
                    <a:pt x="818514" y="14287"/>
                  </a:lnTo>
                  <a:lnTo>
                    <a:pt x="768667" y="6350"/>
                  </a:lnTo>
                  <a:lnTo>
                    <a:pt x="717867" y="1587"/>
                  </a:lnTo>
                  <a:lnTo>
                    <a:pt x="665797" y="0"/>
                  </a:lnTo>
                  <a:close/>
                </a:path>
              </a:pathLst>
            </a:custGeom>
            <a:solidFill>
              <a:srgbClr val="D8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466965" y="2965767"/>
              <a:ext cx="1331595" cy="1091565"/>
            </a:xfrm>
            <a:custGeom>
              <a:avLst/>
              <a:gdLst/>
              <a:ahLst/>
              <a:cxnLst/>
              <a:rect l="l" t="t" r="r" b="b"/>
              <a:pathLst>
                <a:path w="1331595" h="1091564">
                  <a:moveTo>
                    <a:pt x="0" y="545782"/>
                  </a:moveTo>
                  <a:lnTo>
                    <a:pt x="1904" y="503237"/>
                  </a:lnTo>
                  <a:lnTo>
                    <a:pt x="7937" y="461327"/>
                  </a:lnTo>
                  <a:lnTo>
                    <a:pt x="17462" y="420687"/>
                  </a:lnTo>
                  <a:lnTo>
                    <a:pt x="30797" y="381000"/>
                  </a:lnTo>
                  <a:lnTo>
                    <a:pt x="47625" y="342582"/>
                  </a:lnTo>
                  <a:lnTo>
                    <a:pt x="67627" y="305752"/>
                  </a:lnTo>
                  <a:lnTo>
                    <a:pt x="90804" y="270192"/>
                  </a:lnTo>
                  <a:lnTo>
                    <a:pt x="117157" y="236537"/>
                  </a:lnTo>
                  <a:lnTo>
                    <a:pt x="146367" y="204470"/>
                  </a:lnTo>
                  <a:lnTo>
                    <a:pt x="178117" y="174307"/>
                  </a:lnTo>
                  <a:lnTo>
                    <a:pt x="212407" y="146050"/>
                  </a:lnTo>
                  <a:lnTo>
                    <a:pt x="249237" y="120015"/>
                  </a:lnTo>
                  <a:lnTo>
                    <a:pt x="288607" y="95885"/>
                  </a:lnTo>
                  <a:lnTo>
                    <a:pt x="329882" y="74612"/>
                  </a:lnTo>
                  <a:lnTo>
                    <a:pt x="373062" y="55562"/>
                  </a:lnTo>
                  <a:lnTo>
                    <a:pt x="418147" y="39052"/>
                  </a:lnTo>
                  <a:lnTo>
                    <a:pt x="464819" y="25400"/>
                  </a:lnTo>
                  <a:lnTo>
                    <a:pt x="513079" y="14287"/>
                  </a:lnTo>
                  <a:lnTo>
                    <a:pt x="562927" y="6350"/>
                  </a:lnTo>
                  <a:lnTo>
                    <a:pt x="613727" y="1587"/>
                  </a:lnTo>
                  <a:lnTo>
                    <a:pt x="665797" y="0"/>
                  </a:lnTo>
                  <a:lnTo>
                    <a:pt x="717867" y="1587"/>
                  </a:lnTo>
                  <a:lnTo>
                    <a:pt x="768667" y="6350"/>
                  </a:lnTo>
                  <a:lnTo>
                    <a:pt x="818514" y="14287"/>
                  </a:lnTo>
                  <a:lnTo>
                    <a:pt x="866775" y="25400"/>
                  </a:lnTo>
                  <a:lnTo>
                    <a:pt x="913447" y="39052"/>
                  </a:lnTo>
                  <a:lnTo>
                    <a:pt x="958532" y="55562"/>
                  </a:lnTo>
                  <a:lnTo>
                    <a:pt x="1001712" y="74612"/>
                  </a:lnTo>
                  <a:lnTo>
                    <a:pt x="1042987" y="95885"/>
                  </a:lnTo>
                  <a:lnTo>
                    <a:pt x="1082039" y="120015"/>
                  </a:lnTo>
                  <a:lnTo>
                    <a:pt x="1119187" y="146050"/>
                  </a:lnTo>
                  <a:lnTo>
                    <a:pt x="1153477" y="174307"/>
                  </a:lnTo>
                  <a:lnTo>
                    <a:pt x="1185227" y="204470"/>
                  </a:lnTo>
                  <a:lnTo>
                    <a:pt x="1214437" y="236537"/>
                  </a:lnTo>
                  <a:lnTo>
                    <a:pt x="1240789" y="270192"/>
                  </a:lnTo>
                  <a:lnTo>
                    <a:pt x="1263967" y="305752"/>
                  </a:lnTo>
                  <a:lnTo>
                    <a:pt x="1283969" y="342582"/>
                  </a:lnTo>
                  <a:lnTo>
                    <a:pt x="1300797" y="381000"/>
                  </a:lnTo>
                  <a:lnTo>
                    <a:pt x="1314132" y="420687"/>
                  </a:lnTo>
                  <a:lnTo>
                    <a:pt x="1323657" y="461327"/>
                  </a:lnTo>
                  <a:lnTo>
                    <a:pt x="1329689" y="503237"/>
                  </a:lnTo>
                  <a:lnTo>
                    <a:pt x="1331594" y="545782"/>
                  </a:lnTo>
                  <a:lnTo>
                    <a:pt x="1329689" y="588327"/>
                  </a:lnTo>
                  <a:lnTo>
                    <a:pt x="1323657" y="630237"/>
                  </a:lnTo>
                  <a:lnTo>
                    <a:pt x="1314132" y="670877"/>
                  </a:lnTo>
                  <a:lnTo>
                    <a:pt x="1300797" y="710565"/>
                  </a:lnTo>
                  <a:lnTo>
                    <a:pt x="1283969" y="748982"/>
                  </a:lnTo>
                  <a:lnTo>
                    <a:pt x="1263967" y="785812"/>
                  </a:lnTo>
                  <a:lnTo>
                    <a:pt x="1240789" y="821372"/>
                  </a:lnTo>
                  <a:lnTo>
                    <a:pt x="1214437" y="855027"/>
                  </a:lnTo>
                  <a:lnTo>
                    <a:pt x="1185227" y="887095"/>
                  </a:lnTo>
                  <a:lnTo>
                    <a:pt x="1153477" y="917257"/>
                  </a:lnTo>
                  <a:lnTo>
                    <a:pt x="1119187" y="945515"/>
                  </a:lnTo>
                  <a:lnTo>
                    <a:pt x="1082039" y="971550"/>
                  </a:lnTo>
                  <a:lnTo>
                    <a:pt x="1042987" y="995680"/>
                  </a:lnTo>
                  <a:lnTo>
                    <a:pt x="1001712" y="1016952"/>
                  </a:lnTo>
                  <a:lnTo>
                    <a:pt x="958532" y="1036002"/>
                  </a:lnTo>
                  <a:lnTo>
                    <a:pt x="913447" y="1052512"/>
                  </a:lnTo>
                  <a:lnTo>
                    <a:pt x="866775" y="1066165"/>
                  </a:lnTo>
                  <a:lnTo>
                    <a:pt x="818514" y="1077277"/>
                  </a:lnTo>
                  <a:lnTo>
                    <a:pt x="768667" y="1085215"/>
                  </a:lnTo>
                  <a:lnTo>
                    <a:pt x="717867" y="1089977"/>
                  </a:lnTo>
                  <a:lnTo>
                    <a:pt x="665797" y="1091565"/>
                  </a:lnTo>
                  <a:lnTo>
                    <a:pt x="613727" y="1089977"/>
                  </a:lnTo>
                  <a:lnTo>
                    <a:pt x="562927" y="1085215"/>
                  </a:lnTo>
                  <a:lnTo>
                    <a:pt x="513079" y="1077277"/>
                  </a:lnTo>
                  <a:lnTo>
                    <a:pt x="464819" y="1066165"/>
                  </a:lnTo>
                  <a:lnTo>
                    <a:pt x="418147" y="1052512"/>
                  </a:lnTo>
                  <a:lnTo>
                    <a:pt x="373062" y="1036002"/>
                  </a:lnTo>
                  <a:lnTo>
                    <a:pt x="329882" y="1016952"/>
                  </a:lnTo>
                  <a:lnTo>
                    <a:pt x="288607" y="995680"/>
                  </a:lnTo>
                  <a:lnTo>
                    <a:pt x="249237" y="971550"/>
                  </a:lnTo>
                  <a:lnTo>
                    <a:pt x="212407" y="945515"/>
                  </a:lnTo>
                  <a:lnTo>
                    <a:pt x="178117" y="917257"/>
                  </a:lnTo>
                  <a:lnTo>
                    <a:pt x="146367" y="887095"/>
                  </a:lnTo>
                  <a:lnTo>
                    <a:pt x="117157" y="855027"/>
                  </a:lnTo>
                  <a:lnTo>
                    <a:pt x="90804" y="821372"/>
                  </a:lnTo>
                  <a:lnTo>
                    <a:pt x="67627" y="785812"/>
                  </a:lnTo>
                  <a:lnTo>
                    <a:pt x="47625" y="748982"/>
                  </a:lnTo>
                  <a:lnTo>
                    <a:pt x="30797" y="710565"/>
                  </a:lnTo>
                  <a:lnTo>
                    <a:pt x="17462" y="670877"/>
                  </a:lnTo>
                  <a:lnTo>
                    <a:pt x="7937" y="630237"/>
                  </a:lnTo>
                  <a:lnTo>
                    <a:pt x="1904" y="588327"/>
                  </a:lnTo>
                  <a:lnTo>
                    <a:pt x="0" y="545782"/>
                  </a:lnTo>
                </a:path>
              </a:pathLst>
            </a:custGeom>
            <a:ln w="25400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688580" y="3392170"/>
              <a:ext cx="880110" cy="616585"/>
            </a:xfrm>
            <a:custGeom>
              <a:avLst/>
              <a:gdLst/>
              <a:ahLst/>
              <a:cxnLst/>
              <a:rect l="l" t="t" r="r" b="b"/>
              <a:pathLst>
                <a:path w="880109" h="616585">
                  <a:moveTo>
                    <a:pt x="440054" y="0"/>
                  </a:moveTo>
                  <a:lnTo>
                    <a:pt x="384810" y="2539"/>
                  </a:lnTo>
                  <a:lnTo>
                    <a:pt x="331787" y="9525"/>
                  </a:lnTo>
                  <a:lnTo>
                    <a:pt x="280987" y="20637"/>
                  </a:lnTo>
                  <a:lnTo>
                    <a:pt x="233045" y="36194"/>
                  </a:lnTo>
                  <a:lnTo>
                    <a:pt x="188595" y="55244"/>
                  </a:lnTo>
                  <a:lnTo>
                    <a:pt x="147954" y="77787"/>
                  </a:lnTo>
                  <a:lnTo>
                    <a:pt x="111125" y="103504"/>
                  </a:lnTo>
                  <a:lnTo>
                    <a:pt x="78740" y="132079"/>
                  </a:lnTo>
                  <a:lnTo>
                    <a:pt x="51435" y="163194"/>
                  </a:lnTo>
                  <a:lnTo>
                    <a:pt x="29527" y="196850"/>
                  </a:lnTo>
                  <a:lnTo>
                    <a:pt x="13335" y="232409"/>
                  </a:lnTo>
                  <a:lnTo>
                    <a:pt x="3492" y="269557"/>
                  </a:lnTo>
                  <a:lnTo>
                    <a:pt x="0" y="308292"/>
                  </a:lnTo>
                  <a:lnTo>
                    <a:pt x="3492" y="346709"/>
                  </a:lnTo>
                  <a:lnTo>
                    <a:pt x="13335" y="384174"/>
                  </a:lnTo>
                  <a:lnTo>
                    <a:pt x="29527" y="419417"/>
                  </a:lnTo>
                  <a:lnTo>
                    <a:pt x="51435" y="453072"/>
                  </a:lnTo>
                  <a:lnTo>
                    <a:pt x="78740" y="484187"/>
                  </a:lnTo>
                  <a:lnTo>
                    <a:pt x="111125" y="512762"/>
                  </a:lnTo>
                  <a:lnTo>
                    <a:pt x="147954" y="538479"/>
                  </a:lnTo>
                  <a:lnTo>
                    <a:pt x="188595" y="561022"/>
                  </a:lnTo>
                  <a:lnTo>
                    <a:pt x="233045" y="580072"/>
                  </a:lnTo>
                  <a:lnTo>
                    <a:pt x="280987" y="595629"/>
                  </a:lnTo>
                  <a:lnTo>
                    <a:pt x="331787" y="607059"/>
                  </a:lnTo>
                  <a:lnTo>
                    <a:pt x="384810" y="614044"/>
                  </a:lnTo>
                  <a:lnTo>
                    <a:pt x="440054" y="616267"/>
                  </a:lnTo>
                  <a:lnTo>
                    <a:pt x="495300" y="614044"/>
                  </a:lnTo>
                  <a:lnTo>
                    <a:pt x="548322" y="607059"/>
                  </a:lnTo>
                  <a:lnTo>
                    <a:pt x="599122" y="595629"/>
                  </a:lnTo>
                  <a:lnTo>
                    <a:pt x="647065" y="580072"/>
                  </a:lnTo>
                  <a:lnTo>
                    <a:pt x="691515" y="561022"/>
                  </a:lnTo>
                  <a:lnTo>
                    <a:pt x="732472" y="538479"/>
                  </a:lnTo>
                  <a:lnTo>
                    <a:pt x="768985" y="512762"/>
                  </a:lnTo>
                  <a:lnTo>
                    <a:pt x="801370" y="484187"/>
                  </a:lnTo>
                  <a:lnTo>
                    <a:pt x="828675" y="453072"/>
                  </a:lnTo>
                  <a:lnTo>
                    <a:pt x="850582" y="419417"/>
                  </a:lnTo>
                  <a:lnTo>
                    <a:pt x="866775" y="384174"/>
                  </a:lnTo>
                  <a:lnTo>
                    <a:pt x="876617" y="346709"/>
                  </a:lnTo>
                  <a:lnTo>
                    <a:pt x="880110" y="308292"/>
                  </a:lnTo>
                  <a:lnTo>
                    <a:pt x="876617" y="269557"/>
                  </a:lnTo>
                  <a:lnTo>
                    <a:pt x="866775" y="232409"/>
                  </a:lnTo>
                  <a:lnTo>
                    <a:pt x="850582" y="196850"/>
                  </a:lnTo>
                  <a:lnTo>
                    <a:pt x="828675" y="163194"/>
                  </a:lnTo>
                  <a:lnTo>
                    <a:pt x="801370" y="132079"/>
                  </a:lnTo>
                  <a:lnTo>
                    <a:pt x="768985" y="103504"/>
                  </a:lnTo>
                  <a:lnTo>
                    <a:pt x="732472" y="77787"/>
                  </a:lnTo>
                  <a:lnTo>
                    <a:pt x="691515" y="55244"/>
                  </a:lnTo>
                  <a:lnTo>
                    <a:pt x="647065" y="36194"/>
                  </a:lnTo>
                  <a:lnTo>
                    <a:pt x="599122" y="20637"/>
                  </a:lnTo>
                  <a:lnTo>
                    <a:pt x="548322" y="9525"/>
                  </a:lnTo>
                  <a:lnTo>
                    <a:pt x="495300" y="2539"/>
                  </a:lnTo>
                  <a:lnTo>
                    <a:pt x="440054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688580" y="3392170"/>
              <a:ext cx="880110" cy="616585"/>
            </a:xfrm>
            <a:custGeom>
              <a:avLst/>
              <a:gdLst/>
              <a:ahLst/>
              <a:cxnLst/>
              <a:rect l="l" t="t" r="r" b="b"/>
              <a:pathLst>
                <a:path w="880109" h="616585">
                  <a:moveTo>
                    <a:pt x="0" y="308292"/>
                  </a:moveTo>
                  <a:lnTo>
                    <a:pt x="3492" y="269557"/>
                  </a:lnTo>
                  <a:lnTo>
                    <a:pt x="13335" y="232409"/>
                  </a:lnTo>
                  <a:lnTo>
                    <a:pt x="29527" y="196850"/>
                  </a:lnTo>
                  <a:lnTo>
                    <a:pt x="51435" y="163194"/>
                  </a:lnTo>
                  <a:lnTo>
                    <a:pt x="78740" y="132079"/>
                  </a:lnTo>
                  <a:lnTo>
                    <a:pt x="111125" y="103504"/>
                  </a:lnTo>
                  <a:lnTo>
                    <a:pt x="147954" y="77787"/>
                  </a:lnTo>
                  <a:lnTo>
                    <a:pt x="188595" y="55244"/>
                  </a:lnTo>
                  <a:lnTo>
                    <a:pt x="233045" y="36194"/>
                  </a:lnTo>
                  <a:lnTo>
                    <a:pt x="280987" y="20637"/>
                  </a:lnTo>
                  <a:lnTo>
                    <a:pt x="331787" y="9525"/>
                  </a:lnTo>
                  <a:lnTo>
                    <a:pt x="384810" y="2539"/>
                  </a:lnTo>
                  <a:lnTo>
                    <a:pt x="440054" y="0"/>
                  </a:lnTo>
                  <a:lnTo>
                    <a:pt x="495300" y="2539"/>
                  </a:lnTo>
                  <a:lnTo>
                    <a:pt x="548322" y="9525"/>
                  </a:lnTo>
                  <a:lnTo>
                    <a:pt x="599122" y="20637"/>
                  </a:lnTo>
                  <a:lnTo>
                    <a:pt x="647065" y="36194"/>
                  </a:lnTo>
                  <a:lnTo>
                    <a:pt x="691515" y="55244"/>
                  </a:lnTo>
                  <a:lnTo>
                    <a:pt x="732472" y="77787"/>
                  </a:lnTo>
                  <a:lnTo>
                    <a:pt x="768985" y="103504"/>
                  </a:lnTo>
                  <a:lnTo>
                    <a:pt x="801370" y="132079"/>
                  </a:lnTo>
                  <a:lnTo>
                    <a:pt x="828675" y="163194"/>
                  </a:lnTo>
                  <a:lnTo>
                    <a:pt x="850582" y="196850"/>
                  </a:lnTo>
                  <a:lnTo>
                    <a:pt x="866775" y="232409"/>
                  </a:lnTo>
                  <a:lnTo>
                    <a:pt x="876617" y="269557"/>
                  </a:lnTo>
                  <a:lnTo>
                    <a:pt x="880110" y="308292"/>
                  </a:lnTo>
                  <a:lnTo>
                    <a:pt x="876617" y="346709"/>
                  </a:lnTo>
                  <a:lnTo>
                    <a:pt x="866775" y="384174"/>
                  </a:lnTo>
                  <a:lnTo>
                    <a:pt x="850582" y="419417"/>
                  </a:lnTo>
                  <a:lnTo>
                    <a:pt x="828675" y="453072"/>
                  </a:lnTo>
                  <a:lnTo>
                    <a:pt x="801370" y="484187"/>
                  </a:lnTo>
                  <a:lnTo>
                    <a:pt x="768985" y="512762"/>
                  </a:lnTo>
                  <a:lnTo>
                    <a:pt x="732472" y="538479"/>
                  </a:lnTo>
                  <a:lnTo>
                    <a:pt x="691515" y="561022"/>
                  </a:lnTo>
                  <a:lnTo>
                    <a:pt x="647065" y="580072"/>
                  </a:lnTo>
                  <a:lnTo>
                    <a:pt x="599122" y="595629"/>
                  </a:lnTo>
                  <a:lnTo>
                    <a:pt x="548322" y="607059"/>
                  </a:lnTo>
                  <a:lnTo>
                    <a:pt x="495300" y="614044"/>
                  </a:lnTo>
                  <a:lnTo>
                    <a:pt x="440054" y="616267"/>
                  </a:lnTo>
                  <a:lnTo>
                    <a:pt x="384810" y="614044"/>
                  </a:lnTo>
                  <a:lnTo>
                    <a:pt x="331787" y="607059"/>
                  </a:lnTo>
                  <a:lnTo>
                    <a:pt x="280987" y="595629"/>
                  </a:lnTo>
                  <a:lnTo>
                    <a:pt x="233045" y="580072"/>
                  </a:lnTo>
                  <a:lnTo>
                    <a:pt x="188595" y="561022"/>
                  </a:lnTo>
                  <a:lnTo>
                    <a:pt x="147954" y="538479"/>
                  </a:lnTo>
                  <a:lnTo>
                    <a:pt x="111125" y="512762"/>
                  </a:lnTo>
                  <a:lnTo>
                    <a:pt x="78740" y="484187"/>
                  </a:lnTo>
                  <a:lnTo>
                    <a:pt x="51435" y="453072"/>
                  </a:lnTo>
                  <a:lnTo>
                    <a:pt x="29527" y="419417"/>
                  </a:lnTo>
                  <a:lnTo>
                    <a:pt x="13335" y="384174"/>
                  </a:lnTo>
                  <a:lnTo>
                    <a:pt x="3492" y="346709"/>
                  </a:lnTo>
                  <a:lnTo>
                    <a:pt x="0" y="308292"/>
                  </a:lnTo>
                </a:path>
              </a:pathLst>
            </a:custGeom>
            <a:ln w="25400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8952" y="3502025"/>
              <a:ext cx="652145" cy="54546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928860" y="428942"/>
              <a:ext cx="2188845" cy="3169285"/>
            </a:xfrm>
            <a:custGeom>
              <a:avLst/>
              <a:gdLst/>
              <a:ahLst/>
              <a:cxnLst/>
              <a:rect l="l" t="t" r="r" b="b"/>
              <a:pathLst>
                <a:path w="2188845" h="3169285">
                  <a:moveTo>
                    <a:pt x="2062480" y="2483485"/>
                  </a:moveTo>
                  <a:lnTo>
                    <a:pt x="114300" y="2483485"/>
                  </a:lnTo>
                  <a:lnTo>
                    <a:pt x="69850" y="2492692"/>
                  </a:lnTo>
                  <a:lnTo>
                    <a:pt x="33337" y="2517140"/>
                  </a:lnTo>
                  <a:lnTo>
                    <a:pt x="8890" y="2553335"/>
                  </a:lnTo>
                  <a:lnTo>
                    <a:pt x="0" y="2598102"/>
                  </a:lnTo>
                  <a:lnTo>
                    <a:pt x="0" y="3054985"/>
                  </a:lnTo>
                  <a:lnTo>
                    <a:pt x="8890" y="3099752"/>
                  </a:lnTo>
                  <a:lnTo>
                    <a:pt x="33337" y="3135947"/>
                  </a:lnTo>
                  <a:lnTo>
                    <a:pt x="69850" y="3160395"/>
                  </a:lnTo>
                  <a:lnTo>
                    <a:pt x="114300" y="3169285"/>
                  </a:lnTo>
                  <a:lnTo>
                    <a:pt x="2062480" y="3169285"/>
                  </a:lnTo>
                  <a:lnTo>
                    <a:pt x="2106930" y="3160395"/>
                  </a:lnTo>
                  <a:lnTo>
                    <a:pt x="2143442" y="3135947"/>
                  </a:lnTo>
                  <a:lnTo>
                    <a:pt x="2167890" y="3099752"/>
                  </a:lnTo>
                  <a:lnTo>
                    <a:pt x="2176780" y="3054985"/>
                  </a:lnTo>
                  <a:lnTo>
                    <a:pt x="2176780" y="2598102"/>
                  </a:lnTo>
                  <a:lnTo>
                    <a:pt x="2167890" y="2553335"/>
                  </a:lnTo>
                  <a:lnTo>
                    <a:pt x="2143442" y="2517140"/>
                  </a:lnTo>
                  <a:lnTo>
                    <a:pt x="2106930" y="2492692"/>
                  </a:lnTo>
                  <a:lnTo>
                    <a:pt x="2062480" y="2483485"/>
                  </a:lnTo>
                  <a:close/>
                </a:path>
                <a:path w="2188845" h="3169285">
                  <a:moveTo>
                    <a:pt x="2106930" y="1970405"/>
                  </a:moveTo>
                  <a:lnTo>
                    <a:pt x="69850" y="1970405"/>
                  </a:lnTo>
                  <a:lnTo>
                    <a:pt x="42545" y="1976120"/>
                  </a:lnTo>
                  <a:lnTo>
                    <a:pt x="20320" y="1991042"/>
                  </a:lnTo>
                  <a:lnTo>
                    <a:pt x="5397" y="2013267"/>
                  </a:lnTo>
                  <a:lnTo>
                    <a:pt x="0" y="2040255"/>
                  </a:lnTo>
                  <a:lnTo>
                    <a:pt x="0" y="2319655"/>
                  </a:lnTo>
                  <a:lnTo>
                    <a:pt x="5397" y="2346960"/>
                  </a:lnTo>
                  <a:lnTo>
                    <a:pt x="20320" y="2369185"/>
                  </a:lnTo>
                  <a:lnTo>
                    <a:pt x="42545" y="2384107"/>
                  </a:lnTo>
                  <a:lnTo>
                    <a:pt x="69850" y="2389505"/>
                  </a:lnTo>
                  <a:lnTo>
                    <a:pt x="2106930" y="2389505"/>
                  </a:lnTo>
                  <a:lnTo>
                    <a:pt x="2134235" y="2384107"/>
                  </a:lnTo>
                  <a:lnTo>
                    <a:pt x="2156460" y="2369185"/>
                  </a:lnTo>
                  <a:lnTo>
                    <a:pt x="2171382" y="2346960"/>
                  </a:lnTo>
                  <a:lnTo>
                    <a:pt x="2176780" y="2319655"/>
                  </a:lnTo>
                  <a:lnTo>
                    <a:pt x="2176780" y="2040255"/>
                  </a:lnTo>
                  <a:lnTo>
                    <a:pt x="2171382" y="2013267"/>
                  </a:lnTo>
                  <a:lnTo>
                    <a:pt x="2156460" y="1991042"/>
                  </a:lnTo>
                  <a:lnTo>
                    <a:pt x="2134235" y="1976120"/>
                  </a:lnTo>
                  <a:lnTo>
                    <a:pt x="2106930" y="1970405"/>
                  </a:lnTo>
                  <a:close/>
                </a:path>
                <a:path w="2188845" h="3169285">
                  <a:moveTo>
                    <a:pt x="2088832" y="726757"/>
                  </a:moveTo>
                  <a:lnTo>
                    <a:pt x="112395" y="726757"/>
                  </a:lnTo>
                  <a:lnTo>
                    <a:pt x="73342" y="734695"/>
                  </a:lnTo>
                  <a:lnTo>
                    <a:pt x="41592" y="755967"/>
                  </a:lnTo>
                  <a:lnTo>
                    <a:pt x="20002" y="788035"/>
                  </a:lnTo>
                  <a:lnTo>
                    <a:pt x="12065" y="826770"/>
                  </a:lnTo>
                  <a:lnTo>
                    <a:pt x="12065" y="1227455"/>
                  </a:lnTo>
                  <a:lnTo>
                    <a:pt x="20002" y="1266507"/>
                  </a:lnTo>
                  <a:lnTo>
                    <a:pt x="41592" y="1298575"/>
                  </a:lnTo>
                  <a:lnTo>
                    <a:pt x="73342" y="1319847"/>
                  </a:lnTo>
                  <a:lnTo>
                    <a:pt x="112395" y="1327785"/>
                  </a:lnTo>
                  <a:lnTo>
                    <a:pt x="2088832" y="1327785"/>
                  </a:lnTo>
                  <a:lnTo>
                    <a:pt x="2127885" y="1319847"/>
                  </a:lnTo>
                  <a:lnTo>
                    <a:pt x="2159635" y="1298575"/>
                  </a:lnTo>
                  <a:lnTo>
                    <a:pt x="2181225" y="1266507"/>
                  </a:lnTo>
                  <a:lnTo>
                    <a:pt x="2188845" y="1227455"/>
                  </a:lnTo>
                  <a:lnTo>
                    <a:pt x="2188845" y="826770"/>
                  </a:lnTo>
                  <a:lnTo>
                    <a:pt x="2181225" y="788035"/>
                  </a:lnTo>
                  <a:lnTo>
                    <a:pt x="2159635" y="755967"/>
                  </a:lnTo>
                  <a:lnTo>
                    <a:pt x="2127885" y="734695"/>
                  </a:lnTo>
                  <a:lnTo>
                    <a:pt x="2088832" y="726757"/>
                  </a:lnTo>
                  <a:close/>
                </a:path>
                <a:path w="2188845" h="3169285">
                  <a:moveTo>
                    <a:pt x="2083435" y="0"/>
                  </a:moveTo>
                  <a:lnTo>
                    <a:pt x="117475" y="0"/>
                  </a:lnTo>
                  <a:lnTo>
                    <a:pt x="76517" y="8255"/>
                  </a:lnTo>
                  <a:lnTo>
                    <a:pt x="43180" y="30797"/>
                  </a:lnTo>
                  <a:lnTo>
                    <a:pt x="20320" y="64452"/>
                  </a:lnTo>
                  <a:lnTo>
                    <a:pt x="12065" y="105410"/>
                  </a:lnTo>
                  <a:lnTo>
                    <a:pt x="12065" y="527367"/>
                  </a:lnTo>
                  <a:lnTo>
                    <a:pt x="20320" y="568325"/>
                  </a:lnTo>
                  <a:lnTo>
                    <a:pt x="43180" y="601662"/>
                  </a:lnTo>
                  <a:lnTo>
                    <a:pt x="76517" y="624522"/>
                  </a:lnTo>
                  <a:lnTo>
                    <a:pt x="117475" y="632777"/>
                  </a:lnTo>
                  <a:lnTo>
                    <a:pt x="2083435" y="632777"/>
                  </a:lnTo>
                  <a:lnTo>
                    <a:pt x="2124710" y="624522"/>
                  </a:lnTo>
                  <a:lnTo>
                    <a:pt x="2158047" y="601662"/>
                  </a:lnTo>
                  <a:lnTo>
                    <a:pt x="2180590" y="568325"/>
                  </a:lnTo>
                  <a:lnTo>
                    <a:pt x="2188845" y="527367"/>
                  </a:lnTo>
                  <a:lnTo>
                    <a:pt x="2188845" y="105410"/>
                  </a:lnTo>
                  <a:lnTo>
                    <a:pt x="2180590" y="64452"/>
                  </a:lnTo>
                  <a:lnTo>
                    <a:pt x="2158047" y="30797"/>
                  </a:lnTo>
                  <a:lnTo>
                    <a:pt x="2124710" y="8255"/>
                  </a:lnTo>
                  <a:lnTo>
                    <a:pt x="208343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32925" y="599122"/>
              <a:ext cx="5715" cy="5466715"/>
            </a:xfrm>
            <a:custGeom>
              <a:avLst/>
              <a:gdLst/>
              <a:ahLst/>
              <a:cxnLst/>
              <a:rect l="l" t="t" r="r" b="b"/>
              <a:pathLst>
                <a:path w="5715" h="5466715">
                  <a:moveTo>
                    <a:pt x="5715" y="0"/>
                  </a:moveTo>
                  <a:lnTo>
                    <a:pt x="0" y="5466397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928860" y="1862137"/>
              <a:ext cx="2176780" cy="2691765"/>
            </a:xfrm>
            <a:custGeom>
              <a:avLst/>
              <a:gdLst/>
              <a:ahLst/>
              <a:cxnLst/>
              <a:rect l="l" t="t" r="r" b="b"/>
              <a:pathLst>
                <a:path w="2176779" h="2691765">
                  <a:moveTo>
                    <a:pt x="2116137" y="2326640"/>
                  </a:moveTo>
                  <a:lnTo>
                    <a:pt x="60960" y="2326640"/>
                  </a:lnTo>
                  <a:lnTo>
                    <a:pt x="37147" y="2331402"/>
                  </a:lnTo>
                  <a:lnTo>
                    <a:pt x="17780" y="2344420"/>
                  </a:lnTo>
                  <a:lnTo>
                    <a:pt x="4762" y="2363787"/>
                  </a:lnTo>
                  <a:lnTo>
                    <a:pt x="0" y="2387600"/>
                  </a:lnTo>
                  <a:lnTo>
                    <a:pt x="0" y="2630805"/>
                  </a:lnTo>
                  <a:lnTo>
                    <a:pt x="4762" y="2654617"/>
                  </a:lnTo>
                  <a:lnTo>
                    <a:pt x="17780" y="2673985"/>
                  </a:lnTo>
                  <a:lnTo>
                    <a:pt x="37147" y="2687002"/>
                  </a:lnTo>
                  <a:lnTo>
                    <a:pt x="60960" y="2691765"/>
                  </a:lnTo>
                  <a:lnTo>
                    <a:pt x="2116137" y="2691765"/>
                  </a:lnTo>
                  <a:lnTo>
                    <a:pt x="2139632" y="2687002"/>
                  </a:lnTo>
                  <a:lnTo>
                    <a:pt x="2159000" y="2673985"/>
                  </a:lnTo>
                  <a:lnTo>
                    <a:pt x="2172017" y="2654617"/>
                  </a:lnTo>
                  <a:lnTo>
                    <a:pt x="2176780" y="2630805"/>
                  </a:lnTo>
                  <a:lnTo>
                    <a:pt x="2176780" y="2387600"/>
                  </a:lnTo>
                  <a:lnTo>
                    <a:pt x="2172017" y="2363787"/>
                  </a:lnTo>
                  <a:lnTo>
                    <a:pt x="2159000" y="2344420"/>
                  </a:lnTo>
                  <a:lnTo>
                    <a:pt x="2139632" y="2331402"/>
                  </a:lnTo>
                  <a:lnTo>
                    <a:pt x="2116137" y="2326640"/>
                  </a:lnTo>
                  <a:close/>
                </a:path>
                <a:path w="2176779" h="2691765">
                  <a:moveTo>
                    <a:pt x="2116137" y="1853564"/>
                  </a:moveTo>
                  <a:lnTo>
                    <a:pt x="60960" y="1853564"/>
                  </a:lnTo>
                  <a:lnTo>
                    <a:pt x="37147" y="1858327"/>
                  </a:lnTo>
                  <a:lnTo>
                    <a:pt x="17780" y="1871345"/>
                  </a:lnTo>
                  <a:lnTo>
                    <a:pt x="4762" y="1890712"/>
                  </a:lnTo>
                  <a:lnTo>
                    <a:pt x="0" y="1914525"/>
                  </a:lnTo>
                  <a:lnTo>
                    <a:pt x="0" y="2157730"/>
                  </a:lnTo>
                  <a:lnTo>
                    <a:pt x="4762" y="2181542"/>
                  </a:lnTo>
                  <a:lnTo>
                    <a:pt x="17780" y="2200910"/>
                  </a:lnTo>
                  <a:lnTo>
                    <a:pt x="37147" y="2213927"/>
                  </a:lnTo>
                  <a:lnTo>
                    <a:pt x="60960" y="2218690"/>
                  </a:lnTo>
                  <a:lnTo>
                    <a:pt x="2116137" y="2218690"/>
                  </a:lnTo>
                  <a:lnTo>
                    <a:pt x="2139632" y="2213927"/>
                  </a:lnTo>
                  <a:lnTo>
                    <a:pt x="2159000" y="2200910"/>
                  </a:lnTo>
                  <a:lnTo>
                    <a:pt x="2172017" y="2181542"/>
                  </a:lnTo>
                  <a:lnTo>
                    <a:pt x="2176780" y="2157730"/>
                  </a:lnTo>
                  <a:lnTo>
                    <a:pt x="2176780" y="1914525"/>
                  </a:lnTo>
                  <a:lnTo>
                    <a:pt x="2172017" y="1890712"/>
                  </a:lnTo>
                  <a:lnTo>
                    <a:pt x="2159000" y="1871345"/>
                  </a:lnTo>
                  <a:lnTo>
                    <a:pt x="2139632" y="1858327"/>
                  </a:lnTo>
                  <a:lnTo>
                    <a:pt x="2116137" y="1853564"/>
                  </a:lnTo>
                  <a:close/>
                </a:path>
                <a:path w="2176779" h="2691765">
                  <a:moveTo>
                    <a:pt x="2106930" y="0"/>
                  </a:moveTo>
                  <a:lnTo>
                    <a:pt x="69850" y="0"/>
                  </a:lnTo>
                  <a:lnTo>
                    <a:pt x="42545" y="5397"/>
                  </a:lnTo>
                  <a:lnTo>
                    <a:pt x="20320" y="20320"/>
                  </a:lnTo>
                  <a:lnTo>
                    <a:pt x="5397" y="42545"/>
                  </a:lnTo>
                  <a:lnTo>
                    <a:pt x="0" y="69850"/>
                  </a:lnTo>
                  <a:lnTo>
                    <a:pt x="0" y="349250"/>
                  </a:lnTo>
                  <a:lnTo>
                    <a:pt x="5397" y="376237"/>
                  </a:lnTo>
                  <a:lnTo>
                    <a:pt x="20320" y="398462"/>
                  </a:lnTo>
                  <a:lnTo>
                    <a:pt x="42545" y="413702"/>
                  </a:lnTo>
                  <a:lnTo>
                    <a:pt x="69850" y="419100"/>
                  </a:lnTo>
                  <a:lnTo>
                    <a:pt x="2106930" y="419100"/>
                  </a:lnTo>
                  <a:lnTo>
                    <a:pt x="2134235" y="413702"/>
                  </a:lnTo>
                  <a:lnTo>
                    <a:pt x="2156460" y="398462"/>
                  </a:lnTo>
                  <a:lnTo>
                    <a:pt x="2171382" y="376237"/>
                  </a:lnTo>
                  <a:lnTo>
                    <a:pt x="2176780" y="349250"/>
                  </a:lnTo>
                  <a:lnTo>
                    <a:pt x="2176780" y="69850"/>
                  </a:lnTo>
                  <a:lnTo>
                    <a:pt x="2171382" y="42545"/>
                  </a:lnTo>
                  <a:lnTo>
                    <a:pt x="2156460" y="20320"/>
                  </a:lnTo>
                  <a:lnTo>
                    <a:pt x="2134235" y="5397"/>
                  </a:lnTo>
                  <a:lnTo>
                    <a:pt x="210693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932545" y="887730"/>
              <a:ext cx="996950" cy="3483610"/>
            </a:xfrm>
            <a:custGeom>
              <a:avLst/>
              <a:gdLst/>
              <a:ahLst/>
              <a:cxnLst/>
              <a:rect l="l" t="t" r="r" b="b"/>
              <a:pathLst>
                <a:path w="996950" h="3483610">
                  <a:moveTo>
                    <a:pt x="996314" y="0"/>
                  </a:moveTo>
                  <a:lnTo>
                    <a:pt x="506095" y="0"/>
                  </a:lnTo>
                </a:path>
                <a:path w="996950" h="3483610">
                  <a:moveTo>
                    <a:pt x="996950" y="661352"/>
                  </a:moveTo>
                  <a:lnTo>
                    <a:pt x="506729" y="661352"/>
                  </a:lnTo>
                </a:path>
                <a:path w="996950" h="3483610">
                  <a:moveTo>
                    <a:pt x="990600" y="1183957"/>
                  </a:moveTo>
                  <a:lnTo>
                    <a:pt x="500379" y="1183957"/>
                  </a:lnTo>
                </a:path>
                <a:path w="996950" h="3483610">
                  <a:moveTo>
                    <a:pt x="991870" y="1721167"/>
                  </a:moveTo>
                  <a:lnTo>
                    <a:pt x="501650" y="1721167"/>
                  </a:lnTo>
                </a:path>
                <a:path w="996950" h="3483610">
                  <a:moveTo>
                    <a:pt x="991870" y="2376487"/>
                  </a:moveTo>
                  <a:lnTo>
                    <a:pt x="501650" y="2376487"/>
                  </a:lnTo>
                </a:path>
                <a:path w="996950" h="3483610">
                  <a:moveTo>
                    <a:pt x="991552" y="3022917"/>
                  </a:moveTo>
                  <a:lnTo>
                    <a:pt x="501332" y="3022917"/>
                  </a:lnTo>
                </a:path>
                <a:path w="996950" h="3483610">
                  <a:moveTo>
                    <a:pt x="980439" y="3483610"/>
                  </a:moveTo>
                  <a:lnTo>
                    <a:pt x="490220" y="3483610"/>
                  </a:lnTo>
                </a:path>
                <a:path w="996950" h="3483610">
                  <a:moveTo>
                    <a:pt x="490220" y="2487295"/>
                  </a:moveTo>
                  <a:lnTo>
                    <a:pt x="0" y="248729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929495" y="4653915"/>
              <a:ext cx="2176780" cy="365125"/>
            </a:xfrm>
            <a:custGeom>
              <a:avLst/>
              <a:gdLst/>
              <a:ahLst/>
              <a:cxnLst/>
              <a:rect l="l" t="t" r="r" b="b"/>
              <a:pathLst>
                <a:path w="2176779" h="365125">
                  <a:moveTo>
                    <a:pt x="2115820" y="0"/>
                  </a:moveTo>
                  <a:lnTo>
                    <a:pt x="60959" y="0"/>
                  </a:lnTo>
                  <a:lnTo>
                    <a:pt x="37147" y="4762"/>
                  </a:lnTo>
                  <a:lnTo>
                    <a:pt x="17779" y="17780"/>
                  </a:lnTo>
                  <a:lnTo>
                    <a:pt x="4762" y="37147"/>
                  </a:lnTo>
                  <a:lnTo>
                    <a:pt x="0" y="60960"/>
                  </a:lnTo>
                  <a:lnTo>
                    <a:pt x="0" y="304165"/>
                  </a:lnTo>
                  <a:lnTo>
                    <a:pt x="4762" y="327977"/>
                  </a:lnTo>
                  <a:lnTo>
                    <a:pt x="17779" y="347345"/>
                  </a:lnTo>
                  <a:lnTo>
                    <a:pt x="37147" y="360362"/>
                  </a:lnTo>
                  <a:lnTo>
                    <a:pt x="60959" y="365125"/>
                  </a:lnTo>
                  <a:lnTo>
                    <a:pt x="2115820" y="365125"/>
                  </a:lnTo>
                  <a:lnTo>
                    <a:pt x="2139632" y="360362"/>
                  </a:lnTo>
                  <a:lnTo>
                    <a:pt x="2159000" y="347345"/>
                  </a:lnTo>
                  <a:lnTo>
                    <a:pt x="2172017" y="327977"/>
                  </a:lnTo>
                  <a:lnTo>
                    <a:pt x="2176779" y="304165"/>
                  </a:lnTo>
                  <a:lnTo>
                    <a:pt x="2176779" y="60960"/>
                  </a:lnTo>
                  <a:lnTo>
                    <a:pt x="2172017" y="37147"/>
                  </a:lnTo>
                  <a:lnTo>
                    <a:pt x="2159000" y="17780"/>
                  </a:lnTo>
                  <a:lnTo>
                    <a:pt x="2139632" y="4762"/>
                  </a:lnTo>
                  <a:lnTo>
                    <a:pt x="211582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432925" y="4834890"/>
              <a:ext cx="490220" cy="0"/>
            </a:xfrm>
            <a:custGeom>
              <a:avLst/>
              <a:gdLst/>
              <a:ahLst/>
              <a:cxnLst/>
              <a:rect l="l" t="t" r="r" b="b"/>
              <a:pathLst>
                <a:path w="490220">
                  <a:moveTo>
                    <a:pt x="49022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922827" y="5171440"/>
              <a:ext cx="2176780" cy="365125"/>
            </a:xfrm>
            <a:custGeom>
              <a:avLst/>
              <a:gdLst/>
              <a:ahLst/>
              <a:cxnLst/>
              <a:rect l="l" t="t" r="r" b="b"/>
              <a:pathLst>
                <a:path w="2176779" h="365125">
                  <a:moveTo>
                    <a:pt x="2115819" y="0"/>
                  </a:moveTo>
                  <a:lnTo>
                    <a:pt x="60959" y="0"/>
                  </a:lnTo>
                  <a:lnTo>
                    <a:pt x="37147" y="4762"/>
                  </a:lnTo>
                  <a:lnTo>
                    <a:pt x="17779" y="17780"/>
                  </a:lnTo>
                  <a:lnTo>
                    <a:pt x="4762" y="37147"/>
                  </a:lnTo>
                  <a:lnTo>
                    <a:pt x="0" y="60960"/>
                  </a:lnTo>
                  <a:lnTo>
                    <a:pt x="0" y="304165"/>
                  </a:lnTo>
                  <a:lnTo>
                    <a:pt x="4762" y="327977"/>
                  </a:lnTo>
                  <a:lnTo>
                    <a:pt x="17779" y="347345"/>
                  </a:lnTo>
                  <a:lnTo>
                    <a:pt x="37147" y="360362"/>
                  </a:lnTo>
                  <a:lnTo>
                    <a:pt x="60959" y="365125"/>
                  </a:lnTo>
                  <a:lnTo>
                    <a:pt x="2115819" y="365125"/>
                  </a:lnTo>
                  <a:lnTo>
                    <a:pt x="2139632" y="360362"/>
                  </a:lnTo>
                  <a:lnTo>
                    <a:pt x="2159000" y="347345"/>
                  </a:lnTo>
                  <a:lnTo>
                    <a:pt x="2172017" y="327977"/>
                  </a:lnTo>
                  <a:lnTo>
                    <a:pt x="2176779" y="304165"/>
                  </a:lnTo>
                  <a:lnTo>
                    <a:pt x="2176779" y="60960"/>
                  </a:lnTo>
                  <a:lnTo>
                    <a:pt x="2172017" y="37147"/>
                  </a:lnTo>
                  <a:lnTo>
                    <a:pt x="2159000" y="17780"/>
                  </a:lnTo>
                  <a:lnTo>
                    <a:pt x="2139632" y="4762"/>
                  </a:lnTo>
                  <a:lnTo>
                    <a:pt x="211581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425305" y="5354002"/>
              <a:ext cx="490220" cy="0"/>
            </a:xfrm>
            <a:custGeom>
              <a:avLst/>
              <a:gdLst/>
              <a:ahLst/>
              <a:cxnLst/>
              <a:rect l="l" t="t" r="r" b="b"/>
              <a:pathLst>
                <a:path w="490220">
                  <a:moveTo>
                    <a:pt x="49022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929495" y="5609272"/>
              <a:ext cx="2176780" cy="486409"/>
            </a:xfrm>
            <a:custGeom>
              <a:avLst/>
              <a:gdLst/>
              <a:ahLst/>
              <a:cxnLst/>
              <a:rect l="l" t="t" r="r" b="b"/>
              <a:pathLst>
                <a:path w="2176779" h="486410">
                  <a:moveTo>
                    <a:pt x="2095817" y="0"/>
                  </a:moveTo>
                  <a:lnTo>
                    <a:pt x="80962" y="0"/>
                  </a:lnTo>
                  <a:lnTo>
                    <a:pt x="49529" y="6349"/>
                  </a:lnTo>
                  <a:lnTo>
                    <a:pt x="23812" y="23812"/>
                  </a:lnTo>
                  <a:lnTo>
                    <a:pt x="6350" y="49529"/>
                  </a:lnTo>
                  <a:lnTo>
                    <a:pt x="0" y="80962"/>
                  </a:lnTo>
                  <a:lnTo>
                    <a:pt x="0" y="405129"/>
                  </a:lnTo>
                  <a:lnTo>
                    <a:pt x="6350" y="436562"/>
                  </a:lnTo>
                  <a:lnTo>
                    <a:pt x="23812" y="462279"/>
                  </a:lnTo>
                  <a:lnTo>
                    <a:pt x="49529" y="479742"/>
                  </a:lnTo>
                  <a:lnTo>
                    <a:pt x="80962" y="486092"/>
                  </a:lnTo>
                  <a:lnTo>
                    <a:pt x="2095817" y="486092"/>
                  </a:lnTo>
                  <a:lnTo>
                    <a:pt x="2127250" y="479742"/>
                  </a:lnTo>
                  <a:lnTo>
                    <a:pt x="2152967" y="462279"/>
                  </a:lnTo>
                  <a:lnTo>
                    <a:pt x="2170429" y="436562"/>
                  </a:lnTo>
                  <a:lnTo>
                    <a:pt x="2176779" y="405129"/>
                  </a:lnTo>
                  <a:lnTo>
                    <a:pt x="2176779" y="80962"/>
                  </a:lnTo>
                  <a:lnTo>
                    <a:pt x="2170429" y="49529"/>
                  </a:lnTo>
                  <a:lnTo>
                    <a:pt x="2152967" y="23812"/>
                  </a:lnTo>
                  <a:lnTo>
                    <a:pt x="2127250" y="6349"/>
                  </a:lnTo>
                  <a:lnTo>
                    <a:pt x="209581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432925" y="5876290"/>
              <a:ext cx="508000" cy="0"/>
            </a:xfrm>
            <a:custGeom>
              <a:avLst/>
              <a:gdLst/>
              <a:ahLst/>
              <a:cxnLst/>
              <a:rect l="l" t="t" r="r" b="b"/>
              <a:pathLst>
                <a:path w="508000">
                  <a:moveTo>
                    <a:pt x="50800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1314747" y="343534"/>
            <a:ext cx="514350" cy="30518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85" dirty="0">
                <a:solidFill>
                  <a:srgbClr val="D8D8D8"/>
                </a:solidFill>
                <a:latin typeface="Calibri"/>
                <a:cs typeface="Calibri"/>
              </a:rPr>
              <a:t>ΠΡΟΚΛΗΣΕΙΣ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855344" y="409892"/>
            <a:ext cx="448119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Τεχνολογική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σύγκλιση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50" dirty="0">
                <a:latin typeface="Times New Roman"/>
                <a:cs typeface="Times New Roman"/>
              </a:rPr>
              <a:t> </a:t>
            </a:r>
            <a:r>
              <a:rPr sz="1450" spc="145" dirty="0">
                <a:latin typeface="Times New Roman"/>
                <a:cs typeface="Times New Roman"/>
              </a:rPr>
              <a:t>σύνθετες</a:t>
            </a:r>
            <a:r>
              <a:rPr sz="1450" spc="225" dirty="0">
                <a:latin typeface="Times New Roman"/>
                <a:cs typeface="Times New Roman"/>
              </a:rPr>
              <a:t> </a:t>
            </a:r>
            <a:r>
              <a:rPr sz="1450" spc="145" dirty="0">
                <a:latin typeface="Times New Roman"/>
                <a:cs typeface="Times New Roman"/>
              </a:rPr>
              <a:t>τεχνολογίες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1515" y="1106487"/>
            <a:ext cx="657923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000" spc="70" dirty="0">
                <a:latin typeface="Calibri"/>
                <a:cs typeface="Calibri"/>
              </a:rPr>
              <a:t>Πολλαπλές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ΤΠ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αναδύονται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στη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νέα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αντίληψη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της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Βιομηχανίας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4.0/5.0,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οποία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εφαρμοσμένη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στην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ενεργειακή </a:t>
            </a:r>
            <a:r>
              <a:rPr sz="1000" spc="-20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βιομηχανία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αντιστοιχεί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στην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Ενέργεια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4.0/5.0.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84250" y="1481047"/>
            <a:ext cx="4943475" cy="650178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430"/>
              </a:spcBef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00" spc="55" dirty="0">
                <a:latin typeface="Calibri"/>
                <a:cs typeface="Calibri"/>
              </a:rPr>
              <a:t>Οι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τεχνολογίες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αυτές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θα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μπορούσαν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να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λειτουργούν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σε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ασύρματα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ή/και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ενσύρματα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δίκτυα</a:t>
            </a:r>
            <a:endParaRPr sz="9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370"/>
              </a:spcBef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00" spc="35" dirty="0">
                <a:latin typeface="Calibri"/>
                <a:cs typeface="Calibri"/>
              </a:rPr>
              <a:t>Δυστυχώς,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οι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ασύρματες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επικοινωνίες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20" dirty="0">
                <a:latin typeface="Calibri"/>
                <a:cs typeface="Calibri"/>
              </a:rPr>
              <a:t>απειλές: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67130" y="2071687"/>
            <a:ext cx="1047115" cy="1274067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375"/>
              </a:spcBef>
              <a:buSzPct val="2000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00" spc="15" dirty="0">
                <a:latin typeface="Calibri"/>
                <a:cs typeface="Calibri"/>
              </a:rPr>
              <a:t>Man-in-the-Middle</a:t>
            </a:r>
            <a:endParaRPr sz="8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255"/>
              </a:spcBef>
              <a:buSzPct val="2000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00" spc="55" dirty="0">
                <a:latin typeface="Calibri"/>
                <a:cs typeface="Calibri"/>
              </a:rPr>
              <a:t>Υποκλοπές</a:t>
            </a:r>
            <a:endParaRPr sz="8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160"/>
              </a:spcBef>
              <a:buSzPct val="2000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00" spc="35" dirty="0">
                <a:latin typeface="Calibri"/>
                <a:cs typeface="Calibri"/>
              </a:rPr>
              <a:t>Spoofing</a:t>
            </a:r>
            <a:endParaRPr sz="8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255"/>
              </a:spcBef>
              <a:buSzPct val="2000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00" spc="75" dirty="0">
                <a:latin typeface="Calibri"/>
                <a:cs typeface="Calibri"/>
              </a:rPr>
              <a:t>Και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90" dirty="0">
                <a:latin typeface="Calibri"/>
                <a:cs typeface="Calibri"/>
              </a:rPr>
              <a:t>μακρύ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κ.λπ.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91515" y="3303270"/>
            <a:ext cx="476186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000" spc="45" dirty="0">
                <a:latin typeface="Calibri"/>
                <a:cs typeface="Calibri"/>
              </a:rPr>
              <a:t>Οι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περισσότερες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από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αυτές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30" dirty="0">
                <a:latin typeface="Calibri"/>
                <a:cs typeface="Calibri"/>
              </a:rPr>
              <a:t>τις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ΤΠ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πρέπει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να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συνυπάρχουν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με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άλλες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υφιστάμενες.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84250" y="3555117"/>
            <a:ext cx="4418330" cy="921406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365"/>
              </a:spcBef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00" b="1" spc="35" dirty="0">
                <a:latin typeface="Calibri"/>
                <a:cs typeface="Calibri"/>
              </a:rPr>
              <a:t>ΟΤ: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Ελεγκτές,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(επ)αισθητήρες,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έξυπνοι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μετρητές,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PMUs,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HMIs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κ.λπ.</a:t>
            </a:r>
            <a:endParaRPr sz="9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255"/>
              </a:spcBef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00" b="1" spc="60" dirty="0">
                <a:latin typeface="Calibri"/>
                <a:cs typeface="Calibri"/>
              </a:rPr>
              <a:t>Συσκευές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55" dirty="0">
                <a:latin typeface="Calibri"/>
                <a:cs typeface="Calibri"/>
              </a:rPr>
              <a:t>διασύνδεσης: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δρομολογητές,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διακόπτες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κλπ.</a:t>
            </a:r>
            <a:endParaRPr sz="9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245"/>
              </a:spcBef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00" b="1" spc="40" dirty="0">
                <a:latin typeface="Calibri"/>
                <a:cs typeface="Calibri"/>
              </a:rPr>
              <a:t>Συσκευές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ασφαλείας: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τείχη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(ηλεκτρονικής) </a:t>
            </a:r>
            <a:r>
              <a:rPr sz="900" spc="35" dirty="0">
                <a:latin typeface="Calibri"/>
                <a:cs typeface="Calibri"/>
              </a:rPr>
              <a:t>προστασίας, </a:t>
            </a:r>
            <a:r>
              <a:rPr sz="900" spc="30" dirty="0">
                <a:latin typeface="Calibri"/>
                <a:cs typeface="Calibri"/>
              </a:rPr>
              <a:t>proxies,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IDS/IPS, </a:t>
            </a:r>
            <a:r>
              <a:rPr sz="900" spc="35" dirty="0">
                <a:latin typeface="Calibri"/>
                <a:cs typeface="Calibri"/>
              </a:rPr>
              <a:t>SIEM,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κ.λπ.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91515" y="4571365"/>
            <a:ext cx="5007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30" dirty="0">
                <a:latin typeface="Calibri"/>
                <a:cs typeface="Calibri"/>
              </a:rPr>
              <a:t>ΜΕ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ΑΠΟΤΈΛΕΣΜΑ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30" dirty="0">
                <a:latin typeface="Calibri"/>
                <a:cs typeface="Calibri"/>
              </a:rPr>
              <a:t>...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1250" b="1" spc="30" dirty="0">
                <a:solidFill>
                  <a:srgbClr val="BF0000"/>
                </a:solidFill>
                <a:latin typeface="Courier New"/>
                <a:cs typeface="Courier New"/>
              </a:rPr>
              <a:t>ΕΤΕΡΟΓΕΝΉ</a:t>
            </a:r>
            <a:r>
              <a:rPr sz="1250" b="1" spc="40" dirty="0">
                <a:solidFill>
                  <a:srgbClr val="BF0000"/>
                </a:solidFill>
                <a:latin typeface="Courier New"/>
                <a:cs typeface="Courier New"/>
              </a:rPr>
              <a:t> </a:t>
            </a:r>
            <a:r>
              <a:rPr sz="1250" b="1" spc="35" dirty="0">
                <a:solidFill>
                  <a:srgbClr val="BF0000"/>
                </a:solidFill>
                <a:latin typeface="Courier New"/>
                <a:cs typeface="Courier New"/>
              </a:rPr>
              <a:t>ΚΑΙ</a:t>
            </a:r>
            <a:r>
              <a:rPr sz="1250" b="1" spc="40" dirty="0">
                <a:solidFill>
                  <a:srgbClr val="BF0000"/>
                </a:solidFill>
                <a:latin typeface="Courier New"/>
                <a:cs typeface="Courier New"/>
              </a:rPr>
              <a:t> </a:t>
            </a:r>
            <a:r>
              <a:rPr sz="1250" b="1" spc="30" dirty="0">
                <a:solidFill>
                  <a:srgbClr val="BF0000"/>
                </a:solidFill>
                <a:latin typeface="Courier New"/>
                <a:cs typeface="Courier New"/>
              </a:rPr>
              <a:t>ΣΥΝΘΕΤΑ</a:t>
            </a:r>
            <a:r>
              <a:rPr sz="1250" b="1" spc="35" dirty="0">
                <a:solidFill>
                  <a:srgbClr val="BF0000"/>
                </a:solidFill>
                <a:latin typeface="Courier New"/>
                <a:cs typeface="Courier New"/>
              </a:rPr>
              <a:t> </a:t>
            </a:r>
            <a:r>
              <a:rPr sz="1250" b="1" spc="30" dirty="0">
                <a:solidFill>
                  <a:srgbClr val="BF0000"/>
                </a:solidFill>
                <a:latin typeface="Courier New"/>
                <a:cs typeface="Courier New"/>
              </a:rPr>
              <a:t>ΔΊΚΤΥΑ</a:t>
            </a:r>
            <a:r>
              <a:rPr sz="1250" b="1" spc="40" dirty="0">
                <a:solidFill>
                  <a:srgbClr val="BF0000"/>
                </a:solidFill>
                <a:latin typeface="Courier New"/>
                <a:cs typeface="Courier New"/>
              </a:rPr>
              <a:t> </a:t>
            </a:r>
            <a:r>
              <a:rPr sz="1250" b="1" spc="30" dirty="0">
                <a:solidFill>
                  <a:srgbClr val="BF0000"/>
                </a:solidFill>
                <a:latin typeface="Courier New"/>
                <a:cs typeface="Courier New"/>
              </a:rPr>
              <a:t>ΕΛΈΓΧΟΥ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2554" y="480726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843837" y="2727325"/>
            <a:ext cx="55562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ΈΞΥΠΝΟ</a:t>
            </a:r>
            <a:r>
              <a:rPr sz="5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35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916705" y="3161347"/>
            <a:ext cx="49022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6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550" spc="3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550" spc="35" dirty="0">
                <a:solidFill>
                  <a:srgbClr val="FFFFFF"/>
                </a:solidFill>
                <a:latin typeface="Calibri"/>
                <a:cs typeface="Calibri"/>
              </a:rPr>
              <a:t>ΚΤ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ΥΟ</a:t>
            </a:r>
            <a:endParaRPr sz="55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052752" y="3456939"/>
            <a:ext cx="15176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550" spc="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55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089197" y="524827"/>
            <a:ext cx="1882775" cy="32829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45085">
              <a:lnSpc>
                <a:spcPts val="800"/>
              </a:lnSpc>
              <a:spcBef>
                <a:spcPts val="160"/>
              </a:spcBef>
            </a:pPr>
            <a:r>
              <a:rPr sz="800" b="1" spc="-5" dirty="0">
                <a:solidFill>
                  <a:schemeClr val="bg1"/>
                </a:solidFill>
                <a:latin typeface="Arial"/>
                <a:cs typeface="Arial"/>
              </a:rPr>
              <a:t>Ασύρματη</a:t>
            </a:r>
            <a:r>
              <a:rPr sz="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chemeClr val="bg1"/>
                </a:solidFill>
                <a:latin typeface="Arial"/>
                <a:cs typeface="Arial"/>
              </a:rPr>
              <a:t>επικοινωνία</a:t>
            </a:r>
            <a:r>
              <a:rPr sz="8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chemeClr val="bg1"/>
                </a:solidFill>
                <a:latin typeface="Arial"/>
                <a:cs typeface="Arial"/>
              </a:rPr>
              <a:t>(Bluetooth</a:t>
            </a:r>
            <a:r>
              <a:rPr sz="8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chemeClr val="bg1"/>
                </a:solidFill>
                <a:latin typeface="Arial"/>
                <a:cs typeface="Arial"/>
              </a:rPr>
              <a:t>(ασύρματη </a:t>
            </a:r>
            <a:r>
              <a:rPr sz="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chemeClr val="bg1"/>
                </a:solidFill>
                <a:latin typeface="Arial"/>
                <a:cs typeface="Arial"/>
              </a:rPr>
              <a:t>τεχνολογία</a:t>
            </a:r>
            <a:r>
              <a:rPr sz="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chemeClr val="bg1"/>
                </a:solidFill>
                <a:latin typeface="Arial"/>
                <a:cs typeface="Arial"/>
              </a:rPr>
              <a:t>επικοινωνίας), ασύρματα</a:t>
            </a:r>
            <a:r>
              <a:rPr sz="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chemeClr val="bg1"/>
                </a:solidFill>
                <a:latin typeface="Arial"/>
                <a:cs typeface="Arial"/>
              </a:rPr>
              <a:t>δίκτυα, ...)</a:t>
            </a:r>
            <a:endParaRPr sz="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112982" y="1327785"/>
            <a:ext cx="1639570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1635">
              <a:lnSpc>
                <a:spcPct val="107700"/>
              </a:lnSpc>
              <a:spcBef>
                <a:spcPts val="100"/>
              </a:spcBef>
            </a:pPr>
            <a:r>
              <a:rPr sz="800" b="1" dirty="0">
                <a:solidFill>
                  <a:schemeClr val="bg1"/>
                </a:solidFill>
                <a:latin typeface="Arial"/>
                <a:cs typeface="Arial"/>
              </a:rPr>
              <a:t>IoT</a:t>
            </a:r>
            <a:r>
              <a:rPr sz="800" b="1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chemeClr val="bg1"/>
                </a:solidFill>
                <a:latin typeface="Arial"/>
                <a:cs typeface="Arial"/>
              </a:rPr>
              <a:t>/ I</a:t>
            </a:r>
            <a:r>
              <a:rPr sz="800" b="1" spc="-5" dirty="0">
                <a:solidFill>
                  <a:schemeClr val="bg1"/>
                </a:solidFill>
                <a:latin typeface="Arial"/>
                <a:cs typeface="Arial"/>
              </a:rPr>
              <a:t>Io</a:t>
            </a:r>
            <a:r>
              <a:rPr sz="800" b="1" dirty="0">
                <a:solidFill>
                  <a:schemeClr val="bg1"/>
                </a:solidFill>
                <a:latin typeface="Arial"/>
                <a:cs typeface="Arial"/>
              </a:rPr>
              <a:t>T </a:t>
            </a:r>
            <a:r>
              <a:rPr sz="800" b="1" spc="-5" dirty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sz="800" b="1" spc="-25" dirty="0">
                <a:solidFill>
                  <a:schemeClr val="bg1"/>
                </a:solidFill>
                <a:latin typeface="Arial"/>
                <a:cs typeface="Arial"/>
              </a:rPr>
              <a:t>WHART</a:t>
            </a:r>
            <a:r>
              <a:rPr sz="800" b="1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sz="800" b="1" spc="-4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b="1" spc="-25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sz="800" b="1" spc="-20" dirty="0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sz="800" b="1" spc="-25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800" b="1" spc="-20" dirty="0">
                <a:solidFill>
                  <a:schemeClr val="bg1"/>
                </a:solidFill>
                <a:latin typeface="Arial"/>
                <a:cs typeface="Arial"/>
              </a:rPr>
              <a:t>10</a:t>
            </a:r>
            <a:r>
              <a:rPr sz="800" b="1" spc="-25" dirty="0">
                <a:solidFill>
                  <a:schemeClr val="bg1"/>
                </a:solidFill>
                <a:latin typeface="Arial"/>
                <a:cs typeface="Arial"/>
              </a:rPr>
              <a:t>0.1</a:t>
            </a:r>
            <a:r>
              <a:rPr sz="800" b="1" spc="-2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sz="800" b="1" spc="-25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800" b="1" dirty="0">
                <a:solidFill>
                  <a:schemeClr val="bg1"/>
                </a:solidFill>
                <a:latin typeface="Arial"/>
                <a:cs typeface="Arial"/>
              </a:rPr>
              <a:t>,  </a:t>
            </a:r>
            <a:r>
              <a:rPr sz="800" b="1" spc="-35" dirty="0">
                <a:solidFill>
                  <a:schemeClr val="bg1"/>
                </a:solidFill>
                <a:latin typeface="Arial"/>
                <a:cs typeface="Arial"/>
              </a:rPr>
              <a:t>MQTT</a:t>
            </a:r>
            <a:r>
              <a:rPr sz="800" b="1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sz="800" b="1" spc="-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b="1" spc="-35" dirty="0">
                <a:solidFill>
                  <a:schemeClr val="bg1"/>
                </a:solidFill>
                <a:latin typeface="Arial"/>
                <a:cs typeface="Arial"/>
              </a:rPr>
              <a:t>CoA</a:t>
            </a:r>
            <a:r>
              <a:rPr sz="800" b="1" dirty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sz="800" b="1" spc="-6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b="1" spc="-35" dirty="0">
                <a:solidFill>
                  <a:schemeClr val="bg1"/>
                </a:solidFill>
                <a:latin typeface="Calibri"/>
                <a:cs typeface="Calibri"/>
              </a:rPr>
              <a:t>κ</a:t>
            </a:r>
            <a:r>
              <a:rPr sz="800" b="1" spc="-35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  <a:r>
              <a:rPr sz="800" b="1" spc="-35" dirty="0">
                <a:solidFill>
                  <a:schemeClr val="bg1"/>
                </a:solidFill>
                <a:latin typeface="Calibri"/>
                <a:cs typeface="Calibri"/>
              </a:rPr>
              <a:t>λ</a:t>
            </a:r>
            <a:r>
              <a:rPr sz="800" b="1" spc="-30" dirty="0">
                <a:solidFill>
                  <a:schemeClr val="bg1"/>
                </a:solidFill>
                <a:latin typeface="Calibri"/>
                <a:cs typeface="Calibri"/>
              </a:rPr>
              <a:t>π</a:t>
            </a:r>
            <a:r>
              <a:rPr sz="800" b="1" spc="-35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  <a:r>
              <a:rPr sz="800" b="1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0176191" y="2008670"/>
            <a:ext cx="101409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chemeClr val="bg1"/>
                </a:solidFill>
                <a:latin typeface="Calibri"/>
                <a:cs typeface="Calibri"/>
              </a:rPr>
              <a:t>Κινητές</a:t>
            </a:r>
            <a:r>
              <a:rPr sz="800" b="1" spc="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800" b="1" spc="-5" dirty="0">
                <a:solidFill>
                  <a:schemeClr val="bg1"/>
                </a:solidFill>
                <a:latin typeface="Calibri"/>
                <a:cs typeface="Calibri"/>
              </a:rPr>
              <a:t>συσκευές</a:t>
            </a:r>
            <a:r>
              <a:rPr sz="800" b="1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chemeClr val="bg1"/>
                </a:solidFill>
                <a:latin typeface="Arial"/>
                <a:cs typeface="Arial"/>
              </a:rPr>
              <a:t>(3G-6G)</a:t>
            </a:r>
            <a:endParaRPr sz="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311449" y="2571154"/>
            <a:ext cx="67818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spc="-20" dirty="0">
                <a:solidFill>
                  <a:schemeClr val="bg1"/>
                </a:solidFill>
                <a:latin typeface="Calibri"/>
                <a:cs typeface="Calibri"/>
              </a:rPr>
              <a:t>CLOUD</a:t>
            </a:r>
            <a:r>
              <a:rPr sz="900" b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900" b="1" spc="-25" dirty="0" err="1">
                <a:solidFill>
                  <a:schemeClr val="bg1"/>
                </a:solidFill>
                <a:latin typeface="Calibri"/>
                <a:cs typeface="Calibri"/>
              </a:rPr>
              <a:t>νέ</a:t>
            </a:r>
            <a:r>
              <a:rPr sz="900" b="1" spc="-20" dirty="0" err="1">
                <a:solidFill>
                  <a:schemeClr val="bg1"/>
                </a:solidFill>
                <a:latin typeface="Calibri"/>
                <a:cs typeface="Calibri"/>
              </a:rPr>
              <a:t>φ</a:t>
            </a:r>
            <a:r>
              <a:rPr sz="900" b="1" spc="-25" dirty="0" err="1">
                <a:solidFill>
                  <a:schemeClr val="bg1"/>
                </a:solidFill>
                <a:latin typeface="Calibri"/>
                <a:cs typeface="Calibri"/>
              </a:rPr>
              <a:t>ο</a:t>
            </a:r>
            <a:r>
              <a:rPr sz="900" b="1" dirty="0" err="1">
                <a:solidFill>
                  <a:schemeClr val="bg1"/>
                </a:solidFill>
                <a:latin typeface="Calibri"/>
                <a:cs typeface="Calibri"/>
              </a:rPr>
              <a:t>ς</a:t>
            </a:r>
            <a:endParaRPr sz="9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185541" y="3188692"/>
            <a:ext cx="11322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chemeClr val="bg1"/>
                </a:solidFill>
                <a:latin typeface="Calibri"/>
                <a:cs typeface="Calibri"/>
              </a:rPr>
              <a:t>Τεχνητή</a:t>
            </a:r>
            <a:r>
              <a:rPr sz="900" b="1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chemeClr val="bg1"/>
                </a:solidFill>
                <a:latin typeface="Calibri"/>
                <a:cs typeface="Calibri"/>
              </a:rPr>
              <a:t>Νοημοσύνη</a:t>
            </a:r>
            <a:r>
              <a:rPr sz="900" b="1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900" b="1" spc="-15" dirty="0">
                <a:solidFill>
                  <a:schemeClr val="bg1"/>
                </a:solidFill>
                <a:latin typeface="Arial"/>
                <a:cs typeface="Arial"/>
              </a:rPr>
              <a:t>(AI)</a:t>
            </a:r>
            <a:endParaRPr sz="9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267790" y="4289107"/>
            <a:ext cx="69151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/>
                </a:solidFill>
                <a:latin typeface="Calibri"/>
                <a:cs typeface="Calibri"/>
              </a:rPr>
              <a:t>WEB</a:t>
            </a:r>
            <a:endParaRPr sz="9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202543" y="4740274"/>
            <a:ext cx="96139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5" dirty="0">
                <a:solidFill>
                  <a:schemeClr val="bg1"/>
                </a:solidFill>
                <a:latin typeface="Calibri"/>
                <a:cs typeface="Calibri"/>
              </a:rPr>
              <a:t>Εικονικοποίηση</a:t>
            </a:r>
            <a:r>
              <a:rPr sz="900" b="1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900" b="1" spc="-20" dirty="0">
                <a:solidFill>
                  <a:schemeClr val="bg1"/>
                </a:solidFill>
                <a:latin typeface="Calibri"/>
                <a:cs typeface="Calibri"/>
              </a:rPr>
              <a:t>ιστού</a:t>
            </a:r>
            <a:endParaRPr sz="9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273806" y="5290819"/>
            <a:ext cx="10439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chemeClr val="bg1"/>
                </a:solidFill>
                <a:latin typeface="Calibri"/>
                <a:cs typeface="Calibri"/>
              </a:rPr>
              <a:t>Ψηφιακά</a:t>
            </a:r>
            <a:r>
              <a:rPr sz="900" b="1" spc="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chemeClr val="bg1"/>
                </a:solidFill>
                <a:latin typeface="Calibri"/>
                <a:cs typeface="Calibri"/>
              </a:rPr>
              <a:t>δίδυμα</a:t>
            </a:r>
            <a:r>
              <a:rPr sz="900" b="1" spc="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900" b="1" spc="-20" dirty="0">
                <a:solidFill>
                  <a:schemeClr val="bg1"/>
                </a:solidFill>
                <a:latin typeface="Arial"/>
                <a:cs typeface="Arial"/>
              </a:rPr>
              <a:t>DTs)</a:t>
            </a:r>
            <a:endParaRPr sz="9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162677" y="5698160"/>
            <a:ext cx="164528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chemeClr val="bg1"/>
                </a:solidFill>
                <a:latin typeface="Calibri"/>
                <a:cs typeface="Calibri"/>
              </a:rPr>
              <a:t>Εικονική</a:t>
            </a:r>
            <a:r>
              <a:rPr sz="800" b="1" spc="-5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sz="800" b="1" spc="-5" dirty="0">
                <a:solidFill>
                  <a:schemeClr val="bg1"/>
                </a:solidFill>
                <a:latin typeface="Calibri"/>
                <a:cs typeface="Calibri"/>
              </a:rPr>
              <a:t>επαυξημένη</a:t>
            </a:r>
            <a:r>
              <a:rPr sz="800" b="1" spc="-5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sz="800" b="1" spc="-5" dirty="0">
                <a:solidFill>
                  <a:schemeClr val="bg1"/>
                </a:solidFill>
                <a:latin typeface="Calibri"/>
                <a:cs typeface="Calibri"/>
              </a:rPr>
              <a:t>μικτή</a:t>
            </a:r>
            <a:r>
              <a:rPr sz="800" b="1" spc="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800" b="1" spc="-5" dirty="0">
                <a:solidFill>
                  <a:schemeClr val="bg1"/>
                </a:solidFill>
                <a:latin typeface="Calibri"/>
                <a:cs typeface="Calibri"/>
              </a:rPr>
              <a:t>πραγματικότητα</a:t>
            </a:r>
            <a:endParaRPr sz="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294744" y="3832859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46" name="object 41">
            <a:extLst>
              <a:ext uri="{FF2B5EF4-FFF2-40B4-BE49-F238E27FC236}">
                <a16:creationId xmlns:a16="http://schemas.microsoft.com/office/drawing/2014/main" id="{C74ACCF3-7632-3FD5-21B2-E7620EE33635}"/>
              </a:ext>
            </a:extLst>
          </p:cNvPr>
          <p:cNvSpPr txBox="1"/>
          <p:nvPr/>
        </p:nvSpPr>
        <p:spPr>
          <a:xfrm>
            <a:off x="10284459" y="3827819"/>
            <a:ext cx="69151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/>
                </a:solidFill>
                <a:latin typeface="Calibri"/>
                <a:cs typeface="Calibri"/>
              </a:rPr>
              <a:t>BLOCKCHAIN</a:t>
            </a:r>
            <a:endParaRPr sz="9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532" y="0"/>
              <a:ext cx="501046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11480" y="3828415"/>
            <a:ext cx="1993264" cy="978535"/>
            <a:chOff x="411480" y="3828415"/>
            <a:chExt cx="1993264" cy="97853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480" y="3828415"/>
              <a:ext cx="1993264" cy="97853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39737" y="3856037"/>
              <a:ext cx="1901825" cy="885190"/>
            </a:xfrm>
            <a:custGeom>
              <a:avLst/>
              <a:gdLst/>
              <a:ahLst/>
              <a:cxnLst/>
              <a:rect l="l" t="t" r="r" b="b"/>
              <a:pathLst>
                <a:path w="1901825" h="885189">
                  <a:moveTo>
                    <a:pt x="950912" y="0"/>
                  </a:moveTo>
                  <a:lnTo>
                    <a:pt x="885825" y="952"/>
                  </a:lnTo>
                  <a:lnTo>
                    <a:pt x="822007" y="4127"/>
                  </a:lnTo>
                  <a:lnTo>
                    <a:pt x="759142" y="8889"/>
                  </a:lnTo>
                  <a:lnTo>
                    <a:pt x="698182" y="15875"/>
                  </a:lnTo>
                  <a:lnTo>
                    <a:pt x="638492" y="24447"/>
                  </a:lnTo>
                  <a:lnTo>
                    <a:pt x="580707" y="34925"/>
                  </a:lnTo>
                  <a:lnTo>
                    <a:pt x="524827" y="46672"/>
                  </a:lnTo>
                  <a:lnTo>
                    <a:pt x="470852" y="60325"/>
                  </a:lnTo>
                  <a:lnTo>
                    <a:pt x="419417" y="75564"/>
                  </a:lnTo>
                  <a:lnTo>
                    <a:pt x="369887" y="92075"/>
                  </a:lnTo>
                  <a:lnTo>
                    <a:pt x="322897" y="110172"/>
                  </a:lnTo>
                  <a:lnTo>
                    <a:pt x="278447" y="129539"/>
                  </a:lnTo>
                  <a:lnTo>
                    <a:pt x="236854" y="150177"/>
                  </a:lnTo>
                  <a:lnTo>
                    <a:pt x="198120" y="172085"/>
                  </a:lnTo>
                  <a:lnTo>
                    <a:pt x="162559" y="195262"/>
                  </a:lnTo>
                  <a:lnTo>
                    <a:pt x="129857" y="219075"/>
                  </a:lnTo>
                  <a:lnTo>
                    <a:pt x="100647" y="244475"/>
                  </a:lnTo>
                  <a:lnTo>
                    <a:pt x="52387" y="297180"/>
                  </a:lnTo>
                  <a:lnTo>
                    <a:pt x="19367" y="353377"/>
                  </a:lnTo>
                  <a:lnTo>
                    <a:pt x="2222" y="412432"/>
                  </a:lnTo>
                  <a:lnTo>
                    <a:pt x="0" y="442594"/>
                  </a:lnTo>
                  <a:lnTo>
                    <a:pt x="2222" y="473075"/>
                  </a:lnTo>
                  <a:lnTo>
                    <a:pt x="19367" y="531812"/>
                  </a:lnTo>
                  <a:lnTo>
                    <a:pt x="52387" y="588010"/>
                  </a:lnTo>
                  <a:lnTo>
                    <a:pt x="100647" y="641032"/>
                  </a:lnTo>
                  <a:lnTo>
                    <a:pt x="129857" y="666114"/>
                  </a:lnTo>
                  <a:lnTo>
                    <a:pt x="162559" y="690244"/>
                  </a:lnTo>
                  <a:lnTo>
                    <a:pt x="198120" y="713105"/>
                  </a:lnTo>
                  <a:lnTo>
                    <a:pt x="236854" y="735012"/>
                  </a:lnTo>
                  <a:lnTo>
                    <a:pt x="278447" y="755650"/>
                  </a:lnTo>
                  <a:lnTo>
                    <a:pt x="322897" y="775017"/>
                  </a:lnTo>
                  <a:lnTo>
                    <a:pt x="369887" y="793114"/>
                  </a:lnTo>
                  <a:lnTo>
                    <a:pt x="419417" y="809625"/>
                  </a:lnTo>
                  <a:lnTo>
                    <a:pt x="470852" y="824864"/>
                  </a:lnTo>
                  <a:lnTo>
                    <a:pt x="524827" y="838517"/>
                  </a:lnTo>
                  <a:lnTo>
                    <a:pt x="580707" y="850582"/>
                  </a:lnTo>
                  <a:lnTo>
                    <a:pt x="638492" y="860742"/>
                  </a:lnTo>
                  <a:lnTo>
                    <a:pt x="698182" y="869632"/>
                  </a:lnTo>
                  <a:lnTo>
                    <a:pt x="759142" y="876300"/>
                  </a:lnTo>
                  <a:lnTo>
                    <a:pt x="822007" y="881380"/>
                  </a:lnTo>
                  <a:lnTo>
                    <a:pt x="885825" y="884237"/>
                  </a:lnTo>
                  <a:lnTo>
                    <a:pt x="950912" y="885189"/>
                  </a:lnTo>
                  <a:lnTo>
                    <a:pt x="1016000" y="884237"/>
                  </a:lnTo>
                  <a:lnTo>
                    <a:pt x="1080135" y="881380"/>
                  </a:lnTo>
                  <a:lnTo>
                    <a:pt x="1142682" y="876300"/>
                  </a:lnTo>
                  <a:lnTo>
                    <a:pt x="1203642" y="869632"/>
                  </a:lnTo>
                  <a:lnTo>
                    <a:pt x="1263332" y="860742"/>
                  </a:lnTo>
                  <a:lnTo>
                    <a:pt x="1321117" y="850582"/>
                  </a:lnTo>
                  <a:lnTo>
                    <a:pt x="1376997" y="838517"/>
                  </a:lnTo>
                  <a:lnTo>
                    <a:pt x="1430972" y="824864"/>
                  </a:lnTo>
                  <a:lnTo>
                    <a:pt x="1482725" y="809625"/>
                  </a:lnTo>
                  <a:lnTo>
                    <a:pt x="1531937" y="793114"/>
                  </a:lnTo>
                  <a:lnTo>
                    <a:pt x="1578927" y="775017"/>
                  </a:lnTo>
                  <a:lnTo>
                    <a:pt x="1623377" y="755650"/>
                  </a:lnTo>
                  <a:lnTo>
                    <a:pt x="1664970" y="735012"/>
                  </a:lnTo>
                  <a:lnTo>
                    <a:pt x="1703705" y="713105"/>
                  </a:lnTo>
                  <a:lnTo>
                    <a:pt x="1739582" y="690244"/>
                  </a:lnTo>
                  <a:lnTo>
                    <a:pt x="1771967" y="666114"/>
                  </a:lnTo>
                  <a:lnTo>
                    <a:pt x="1801177" y="641032"/>
                  </a:lnTo>
                  <a:lnTo>
                    <a:pt x="1849437" y="588010"/>
                  </a:lnTo>
                  <a:lnTo>
                    <a:pt x="1882457" y="531812"/>
                  </a:lnTo>
                  <a:lnTo>
                    <a:pt x="1899602" y="473075"/>
                  </a:lnTo>
                  <a:lnTo>
                    <a:pt x="1901825" y="442594"/>
                  </a:lnTo>
                  <a:lnTo>
                    <a:pt x="1899602" y="412432"/>
                  </a:lnTo>
                  <a:lnTo>
                    <a:pt x="1882457" y="353377"/>
                  </a:lnTo>
                  <a:lnTo>
                    <a:pt x="1849437" y="297180"/>
                  </a:lnTo>
                  <a:lnTo>
                    <a:pt x="1801177" y="244475"/>
                  </a:lnTo>
                  <a:lnTo>
                    <a:pt x="1771967" y="219075"/>
                  </a:lnTo>
                  <a:lnTo>
                    <a:pt x="1739582" y="195262"/>
                  </a:lnTo>
                  <a:lnTo>
                    <a:pt x="1703705" y="172085"/>
                  </a:lnTo>
                  <a:lnTo>
                    <a:pt x="1664970" y="150177"/>
                  </a:lnTo>
                  <a:lnTo>
                    <a:pt x="1623377" y="129539"/>
                  </a:lnTo>
                  <a:lnTo>
                    <a:pt x="1578927" y="110172"/>
                  </a:lnTo>
                  <a:lnTo>
                    <a:pt x="1531937" y="92075"/>
                  </a:lnTo>
                  <a:lnTo>
                    <a:pt x="1482725" y="75564"/>
                  </a:lnTo>
                  <a:lnTo>
                    <a:pt x="1430972" y="60325"/>
                  </a:lnTo>
                  <a:lnTo>
                    <a:pt x="1376997" y="46672"/>
                  </a:lnTo>
                  <a:lnTo>
                    <a:pt x="1321117" y="34925"/>
                  </a:lnTo>
                  <a:lnTo>
                    <a:pt x="1263332" y="24447"/>
                  </a:lnTo>
                  <a:lnTo>
                    <a:pt x="1203642" y="15875"/>
                  </a:lnTo>
                  <a:lnTo>
                    <a:pt x="1142682" y="8889"/>
                  </a:lnTo>
                  <a:lnTo>
                    <a:pt x="1080135" y="4127"/>
                  </a:lnTo>
                  <a:lnTo>
                    <a:pt x="1016000" y="952"/>
                  </a:lnTo>
                  <a:lnTo>
                    <a:pt x="950912" y="0"/>
                  </a:lnTo>
                  <a:close/>
                </a:path>
              </a:pathLst>
            </a:custGeom>
            <a:solidFill>
              <a:srgbClr val="D8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39737" y="3856037"/>
              <a:ext cx="1901825" cy="885190"/>
            </a:xfrm>
            <a:custGeom>
              <a:avLst/>
              <a:gdLst/>
              <a:ahLst/>
              <a:cxnLst/>
              <a:rect l="l" t="t" r="r" b="b"/>
              <a:pathLst>
                <a:path w="1901825" h="885189">
                  <a:moveTo>
                    <a:pt x="0" y="442594"/>
                  </a:moveTo>
                  <a:lnTo>
                    <a:pt x="8572" y="382587"/>
                  </a:lnTo>
                  <a:lnTo>
                    <a:pt x="33972" y="325119"/>
                  </a:lnTo>
                  <a:lnTo>
                    <a:pt x="74612" y="270192"/>
                  </a:lnTo>
                  <a:lnTo>
                    <a:pt x="129857" y="219075"/>
                  </a:lnTo>
                  <a:lnTo>
                    <a:pt x="162559" y="195262"/>
                  </a:lnTo>
                  <a:lnTo>
                    <a:pt x="198120" y="172085"/>
                  </a:lnTo>
                  <a:lnTo>
                    <a:pt x="236854" y="150177"/>
                  </a:lnTo>
                  <a:lnTo>
                    <a:pt x="278447" y="129539"/>
                  </a:lnTo>
                  <a:lnTo>
                    <a:pt x="322897" y="110172"/>
                  </a:lnTo>
                  <a:lnTo>
                    <a:pt x="369887" y="92075"/>
                  </a:lnTo>
                  <a:lnTo>
                    <a:pt x="419417" y="75564"/>
                  </a:lnTo>
                  <a:lnTo>
                    <a:pt x="470852" y="60325"/>
                  </a:lnTo>
                  <a:lnTo>
                    <a:pt x="524827" y="46672"/>
                  </a:lnTo>
                  <a:lnTo>
                    <a:pt x="580707" y="34925"/>
                  </a:lnTo>
                  <a:lnTo>
                    <a:pt x="638492" y="24447"/>
                  </a:lnTo>
                  <a:lnTo>
                    <a:pt x="698182" y="15875"/>
                  </a:lnTo>
                  <a:lnTo>
                    <a:pt x="759142" y="8889"/>
                  </a:lnTo>
                  <a:lnTo>
                    <a:pt x="822007" y="4127"/>
                  </a:lnTo>
                  <a:lnTo>
                    <a:pt x="885825" y="952"/>
                  </a:lnTo>
                  <a:lnTo>
                    <a:pt x="950912" y="0"/>
                  </a:lnTo>
                  <a:lnTo>
                    <a:pt x="1016000" y="952"/>
                  </a:lnTo>
                  <a:lnTo>
                    <a:pt x="1080135" y="4127"/>
                  </a:lnTo>
                  <a:lnTo>
                    <a:pt x="1142682" y="8889"/>
                  </a:lnTo>
                  <a:lnTo>
                    <a:pt x="1203642" y="15875"/>
                  </a:lnTo>
                  <a:lnTo>
                    <a:pt x="1263332" y="24447"/>
                  </a:lnTo>
                  <a:lnTo>
                    <a:pt x="1321117" y="34925"/>
                  </a:lnTo>
                  <a:lnTo>
                    <a:pt x="1376997" y="46672"/>
                  </a:lnTo>
                  <a:lnTo>
                    <a:pt x="1430972" y="60325"/>
                  </a:lnTo>
                  <a:lnTo>
                    <a:pt x="1482725" y="75564"/>
                  </a:lnTo>
                  <a:lnTo>
                    <a:pt x="1531937" y="92075"/>
                  </a:lnTo>
                  <a:lnTo>
                    <a:pt x="1578927" y="110172"/>
                  </a:lnTo>
                  <a:lnTo>
                    <a:pt x="1623377" y="129539"/>
                  </a:lnTo>
                  <a:lnTo>
                    <a:pt x="1664970" y="150177"/>
                  </a:lnTo>
                  <a:lnTo>
                    <a:pt x="1703705" y="172085"/>
                  </a:lnTo>
                  <a:lnTo>
                    <a:pt x="1739582" y="195262"/>
                  </a:lnTo>
                  <a:lnTo>
                    <a:pt x="1771967" y="219075"/>
                  </a:lnTo>
                  <a:lnTo>
                    <a:pt x="1801177" y="244475"/>
                  </a:lnTo>
                  <a:lnTo>
                    <a:pt x="1849437" y="297180"/>
                  </a:lnTo>
                  <a:lnTo>
                    <a:pt x="1882457" y="353377"/>
                  </a:lnTo>
                  <a:lnTo>
                    <a:pt x="1899602" y="412432"/>
                  </a:lnTo>
                  <a:lnTo>
                    <a:pt x="1901825" y="442594"/>
                  </a:lnTo>
                  <a:lnTo>
                    <a:pt x="1899602" y="473075"/>
                  </a:lnTo>
                  <a:lnTo>
                    <a:pt x="1882457" y="531812"/>
                  </a:lnTo>
                  <a:lnTo>
                    <a:pt x="1849437" y="588010"/>
                  </a:lnTo>
                  <a:lnTo>
                    <a:pt x="1801177" y="641032"/>
                  </a:lnTo>
                  <a:lnTo>
                    <a:pt x="1771967" y="666114"/>
                  </a:lnTo>
                  <a:lnTo>
                    <a:pt x="1739582" y="690244"/>
                  </a:lnTo>
                  <a:lnTo>
                    <a:pt x="1703705" y="713105"/>
                  </a:lnTo>
                  <a:lnTo>
                    <a:pt x="1664970" y="735012"/>
                  </a:lnTo>
                  <a:lnTo>
                    <a:pt x="1623377" y="755650"/>
                  </a:lnTo>
                  <a:lnTo>
                    <a:pt x="1578927" y="775017"/>
                  </a:lnTo>
                  <a:lnTo>
                    <a:pt x="1531937" y="793114"/>
                  </a:lnTo>
                  <a:lnTo>
                    <a:pt x="1482725" y="809625"/>
                  </a:lnTo>
                  <a:lnTo>
                    <a:pt x="1430972" y="824864"/>
                  </a:lnTo>
                  <a:lnTo>
                    <a:pt x="1376997" y="838517"/>
                  </a:lnTo>
                  <a:lnTo>
                    <a:pt x="1321117" y="850582"/>
                  </a:lnTo>
                  <a:lnTo>
                    <a:pt x="1263332" y="860742"/>
                  </a:lnTo>
                  <a:lnTo>
                    <a:pt x="1203642" y="869632"/>
                  </a:lnTo>
                  <a:lnTo>
                    <a:pt x="1142682" y="876300"/>
                  </a:lnTo>
                  <a:lnTo>
                    <a:pt x="1080135" y="881380"/>
                  </a:lnTo>
                  <a:lnTo>
                    <a:pt x="1016000" y="884237"/>
                  </a:lnTo>
                  <a:lnTo>
                    <a:pt x="950912" y="885189"/>
                  </a:lnTo>
                  <a:lnTo>
                    <a:pt x="885825" y="884237"/>
                  </a:lnTo>
                  <a:lnTo>
                    <a:pt x="822007" y="881380"/>
                  </a:lnTo>
                  <a:lnTo>
                    <a:pt x="759142" y="876300"/>
                  </a:lnTo>
                  <a:lnTo>
                    <a:pt x="698182" y="869632"/>
                  </a:lnTo>
                  <a:lnTo>
                    <a:pt x="638492" y="860742"/>
                  </a:lnTo>
                  <a:lnTo>
                    <a:pt x="580707" y="850582"/>
                  </a:lnTo>
                  <a:lnTo>
                    <a:pt x="524827" y="838517"/>
                  </a:lnTo>
                  <a:lnTo>
                    <a:pt x="470852" y="824864"/>
                  </a:lnTo>
                  <a:lnTo>
                    <a:pt x="419417" y="809625"/>
                  </a:lnTo>
                  <a:lnTo>
                    <a:pt x="369887" y="793114"/>
                  </a:lnTo>
                  <a:lnTo>
                    <a:pt x="322897" y="775017"/>
                  </a:lnTo>
                  <a:lnTo>
                    <a:pt x="278447" y="755650"/>
                  </a:lnTo>
                  <a:lnTo>
                    <a:pt x="236854" y="735012"/>
                  </a:lnTo>
                  <a:lnTo>
                    <a:pt x="198120" y="713105"/>
                  </a:lnTo>
                  <a:lnTo>
                    <a:pt x="162559" y="690244"/>
                  </a:lnTo>
                  <a:lnTo>
                    <a:pt x="129857" y="666114"/>
                  </a:lnTo>
                  <a:lnTo>
                    <a:pt x="100647" y="641032"/>
                  </a:lnTo>
                  <a:lnTo>
                    <a:pt x="52387" y="588010"/>
                  </a:lnTo>
                  <a:lnTo>
                    <a:pt x="19367" y="531812"/>
                  </a:lnTo>
                  <a:lnTo>
                    <a:pt x="2222" y="473075"/>
                  </a:lnTo>
                  <a:lnTo>
                    <a:pt x="0" y="442594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65120" y="3834447"/>
            <a:ext cx="2368550" cy="975360"/>
            <a:chOff x="2865120" y="3834447"/>
            <a:chExt cx="2368550" cy="97536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5120" y="3834447"/>
              <a:ext cx="2368232" cy="97535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891790" y="3861752"/>
              <a:ext cx="2277110" cy="885190"/>
            </a:xfrm>
            <a:custGeom>
              <a:avLst/>
              <a:gdLst/>
              <a:ahLst/>
              <a:cxnLst/>
              <a:rect l="l" t="t" r="r" b="b"/>
              <a:pathLst>
                <a:path w="2277110" h="885189">
                  <a:moveTo>
                    <a:pt x="1138555" y="0"/>
                  </a:moveTo>
                  <a:lnTo>
                    <a:pt x="1071562" y="635"/>
                  </a:lnTo>
                  <a:lnTo>
                    <a:pt x="1005839" y="2857"/>
                  </a:lnTo>
                  <a:lnTo>
                    <a:pt x="941070" y="6667"/>
                  </a:lnTo>
                  <a:lnTo>
                    <a:pt x="877570" y="11747"/>
                  </a:lnTo>
                  <a:lnTo>
                    <a:pt x="815339" y="18097"/>
                  </a:lnTo>
                  <a:lnTo>
                    <a:pt x="754697" y="25717"/>
                  </a:lnTo>
                  <a:lnTo>
                    <a:pt x="695325" y="34925"/>
                  </a:lnTo>
                  <a:lnTo>
                    <a:pt x="637857" y="45085"/>
                  </a:lnTo>
                  <a:lnTo>
                    <a:pt x="581977" y="56515"/>
                  </a:lnTo>
                  <a:lnTo>
                    <a:pt x="528320" y="68897"/>
                  </a:lnTo>
                  <a:lnTo>
                    <a:pt x="476250" y="82550"/>
                  </a:lnTo>
                  <a:lnTo>
                    <a:pt x="426402" y="97155"/>
                  </a:lnTo>
                  <a:lnTo>
                    <a:pt x="378777" y="113030"/>
                  </a:lnTo>
                  <a:lnTo>
                    <a:pt x="333375" y="129540"/>
                  </a:lnTo>
                  <a:lnTo>
                    <a:pt x="290512" y="147320"/>
                  </a:lnTo>
                  <a:lnTo>
                    <a:pt x="250190" y="165735"/>
                  </a:lnTo>
                  <a:lnTo>
                    <a:pt x="212407" y="185102"/>
                  </a:lnTo>
                  <a:lnTo>
                    <a:pt x="177165" y="205422"/>
                  </a:lnTo>
                  <a:lnTo>
                    <a:pt x="145097" y="226377"/>
                  </a:lnTo>
                  <a:lnTo>
                    <a:pt x="89535" y="270192"/>
                  </a:lnTo>
                  <a:lnTo>
                    <a:pt x="46672" y="316865"/>
                  </a:lnTo>
                  <a:lnTo>
                    <a:pt x="17145" y="365760"/>
                  </a:lnTo>
                  <a:lnTo>
                    <a:pt x="1905" y="416560"/>
                  </a:lnTo>
                  <a:lnTo>
                    <a:pt x="0" y="442595"/>
                  </a:lnTo>
                  <a:lnTo>
                    <a:pt x="1905" y="468630"/>
                  </a:lnTo>
                  <a:lnTo>
                    <a:pt x="17145" y="519430"/>
                  </a:lnTo>
                  <a:lnTo>
                    <a:pt x="46672" y="568325"/>
                  </a:lnTo>
                  <a:lnTo>
                    <a:pt x="89535" y="614997"/>
                  </a:lnTo>
                  <a:lnTo>
                    <a:pt x="145097" y="659130"/>
                  </a:lnTo>
                  <a:lnTo>
                    <a:pt x="177165" y="680085"/>
                  </a:lnTo>
                  <a:lnTo>
                    <a:pt x="212407" y="700087"/>
                  </a:lnTo>
                  <a:lnTo>
                    <a:pt x="250190" y="719455"/>
                  </a:lnTo>
                  <a:lnTo>
                    <a:pt x="290512" y="737870"/>
                  </a:lnTo>
                  <a:lnTo>
                    <a:pt x="333375" y="755650"/>
                  </a:lnTo>
                  <a:lnTo>
                    <a:pt x="378777" y="772477"/>
                  </a:lnTo>
                  <a:lnTo>
                    <a:pt x="426402" y="788035"/>
                  </a:lnTo>
                  <a:lnTo>
                    <a:pt x="476250" y="802640"/>
                  </a:lnTo>
                  <a:lnTo>
                    <a:pt x="528320" y="816292"/>
                  </a:lnTo>
                  <a:lnTo>
                    <a:pt x="581977" y="828992"/>
                  </a:lnTo>
                  <a:lnTo>
                    <a:pt x="637857" y="840422"/>
                  </a:lnTo>
                  <a:lnTo>
                    <a:pt x="695325" y="850582"/>
                  </a:lnTo>
                  <a:lnTo>
                    <a:pt x="754697" y="859472"/>
                  </a:lnTo>
                  <a:lnTo>
                    <a:pt x="815339" y="867092"/>
                  </a:lnTo>
                  <a:lnTo>
                    <a:pt x="877570" y="873442"/>
                  </a:lnTo>
                  <a:lnTo>
                    <a:pt x="941070" y="878522"/>
                  </a:lnTo>
                  <a:lnTo>
                    <a:pt x="1005839" y="882332"/>
                  </a:lnTo>
                  <a:lnTo>
                    <a:pt x="1071562" y="884555"/>
                  </a:lnTo>
                  <a:lnTo>
                    <a:pt x="1138555" y="885190"/>
                  </a:lnTo>
                  <a:lnTo>
                    <a:pt x="1205547" y="884555"/>
                  </a:lnTo>
                  <a:lnTo>
                    <a:pt x="1271270" y="882332"/>
                  </a:lnTo>
                  <a:lnTo>
                    <a:pt x="1336039" y="878522"/>
                  </a:lnTo>
                  <a:lnTo>
                    <a:pt x="1399539" y="873442"/>
                  </a:lnTo>
                  <a:lnTo>
                    <a:pt x="1461770" y="867092"/>
                  </a:lnTo>
                  <a:lnTo>
                    <a:pt x="1522412" y="859472"/>
                  </a:lnTo>
                  <a:lnTo>
                    <a:pt x="1581785" y="850582"/>
                  </a:lnTo>
                  <a:lnTo>
                    <a:pt x="1639252" y="840422"/>
                  </a:lnTo>
                  <a:lnTo>
                    <a:pt x="1695132" y="828992"/>
                  </a:lnTo>
                  <a:lnTo>
                    <a:pt x="1748789" y="816292"/>
                  </a:lnTo>
                  <a:lnTo>
                    <a:pt x="1800860" y="802640"/>
                  </a:lnTo>
                  <a:lnTo>
                    <a:pt x="1850707" y="788035"/>
                  </a:lnTo>
                  <a:lnTo>
                    <a:pt x="1898332" y="772477"/>
                  </a:lnTo>
                  <a:lnTo>
                    <a:pt x="1943735" y="755650"/>
                  </a:lnTo>
                  <a:lnTo>
                    <a:pt x="1986597" y="737870"/>
                  </a:lnTo>
                  <a:lnTo>
                    <a:pt x="2026920" y="719455"/>
                  </a:lnTo>
                  <a:lnTo>
                    <a:pt x="2064702" y="700087"/>
                  </a:lnTo>
                  <a:lnTo>
                    <a:pt x="2099945" y="680085"/>
                  </a:lnTo>
                  <a:lnTo>
                    <a:pt x="2132012" y="659130"/>
                  </a:lnTo>
                  <a:lnTo>
                    <a:pt x="2187575" y="614997"/>
                  </a:lnTo>
                  <a:lnTo>
                    <a:pt x="2230755" y="568325"/>
                  </a:lnTo>
                  <a:lnTo>
                    <a:pt x="2259965" y="519430"/>
                  </a:lnTo>
                  <a:lnTo>
                    <a:pt x="2275205" y="468630"/>
                  </a:lnTo>
                  <a:lnTo>
                    <a:pt x="2277110" y="442595"/>
                  </a:lnTo>
                  <a:lnTo>
                    <a:pt x="2275205" y="416560"/>
                  </a:lnTo>
                  <a:lnTo>
                    <a:pt x="2259965" y="365760"/>
                  </a:lnTo>
                  <a:lnTo>
                    <a:pt x="2230755" y="316865"/>
                  </a:lnTo>
                  <a:lnTo>
                    <a:pt x="2187575" y="270192"/>
                  </a:lnTo>
                  <a:lnTo>
                    <a:pt x="2132012" y="226377"/>
                  </a:lnTo>
                  <a:lnTo>
                    <a:pt x="2099945" y="205422"/>
                  </a:lnTo>
                  <a:lnTo>
                    <a:pt x="2064702" y="185102"/>
                  </a:lnTo>
                  <a:lnTo>
                    <a:pt x="2026920" y="165735"/>
                  </a:lnTo>
                  <a:lnTo>
                    <a:pt x="1986597" y="147320"/>
                  </a:lnTo>
                  <a:lnTo>
                    <a:pt x="1943735" y="129540"/>
                  </a:lnTo>
                  <a:lnTo>
                    <a:pt x="1898332" y="113030"/>
                  </a:lnTo>
                  <a:lnTo>
                    <a:pt x="1850707" y="97155"/>
                  </a:lnTo>
                  <a:lnTo>
                    <a:pt x="1800860" y="82550"/>
                  </a:lnTo>
                  <a:lnTo>
                    <a:pt x="1748789" y="68897"/>
                  </a:lnTo>
                  <a:lnTo>
                    <a:pt x="1695132" y="56515"/>
                  </a:lnTo>
                  <a:lnTo>
                    <a:pt x="1639252" y="45085"/>
                  </a:lnTo>
                  <a:lnTo>
                    <a:pt x="1581785" y="34925"/>
                  </a:lnTo>
                  <a:lnTo>
                    <a:pt x="1522412" y="25717"/>
                  </a:lnTo>
                  <a:lnTo>
                    <a:pt x="1461770" y="18097"/>
                  </a:lnTo>
                  <a:lnTo>
                    <a:pt x="1399539" y="11747"/>
                  </a:lnTo>
                  <a:lnTo>
                    <a:pt x="1336039" y="6667"/>
                  </a:lnTo>
                  <a:lnTo>
                    <a:pt x="1271270" y="2857"/>
                  </a:lnTo>
                  <a:lnTo>
                    <a:pt x="1205547" y="635"/>
                  </a:lnTo>
                  <a:lnTo>
                    <a:pt x="1138555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91790" y="3861752"/>
              <a:ext cx="2277110" cy="885190"/>
            </a:xfrm>
            <a:custGeom>
              <a:avLst/>
              <a:gdLst/>
              <a:ahLst/>
              <a:cxnLst/>
              <a:rect l="l" t="t" r="r" b="b"/>
              <a:pathLst>
                <a:path w="2277110" h="885189">
                  <a:moveTo>
                    <a:pt x="0" y="442595"/>
                  </a:moveTo>
                  <a:lnTo>
                    <a:pt x="7620" y="391160"/>
                  </a:lnTo>
                  <a:lnTo>
                    <a:pt x="30162" y="340995"/>
                  </a:lnTo>
                  <a:lnTo>
                    <a:pt x="66357" y="293370"/>
                  </a:lnTo>
                  <a:lnTo>
                    <a:pt x="115570" y="247967"/>
                  </a:lnTo>
                  <a:lnTo>
                    <a:pt x="177165" y="205422"/>
                  </a:lnTo>
                  <a:lnTo>
                    <a:pt x="212407" y="185102"/>
                  </a:lnTo>
                  <a:lnTo>
                    <a:pt x="250190" y="165735"/>
                  </a:lnTo>
                  <a:lnTo>
                    <a:pt x="290512" y="147320"/>
                  </a:lnTo>
                  <a:lnTo>
                    <a:pt x="333375" y="129540"/>
                  </a:lnTo>
                  <a:lnTo>
                    <a:pt x="378777" y="113030"/>
                  </a:lnTo>
                  <a:lnTo>
                    <a:pt x="426402" y="97155"/>
                  </a:lnTo>
                  <a:lnTo>
                    <a:pt x="476250" y="82550"/>
                  </a:lnTo>
                  <a:lnTo>
                    <a:pt x="528320" y="68897"/>
                  </a:lnTo>
                  <a:lnTo>
                    <a:pt x="581977" y="56515"/>
                  </a:lnTo>
                  <a:lnTo>
                    <a:pt x="637857" y="45085"/>
                  </a:lnTo>
                  <a:lnTo>
                    <a:pt x="695325" y="34925"/>
                  </a:lnTo>
                  <a:lnTo>
                    <a:pt x="754697" y="25717"/>
                  </a:lnTo>
                  <a:lnTo>
                    <a:pt x="815339" y="18097"/>
                  </a:lnTo>
                  <a:lnTo>
                    <a:pt x="877570" y="11747"/>
                  </a:lnTo>
                  <a:lnTo>
                    <a:pt x="941070" y="6667"/>
                  </a:lnTo>
                  <a:lnTo>
                    <a:pt x="1005839" y="2857"/>
                  </a:lnTo>
                  <a:lnTo>
                    <a:pt x="1071562" y="635"/>
                  </a:lnTo>
                  <a:lnTo>
                    <a:pt x="1138555" y="0"/>
                  </a:lnTo>
                  <a:lnTo>
                    <a:pt x="1205547" y="635"/>
                  </a:lnTo>
                  <a:lnTo>
                    <a:pt x="1271270" y="2857"/>
                  </a:lnTo>
                  <a:lnTo>
                    <a:pt x="1336039" y="6667"/>
                  </a:lnTo>
                  <a:lnTo>
                    <a:pt x="1399539" y="11747"/>
                  </a:lnTo>
                  <a:lnTo>
                    <a:pt x="1461770" y="18097"/>
                  </a:lnTo>
                  <a:lnTo>
                    <a:pt x="1522412" y="25717"/>
                  </a:lnTo>
                  <a:lnTo>
                    <a:pt x="1581785" y="34925"/>
                  </a:lnTo>
                  <a:lnTo>
                    <a:pt x="1639252" y="45085"/>
                  </a:lnTo>
                  <a:lnTo>
                    <a:pt x="1695132" y="56515"/>
                  </a:lnTo>
                  <a:lnTo>
                    <a:pt x="1748789" y="68897"/>
                  </a:lnTo>
                  <a:lnTo>
                    <a:pt x="1800860" y="82550"/>
                  </a:lnTo>
                  <a:lnTo>
                    <a:pt x="1850707" y="97155"/>
                  </a:lnTo>
                  <a:lnTo>
                    <a:pt x="1898332" y="113030"/>
                  </a:lnTo>
                  <a:lnTo>
                    <a:pt x="1943735" y="129540"/>
                  </a:lnTo>
                  <a:lnTo>
                    <a:pt x="1986597" y="147320"/>
                  </a:lnTo>
                  <a:lnTo>
                    <a:pt x="2026920" y="165735"/>
                  </a:lnTo>
                  <a:lnTo>
                    <a:pt x="2064702" y="185102"/>
                  </a:lnTo>
                  <a:lnTo>
                    <a:pt x="2099945" y="205422"/>
                  </a:lnTo>
                  <a:lnTo>
                    <a:pt x="2132012" y="226377"/>
                  </a:lnTo>
                  <a:lnTo>
                    <a:pt x="2187575" y="270192"/>
                  </a:lnTo>
                  <a:lnTo>
                    <a:pt x="2230755" y="316865"/>
                  </a:lnTo>
                  <a:lnTo>
                    <a:pt x="2259965" y="365760"/>
                  </a:lnTo>
                  <a:lnTo>
                    <a:pt x="2275205" y="416560"/>
                  </a:lnTo>
                  <a:lnTo>
                    <a:pt x="2277110" y="442595"/>
                  </a:lnTo>
                  <a:lnTo>
                    <a:pt x="2275205" y="468630"/>
                  </a:lnTo>
                  <a:lnTo>
                    <a:pt x="2259965" y="519430"/>
                  </a:lnTo>
                  <a:lnTo>
                    <a:pt x="2230755" y="568325"/>
                  </a:lnTo>
                  <a:lnTo>
                    <a:pt x="2187575" y="614997"/>
                  </a:lnTo>
                  <a:lnTo>
                    <a:pt x="2132012" y="659130"/>
                  </a:lnTo>
                  <a:lnTo>
                    <a:pt x="2099945" y="680085"/>
                  </a:lnTo>
                  <a:lnTo>
                    <a:pt x="2064702" y="700087"/>
                  </a:lnTo>
                  <a:lnTo>
                    <a:pt x="2026920" y="719455"/>
                  </a:lnTo>
                  <a:lnTo>
                    <a:pt x="1986597" y="737870"/>
                  </a:lnTo>
                  <a:lnTo>
                    <a:pt x="1943735" y="755650"/>
                  </a:lnTo>
                  <a:lnTo>
                    <a:pt x="1898332" y="772477"/>
                  </a:lnTo>
                  <a:lnTo>
                    <a:pt x="1850707" y="788035"/>
                  </a:lnTo>
                  <a:lnTo>
                    <a:pt x="1800860" y="802640"/>
                  </a:lnTo>
                  <a:lnTo>
                    <a:pt x="1748789" y="816292"/>
                  </a:lnTo>
                  <a:lnTo>
                    <a:pt x="1695132" y="828992"/>
                  </a:lnTo>
                  <a:lnTo>
                    <a:pt x="1639252" y="840422"/>
                  </a:lnTo>
                  <a:lnTo>
                    <a:pt x="1581785" y="850582"/>
                  </a:lnTo>
                  <a:lnTo>
                    <a:pt x="1522412" y="859472"/>
                  </a:lnTo>
                  <a:lnTo>
                    <a:pt x="1461770" y="867092"/>
                  </a:lnTo>
                  <a:lnTo>
                    <a:pt x="1399539" y="873442"/>
                  </a:lnTo>
                  <a:lnTo>
                    <a:pt x="1336039" y="878522"/>
                  </a:lnTo>
                  <a:lnTo>
                    <a:pt x="1271270" y="882332"/>
                  </a:lnTo>
                  <a:lnTo>
                    <a:pt x="1205547" y="884555"/>
                  </a:lnTo>
                  <a:lnTo>
                    <a:pt x="1138555" y="885190"/>
                  </a:lnTo>
                  <a:lnTo>
                    <a:pt x="1071562" y="884555"/>
                  </a:lnTo>
                  <a:lnTo>
                    <a:pt x="1005839" y="882332"/>
                  </a:lnTo>
                  <a:lnTo>
                    <a:pt x="941070" y="878522"/>
                  </a:lnTo>
                  <a:lnTo>
                    <a:pt x="877570" y="873442"/>
                  </a:lnTo>
                  <a:lnTo>
                    <a:pt x="815339" y="867092"/>
                  </a:lnTo>
                  <a:lnTo>
                    <a:pt x="754697" y="859472"/>
                  </a:lnTo>
                  <a:lnTo>
                    <a:pt x="695325" y="850582"/>
                  </a:lnTo>
                  <a:lnTo>
                    <a:pt x="637857" y="840422"/>
                  </a:lnTo>
                  <a:lnTo>
                    <a:pt x="581977" y="828992"/>
                  </a:lnTo>
                  <a:lnTo>
                    <a:pt x="528320" y="816292"/>
                  </a:lnTo>
                  <a:lnTo>
                    <a:pt x="476250" y="802640"/>
                  </a:lnTo>
                  <a:lnTo>
                    <a:pt x="426402" y="788035"/>
                  </a:lnTo>
                  <a:lnTo>
                    <a:pt x="378777" y="772477"/>
                  </a:lnTo>
                  <a:lnTo>
                    <a:pt x="333375" y="755650"/>
                  </a:lnTo>
                  <a:lnTo>
                    <a:pt x="290512" y="737870"/>
                  </a:lnTo>
                  <a:lnTo>
                    <a:pt x="250190" y="719455"/>
                  </a:lnTo>
                  <a:lnTo>
                    <a:pt x="212407" y="700087"/>
                  </a:lnTo>
                  <a:lnTo>
                    <a:pt x="177165" y="680085"/>
                  </a:lnTo>
                  <a:lnTo>
                    <a:pt x="145097" y="659130"/>
                  </a:lnTo>
                  <a:lnTo>
                    <a:pt x="89535" y="614997"/>
                  </a:lnTo>
                  <a:lnTo>
                    <a:pt x="46672" y="568325"/>
                  </a:lnTo>
                  <a:lnTo>
                    <a:pt x="17145" y="519430"/>
                  </a:lnTo>
                  <a:lnTo>
                    <a:pt x="1905" y="468630"/>
                  </a:lnTo>
                  <a:lnTo>
                    <a:pt x="0" y="44259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694112" y="5373687"/>
            <a:ext cx="1807845" cy="670560"/>
            <a:chOff x="3694112" y="5373687"/>
            <a:chExt cx="1807845" cy="67056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94112" y="5373687"/>
              <a:ext cx="1807527" cy="67056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721417" y="5402897"/>
              <a:ext cx="1717675" cy="575945"/>
            </a:xfrm>
            <a:custGeom>
              <a:avLst/>
              <a:gdLst/>
              <a:ahLst/>
              <a:cxnLst/>
              <a:rect l="l" t="t" r="r" b="b"/>
              <a:pathLst>
                <a:path w="1717675" h="575945">
                  <a:moveTo>
                    <a:pt x="858837" y="0"/>
                  </a:moveTo>
                  <a:lnTo>
                    <a:pt x="788352" y="952"/>
                  </a:lnTo>
                  <a:lnTo>
                    <a:pt x="719455" y="3809"/>
                  </a:lnTo>
                  <a:lnTo>
                    <a:pt x="652462" y="8254"/>
                  </a:lnTo>
                  <a:lnTo>
                    <a:pt x="587375" y="14604"/>
                  </a:lnTo>
                  <a:lnTo>
                    <a:pt x="524510" y="22542"/>
                  </a:lnTo>
                  <a:lnTo>
                    <a:pt x="464185" y="32067"/>
                  </a:lnTo>
                  <a:lnTo>
                    <a:pt x="406400" y="43179"/>
                  </a:lnTo>
                  <a:lnTo>
                    <a:pt x="351472" y="55562"/>
                  </a:lnTo>
                  <a:lnTo>
                    <a:pt x="299720" y="69214"/>
                  </a:lnTo>
                  <a:lnTo>
                    <a:pt x="251460" y="84454"/>
                  </a:lnTo>
                  <a:lnTo>
                    <a:pt x="206692" y="100647"/>
                  </a:lnTo>
                  <a:lnTo>
                    <a:pt x="165735" y="117792"/>
                  </a:lnTo>
                  <a:lnTo>
                    <a:pt x="128587" y="136207"/>
                  </a:lnTo>
                  <a:lnTo>
                    <a:pt x="67627" y="175894"/>
                  </a:lnTo>
                  <a:lnTo>
                    <a:pt x="25082" y="218757"/>
                  </a:lnTo>
                  <a:lnTo>
                    <a:pt x="2857" y="264477"/>
                  </a:lnTo>
                  <a:lnTo>
                    <a:pt x="0" y="287972"/>
                  </a:lnTo>
                  <a:lnTo>
                    <a:pt x="2857" y="311784"/>
                  </a:lnTo>
                  <a:lnTo>
                    <a:pt x="25082" y="357187"/>
                  </a:lnTo>
                  <a:lnTo>
                    <a:pt x="67627" y="400049"/>
                  </a:lnTo>
                  <a:lnTo>
                    <a:pt x="128587" y="439737"/>
                  </a:lnTo>
                  <a:lnTo>
                    <a:pt x="165735" y="458152"/>
                  </a:lnTo>
                  <a:lnTo>
                    <a:pt x="206692" y="475297"/>
                  </a:lnTo>
                  <a:lnTo>
                    <a:pt x="251460" y="491807"/>
                  </a:lnTo>
                  <a:lnTo>
                    <a:pt x="299720" y="506729"/>
                  </a:lnTo>
                  <a:lnTo>
                    <a:pt x="351472" y="520382"/>
                  </a:lnTo>
                  <a:lnTo>
                    <a:pt x="406400" y="532764"/>
                  </a:lnTo>
                  <a:lnTo>
                    <a:pt x="464185" y="543877"/>
                  </a:lnTo>
                  <a:lnTo>
                    <a:pt x="524510" y="553402"/>
                  </a:lnTo>
                  <a:lnTo>
                    <a:pt x="587375" y="561339"/>
                  </a:lnTo>
                  <a:lnTo>
                    <a:pt x="652462" y="567689"/>
                  </a:lnTo>
                  <a:lnTo>
                    <a:pt x="719455" y="572134"/>
                  </a:lnTo>
                  <a:lnTo>
                    <a:pt x="788352" y="574992"/>
                  </a:lnTo>
                  <a:lnTo>
                    <a:pt x="858837" y="575944"/>
                  </a:lnTo>
                  <a:lnTo>
                    <a:pt x="929005" y="574992"/>
                  </a:lnTo>
                  <a:lnTo>
                    <a:pt x="997902" y="572134"/>
                  </a:lnTo>
                  <a:lnTo>
                    <a:pt x="1065212" y="567689"/>
                  </a:lnTo>
                  <a:lnTo>
                    <a:pt x="1130300" y="561339"/>
                  </a:lnTo>
                  <a:lnTo>
                    <a:pt x="1192847" y="553402"/>
                  </a:lnTo>
                  <a:lnTo>
                    <a:pt x="1253490" y="543877"/>
                  </a:lnTo>
                  <a:lnTo>
                    <a:pt x="1310957" y="532764"/>
                  </a:lnTo>
                  <a:lnTo>
                    <a:pt x="1365885" y="520382"/>
                  </a:lnTo>
                  <a:lnTo>
                    <a:pt x="1417637" y="506729"/>
                  </a:lnTo>
                  <a:lnTo>
                    <a:pt x="1465897" y="491807"/>
                  </a:lnTo>
                  <a:lnTo>
                    <a:pt x="1510665" y="475297"/>
                  </a:lnTo>
                  <a:lnTo>
                    <a:pt x="1551622" y="458152"/>
                  </a:lnTo>
                  <a:lnTo>
                    <a:pt x="1588770" y="439737"/>
                  </a:lnTo>
                  <a:lnTo>
                    <a:pt x="1650047" y="400049"/>
                  </a:lnTo>
                  <a:lnTo>
                    <a:pt x="1692592" y="357187"/>
                  </a:lnTo>
                  <a:lnTo>
                    <a:pt x="1714500" y="311784"/>
                  </a:lnTo>
                  <a:lnTo>
                    <a:pt x="1717357" y="287972"/>
                  </a:lnTo>
                  <a:lnTo>
                    <a:pt x="1714500" y="264477"/>
                  </a:lnTo>
                  <a:lnTo>
                    <a:pt x="1692592" y="218757"/>
                  </a:lnTo>
                  <a:lnTo>
                    <a:pt x="1650047" y="175894"/>
                  </a:lnTo>
                  <a:lnTo>
                    <a:pt x="1588770" y="136207"/>
                  </a:lnTo>
                  <a:lnTo>
                    <a:pt x="1551622" y="117792"/>
                  </a:lnTo>
                  <a:lnTo>
                    <a:pt x="1510665" y="100647"/>
                  </a:lnTo>
                  <a:lnTo>
                    <a:pt x="1465897" y="84454"/>
                  </a:lnTo>
                  <a:lnTo>
                    <a:pt x="1417637" y="69214"/>
                  </a:lnTo>
                  <a:lnTo>
                    <a:pt x="1365885" y="55562"/>
                  </a:lnTo>
                  <a:lnTo>
                    <a:pt x="1310957" y="43179"/>
                  </a:lnTo>
                  <a:lnTo>
                    <a:pt x="1253490" y="32067"/>
                  </a:lnTo>
                  <a:lnTo>
                    <a:pt x="1192847" y="22542"/>
                  </a:lnTo>
                  <a:lnTo>
                    <a:pt x="1130300" y="14604"/>
                  </a:lnTo>
                  <a:lnTo>
                    <a:pt x="1065212" y="8254"/>
                  </a:lnTo>
                  <a:lnTo>
                    <a:pt x="997902" y="3809"/>
                  </a:lnTo>
                  <a:lnTo>
                    <a:pt x="929005" y="952"/>
                  </a:lnTo>
                  <a:lnTo>
                    <a:pt x="858837" y="0"/>
                  </a:lnTo>
                  <a:close/>
                </a:path>
              </a:pathLst>
            </a:custGeom>
            <a:solidFill>
              <a:srgbClr val="D8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21417" y="5402897"/>
              <a:ext cx="1717675" cy="575945"/>
            </a:xfrm>
            <a:custGeom>
              <a:avLst/>
              <a:gdLst/>
              <a:ahLst/>
              <a:cxnLst/>
              <a:rect l="l" t="t" r="r" b="b"/>
              <a:pathLst>
                <a:path w="1717675" h="575945">
                  <a:moveTo>
                    <a:pt x="0" y="287972"/>
                  </a:moveTo>
                  <a:lnTo>
                    <a:pt x="11112" y="241299"/>
                  </a:lnTo>
                  <a:lnTo>
                    <a:pt x="43815" y="196849"/>
                  </a:lnTo>
                  <a:lnTo>
                    <a:pt x="95885" y="155574"/>
                  </a:lnTo>
                  <a:lnTo>
                    <a:pt x="165735" y="117792"/>
                  </a:lnTo>
                  <a:lnTo>
                    <a:pt x="206692" y="100647"/>
                  </a:lnTo>
                  <a:lnTo>
                    <a:pt x="251460" y="84454"/>
                  </a:lnTo>
                  <a:lnTo>
                    <a:pt x="299720" y="69214"/>
                  </a:lnTo>
                  <a:lnTo>
                    <a:pt x="351472" y="55562"/>
                  </a:lnTo>
                  <a:lnTo>
                    <a:pt x="406400" y="43179"/>
                  </a:lnTo>
                  <a:lnTo>
                    <a:pt x="464185" y="32067"/>
                  </a:lnTo>
                  <a:lnTo>
                    <a:pt x="524510" y="22542"/>
                  </a:lnTo>
                  <a:lnTo>
                    <a:pt x="587375" y="14604"/>
                  </a:lnTo>
                  <a:lnTo>
                    <a:pt x="652462" y="8254"/>
                  </a:lnTo>
                  <a:lnTo>
                    <a:pt x="719455" y="3809"/>
                  </a:lnTo>
                  <a:lnTo>
                    <a:pt x="788352" y="952"/>
                  </a:lnTo>
                  <a:lnTo>
                    <a:pt x="858837" y="0"/>
                  </a:lnTo>
                  <a:lnTo>
                    <a:pt x="929005" y="952"/>
                  </a:lnTo>
                  <a:lnTo>
                    <a:pt x="997902" y="3809"/>
                  </a:lnTo>
                  <a:lnTo>
                    <a:pt x="1065212" y="8254"/>
                  </a:lnTo>
                  <a:lnTo>
                    <a:pt x="1130300" y="14604"/>
                  </a:lnTo>
                  <a:lnTo>
                    <a:pt x="1192847" y="22542"/>
                  </a:lnTo>
                  <a:lnTo>
                    <a:pt x="1253490" y="32067"/>
                  </a:lnTo>
                  <a:lnTo>
                    <a:pt x="1310957" y="43179"/>
                  </a:lnTo>
                  <a:lnTo>
                    <a:pt x="1365885" y="55562"/>
                  </a:lnTo>
                  <a:lnTo>
                    <a:pt x="1417637" y="69214"/>
                  </a:lnTo>
                  <a:lnTo>
                    <a:pt x="1465897" y="84454"/>
                  </a:lnTo>
                  <a:lnTo>
                    <a:pt x="1510665" y="100647"/>
                  </a:lnTo>
                  <a:lnTo>
                    <a:pt x="1551622" y="117792"/>
                  </a:lnTo>
                  <a:lnTo>
                    <a:pt x="1588770" y="136207"/>
                  </a:lnTo>
                  <a:lnTo>
                    <a:pt x="1650047" y="175894"/>
                  </a:lnTo>
                  <a:lnTo>
                    <a:pt x="1692592" y="218757"/>
                  </a:lnTo>
                  <a:lnTo>
                    <a:pt x="1714500" y="264477"/>
                  </a:lnTo>
                  <a:lnTo>
                    <a:pt x="1717357" y="287972"/>
                  </a:lnTo>
                  <a:lnTo>
                    <a:pt x="1714500" y="311784"/>
                  </a:lnTo>
                  <a:lnTo>
                    <a:pt x="1692592" y="357187"/>
                  </a:lnTo>
                  <a:lnTo>
                    <a:pt x="1650047" y="400049"/>
                  </a:lnTo>
                  <a:lnTo>
                    <a:pt x="1588770" y="439737"/>
                  </a:lnTo>
                  <a:lnTo>
                    <a:pt x="1551622" y="458152"/>
                  </a:lnTo>
                  <a:lnTo>
                    <a:pt x="1510665" y="475297"/>
                  </a:lnTo>
                  <a:lnTo>
                    <a:pt x="1465897" y="491807"/>
                  </a:lnTo>
                  <a:lnTo>
                    <a:pt x="1417637" y="506729"/>
                  </a:lnTo>
                  <a:lnTo>
                    <a:pt x="1365885" y="520382"/>
                  </a:lnTo>
                  <a:lnTo>
                    <a:pt x="1310957" y="532764"/>
                  </a:lnTo>
                  <a:lnTo>
                    <a:pt x="1253490" y="543877"/>
                  </a:lnTo>
                  <a:lnTo>
                    <a:pt x="1192847" y="553402"/>
                  </a:lnTo>
                  <a:lnTo>
                    <a:pt x="1130300" y="561339"/>
                  </a:lnTo>
                  <a:lnTo>
                    <a:pt x="1065212" y="567689"/>
                  </a:lnTo>
                  <a:lnTo>
                    <a:pt x="997902" y="572134"/>
                  </a:lnTo>
                  <a:lnTo>
                    <a:pt x="929005" y="574992"/>
                  </a:lnTo>
                  <a:lnTo>
                    <a:pt x="858837" y="575944"/>
                  </a:lnTo>
                  <a:lnTo>
                    <a:pt x="788352" y="574992"/>
                  </a:lnTo>
                  <a:lnTo>
                    <a:pt x="719455" y="572134"/>
                  </a:lnTo>
                  <a:lnTo>
                    <a:pt x="652462" y="567689"/>
                  </a:lnTo>
                  <a:lnTo>
                    <a:pt x="587375" y="561339"/>
                  </a:lnTo>
                  <a:lnTo>
                    <a:pt x="524510" y="553402"/>
                  </a:lnTo>
                  <a:lnTo>
                    <a:pt x="464185" y="543877"/>
                  </a:lnTo>
                  <a:lnTo>
                    <a:pt x="406400" y="532764"/>
                  </a:lnTo>
                  <a:lnTo>
                    <a:pt x="351472" y="520382"/>
                  </a:lnTo>
                  <a:lnTo>
                    <a:pt x="299720" y="506729"/>
                  </a:lnTo>
                  <a:lnTo>
                    <a:pt x="251460" y="491807"/>
                  </a:lnTo>
                  <a:lnTo>
                    <a:pt x="206692" y="475297"/>
                  </a:lnTo>
                  <a:lnTo>
                    <a:pt x="165735" y="458152"/>
                  </a:lnTo>
                  <a:lnTo>
                    <a:pt x="128587" y="439737"/>
                  </a:lnTo>
                  <a:lnTo>
                    <a:pt x="67627" y="400049"/>
                  </a:lnTo>
                  <a:lnTo>
                    <a:pt x="25082" y="357187"/>
                  </a:lnTo>
                  <a:lnTo>
                    <a:pt x="2857" y="311784"/>
                  </a:lnTo>
                  <a:lnTo>
                    <a:pt x="0" y="287972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80614" y="4090352"/>
            <a:ext cx="524192" cy="463232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4030345" y="4746942"/>
            <a:ext cx="555625" cy="661035"/>
          </a:xfrm>
          <a:custGeom>
            <a:avLst/>
            <a:gdLst/>
            <a:ahLst/>
            <a:cxnLst/>
            <a:rect l="l" t="t" r="r" b="b"/>
            <a:pathLst>
              <a:path w="555625" h="661035">
                <a:moveTo>
                  <a:pt x="545464" y="638492"/>
                </a:moveTo>
                <a:lnTo>
                  <a:pt x="533400" y="648652"/>
                </a:lnTo>
                <a:lnTo>
                  <a:pt x="543559" y="661035"/>
                </a:lnTo>
                <a:lnTo>
                  <a:pt x="555625" y="650875"/>
                </a:lnTo>
                <a:lnTo>
                  <a:pt x="545464" y="638492"/>
                </a:lnTo>
                <a:close/>
              </a:path>
              <a:path w="555625" h="661035">
                <a:moveTo>
                  <a:pt x="525144" y="614362"/>
                </a:moveTo>
                <a:lnTo>
                  <a:pt x="512762" y="624522"/>
                </a:lnTo>
                <a:lnTo>
                  <a:pt x="523239" y="636587"/>
                </a:lnTo>
                <a:lnTo>
                  <a:pt x="535304" y="626427"/>
                </a:lnTo>
                <a:lnTo>
                  <a:pt x="525144" y="614362"/>
                </a:lnTo>
                <a:close/>
              </a:path>
              <a:path w="555625" h="661035">
                <a:moveTo>
                  <a:pt x="504825" y="589915"/>
                </a:moveTo>
                <a:lnTo>
                  <a:pt x="492442" y="600075"/>
                </a:lnTo>
                <a:lnTo>
                  <a:pt x="502602" y="612140"/>
                </a:lnTo>
                <a:lnTo>
                  <a:pt x="514984" y="601980"/>
                </a:lnTo>
                <a:lnTo>
                  <a:pt x="504825" y="589915"/>
                </a:lnTo>
                <a:close/>
              </a:path>
              <a:path w="555625" h="661035">
                <a:moveTo>
                  <a:pt x="484187" y="565467"/>
                </a:moveTo>
                <a:lnTo>
                  <a:pt x="472122" y="575627"/>
                </a:lnTo>
                <a:lnTo>
                  <a:pt x="482282" y="588010"/>
                </a:lnTo>
                <a:lnTo>
                  <a:pt x="494347" y="577850"/>
                </a:lnTo>
                <a:lnTo>
                  <a:pt x="484187" y="565467"/>
                </a:lnTo>
                <a:close/>
              </a:path>
              <a:path w="555625" h="661035">
                <a:moveTo>
                  <a:pt x="463867" y="541337"/>
                </a:moveTo>
                <a:lnTo>
                  <a:pt x="451802" y="551497"/>
                </a:lnTo>
                <a:lnTo>
                  <a:pt x="461962" y="563562"/>
                </a:lnTo>
                <a:lnTo>
                  <a:pt x="474027" y="553402"/>
                </a:lnTo>
                <a:lnTo>
                  <a:pt x="463867" y="541337"/>
                </a:lnTo>
                <a:close/>
              </a:path>
              <a:path w="555625" h="661035">
                <a:moveTo>
                  <a:pt x="443547" y="516890"/>
                </a:moveTo>
                <a:lnTo>
                  <a:pt x="431482" y="527050"/>
                </a:lnTo>
                <a:lnTo>
                  <a:pt x="441642" y="539432"/>
                </a:lnTo>
                <a:lnTo>
                  <a:pt x="453707" y="528955"/>
                </a:lnTo>
                <a:lnTo>
                  <a:pt x="443547" y="516890"/>
                </a:lnTo>
                <a:close/>
              </a:path>
              <a:path w="555625" h="661035">
                <a:moveTo>
                  <a:pt x="423227" y="492442"/>
                </a:moveTo>
                <a:lnTo>
                  <a:pt x="410844" y="502920"/>
                </a:lnTo>
                <a:lnTo>
                  <a:pt x="421004" y="514985"/>
                </a:lnTo>
                <a:lnTo>
                  <a:pt x="433387" y="504825"/>
                </a:lnTo>
                <a:lnTo>
                  <a:pt x="423227" y="492442"/>
                </a:lnTo>
                <a:close/>
              </a:path>
              <a:path w="555625" h="661035">
                <a:moveTo>
                  <a:pt x="402589" y="468312"/>
                </a:moveTo>
                <a:lnTo>
                  <a:pt x="390525" y="478472"/>
                </a:lnTo>
                <a:lnTo>
                  <a:pt x="400684" y="490537"/>
                </a:lnTo>
                <a:lnTo>
                  <a:pt x="412750" y="480377"/>
                </a:lnTo>
                <a:lnTo>
                  <a:pt x="402589" y="468312"/>
                </a:lnTo>
                <a:close/>
              </a:path>
              <a:path w="555625" h="661035">
                <a:moveTo>
                  <a:pt x="382269" y="443865"/>
                </a:moveTo>
                <a:lnTo>
                  <a:pt x="370204" y="454025"/>
                </a:lnTo>
                <a:lnTo>
                  <a:pt x="380364" y="466407"/>
                </a:lnTo>
                <a:lnTo>
                  <a:pt x="392429" y="455930"/>
                </a:lnTo>
                <a:lnTo>
                  <a:pt x="382269" y="443865"/>
                </a:lnTo>
                <a:close/>
              </a:path>
              <a:path w="555625" h="661035">
                <a:moveTo>
                  <a:pt x="361950" y="419417"/>
                </a:moveTo>
                <a:lnTo>
                  <a:pt x="349884" y="429895"/>
                </a:lnTo>
                <a:lnTo>
                  <a:pt x="360044" y="441960"/>
                </a:lnTo>
                <a:lnTo>
                  <a:pt x="372109" y="431800"/>
                </a:lnTo>
                <a:lnTo>
                  <a:pt x="361950" y="419417"/>
                </a:lnTo>
                <a:close/>
              </a:path>
              <a:path w="555625" h="661035">
                <a:moveTo>
                  <a:pt x="341629" y="395287"/>
                </a:moveTo>
                <a:lnTo>
                  <a:pt x="329247" y="405447"/>
                </a:lnTo>
                <a:lnTo>
                  <a:pt x="339407" y="417512"/>
                </a:lnTo>
                <a:lnTo>
                  <a:pt x="351789" y="407352"/>
                </a:lnTo>
                <a:lnTo>
                  <a:pt x="341629" y="395287"/>
                </a:lnTo>
                <a:close/>
              </a:path>
              <a:path w="555625" h="661035">
                <a:moveTo>
                  <a:pt x="320992" y="370840"/>
                </a:moveTo>
                <a:lnTo>
                  <a:pt x="308927" y="381000"/>
                </a:lnTo>
                <a:lnTo>
                  <a:pt x="319087" y="393382"/>
                </a:lnTo>
                <a:lnTo>
                  <a:pt x="331469" y="383222"/>
                </a:lnTo>
                <a:lnTo>
                  <a:pt x="320992" y="370840"/>
                </a:lnTo>
                <a:close/>
              </a:path>
              <a:path w="555625" h="661035">
                <a:moveTo>
                  <a:pt x="300672" y="346710"/>
                </a:moveTo>
                <a:lnTo>
                  <a:pt x="288607" y="356870"/>
                </a:lnTo>
                <a:lnTo>
                  <a:pt x="298767" y="368935"/>
                </a:lnTo>
                <a:lnTo>
                  <a:pt x="310832" y="358775"/>
                </a:lnTo>
                <a:lnTo>
                  <a:pt x="300672" y="346710"/>
                </a:lnTo>
                <a:close/>
              </a:path>
              <a:path w="555625" h="661035">
                <a:moveTo>
                  <a:pt x="280352" y="322262"/>
                </a:moveTo>
                <a:lnTo>
                  <a:pt x="268287" y="332422"/>
                </a:lnTo>
                <a:lnTo>
                  <a:pt x="278447" y="344487"/>
                </a:lnTo>
                <a:lnTo>
                  <a:pt x="290512" y="334327"/>
                </a:lnTo>
                <a:lnTo>
                  <a:pt x="280352" y="322262"/>
                </a:lnTo>
                <a:close/>
              </a:path>
              <a:path w="555625" h="661035">
                <a:moveTo>
                  <a:pt x="260032" y="297815"/>
                </a:moveTo>
                <a:lnTo>
                  <a:pt x="247650" y="307975"/>
                </a:lnTo>
                <a:lnTo>
                  <a:pt x="258127" y="320357"/>
                </a:lnTo>
                <a:lnTo>
                  <a:pt x="270192" y="310197"/>
                </a:lnTo>
                <a:lnTo>
                  <a:pt x="260032" y="297815"/>
                </a:lnTo>
                <a:close/>
              </a:path>
              <a:path w="555625" h="661035">
                <a:moveTo>
                  <a:pt x="239712" y="273685"/>
                </a:moveTo>
                <a:lnTo>
                  <a:pt x="227329" y="283845"/>
                </a:lnTo>
                <a:lnTo>
                  <a:pt x="237489" y="295910"/>
                </a:lnTo>
                <a:lnTo>
                  <a:pt x="249872" y="285750"/>
                </a:lnTo>
                <a:lnTo>
                  <a:pt x="239712" y="273685"/>
                </a:lnTo>
                <a:close/>
              </a:path>
              <a:path w="555625" h="661035">
                <a:moveTo>
                  <a:pt x="219075" y="249237"/>
                </a:moveTo>
                <a:lnTo>
                  <a:pt x="207009" y="259397"/>
                </a:lnTo>
                <a:lnTo>
                  <a:pt x="217169" y="271462"/>
                </a:lnTo>
                <a:lnTo>
                  <a:pt x="229234" y="261302"/>
                </a:lnTo>
                <a:lnTo>
                  <a:pt x="219075" y="249237"/>
                </a:lnTo>
                <a:close/>
              </a:path>
              <a:path w="555625" h="661035">
                <a:moveTo>
                  <a:pt x="198754" y="224790"/>
                </a:moveTo>
                <a:lnTo>
                  <a:pt x="186689" y="234950"/>
                </a:lnTo>
                <a:lnTo>
                  <a:pt x="196850" y="247332"/>
                </a:lnTo>
                <a:lnTo>
                  <a:pt x="208914" y="237172"/>
                </a:lnTo>
                <a:lnTo>
                  <a:pt x="198754" y="224790"/>
                </a:lnTo>
                <a:close/>
              </a:path>
              <a:path w="555625" h="661035">
                <a:moveTo>
                  <a:pt x="178434" y="200660"/>
                </a:moveTo>
                <a:lnTo>
                  <a:pt x="166369" y="210820"/>
                </a:lnTo>
                <a:lnTo>
                  <a:pt x="176529" y="222885"/>
                </a:lnTo>
                <a:lnTo>
                  <a:pt x="188594" y="212725"/>
                </a:lnTo>
                <a:lnTo>
                  <a:pt x="178434" y="200660"/>
                </a:lnTo>
                <a:close/>
              </a:path>
              <a:path w="555625" h="661035">
                <a:moveTo>
                  <a:pt x="158114" y="176212"/>
                </a:moveTo>
                <a:lnTo>
                  <a:pt x="145732" y="186372"/>
                </a:lnTo>
                <a:lnTo>
                  <a:pt x="155892" y="198437"/>
                </a:lnTo>
                <a:lnTo>
                  <a:pt x="168275" y="188277"/>
                </a:lnTo>
                <a:lnTo>
                  <a:pt x="158114" y="176212"/>
                </a:lnTo>
                <a:close/>
              </a:path>
              <a:path w="555625" h="661035">
                <a:moveTo>
                  <a:pt x="137477" y="151765"/>
                </a:moveTo>
                <a:lnTo>
                  <a:pt x="125412" y="161925"/>
                </a:lnTo>
                <a:lnTo>
                  <a:pt x="135572" y="174307"/>
                </a:lnTo>
                <a:lnTo>
                  <a:pt x="147954" y="164147"/>
                </a:lnTo>
                <a:lnTo>
                  <a:pt x="137477" y="151765"/>
                </a:lnTo>
                <a:close/>
              </a:path>
              <a:path w="555625" h="661035">
                <a:moveTo>
                  <a:pt x="117157" y="127635"/>
                </a:moveTo>
                <a:lnTo>
                  <a:pt x="105092" y="137795"/>
                </a:lnTo>
                <a:lnTo>
                  <a:pt x="115252" y="149860"/>
                </a:lnTo>
                <a:lnTo>
                  <a:pt x="127317" y="139700"/>
                </a:lnTo>
                <a:lnTo>
                  <a:pt x="117157" y="127635"/>
                </a:lnTo>
                <a:close/>
              </a:path>
              <a:path w="555625" h="661035">
                <a:moveTo>
                  <a:pt x="96837" y="103187"/>
                </a:moveTo>
                <a:lnTo>
                  <a:pt x="84772" y="113347"/>
                </a:lnTo>
                <a:lnTo>
                  <a:pt x="94932" y="125412"/>
                </a:lnTo>
                <a:lnTo>
                  <a:pt x="106997" y="115252"/>
                </a:lnTo>
                <a:lnTo>
                  <a:pt x="96837" y="103187"/>
                </a:lnTo>
                <a:close/>
              </a:path>
              <a:path w="555625" h="661035">
                <a:moveTo>
                  <a:pt x="76517" y="78740"/>
                </a:moveTo>
                <a:lnTo>
                  <a:pt x="64134" y="89217"/>
                </a:lnTo>
                <a:lnTo>
                  <a:pt x="74612" y="101282"/>
                </a:lnTo>
                <a:lnTo>
                  <a:pt x="86677" y="91122"/>
                </a:lnTo>
                <a:lnTo>
                  <a:pt x="76517" y="78740"/>
                </a:lnTo>
                <a:close/>
              </a:path>
              <a:path w="555625" h="661035">
                <a:moveTo>
                  <a:pt x="0" y="0"/>
                </a:moveTo>
                <a:lnTo>
                  <a:pt x="19684" y="82867"/>
                </a:lnTo>
                <a:lnTo>
                  <a:pt x="78104" y="33972"/>
                </a:lnTo>
                <a:lnTo>
                  <a:pt x="0" y="0"/>
                </a:lnTo>
                <a:close/>
              </a:path>
              <a:path w="555625" h="661035">
                <a:moveTo>
                  <a:pt x="56197" y="54610"/>
                </a:moveTo>
                <a:lnTo>
                  <a:pt x="43814" y="64770"/>
                </a:lnTo>
                <a:lnTo>
                  <a:pt x="53975" y="76835"/>
                </a:lnTo>
                <a:lnTo>
                  <a:pt x="66357" y="66675"/>
                </a:lnTo>
                <a:lnTo>
                  <a:pt x="56197" y="54610"/>
                </a:lnTo>
                <a:close/>
              </a:path>
            </a:pathLst>
          </a:custGeom>
          <a:solidFill>
            <a:srgbClr val="931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775200" y="3898265"/>
            <a:ext cx="1960880" cy="1510030"/>
            <a:chOff x="4775200" y="3898265"/>
            <a:chExt cx="1960880" cy="1510030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85752" y="3898265"/>
              <a:ext cx="1350327" cy="78644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413692" y="3926840"/>
              <a:ext cx="1259205" cy="694690"/>
            </a:xfrm>
            <a:custGeom>
              <a:avLst/>
              <a:gdLst/>
              <a:ahLst/>
              <a:cxnLst/>
              <a:rect l="l" t="t" r="r" b="b"/>
              <a:pathLst>
                <a:path w="1259204" h="694689">
                  <a:moveTo>
                    <a:pt x="629285" y="0"/>
                  </a:moveTo>
                  <a:lnTo>
                    <a:pt x="568642" y="1587"/>
                  </a:lnTo>
                  <a:lnTo>
                    <a:pt x="509905" y="6350"/>
                  </a:lnTo>
                  <a:lnTo>
                    <a:pt x="452755" y="13970"/>
                  </a:lnTo>
                  <a:lnTo>
                    <a:pt x="397827" y="24130"/>
                  </a:lnTo>
                  <a:lnTo>
                    <a:pt x="345122" y="37465"/>
                  </a:lnTo>
                  <a:lnTo>
                    <a:pt x="295592" y="52705"/>
                  </a:lnTo>
                  <a:lnTo>
                    <a:pt x="248602" y="70802"/>
                  </a:lnTo>
                  <a:lnTo>
                    <a:pt x="204787" y="90805"/>
                  </a:lnTo>
                  <a:lnTo>
                    <a:pt x="164782" y="113030"/>
                  </a:lnTo>
                  <a:lnTo>
                    <a:pt x="128270" y="137160"/>
                  </a:lnTo>
                  <a:lnTo>
                    <a:pt x="95885" y="162877"/>
                  </a:lnTo>
                  <a:lnTo>
                    <a:pt x="67627" y="190500"/>
                  </a:lnTo>
                  <a:lnTo>
                    <a:pt x="25082" y="249872"/>
                  </a:lnTo>
                  <a:lnTo>
                    <a:pt x="2857" y="313690"/>
                  </a:lnTo>
                  <a:lnTo>
                    <a:pt x="0" y="347345"/>
                  </a:lnTo>
                  <a:lnTo>
                    <a:pt x="2857" y="380682"/>
                  </a:lnTo>
                  <a:lnTo>
                    <a:pt x="25082" y="444817"/>
                  </a:lnTo>
                  <a:lnTo>
                    <a:pt x="67627" y="503872"/>
                  </a:lnTo>
                  <a:lnTo>
                    <a:pt x="95885" y="531495"/>
                  </a:lnTo>
                  <a:lnTo>
                    <a:pt x="128270" y="557212"/>
                  </a:lnTo>
                  <a:lnTo>
                    <a:pt x="164782" y="581342"/>
                  </a:lnTo>
                  <a:lnTo>
                    <a:pt x="204787" y="603567"/>
                  </a:lnTo>
                  <a:lnTo>
                    <a:pt x="248602" y="623570"/>
                  </a:lnTo>
                  <a:lnTo>
                    <a:pt x="295592" y="641667"/>
                  </a:lnTo>
                  <a:lnTo>
                    <a:pt x="345122" y="657225"/>
                  </a:lnTo>
                  <a:lnTo>
                    <a:pt x="397827" y="670242"/>
                  </a:lnTo>
                  <a:lnTo>
                    <a:pt x="452755" y="680720"/>
                  </a:lnTo>
                  <a:lnTo>
                    <a:pt x="509905" y="688340"/>
                  </a:lnTo>
                  <a:lnTo>
                    <a:pt x="568642" y="692785"/>
                  </a:lnTo>
                  <a:lnTo>
                    <a:pt x="629285" y="694372"/>
                  </a:lnTo>
                  <a:lnTo>
                    <a:pt x="689927" y="692785"/>
                  </a:lnTo>
                  <a:lnTo>
                    <a:pt x="748982" y="688340"/>
                  </a:lnTo>
                  <a:lnTo>
                    <a:pt x="806132" y="680720"/>
                  </a:lnTo>
                  <a:lnTo>
                    <a:pt x="861060" y="670242"/>
                  </a:lnTo>
                  <a:lnTo>
                    <a:pt x="913447" y="657225"/>
                  </a:lnTo>
                  <a:lnTo>
                    <a:pt x="963295" y="641667"/>
                  </a:lnTo>
                  <a:lnTo>
                    <a:pt x="1010285" y="623570"/>
                  </a:lnTo>
                  <a:lnTo>
                    <a:pt x="1053782" y="603567"/>
                  </a:lnTo>
                  <a:lnTo>
                    <a:pt x="1094104" y="581342"/>
                  </a:lnTo>
                  <a:lnTo>
                    <a:pt x="1130617" y="557212"/>
                  </a:lnTo>
                  <a:lnTo>
                    <a:pt x="1163002" y="531495"/>
                  </a:lnTo>
                  <a:lnTo>
                    <a:pt x="1191260" y="503872"/>
                  </a:lnTo>
                  <a:lnTo>
                    <a:pt x="1233804" y="444817"/>
                  </a:lnTo>
                  <a:lnTo>
                    <a:pt x="1256029" y="380682"/>
                  </a:lnTo>
                  <a:lnTo>
                    <a:pt x="1258887" y="347345"/>
                  </a:lnTo>
                  <a:lnTo>
                    <a:pt x="1256029" y="313690"/>
                  </a:lnTo>
                  <a:lnTo>
                    <a:pt x="1233804" y="249872"/>
                  </a:lnTo>
                  <a:lnTo>
                    <a:pt x="1191260" y="190500"/>
                  </a:lnTo>
                  <a:lnTo>
                    <a:pt x="1163002" y="162877"/>
                  </a:lnTo>
                  <a:lnTo>
                    <a:pt x="1130617" y="137160"/>
                  </a:lnTo>
                  <a:lnTo>
                    <a:pt x="1094104" y="113030"/>
                  </a:lnTo>
                  <a:lnTo>
                    <a:pt x="1053782" y="90805"/>
                  </a:lnTo>
                  <a:lnTo>
                    <a:pt x="1010285" y="70802"/>
                  </a:lnTo>
                  <a:lnTo>
                    <a:pt x="963295" y="52705"/>
                  </a:lnTo>
                  <a:lnTo>
                    <a:pt x="913447" y="37465"/>
                  </a:lnTo>
                  <a:lnTo>
                    <a:pt x="861060" y="24130"/>
                  </a:lnTo>
                  <a:lnTo>
                    <a:pt x="806132" y="13970"/>
                  </a:lnTo>
                  <a:lnTo>
                    <a:pt x="748982" y="6350"/>
                  </a:lnTo>
                  <a:lnTo>
                    <a:pt x="689927" y="1587"/>
                  </a:lnTo>
                  <a:lnTo>
                    <a:pt x="629285" y="0"/>
                  </a:lnTo>
                  <a:close/>
                </a:path>
              </a:pathLst>
            </a:custGeom>
            <a:solidFill>
              <a:srgbClr val="D8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413692" y="3926840"/>
              <a:ext cx="1259205" cy="694690"/>
            </a:xfrm>
            <a:custGeom>
              <a:avLst/>
              <a:gdLst/>
              <a:ahLst/>
              <a:cxnLst/>
              <a:rect l="l" t="t" r="r" b="b"/>
              <a:pathLst>
                <a:path w="1259204" h="694689">
                  <a:moveTo>
                    <a:pt x="0" y="347345"/>
                  </a:moveTo>
                  <a:lnTo>
                    <a:pt x="11430" y="281305"/>
                  </a:lnTo>
                  <a:lnTo>
                    <a:pt x="44132" y="219392"/>
                  </a:lnTo>
                  <a:lnTo>
                    <a:pt x="95885" y="162877"/>
                  </a:lnTo>
                  <a:lnTo>
                    <a:pt x="128270" y="137160"/>
                  </a:lnTo>
                  <a:lnTo>
                    <a:pt x="164782" y="113030"/>
                  </a:lnTo>
                  <a:lnTo>
                    <a:pt x="204787" y="90805"/>
                  </a:lnTo>
                  <a:lnTo>
                    <a:pt x="248602" y="70802"/>
                  </a:lnTo>
                  <a:lnTo>
                    <a:pt x="295592" y="52705"/>
                  </a:lnTo>
                  <a:lnTo>
                    <a:pt x="345122" y="37465"/>
                  </a:lnTo>
                  <a:lnTo>
                    <a:pt x="397827" y="24130"/>
                  </a:lnTo>
                  <a:lnTo>
                    <a:pt x="452755" y="13970"/>
                  </a:lnTo>
                  <a:lnTo>
                    <a:pt x="509905" y="6350"/>
                  </a:lnTo>
                  <a:lnTo>
                    <a:pt x="568642" y="1587"/>
                  </a:lnTo>
                  <a:lnTo>
                    <a:pt x="629285" y="0"/>
                  </a:lnTo>
                  <a:lnTo>
                    <a:pt x="689927" y="1587"/>
                  </a:lnTo>
                  <a:lnTo>
                    <a:pt x="748982" y="6350"/>
                  </a:lnTo>
                  <a:lnTo>
                    <a:pt x="806132" y="13970"/>
                  </a:lnTo>
                  <a:lnTo>
                    <a:pt x="861060" y="24130"/>
                  </a:lnTo>
                  <a:lnTo>
                    <a:pt x="913447" y="37465"/>
                  </a:lnTo>
                  <a:lnTo>
                    <a:pt x="963295" y="52705"/>
                  </a:lnTo>
                  <a:lnTo>
                    <a:pt x="1010285" y="70802"/>
                  </a:lnTo>
                  <a:lnTo>
                    <a:pt x="1053782" y="90805"/>
                  </a:lnTo>
                  <a:lnTo>
                    <a:pt x="1094104" y="113030"/>
                  </a:lnTo>
                  <a:lnTo>
                    <a:pt x="1130617" y="137160"/>
                  </a:lnTo>
                  <a:lnTo>
                    <a:pt x="1163002" y="162877"/>
                  </a:lnTo>
                  <a:lnTo>
                    <a:pt x="1191260" y="190500"/>
                  </a:lnTo>
                  <a:lnTo>
                    <a:pt x="1233804" y="249872"/>
                  </a:lnTo>
                  <a:lnTo>
                    <a:pt x="1256029" y="313690"/>
                  </a:lnTo>
                  <a:lnTo>
                    <a:pt x="1258887" y="347345"/>
                  </a:lnTo>
                  <a:lnTo>
                    <a:pt x="1256029" y="380682"/>
                  </a:lnTo>
                  <a:lnTo>
                    <a:pt x="1233804" y="444817"/>
                  </a:lnTo>
                  <a:lnTo>
                    <a:pt x="1191260" y="503872"/>
                  </a:lnTo>
                  <a:lnTo>
                    <a:pt x="1163002" y="531495"/>
                  </a:lnTo>
                  <a:lnTo>
                    <a:pt x="1130617" y="557212"/>
                  </a:lnTo>
                  <a:lnTo>
                    <a:pt x="1094104" y="581342"/>
                  </a:lnTo>
                  <a:lnTo>
                    <a:pt x="1053782" y="603567"/>
                  </a:lnTo>
                  <a:lnTo>
                    <a:pt x="1010285" y="623570"/>
                  </a:lnTo>
                  <a:lnTo>
                    <a:pt x="963295" y="641667"/>
                  </a:lnTo>
                  <a:lnTo>
                    <a:pt x="913447" y="657225"/>
                  </a:lnTo>
                  <a:lnTo>
                    <a:pt x="861060" y="670242"/>
                  </a:lnTo>
                  <a:lnTo>
                    <a:pt x="806132" y="680720"/>
                  </a:lnTo>
                  <a:lnTo>
                    <a:pt x="748982" y="688340"/>
                  </a:lnTo>
                  <a:lnTo>
                    <a:pt x="689927" y="692785"/>
                  </a:lnTo>
                  <a:lnTo>
                    <a:pt x="629285" y="694372"/>
                  </a:lnTo>
                  <a:lnTo>
                    <a:pt x="568642" y="692785"/>
                  </a:lnTo>
                  <a:lnTo>
                    <a:pt x="509905" y="688340"/>
                  </a:lnTo>
                  <a:lnTo>
                    <a:pt x="452755" y="680720"/>
                  </a:lnTo>
                  <a:lnTo>
                    <a:pt x="397827" y="670242"/>
                  </a:lnTo>
                  <a:lnTo>
                    <a:pt x="345122" y="657225"/>
                  </a:lnTo>
                  <a:lnTo>
                    <a:pt x="295592" y="641667"/>
                  </a:lnTo>
                  <a:lnTo>
                    <a:pt x="248602" y="623570"/>
                  </a:lnTo>
                  <a:lnTo>
                    <a:pt x="204787" y="603567"/>
                  </a:lnTo>
                  <a:lnTo>
                    <a:pt x="164782" y="581342"/>
                  </a:lnTo>
                  <a:lnTo>
                    <a:pt x="128270" y="557212"/>
                  </a:lnTo>
                  <a:lnTo>
                    <a:pt x="95885" y="531495"/>
                  </a:lnTo>
                  <a:lnTo>
                    <a:pt x="67627" y="503872"/>
                  </a:lnTo>
                  <a:lnTo>
                    <a:pt x="25082" y="444817"/>
                  </a:lnTo>
                  <a:lnTo>
                    <a:pt x="2857" y="380682"/>
                  </a:lnTo>
                  <a:lnTo>
                    <a:pt x="0" y="34734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775200" y="4266247"/>
              <a:ext cx="933450" cy="1142365"/>
            </a:xfrm>
            <a:custGeom>
              <a:avLst/>
              <a:gdLst/>
              <a:ahLst/>
              <a:cxnLst/>
              <a:rect l="l" t="t" r="r" b="b"/>
              <a:pathLst>
                <a:path w="933450" h="1142364">
                  <a:moveTo>
                    <a:pt x="822642" y="253364"/>
                  </a:moveTo>
                  <a:lnTo>
                    <a:pt x="742950" y="283527"/>
                  </a:lnTo>
                  <a:lnTo>
                    <a:pt x="765175" y="303847"/>
                  </a:lnTo>
                  <a:lnTo>
                    <a:pt x="0" y="1131252"/>
                  </a:lnTo>
                  <a:lnTo>
                    <a:pt x="11747" y="1142047"/>
                  </a:lnTo>
                  <a:lnTo>
                    <a:pt x="776922" y="314642"/>
                  </a:lnTo>
                  <a:lnTo>
                    <a:pt x="804795" y="314642"/>
                  </a:lnTo>
                  <a:lnTo>
                    <a:pt x="810577" y="294639"/>
                  </a:lnTo>
                  <a:lnTo>
                    <a:pt x="822642" y="253364"/>
                  </a:lnTo>
                  <a:close/>
                </a:path>
                <a:path w="933450" h="1142364">
                  <a:moveTo>
                    <a:pt x="804795" y="314642"/>
                  </a:moveTo>
                  <a:lnTo>
                    <a:pt x="776922" y="314642"/>
                  </a:lnTo>
                  <a:lnTo>
                    <a:pt x="798829" y="335279"/>
                  </a:lnTo>
                  <a:lnTo>
                    <a:pt x="804795" y="314642"/>
                  </a:lnTo>
                  <a:close/>
                </a:path>
                <a:path w="933450" h="1142364">
                  <a:moveTo>
                    <a:pt x="857250" y="0"/>
                  </a:moveTo>
                  <a:lnTo>
                    <a:pt x="857250" y="30162"/>
                  </a:lnTo>
                  <a:lnTo>
                    <a:pt x="394017" y="30162"/>
                  </a:lnTo>
                  <a:lnTo>
                    <a:pt x="394017" y="46037"/>
                  </a:lnTo>
                  <a:lnTo>
                    <a:pt x="857250" y="46037"/>
                  </a:lnTo>
                  <a:lnTo>
                    <a:pt x="857250" y="76200"/>
                  </a:lnTo>
                  <a:lnTo>
                    <a:pt x="933450" y="38100"/>
                  </a:lnTo>
                  <a:lnTo>
                    <a:pt x="857250" y="0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7336472" y="3898265"/>
            <a:ext cx="1597025" cy="786765"/>
            <a:chOff x="7336472" y="3898265"/>
            <a:chExt cx="1597025" cy="786765"/>
          </a:xfrm>
        </p:grpSpPr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36472" y="3898265"/>
              <a:ext cx="1597025" cy="78644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363777" y="3926840"/>
              <a:ext cx="1506855" cy="694690"/>
            </a:xfrm>
            <a:custGeom>
              <a:avLst/>
              <a:gdLst/>
              <a:ahLst/>
              <a:cxnLst/>
              <a:rect l="l" t="t" r="r" b="b"/>
              <a:pathLst>
                <a:path w="1506854" h="694689">
                  <a:moveTo>
                    <a:pt x="753427" y="0"/>
                  </a:moveTo>
                  <a:lnTo>
                    <a:pt x="688339" y="1270"/>
                  </a:lnTo>
                  <a:lnTo>
                    <a:pt x="624839" y="5080"/>
                  </a:lnTo>
                  <a:lnTo>
                    <a:pt x="563244" y="11112"/>
                  </a:lnTo>
                  <a:lnTo>
                    <a:pt x="503554" y="19685"/>
                  </a:lnTo>
                  <a:lnTo>
                    <a:pt x="446087" y="30162"/>
                  </a:lnTo>
                  <a:lnTo>
                    <a:pt x="390842" y="42862"/>
                  </a:lnTo>
                  <a:lnTo>
                    <a:pt x="338454" y="57467"/>
                  </a:lnTo>
                  <a:lnTo>
                    <a:pt x="288925" y="73660"/>
                  </a:lnTo>
                  <a:lnTo>
                    <a:pt x="242569" y="92075"/>
                  </a:lnTo>
                  <a:lnTo>
                    <a:pt x="199707" y="111760"/>
                  </a:lnTo>
                  <a:lnTo>
                    <a:pt x="160019" y="133350"/>
                  </a:lnTo>
                  <a:lnTo>
                    <a:pt x="124459" y="155892"/>
                  </a:lnTo>
                  <a:lnTo>
                    <a:pt x="92709" y="180022"/>
                  </a:lnTo>
                  <a:lnTo>
                    <a:pt x="42544" y="232092"/>
                  </a:lnTo>
                  <a:lnTo>
                    <a:pt x="10794" y="287972"/>
                  </a:lnTo>
                  <a:lnTo>
                    <a:pt x="0" y="347345"/>
                  </a:lnTo>
                  <a:lnTo>
                    <a:pt x="2857" y="377190"/>
                  </a:lnTo>
                  <a:lnTo>
                    <a:pt x="24129" y="434975"/>
                  </a:lnTo>
                  <a:lnTo>
                    <a:pt x="65404" y="488950"/>
                  </a:lnTo>
                  <a:lnTo>
                    <a:pt x="124459" y="538480"/>
                  </a:lnTo>
                  <a:lnTo>
                    <a:pt x="160019" y="561340"/>
                  </a:lnTo>
                  <a:lnTo>
                    <a:pt x="199707" y="582612"/>
                  </a:lnTo>
                  <a:lnTo>
                    <a:pt x="242569" y="602615"/>
                  </a:lnTo>
                  <a:lnTo>
                    <a:pt x="288925" y="620712"/>
                  </a:lnTo>
                  <a:lnTo>
                    <a:pt x="338454" y="637222"/>
                  </a:lnTo>
                  <a:lnTo>
                    <a:pt x="390842" y="651827"/>
                  </a:lnTo>
                  <a:lnTo>
                    <a:pt x="446087" y="664210"/>
                  </a:lnTo>
                  <a:lnTo>
                    <a:pt x="503554" y="675005"/>
                  </a:lnTo>
                  <a:lnTo>
                    <a:pt x="563244" y="683260"/>
                  </a:lnTo>
                  <a:lnTo>
                    <a:pt x="624839" y="689292"/>
                  </a:lnTo>
                  <a:lnTo>
                    <a:pt x="688339" y="693102"/>
                  </a:lnTo>
                  <a:lnTo>
                    <a:pt x="753427" y="694372"/>
                  </a:lnTo>
                  <a:lnTo>
                    <a:pt x="818514" y="693102"/>
                  </a:lnTo>
                  <a:lnTo>
                    <a:pt x="882014" y="689292"/>
                  </a:lnTo>
                  <a:lnTo>
                    <a:pt x="943609" y="683260"/>
                  </a:lnTo>
                  <a:lnTo>
                    <a:pt x="1003300" y="675005"/>
                  </a:lnTo>
                  <a:lnTo>
                    <a:pt x="1061084" y="664210"/>
                  </a:lnTo>
                  <a:lnTo>
                    <a:pt x="1116012" y="651827"/>
                  </a:lnTo>
                  <a:lnTo>
                    <a:pt x="1168400" y="637222"/>
                  </a:lnTo>
                  <a:lnTo>
                    <a:pt x="1217929" y="620712"/>
                  </a:lnTo>
                  <a:lnTo>
                    <a:pt x="1264284" y="602615"/>
                  </a:lnTo>
                  <a:lnTo>
                    <a:pt x="1307464" y="582612"/>
                  </a:lnTo>
                  <a:lnTo>
                    <a:pt x="1346834" y="561340"/>
                  </a:lnTo>
                  <a:lnTo>
                    <a:pt x="1382394" y="538480"/>
                  </a:lnTo>
                  <a:lnTo>
                    <a:pt x="1414144" y="514350"/>
                  </a:lnTo>
                  <a:lnTo>
                    <a:pt x="1464627" y="462280"/>
                  </a:lnTo>
                  <a:lnTo>
                    <a:pt x="1496059" y="406400"/>
                  </a:lnTo>
                  <a:lnTo>
                    <a:pt x="1506854" y="347345"/>
                  </a:lnTo>
                  <a:lnTo>
                    <a:pt x="1504314" y="317182"/>
                  </a:lnTo>
                  <a:lnTo>
                    <a:pt x="1482725" y="259715"/>
                  </a:lnTo>
                  <a:lnTo>
                    <a:pt x="1441450" y="205422"/>
                  </a:lnTo>
                  <a:lnTo>
                    <a:pt x="1382394" y="155892"/>
                  </a:lnTo>
                  <a:lnTo>
                    <a:pt x="1346834" y="133350"/>
                  </a:lnTo>
                  <a:lnTo>
                    <a:pt x="1307464" y="111760"/>
                  </a:lnTo>
                  <a:lnTo>
                    <a:pt x="1264284" y="92075"/>
                  </a:lnTo>
                  <a:lnTo>
                    <a:pt x="1217929" y="73660"/>
                  </a:lnTo>
                  <a:lnTo>
                    <a:pt x="1168400" y="57467"/>
                  </a:lnTo>
                  <a:lnTo>
                    <a:pt x="1116012" y="42862"/>
                  </a:lnTo>
                  <a:lnTo>
                    <a:pt x="1061084" y="30162"/>
                  </a:lnTo>
                  <a:lnTo>
                    <a:pt x="1003300" y="19685"/>
                  </a:lnTo>
                  <a:lnTo>
                    <a:pt x="943609" y="11112"/>
                  </a:lnTo>
                  <a:lnTo>
                    <a:pt x="882014" y="5080"/>
                  </a:lnTo>
                  <a:lnTo>
                    <a:pt x="818514" y="1270"/>
                  </a:lnTo>
                  <a:lnTo>
                    <a:pt x="753427" y="0"/>
                  </a:lnTo>
                  <a:close/>
                </a:path>
              </a:pathLst>
            </a:custGeom>
            <a:solidFill>
              <a:srgbClr val="D8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363777" y="3926840"/>
              <a:ext cx="1506855" cy="694690"/>
            </a:xfrm>
            <a:custGeom>
              <a:avLst/>
              <a:gdLst/>
              <a:ahLst/>
              <a:cxnLst/>
              <a:rect l="l" t="t" r="r" b="b"/>
              <a:pathLst>
                <a:path w="1506854" h="694689">
                  <a:moveTo>
                    <a:pt x="0" y="347345"/>
                  </a:moveTo>
                  <a:lnTo>
                    <a:pt x="10794" y="287972"/>
                  </a:lnTo>
                  <a:lnTo>
                    <a:pt x="42544" y="232092"/>
                  </a:lnTo>
                  <a:lnTo>
                    <a:pt x="92709" y="180022"/>
                  </a:lnTo>
                  <a:lnTo>
                    <a:pt x="124459" y="155892"/>
                  </a:lnTo>
                  <a:lnTo>
                    <a:pt x="160019" y="133350"/>
                  </a:lnTo>
                  <a:lnTo>
                    <a:pt x="199707" y="111760"/>
                  </a:lnTo>
                  <a:lnTo>
                    <a:pt x="242569" y="92075"/>
                  </a:lnTo>
                  <a:lnTo>
                    <a:pt x="288925" y="73660"/>
                  </a:lnTo>
                  <a:lnTo>
                    <a:pt x="338454" y="57467"/>
                  </a:lnTo>
                  <a:lnTo>
                    <a:pt x="390842" y="42862"/>
                  </a:lnTo>
                  <a:lnTo>
                    <a:pt x="446087" y="30162"/>
                  </a:lnTo>
                  <a:lnTo>
                    <a:pt x="503554" y="19685"/>
                  </a:lnTo>
                  <a:lnTo>
                    <a:pt x="563244" y="11112"/>
                  </a:lnTo>
                  <a:lnTo>
                    <a:pt x="624839" y="5080"/>
                  </a:lnTo>
                  <a:lnTo>
                    <a:pt x="688339" y="1270"/>
                  </a:lnTo>
                  <a:lnTo>
                    <a:pt x="753427" y="0"/>
                  </a:lnTo>
                  <a:lnTo>
                    <a:pt x="818514" y="1270"/>
                  </a:lnTo>
                  <a:lnTo>
                    <a:pt x="882014" y="5080"/>
                  </a:lnTo>
                  <a:lnTo>
                    <a:pt x="943609" y="11112"/>
                  </a:lnTo>
                  <a:lnTo>
                    <a:pt x="1003300" y="19685"/>
                  </a:lnTo>
                  <a:lnTo>
                    <a:pt x="1061084" y="30162"/>
                  </a:lnTo>
                  <a:lnTo>
                    <a:pt x="1116012" y="42862"/>
                  </a:lnTo>
                  <a:lnTo>
                    <a:pt x="1168400" y="57467"/>
                  </a:lnTo>
                  <a:lnTo>
                    <a:pt x="1217929" y="73660"/>
                  </a:lnTo>
                  <a:lnTo>
                    <a:pt x="1264284" y="92075"/>
                  </a:lnTo>
                  <a:lnTo>
                    <a:pt x="1307464" y="111760"/>
                  </a:lnTo>
                  <a:lnTo>
                    <a:pt x="1346834" y="133350"/>
                  </a:lnTo>
                  <a:lnTo>
                    <a:pt x="1382394" y="155892"/>
                  </a:lnTo>
                  <a:lnTo>
                    <a:pt x="1414144" y="180022"/>
                  </a:lnTo>
                  <a:lnTo>
                    <a:pt x="1464627" y="232092"/>
                  </a:lnTo>
                  <a:lnTo>
                    <a:pt x="1496059" y="287972"/>
                  </a:lnTo>
                  <a:lnTo>
                    <a:pt x="1506854" y="347345"/>
                  </a:lnTo>
                  <a:lnTo>
                    <a:pt x="1504314" y="377190"/>
                  </a:lnTo>
                  <a:lnTo>
                    <a:pt x="1482725" y="434975"/>
                  </a:lnTo>
                  <a:lnTo>
                    <a:pt x="1441450" y="488950"/>
                  </a:lnTo>
                  <a:lnTo>
                    <a:pt x="1382394" y="538480"/>
                  </a:lnTo>
                  <a:lnTo>
                    <a:pt x="1346834" y="561340"/>
                  </a:lnTo>
                  <a:lnTo>
                    <a:pt x="1307464" y="582612"/>
                  </a:lnTo>
                  <a:lnTo>
                    <a:pt x="1264284" y="602615"/>
                  </a:lnTo>
                  <a:lnTo>
                    <a:pt x="1217929" y="620712"/>
                  </a:lnTo>
                  <a:lnTo>
                    <a:pt x="1168400" y="637222"/>
                  </a:lnTo>
                  <a:lnTo>
                    <a:pt x="1116012" y="651827"/>
                  </a:lnTo>
                  <a:lnTo>
                    <a:pt x="1061084" y="664210"/>
                  </a:lnTo>
                  <a:lnTo>
                    <a:pt x="1003300" y="675005"/>
                  </a:lnTo>
                  <a:lnTo>
                    <a:pt x="943609" y="683260"/>
                  </a:lnTo>
                  <a:lnTo>
                    <a:pt x="882014" y="689292"/>
                  </a:lnTo>
                  <a:lnTo>
                    <a:pt x="818514" y="693102"/>
                  </a:lnTo>
                  <a:lnTo>
                    <a:pt x="753427" y="694372"/>
                  </a:lnTo>
                  <a:lnTo>
                    <a:pt x="688339" y="693102"/>
                  </a:lnTo>
                  <a:lnTo>
                    <a:pt x="624839" y="689292"/>
                  </a:lnTo>
                  <a:lnTo>
                    <a:pt x="563244" y="683260"/>
                  </a:lnTo>
                  <a:lnTo>
                    <a:pt x="503554" y="675005"/>
                  </a:lnTo>
                  <a:lnTo>
                    <a:pt x="446087" y="664210"/>
                  </a:lnTo>
                  <a:lnTo>
                    <a:pt x="390842" y="651827"/>
                  </a:lnTo>
                  <a:lnTo>
                    <a:pt x="338454" y="637222"/>
                  </a:lnTo>
                  <a:lnTo>
                    <a:pt x="288925" y="620712"/>
                  </a:lnTo>
                  <a:lnTo>
                    <a:pt x="242569" y="602615"/>
                  </a:lnTo>
                  <a:lnTo>
                    <a:pt x="199707" y="582612"/>
                  </a:lnTo>
                  <a:lnTo>
                    <a:pt x="160019" y="561340"/>
                  </a:lnTo>
                  <a:lnTo>
                    <a:pt x="124459" y="538480"/>
                  </a:lnTo>
                  <a:lnTo>
                    <a:pt x="92709" y="514350"/>
                  </a:lnTo>
                  <a:lnTo>
                    <a:pt x="42544" y="462280"/>
                  </a:lnTo>
                  <a:lnTo>
                    <a:pt x="10794" y="406400"/>
                  </a:lnTo>
                  <a:lnTo>
                    <a:pt x="0" y="34734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9543415" y="3883025"/>
            <a:ext cx="2368550" cy="786765"/>
            <a:chOff x="9543415" y="3883025"/>
            <a:chExt cx="2368550" cy="786765"/>
          </a:xfrm>
        </p:grpSpPr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43415" y="3883025"/>
              <a:ext cx="2368232" cy="78644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571990" y="3911282"/>
              <a:ext cx="2275205" cy="694690"/>
            </a:xfrm>
            <a:custGeom>
              <a:avLst/>
              <a:gdLst/>
              <a:ahLst/>
              <a:cxnLst/>
              <a:rect l="l" t="t" r="r" b="b"/>
              <a:pathLst>
                <a:path w="2275204" h="694689">
                  <a:moveTo>
                    <a:pt x="1137602" y="0"/>
                  </a:moveTo>
                  <a:lnTo>
                    <a:pt x="1068387" y="634"/>
                  </a:lnTo>
                  <a:lnTo>
                    <a:pt x="1000125" y="2539"/>
                  </a:lnTo>
                  <a:lnTo>
                    <a:pt x="933132" y="5714"/>
                  </a:lnTo>
                  <a:lnTo>
                    <a:pt x="867409" y="9842"/>
                  </a:lnTo>
                  <a:lnTo>
                    <a:pt x="803275" y="15239"/>
                  </a:lnTo>
                  <a:lnTo>
                    <a:pt x="740727" y="21589"/>
                  </a:lnTo>
                  <a:lnTo>
                    <a:pt x="679767" y="29209"/>
                  </a:lnTo>
                  <a:lnTo>
                    <a:pt x="620712" y="37782"/>
                  </a:lnTo>
                  <a:lnTo>
                    <a:pt x="563562" y="47307"/>
                  </a:lnTo>
                  <a:lnTo>
                    <a:pt x="508317" y="57784"/>
                  </a:lnTo>
                  <a:lnTo>
                    <a:pt x="455294" y="69214"/>
                  </a:lnTo>
                  <a:lnTo>
                    <a:pt x="404812" y="81597"/>
                  </a:lnTo>
                  <a:lnTo>
                    <a:pt x="356552" y="94932"/>
                  </a:lnTo>
                  <a:lnTo>
                    <a:pt x="310514" y="108902"/>
                  </a:lnTo>
                  <a:lnTo>
                    <a:pt x="267652" y="123507"/>
                  </a:lnTo>
                  <a:lnTo>
                    <a:pt x="227329" y="139064"/>
                  </a:lnTo>
                  <a:lnTo>
                    <a:pt x="189864" y="155257"/>
                  </a:lnTo>
                  <a:lnTo>
                    <a:pt x="155257" y="172084"/>
                  </a:lnTo>
                  <a:lnTo>
                    <a:pt x="95884" y="207327"/>
                  </a:lnTo>
                  <a:lnTo>
                    <a:pt x="49847" y="245109"/>
                  </a:lnTo>
                  <a:lnTo>
                    <a:pt x="18414" y="284797"/>
                  </a:lnTo>
                  <a:lnTo>
                    <a:pt x="2222" y="326072"/>
                  </a:lnTo>
                  <a:lnTo>
                    <a:pt x="0" y="347344"/>
                  </a:lnTo>
                  <a:lnTo>
                    <a:pt x="2222" y="368299"/>
                  </a:lnTo>
                  <a:lnTo>
                    <a:pt x="18414" y="409574"/>
                  </a:lnTo>
                  <a:lnTo>
                    <a:pt x="49847" y="449262"/>
                  </a:lnTo>
                  <a:lnTo>
                    <a:pt x="95884" y="487044"/>
                  </a:lnTo>
                  <a:lnTo>
                    <a:pt x="155257" y="522604"/>
                  </a:lnTo>
                  <a:lnTo>
                    <a:pt x="189864" y="539432"/>
                  </a:lnTo>
                  <a:lnTo>
                    <a:pt x="227329" y="555624"/>
                  </a:lnTo>
                  <a:lnTo>
                    <a:pt x="267652" y="570864"/>
                  </a:lnTo>
                  <a:lnTo>
                    <a:pt x="310514" y="585787"/>
                  </a:lnTo>
                  <a:lnTo>
                    <a:pt x="356552" y="599757"/>
                  </a:lnTo>
                  <a:lnTo>
                    <a:pt x="404812" y="612774"/>
                  </a:lnTo>
                  <a:lnTo>
                    <a:pt x="455294" y="625157"/>
                  </a:lnTo>
                  <a:lnTo>
                    <a:pt x="508317" y="636587"/>
                  </a:lnTo>
                  <a:lnTo>
                    <a:pt x="563562" y="647064"/>
                  </a:lnTo>
                  <a:lnTo>
                    <a:pt x="620712" y="656589"/>
                  </a:lnTo>
                  <a:lnTo>
                    <a:pt x="679767" y="665162"/>
                  </a:lnTo>
                  <a:lnTo>
                    <a:pt x="740727" y="672782"/>
                  </a:lnTo>
                  <a:lnTo>
                    <a:pt x="803275" y="679132"/>
                  </a:lnTo>
                  <a:lnTo>
                    <a:pt x="867409" y="684529"/>
                  </a:lnTo>
                  <a:lnTo>
                    <a:pt x="933132" y="688974"/>
                  </a:lnTo>
                  <a:lnTo>
                    <a:pt x="1000125" y="691832"/>
                  </a:lnTo>
                  <a:lnTo>
                    <a:pt x="1068387" y="693737"/>
                  </a:lnTo>
                  <a:lnTo>
                    <a:pt x="1137602" y="694372"/>
                  </a:lnTo>
                  <a:lnTo>
                    <a:pt x="1206817" y="693737"/>
                  </a:lnTo>
                  <a:lnTo>
                    <a:pt x="1275079" y="691832"/>
                  </a:lnTo>
                  <a:lnTo>
                    <a:pt x="1342072" y="688974"/>
                  </a:lnTo>
                  <a:lnTo>
                    <a:pt x="1407794" y="684529"/>
                  </a:lnTo>
                  <a:lnTo>
                    <a:pt x="1471929" y="679132"/>
                  </a:lnTo>
                  <a:lnTo>
                    <a:pt x="1534477" y="672782"/>
                  </a:lnTo>
                  <a:lnTo>
                    <a:pt x="1595437" y="665162"/>
                  </a:lnTo>
                  <a:lnTo>
                    <a:pt x="1654492" y="656589"/>
                  </a:lnTo>
                  <a:lnTo>
                    <a:pt x="1711959" y="647064"/>
                  </a:lnTo>
                  <a:lnTo>
                    <a:pt x="1766887" y="636587"/>
                  </a:lnTo>
                  <a:lnTo>
                    <a:pt x="1819909" y="625157"/>
                  </a:lnTo>
                  <a:lnTo>
                    <a:pt x="1870709" y="612774"/>
                  </a:lnTo>
                  <a:lnTo>
                    <a:pt x="1918969" y="599757"/>
                  </a:lnTo>
                  <a:lnTo>
                    <a:pt x="1964689" y="585787"/>
                  </a:lnTo>
                  <a:lnTo>
                    <a:pt x="2007869" y="570864"/>
                  </a:lnTo>
                  <a:lnTo>
                    <a:pt x="2048192" y="555624"/>
                  </a:lnTo>
                  <a:lnTo>
                    <a:pt x="2085657" y="539432"/>
                  </a:lnTo>
                  <a:lnTo>
                    <a:pt x="2119947" y="522604"/>
                  </a:lnTo>
                  <a:lnTo>
                    <a:pt x="2179319" y="487044"/>
                  </a:lnTo>
                  <a:lnTo>
                    <a:pt x="2225357" y="449262"/>
                  </a:lnTo>
                  <a:lnTo>
                    <a:pt x="2257107" y="409574"/>
                  </a:lnTo>
                  <a:lnTo>
                    <a:pt x="2273300" y="368299"/>
                  </a:lnTo>
                  <a:lnTo>
                    <a:pt x="2275204" y="347344"/>
                  </a:lnTo>
                  <a:lnTo>
                    <a:pt x="2273300" y="326072"/>
                  </a:lnTo>
                  <a:lnTo>
                    <a:pt x="2257107" y="284797"/>
                  </a:lnTo>
                  <a:lnTo>
                    <a:pt x="2225357" y="245109"/>
                  </a:lnTo>
                  <a:lnTo>
                    <a:pt x="2179319" y="207327"/>
                  </a:lnTo>
                  <a:lnTo>
                    <a:pt x="2119947" y="172084"/>
                  </a:lnTo>
                  <a:lnTo>
                    <a:pt x="2085657" y="155257"/>
                  </a:lnTo>
                  <a:lnTo>
                    <a:pt x="2048192" y="139064"/>
                  </a:lnTo>
                  <a:lnTo>
                    <a:pt x="2007869" y="123507"/>
                  </a:lnTo>
                  <a:lnTo>
                    <a:pt x="1964689" y="108902"/>
                  </a:lnTo>
                  <a:lnTo>
                    <a:pt x="1918969" y="94932"/>
                  </a:lnTo>
                  <a:lnTo>
                    <a:pt x="1870709" y="81597"/>
                  </a:lnTo>
                  <a:lnTo>
                    <a:pt x="1819909" y="69214"/>
                  </a:lnTo>
                  <a:lnTo>
                    <a:pt x="1766887" y="57784"/>
                  </a:lnTo>
                  <a:lnTo>
                    <a:pt x="1711959" y="47307"/>
                  </a:lnTo>
                  <a:lnTo>
                    <a:pt x="1654492" y="37782"/>
                  </a:lnTo>
                  <a:lnTo>
                    <a:pt x="1595437" y="29209"/>
                  </a:lnTo>
                  <a:lnTo>
                    <a:pt x="1534477" y="21589"/>
                  </a:lnTo>
                  <a:lnTo>
                    <a:pt x="1471929" y="15239"/>
                  </a:lnTo>
                  <a:lnTo>
                    <a:pt x="1407794" y="9842"/>
                  </a:lnTo>
                  <a:lnTo>
                    <a:pt x="1342072" y="5714"/>
                  </a:lnTo>
                  <a:lnTo>
                    <a:pt x="1275079" y="2539"/>
                  </a:lnTo>
                  <a:lnTo>
                    <a:pt x="1206817" y="634"/>
                  </a:lnTo>
                  <a:lnTo>
                    <a:pt x="1137602" y="0"/>
                  </a:lnTo>
                  <a:close/>
                </a:path>
              </a:pathLst>
            </a:custGeom>
            <a:solidFill>
              <a:srgbClr val="D8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571990" y="3911282"/>
              <a:ext cx="2275205" cy="694690"/>
            </a:xfrm>
            <a:custGeom>
              <a:avLst/>
              <a:gdLst/>
              <a:ahLst/>
              <a:cxnLst/>
              <a:rect l="l" t="t" r="r" b="b"/>
              <a:pathLst>
                <a:path w="2275204" h="694689">
                  <a:moveTo>
                    <a:pt x="0" y="347344"/>
                  </a:moveTo>
                  <a:lnTo>
                    <a:pt x="8254" y="305117"/>
                  </a:lnTo>
                  <a:lnTo>
                    <a:pt x="32384" y="264794"/>
                  </a:lnTo>
                  <a:lnTo>
                    <a:pt x="71119" y="226059"/>
                  </a:lnTo>
                  <a:lnTo>
                    <a:pt x="124142" y="189547"/>
                  </a:lnTo>
                  <a:lnTo>
                    <a:pt x="189864" y="155257"/>
                  </a:lnTo>
                  <a:lnTo>
                    <a:pt x="227329" y="139064"/>
                  </a:lnTo>
                  <a:lnTo>
                    <a:pt x="267652" y="123507"/>
                  </a:lnTo>
                  <a:lnTo>
                    <a:pt x="310514" y="108902"/>
                  </a:lnTo>
                  <a:lnTo>
                    <a:pt x="356552" y="94932"/>
                  </a:lnTo>
                  <a:lnTo>
                    <a:pt x="404812" y="81597"/>
                  </a:lnTo>
                  <a:lnTo>
                    <a:pt x="455294" y="69214"/>
                  </a:lnTo>
                  <a:lnTo>
                    <a:pt x="508317" y="57784"/>
                  </a:lnTo>
                  <a:lnTo>
                    <a:pt x="563562" y="47307"/>
                  </a:lnTo>
                  <a:lnTo>
                    <a:pt x="620712" y="37782"/>
                  </a:lnTo>
                  <a:lnTo>
                    <a:pt x="679767" y="29209"/>
                  </a:lnTo>
                  <a:lnTo>
                    <a:pt x="740727" y="21589"/>
                  </a:lnTo>
                  <a:lnTo>
                    <a:pt x="803275" y="15239"/>
                  </a:lnTo>
                  <a:lnTo>
                    <a:pt x="867409" y="9842"/>
                  </a:lnTo>
                  <a:lnTo>
                    <a:pt x="933132" y="5714"/>
                  </a:lnTo>
                  <a:lnTo>
                    <a:pt x="1000125" y="2539"/>
                  </a:lnTo>
                  <a:lnTo>
                    <a:pt x="1068387" y="634"/>
                  </a:lnTo>
                  <a:lnTo>
                    <a:pt x="1137602" y="0"/>
                  </a:lnTo>
                  <a:lnTo>
                    <a:pt x="1206817" y="634"/>
                  </a:lnTo>
                  <a:lnTo>
                    <a:pt x="1275079" y="2539"/>
                  </a:lnTo>
                  <a:lnTo>
                    <a:pt x="1342072" y="5714"/>
                  </a:lnTo>
                  <a:lnTo>
                    <a:pt x="1407794" y="9842"/>
                  </a:lnTo>
                  <a:lnTo>
                    <a:pt x="1471929" y="15239"/>
                  </a:lnTo>
                  <a:lnTo>
                    <a:pt x="1534477" y="21589"/>
                  </a:lnTo>
                  <a:lnTo>
                    <a:pt x="1595437" y="29209"/>
                  </a:lnTo>
                  <a:lnTo>
                    <a:pt x="1654492" y="37782"/>
                  </a:lnTo>
                  <a:lnTo>
                    <a:pt x="1711959" y="47307"/>
                  </a:lnTo>
                  <a:lnTo>
                    <a:pt x="1766887" y="57784"/>
                  </a:lnTo>
                  <a:lnTo>
                    <a:pt x="1819909" y="69214"/>
                  </a:lnTo>
                  <a:lnTo>
                    <a:pt x="1870709" y="81597"/>
                  </a:lnTo>
                  <a:lnTo>
                    <a:pt x="1918969" y="94932"/>
                  </a:lnTo>
                  <a:lnTo>
                    <a:pt x="1964689" y="108902"/>
                  </a:lnTo>
                  <a:lnTo>
                    <a:pt x="2007869" y="123507"/>
                  </a:lnTo>
                  <a:lnTo>
                    <a:pt x="2048192" y="139064"/>
                  </a:lnTo>
                  <a:lnTo>
                    <a:pt x="2085657" y="155257"/>
                  </a:lnTo>
                  <a:lnTo>
                    <a:pt x="2119947" y="172084"/>
                  </a:lnTo>
                  <a:lnTo>
                    <a:pt x="2179319" y="207327"/>
                  </a:lnTo>
                  <a:lnTo>
                    <a:pt x="2225357" y="245109"/>
                  </a:lnTo>
                  <a:lnTo>
                    <a:pt x="2257107" y="284797"/>
                  </a:lnTo>
                  <a:lnTo>
                    <a:pt x="2273300" y="326072"/>
                  </a:lnTo>
                  <a:lnTo>
                    <a:pt x="2275204" y="347344"/>
                  </a:lnTo>
                  <a:lnTo>
                    <a:pt x="2273300" y="368299"/>
                  </a:lnTo>
                  <a:lnTo>
                    <a:pt x="2257107" y="409574"/>
                  </a:lnTo>
                  <a:lnTo>
                    <a:pt x="2225357" y="449262"/>
                  </a:lnTo>
                  <a:lnTo>
                    <a:pt x="2179319" y="487044"/>
                  </a:lnTo>
                  <a:lnTo>
                    <a:pt x="2119947" y="522604"/>
                  </a:lnTo>
                  <a:lnTo>
                    <a:pt x="2085657" y="539432"/>
                  </a:lnTo>
                  <a:lnTo>
                    <a:pt x="2048192" y="555624"/>
                  </a:lnTo>
                  <a:lnTo>
                    <a:pt x="2007869" y="570864"/>
                  </a:lnTo>
                  <a:lnTo>
                    <a:pt x="1964689" y="585787"/>
                  </a:lnTo>
                  <a:lnTo>
                    <a:pt x="1918969" y="599757"/>
                  </a:lnTo>
                  <a:lnTo>
                    <a:pt x="1870709" y="612774"/>
                  </a:lnTo>
                  <a:lnTo>
                    <a:pt x="1819909" y="625157"/>
                  </a:lnTo>
                  <a:lnTo>
                    <a:pt x="1766887" y="636587"/>
                  </a:lnTo>
                  <a:lnTo>
                    <a:pt x="1711959" y="647064"/>
                  </a:lnTo>
                  <a:lnTo>
                    <a:pt x="1654492" y="656589"/>
                  </a:lnTo>
                  <a:lnTo>
                    <a:pt x="1595437" y="665162"/>
                  </a:lnTo>
                  <a:lnTo>
                    <a:pt x="1534477" y="672782"/>
                  </a:lnTo>
                  <a:lnTo>
                    <a:pt x="1471929" y="679132"/>
                  </a:lnTo>
                  <a:lnTo>
                    <a:pt x="1407794" y="684529"/>
                  </a:lnTo>
                  <a:lnTo>
                    <a:pt x="1342072" y="688974"/>
                  </a:lnTo>
                  <a:lnTo>
                    <a:pt x="1275079" y="691832"/>
                  </a:lnTo>
                  <a:lnTo>
                    <a:pt x="1206817" y="693737"/>
                  </a:lnTo>
                  <a:lnTo>
                    <a:pt x="1137602" y="694372"/>
                  </a:lnTo>
                  <a:lnTo>
                    <a:pt x="1068387" y="693737"/>
                  </a:lnTo>
                  <a:lnTo>
                    <a:pt x="1000125" y="691832"/>
                  </a:lnTo>
                  <a:lnTo>
                    <a:pt x="933132" y="688974"/>
                  </a:lnTo>
                  <a:lnTo>
                    <a:pt x="867409" y="684529"/>
                  </a:lnTo>
                  <a:lnTo>
                    <a:pt x="803275" y="679132"/>
                  </a:lnTo>
                  <a:lnTo>
                    <a:pt x="740727" y="672782"/>
                  </a:lnTo>
                  <a:lnTo>
                    <a:pt x="679767" y="665162"/>
                  </a:lnTo>
                  <a:lnTo>
                    <a:pt x="620712" y="656589"/>
                  </a:lnTo>
                  <a:lnTo>
                    <a:pt x="563562" y="647064"/>
                  </a:lnTo>
                  <a:lnTo>
                    <a:pt x="508317" y="636587"/>
                  </a:lnTo>
                  <a:lnTo>
                    <a:pt x="455294" y="625157"/>
                  </a:lnTo>
                  <a:lnTo>
                    <a:pt x="404812" y="612774"/>
                  </a:lnTo>
                  <a:lnTo>
                    <a:pt x="356552" y="599757"/>
                  </a:lnTo>
                  <a:lnTo>
                    <a:pt x="310514" y="585787"/>
                  </a:lnTo>
                  <a:lnTo>
                    <a:pt x="267652" y="570864"/>
                  </a:lnTo>
                  <a:lnTo>
                    <a:pt x="227329" y="555624"/>
                  </a:lnTo>
                  <a:lnTo>
                    <a:pt x="189864" y="539432"/>
                  </a:lnTo>
                  <a:lnTo>
                    <a:pt x="155257" y="522604"/>
                  </a:lnTo>
                  <a:lnTo>
                    <a:pt x="95884" y="487044"/>
                  </a:lnTo>
                  <a:lnTo>
                    <a:pt x="49847" y="449262"/>
                  </a:lnTo>
                  <a:lnTo>
                    <a:pt x="18414" y="409574"/>
                  </a:lnTo>
                  <a:lnTo>
                    <a:pt x="2222" y="368299"/>
                  </a:lnTo>
                  <a:lnTo>
                    <a:pt x="0" y="347344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6772592" y="4059872"/>
            <a:ext cx="548640" cy="463550"/>
            <a:chOff x="6772592" y="4059872"/>
            <a:chExt cx="548640" cy="463550"/>
          </a:xfrm>
        </p:grpSpPr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72592" y="4059872"/>
              <a:ext cx="548640" cy="46323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801485" y="4096067"/>
              <a:ext cx="452755" cy="355600"/>
            </a:xfrm>
            <a:custGeom>
              <a:avLst/>
              <a:gdLst/>
              <a:ahLst/>
              <a:cxnLst/>
              <a:rect l="l" t="t" r="r" b="b"/>
              <a:pathLst>
                <a:path w="452754" h="355600">
                  <a:moveTo>
                    <a:pt x="274955" y="0"/>
                  </a:moveTo>
                  <a:lnTo>
                    <a:pt x="274955" y="88900"/>
                  </a:lnTo>
                  <a:lnTo>
                    <a:pt x="0" y="88900"/>
                  </a:lnTo>
                  <a:lnTo>
                    <a:pt x="0" y="266700"/>
                  </a:lnTo>
                  <a:lnTo>
                    <a:pt x="274955" y="266700"/>
                  </a:lnTo>
                  <a:lnTo>
                    <a:pt x="274955" y="355600"/>
                  </a:lnTo>
                  <a:lnTo>
                    <a:pt x="452755" y="177800"/>
                  </a:lnTo>
                  <a:lnTo>
                    <a:pt x="274955" y="0"/>
                  </a:lnTo>
                  <a:close/>
                </a:path>
              </a:pathLst>
            </a:custGeom>
            <a:solidFill>
              <a:srgbClr val="D8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801485" y="4096067"/>
              <a:ext cx="452755" cy="355600"/>
            </a:xfrm>
            <a:custGeom>
              <a:avLst/>
              <a:gdLst/>
              <a:ahLst/>
              <a:cxnLst/>
              <a:rect l="l" t="t" r="r" b="b"/>
              <a:pathLst>
                <a:path w="452754" h="355600">
                  <a:moveTo>
                    <a:pt x="274955" y="355600"/>
                  </a:moveTo>
                  <a:lnTo>
                    <a:pt x="274955" y="266700"/>
                  </a:lnTo>
                  <a:lnTo>
                    <a:pt x="0" y="266700"/>
                  </a:lnTo>
                  <a:lnTo>
                    <a:pt x="0" y="88900"/>
                  </a:lnTo>
                  <a:lnTo>
                    <a:pt x="274955" y="88900"/>
                  </a:lnTo>
                  <a:lnTo>
                    <a:pt x="274955" y="0"/>
                  </a:lnTo>
                  <a:lnTo>
                    <a:pt x="452755" y="177800"/>
                  </a:lnTo>
                  <a:lnTo>
                    <a:pt x="274955" y="35560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8967152" y="4059872"/>
            <a:ext cx="548640" cy="463550"/>
            <a:chOff x="8967152" y="4059872"/>
            <a:chExt cx="548640" cy="463550"/>
          </a:xfrm>
        </p:grpSpPr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67152" y="4059872"/>
              <a:ext cx="548640" cy="46323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8995092" y="4096067"/>
              <a:ext cx="452755" cy="355600"/>
            </a:xfrm>
            <a:custGeom>
              <a:avLst/>
              <a:gdLst/>
              <a:ahLst/>
              <a:cxnLst/>
              <a:rect l="l" t="t" r="r" b="b"/>
              <a:pathLst>
                <a:path w="452754" h="355600">
                  <a:moveTo>
                    <a:pt x="274954" y="0"/>
                  </a:moveTo>
                  <a:lnTo>
                    <a:pt x="274954" y="88900"/>
                  </a:lnTo>
                  <a:lnTo>
                    <a:pt x="0" y="88900"/>
                  </a:lnTo>
                  <a:lnTo>
                    <a:pt x="0" y="266700"/>
                  </a:lnTo>
                  <a:lnTo>
                    <a:pt x="274954" y="266700"/>
                  </a:lnTo>
                  <a:lnTo>
                    <a:pt x="274954" y="355600"/>
                  </a:lnTo>
                  <a:lnTo>
                    <a:pt x="452754" y="177800"/>
                  </a:lnTo>
                  <a:lnTo>
                    <a:pt x="274954" y="0"/>
                  </a:lnTo>
                  <a:close/>
                </a:path>
              </a:pathLst>
            </a:custGeom>
            <a:solidFill>
              <a:srgbClr val="D8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995092" y="4096067"/>
              <a:ext cx="452755" cy="355600"/>
            </a:xfrm>
            <a:custGeom>
              <a:avLst/>
              <a:gdLst/>
              <a:ahLst/>
              <a:cxnLst/>
              <a:rect l="l" t="t" r="r" b="b"/>
              <a:pathLst>
                <a:path w="452754" h="355600">
                  <a:moveTo>
                    <a:pt x="274954" y="355600"/>
                  </a:moveTo>
                  <a:lnTo>
                    <a:pt x="274954" y="266700"/>
                  </a:lnTo>
                  <a:lnTo>
                    <a:pt x="0" y="266700"/>
                  </a:lnTo>
                  <a:lnTo>
                    <a:pt x="0" y="88900"/>
                  </a:lnTo>
                  <a:lnTo>
                    <a:pt x="274954" y="88900"/>
                  </a:lnTo>
                  <a:lnTo>
                    <a:pt x="274954" y="0"/>
                  </a:lnTo>
                  <a:lnTo>
                    <a:pt x="452754" y="177800"/>
                  </a:lnTo>
                  <a:lnTo>
                    <a:pt x="274954" y="35560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2" name="object 4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907279" y="4739640"/>
            <a:ext cx="1807527" cy="1737360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10957559" y="3660775"/>
            <a:ext cx="1082040" cy="1014730"/>
            <a:chOff x="10957559" y="3660775"/>
            <a:chExt cx="1082040" cy="1014730"/>
          </a:xfrm>
        </p:grpSpPr>
        <p:pic>
          <p:nvPicPr>
            <p:cNvPr id="44" name="object 4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429999" y="3803967"/>
              <a:ext cx="609600" cy="59118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47767" y="4404359"/>
              <a:ext cx="411479" cy="27114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957559" y="3660775"/>
              <a:ext cx="414654" cy="502919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5589904" y="5465445"/>
            <a:ext cx="2218055" cy="752475"/>
            <a:chOff x="5589904" y="5465445"/>
            <a:chExt cx="2218055" cy="752475"/>
          </a:xfrm>
        </p:grpSpPr>
        <p:pic>
          <p:nvPicPr>
            <p:cNvPr id="48" name="object 4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89904" y="5629592"/>
              <a:ext cx="588327" cy="58832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037897" y="5465445"/>
              <a:ext cx="1769744" cy="552132"/>
            </a:xfrm>
            <a:prstGeom prst="rect">
              <a:avLst/>
            </a:prstGeom>
          </p:spPr>
        </p:pic>
      </p:grpSp>
      <p:pic>
        <p:nvPicPr>
          <p:cNvPr id="50" name="object 5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682490" y="3636327"/>
            <a:ext cx="676275" cy="696594"/>
          </a:xfrm>
          <a:prstGeom prst="rect">
            <a:avLst/>
          </a:prstGeom>
        </p:spPr>
      </p:pic>
      <p:sp>
        <p:nvSpPr>
          <p:cNvPr id="51" name="object 51"/>
          <p:cNvSpPr/>
          <p:nvPr/>
        </p:nvSpPr>
        <p:spPr>
          <a:xfrm>
            <a:off x="138112" y="4866322"/>
            <a:ext cx="2700020" cy="1685289"/>
          </a:xfrm>
          <a:custGeom>
            <a:avLst/>
            <a:gdLst/>
            <a:ahLst/>
            <a:cxnLst/>
            <a:rect l="l" t="t" r="r" b="b"/>
            <a:pathLst>
              <a:path w="2700020" h="1685289">
                <a:moveTo>
                  <a:pt x="2700020" y="0"/>
                </a:moveTo>
                <a:lnTo>
                  <a:pt x="0" y="0"/>
                </a:lnTo>
                <a:lnTo>
                  <a:pt x="0" y="1685289"/>
                </a:lnTo>
                <a:lnTo>
                  <a:pt x="2700020" y="1685289"/>
                </a:lnTo>
                <a:lnTo>
                  <a:pt x="2700020" y="0"/>
                </a:lnTo>
                <a:close/>
              </a:path>
            </a:pathLst>
          </a:custGeom>
          <a:solidFill>
            <a:srgbClr val="D879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448627" y="3202940"/>
            <a:ext cx="120396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FFFFFF"/>
                </a:solidFill>
                <a:latin typeface="Calibri"/>
                <a:cs typeface="Calibri"/>
              </a:rPr>
              <a:t>σύγκλιση</a:t>
            </a: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FFFFFF"/>
                </a:solidFill>
                <a:latin typeface="Calibri"/>
                <a:cs typeface="Calibri"/>
              </a:rPr>
              <a:t>τείνει</a:t>
            </a: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FFFFFF"/>
                </a:solidFill>
                <a:latin typeface="Calibri"/>
                <a:cs typeface="Calibri"/>
              </a:rPr>
              <a:t>αυξάνει</a:t>
            </a: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5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00" spc="-15" dirty="0">
                <a:solidFill>
                  <a:srgbClr val="FFFFFF"/>
                </a:solidFill>
                <a:latin typeface="Calibri"/>
                <a:cs typeface="Calibri"/>
              </a:rPr>
              <a:t>πιθανότητες</a:t>
            </a:r>
            <a:r>
              <a:rPr sz="500" spc="-1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5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48627" y="3337559"/>
            <a:ext cx="791845" cy="140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4480" indent="-284480">
              <a:lnSpc>
                <a:spcPct val="100000"/>
              </a:lnSpc>
              <a:spcBef>
                <a:spcPts val="100"/>
              </a:spcBef>
              <a:buSzPct val="200000"/>
              <a:buFont typeface="Arial"/>
              <a:buChar char="•"/>
              <a:tabLst>
                <a:tab pos="284480" algn="l"/>
                <a:tab pos="285115" algn="l"/>
              </a:tabLst>
            </a:pPr>
            <a:r>
              <a:rPr sz="450" spc="-3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450" spc="-3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450" spc="-35" dirty="0">
                <a:solidFill>
                  <a:srgbClr val="FFFFFF"/>
                </a:solidFill>
                <a:latin typeface="Calibri"/>
                <a:cs typeface="Calibri"/>
              </a:rPr>
              <a:t>ύ</a:t>
            </a:r>
            <a:r>
              <a:rPr sz="450" spc="-30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450" spc="-35" dirty="0">
                <a:solidFill>
                  <a:srgbClr val="FFFFFF"/>
                </a:solidFill>
                <a:latin typeface="Calibri"/>
                <a:cs typeface="Calibri"/>
              </a:rPr>
              <a:t>μα</a:t>
            </a:r>
            <a:r>
              <a:rPr sz="450" spc="-3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45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spc="-1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450" spc="-15" dirty="0">
                <a:solidFill>
                  <a:srgbClr val="FFFFFF"/>
                </a:solidFill>
                <a:latin typeface="Calibri"/>
                <a:cs typeface="Calibri"/>
              </a:rPr>
              <a:t>ικ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450" spc="-15" dirty="0">
                <a:solidFill>
                  <a:srgbClr val="FFFFFF"/>
                </a:solidFill>
                <a:latin typeface="Calibri"/>
                <a:cs typeface="Calibri"/>
              </a:rPr>
              <a:t>ινωνί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900">
              <a:latin typeface="Arial"/>
              <a:cs typeface="Arial"/>
            </a:endParaRPr>
          </a:p>
          <a:p>
            <a:pPr>
              <a:lnSpc>
                <a:spcPts val="1040"/>
              </a:lnSpc>
              <a:spcBef>
                <a:spcPts val="5"/>
              </a:spcBef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900">
              <a:latin typeface="Arial"/>
              <a:cs typeface="Arial"/>
            </a:endParaRPr>
          </a:p>
          <a:p>
            <a:pPr>
              <a:lnSpc>
                <a:spcPts val="1005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90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900">
              <a:latin typeface="Arial"/>
              <a:cs typeface="Arial"/>
            </a:endParaRPr>
          </a:p>
          <a:p>
            <a:pPr>
              <a:lnSpc>
                <a:spcPts val="1005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900">
              <a:latin typeface="Arial"/>
              <a:cs typeface="Arial"/>
            </a:endParaRPr>
          </a:p>
          <a:p>
            <a:pPr>
              <a:lnSpc>
                <a:spcPts val="1045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900">
              <a:latin typeface="Arial"/>
              <a:cs typeface="Arial"/>
            </a:endParaRPr>
          </a:p>
          <a:p>
            <a:pPr>
              <a:lnSpc>
                <a:spcPts val="1045"/>
              </a:lnSpc>
              <a:spcBef>
                <a:spcPts val="5"/>
              </a:spcBef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900">
              <a:latin typeface="Arial"/>
              <a:cs typeface="Arial"/>
            </a:endParaRPr>
          </a:p>
          <a:p>
            <a:pPr>
              <a:lnSpc>
                <a:spcPts val="1005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90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900">
              <a:latin typeface="Arial"/>
              <a:cs typeface="Arial"/>
            </a:endParaRPr>
          </a:p>
          <a:p>
            <a:pPr>
              <a:lnSpc>
                <a:spcPts val="1045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9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56065" y="4955539"/>
            <a:ext cx="2561112" cy="1404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CPS</a:t>
            </a:r>
            <a:endParaRPr sz="800" dirty="0">
              <a:latin typeface="Arial"/>
              <a:cs typeface="Arial"/>
            </a:endParaRPr>
          </a:p>
          <a:p>
            <a:pPr marR="1120775">
              <a:lnSpc>
                <a:spcPct val="185600"/>
              </a:lnSpc>
              <a:spcBef>
                <a:spcPts val="80"/>
              </a:spcBef>
            </a:pP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IoT/IIoT </a:t>
            </a:r>
            <a:r>
              <a:rPr sz="800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800" spc="-3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800" spc="-3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00" spc="-30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κευέ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ς  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ρό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έφ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800" dirty="0">
              <a:latin typeface="Calibri"/>
              <a:cs typeface="Calibri"/>
            </a:endParaRPr>
          </a:p>
          <a:p>
            <a:pPr marR="1066165">
              <a:lnSpc>
                <a:spcPts val="1010"/>
              </a:lnSpc>
              <a:spcBef>
                <a:spcPts val="100"/>
              </a:spcBef>
            </a:pP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00" spc="-30" dirty="0">
                <a:solidFill>
                  <a:srgbClr val="FFFFFF"/>
                </a:solidFill>
                <a:latin typeface="Calibri"/>
                <a:cs typeface="Calibri"/>
              </a:rPr>
              <a:t>εχν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ητ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οημ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οσ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ύν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η  </a:t>
            </a:r>
            <a:r>
              <a:rPr sz="800" spc="-30" dirty="0">
                <a:solidFill>
                  <a:srgbClr val="FFFFFF"/>
                </a:solidFill>
                <a:latin typeface="Calibri"/>
                <a:cs typeface="Calibri"/>
              </a:rPr>
              <a:t>Ιστοσελίδα</a:t>
            </a:r>
            <a:endParaRPr sz="800" dirty="0">
              <a:latin typeface="Calibri"/>
              <a:cs typeface="Calibri"/>
            </a:endParaRPr>
          </a:p>
          <a:p>
            <a:pPr marR="1128395">
              <a:lnSpc>
                <a:spcPts val="1010"/>
              </a:lnSpc>
              <a:spcBef>
                <a:spcPts val="75"/>
              </a:spcBef>
            </a:pP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Εικονικοποίηση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Calibri"/>
                <a:cs typeface="Calibri"/>
              </a:rPr>
              <a:t>Ψ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800" spc="-30" dirty="0">
                <a:solidFill>
                  <a:srgbClr val="FFFFFF"/>
                </a:solidFill>
                <a:latin typeface="Calibri"/>
                <a:cs typeface="Calibri"/>
              </a:rPr>
              <a:t>φιακ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δυμ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45"/>
              </a:spcBef>
            </a:pPr>
            <a:r>
              <a:rPr sz="800" spc="-35" dirty="0">
                <a:solidFill>
                  <a:srgbClr val="FFFFFF"/>
                </a:solidFill>
                <a:latin typeface="Calibri"/>
                <a:cs typeface="Calibri"/>
              </a:rPr>
              <a:t>Εικονική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800" spc="-35" dirty="0">
                <a:solidFill>
                  <a:srgbClr val="FFFFFF"/>
                </a:solidFill>
                <a:latin typeface="Calibri"/>
                <a:cs typeface="Calibri"/>
              </a:rPr>
              <a:t>επαυξημένη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800" spc="-35" dirty="0">
                <a:solidFill>
                  <a:srgbClr val="FFFFFF"/>
                </a:solidFill>
                <a:latin typeface="Calibri"/>
                <a:cs typeface="Calibri"/>
              </a:rPr>
              <a:t>μειγμένη 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πραγματικότητα</a:t>
            </a:r>
            <a:endParaRPr sz="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7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Αλυσίδα</a:t>
            </a:r>
            <a:r>
              <a:rPr sz="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μπλοκ</a:t>
            </a:r>
            <a:r>
              <a:rPr sz="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(blockchain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technology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τεχνολογία</a:t>
            </a:r>
            <a:r>
              <a:rPr sz="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blockchain)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1314747" y="548322"/>
            <a:ext cx="514350" cy="30518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385" dirty="0">
                <a:solidFill>
                  <a:srgbClr val="D8D8D8"/>
                </a:solidFill>
                <a:latin typeface="Calibri"/>
                <a:cs typeface="Calibri"/>
              </a:rPr>
              <a:t>ΠΡΟΚΛΗΣΕΙΣ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xfrm>
            <a:off x="855344" y="409892"/>
            <a:ext cx="531749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5" dirty="0">
                <a:latin typeface="Times New Roman"/>
                <a:cs typeface="Times New Roman"/>
              </a:rPr>
              <a:t>Κληρονομικότητα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Ευπάθειας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6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παρωχημένων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συσκευών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91515" y="1097597"/>
            <a:ext cx="7167245" cy="1111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231775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71428"/>
              <a:buFont typeface="Arial"/>
              <a:buChar char="•"/>
              <a:tabLst>
                <a:tab pos="167005" algn="l"/>
              </a:tabLst>
            </a:pPr>
            <a:r>
              <a:rPr sz="1050" spc="114" dirty="0">
                <a:latin typeface="Calibri"/>
                <a:cs typeface="Calibri"/>
              </a:rPr>
              <a:t>Σύμφωνα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με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το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NIST,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μια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b="1" spc="100" dirty="0">
                <a:latin typeface="Calibri"/>
                <a:cs typeface="Calibri"/>
              </a:rPr>
              <a:t>ευπάθεια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b="1" spc="100" dirty="0">
                <a:latin typeface="Calibri"/>
                <a:cs typeface="Calibri"/>
              </a:rPr>
              <a:t>μπορεί</a:t>
            </a:r>
            <a:r>
              <a:rPr sz="1050" b="1" spc="5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να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οριστεί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ως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b="1" i="1" spc="85" dirty="0">
                <a:latin typeface="Arial"/>
                <a:cs typeface="Arial"/>
              </a:rPr>
              <a:t>"αδυναμία</a:t>
            </a:r>
            <a:r>
              <a:rPr sz="1050" b="1" i="1" spc="45" dirty="0">
                <a:latin typeface="Arial"/>
                <a:cs typeface="Arial"/>
              </a:rPr>
              <a:t> </a:t>
            </a:r>
            <a:r>
              <a:rPr sz="1050" b="1" i="1" spc="85" dirty="0">
                <a:latin typeface="Arial"/>
                <a:cs typeface="Arial"/>
              </a:rPr>
              <a:t>σε</a:t>
            </a:r>
            <a:r>
              <a:rPr sz="1050" b="1" i="1" spc="45" dirty="0">
                <a:latin typeface="Arial"/>
                <a:cs typeface="Arial"/>
              </a:rPr>
              <a:t> </a:t>
            </a:r>
            <a:r>
              <a:rPr sz="1050" b="1" i="1" spc="85" dirty="0">
                <a:latin typeface="Arial"/>
                <a:cs typeface="Arial"/>
              </a:rPr>
              <a:t>ένα</a:t>
            </a:r>
            <a:r>
              <a:rPr sz="1050" b="1" i="1" spc="45" dirty="0">
                <a:latin typeface="Arial"/>
                <a:cs typeface="Arial"/>
              </a:rPr>
              <a:t> </a:t>
            </a:r>
            <a:r>
              <a:rPr sz="1050" i="1" spc="75" dirty="0">
                <a:latin typeface="Calibri"/>
                <a:cs typeface="Calibri"/>
              </a:rPr>
              <a:t>σύστημα,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60" dirty="0">
                <a:latin typeface="Calibri"/>
                <a:cs typeface="Calibri"/>
              </a:rPr>
              <a:t>στις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65" dirty="0">
                <a:latin typeface="Calibri"/>
                <a:cs typeface="Calibri"/>
              </a:rPr>
              <a:t>διαδικασίες </a:t>
            </a:r>
            <a:r>
              <a:rPr sz="1050" i="1" spc="-220" dirty="0">
                <a:latin typeface="Calibri"/>
                <a:cs typeface="Calibri"/>
              </a:rPr>
              <a:t> </a:t>
            </a:r>
            <a:r>
              <a:rPr sz="1050" i="1" spc="75" dirty="0">
                <a:latin typeface="Calibri"/>
                <a:cs typeface="Calibri"/>
              </a:rPr>
              <a:t>ασφάλειας του </a:t>
            </a:r>
            <a:r>
              <a:rPr sz="1050" i="1" spc="70" dirty="0">
                <a:latin typeface="Calibri"/>
                <a:cs typeface="Calibri"/>
              </a:rPr>
              <a:t>συστήματος, </a:t>
            </a:r>
            <a:r>
              <a:rPr sz="1050" i="1" spc="95" dirty="0">
                <a:latin typeface="Calibri"/>
                <a:cs typeface="Calibri"/>
              </a:rPr>
              <a:t>στους </a:t>
            </a:r>
            <a:r>
              <a:rPr sz="1050" i="1" spc="70" dirty="0">
                <a:latin typeface="Calibri"/>
                <a:cs typeface="Calibri"/>
              </a:rPr>
              <a:t>εσωτερικούς </a:t>
            </a:r>
            <a:r>
              <a:rPr sz="1050" i="1" spc="95" dirty="0">
                <a:latin typeface="Calibri"/>
                <a:cs typeface="Calibri"/>
              </a:rPr>
              <a:t>ελέγχους </a:t>
            </a:r>
            <a:r>
              <a:rPr sz="1050" i="1" spc="110" dirty="0">
                <a:latin typeface="Calibri"/>
                <a:cs typeface="Calibri"/>
              </a:rPr>
              <a:t>ή </a:t>
            </a:r>
            <a:r>
              <a:rPr sz="1050" i="1" spc="95" dirty="0">
                <a:latin typeface="Calibri"/>
                <a:cs typeface="Calibri"/>
              </a:rPr>
              <a:t>στην υλοποίηση, </a:t>
            </a:r>
            <a:r>
              <a:rPr sz="1050" i="1" spc="110" dirty="0">
                <a:latin typeface="Calibri"/>
                <a:cs typeface="Calibri"/>
              </a:rPr>
              <a:t>η </a:t>
            </a:r>
            <a:r>
              <a:rPr sz="1050" i="1" spc="95" dirty="0">
                <a:latin typeface="Calibri"/>
                <a:cs typeface="Calibri"/>
              </a:rPr>
              <a:t>οποία </a:t>
            </a:r>
            <a:r>
              <a:rPr sz="1050" i="1" spc="114" dirty="0">
                <a:latin typeface="Calibri"/>
                <a:cs typeface="Calibri"/>
              </a:rPr>
              <a:t>θα </a:t>
            </a:r>
            <a:r>
              <a:rPr sz="1050" i="1" spc="105" dirty="0">
                <a:latin typeface="Calibri"/>
                <a:cs typeface="Calibri"/>
              </a:rPr>
              <a:t>μπορούσε να </a:t>
            </a:r>
            <a:r>
              <a:rPr sz="1050" i="1" spc="110" dirty="0">
                <a:latin typeface="Calibri"/>
                <a:cs typeface="Calibri"/>
              </a:rPr>
              <a:t> </a:t>
            </a:r>
            <a:r>
              <a:rPr sz="1050" i="1" spc="90" dirty="0">
                <a:latin typeface="Calibri"/>
                <a:cs typeface="Calibri"/>
              </a:rPr>
              <a:t>εκμεταλλευτεί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spc="110" dirty="0">
                <a:latin typeface="Calibri"/>
                <a:cs typeface="Calibri"/>
              </a:rPr>
              <a:t>ή</a:t>
            </a:r>
            <a:r>
              <a:rPr sz="1050" i="1" spc="45" dirty="0">
                <a:latin typeface="Calibri"/>
                <a:cs typeface="Calibri"/>
              </a:rPr>
              <a:t> </a:t>
            </a:r>
            <a:r>
              <a:rPr sz="1050" i="1" spc="105" dirty="0">
                <a:latin typeface="Calibri"/>
                <a:cs typeface="Calibri"/>
              </a:rPr>
              <a:t>να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90" dirty="0">
                <a:latin typeface="Calibri"/>
                <a:cs typeface="Calibri"/>
              </a:rPr>
              <a:t>ενεργοποιηθεί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110" dirty="0">
                <a:latin typeface="Calibri"/>
                <a:cs typeface="Calibri"/>
              </a:rPr>
              <a:t>από</a:t>
            </a:r>
            <a:r>
              <a:rPr sz="1050" i="1" spc="45" dirty="0">
                <a:latin typeface="Calibri"/>
                <a:cs typeface="Calibri"/>
              </a:rPr>
              <a:t> </a:t>
            </a:r>
            <a:r>
              <a:rPr sz="1050" i="1" spc="95" dirty="0">
                <a:latin typeface="Calibri"/>
                <a:cs typeface="Calibri"/>
              </a:rPr>
              <a:t>μια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spc="85" dirty="0">
                <a:latin typeface="Calibri"/>
                <a:cs typeface="Calibri"/>
              </a:rPr>
              <a:t>απειλή".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A00"/>
              </a:buClr>
              <a:buFont typeface="Arial"/>
              <a:buChar char="•"/>
            </a:pPr>
            <a:endParaRPr sz="1100">
              <a:latin typeface="Calibri"/>
              <a:cs typeface="Calibri"/>
            </a:endParaRPr>
          </a:p>
          <a:p>
            <a:pPr marL="396875" marR="5080" lvl="1" indent="-182880" algn="just">
              <a:lnSpc>
                <a:spcPct val="100000"/>
              </a:lnSpc>
              <a:buSzPct val="189473"/>
              <a:buFont typeface="Arial"/>
              <a:buChar char="•"/>
              <a:tabLst>
                <a:tab pos="396875" algn="l"/>
              </a:tabLst>
            </a:pPr>
            <a:r>
              <a:rPr sz="950" spc="85" dirty="0">
                <a:latin typeface="Calibri"/>
                <a:cs typeface="Calibri"/>
              </a:rPr>
              <a:t>Η </a:t>
            </a:r>
            <a:r>
              <a:rPr sz="950" spc="65" dirty="0">
                <a:latin typeface="Calibri"/>
                <a:cs typeface="Calibri"/>
              </a:rPr>
              <a:t>ENISA (Ευρωπαϊκή Υπηρεσία Κυβερνοασφάλειας) </a:t>
            </a:r>
            <a:r>
              <a:rPr sz="950" spc="60" dirty="0">
                <a:latin typeface="Calibri"/>
                <a:cs typeface="Calibri"/>
              </a:rPr>
              <a:t>την </a:t>
            </a:r>
            <a:r>
              <a:rPr sz="950" spc="50" dirty="0">
                <a:latin typeface="Calibri"/>
                <a:cs typeface="Calibri"/>
              </a:rPr>
              <a:t>ορίζει </a:t>
            </a:r>
            <a:r>
              <a:rPr sz="950" spc="60" dirty="0">
                <a:latin typeface="Calibri"/>
                <a:cs typeface="Calibri"/>
              </a:rPr>
              <a:t>επίσης </a:t>
            </a:r>
            <a:r>
              <a:rPr sz="950" spc="80" dirty="0">
                <a:latin typeface="Calibri"/>
                <a:cs typeface="Calibri"/>
              </a:rPr>
              <a:t>ως </a:t>
            </a:r>
            <a:r>
              <a:rPr sz="950" spc="60" dirty="0">
                <a:latin typeface="Calibri"/>
                <a:cs typeface="Calibri"/>
              </a:rPr>
              <a:t>"μια </a:t>
            </a:r>
            <a:r>
              <a:rPr sz="950" b="1" i="1" spc="75" dirty="0">
                <a:latin typeface="Arial"/>
                <a:cs typeface="Arial"/>
              </a:rPr>
              <a:t>αδυναμία </a:t>
            </a:r>
            <a:r>
              <a:rPr sz="950" b="1" i="1" spc="70" dirty="0">
                <a:latin typeface="Arial"/>
                <a:cs typeface="Arial"/>
              </a:rPr>
              <a:t>την </a:t>
            </a:r>
            <a:r>
              <a:rPr sz="950" b="1" i="1" spc="75" dirty="0">
                <a:latin typeface="Arial"/>
                <a:cs typeface="Arial"/>
              </a:rPr>
              <a:t>οποία ένας </a:t>
            </a:r>
            <a:r>
              <a:rPr sz="950" i="1" spc="60" dirty="0">
                <a:latin typeface="Calibri"/>
                <a:cs typeface="Calibri"/>
              </a:rPr>
              <a:t>αντίπαλος </a:t>
            </a:r>
            <a:r>
              <a:rPr sz="950" i="1" spc="65" dirty="0">
                <a:latin typeface="Calibri"/>
                <a:cs typeface="Calibri"/>
              </a:rPr>
              <a:t> </a:t>
            </a:r>
            <a:r>
              <a:rPr sz="950" i="1" spc="75" dirty="0">
                <a:latin typeface="Calibri"/>
                <a:cs typeface="Calibri"/>
              </a:rPr>
              <a:t>θα </a:t>
            </a:r>
            <a:r>
              <a:rPr sz="950" i="1" spc="70" dirty="0">
                <a:latin typeface="Calibri"/>
                <a:cs typeface="Calibri"/>
              </a:rPr>
              <a:t>μπορούσε να </a:t>
            </a:r>
            <a:r>
              <a:rPr sz="950" i="1" spc="60" dirty="0">
                <a:latin typeface="Calibri"/>
                <a:cs typeface="Calibri"/>
              </a:rPr>
              <a:t>εκμεταλλευτεί για </a:t>
            </a:r>
            <a:r>
              <a:rPr sz="950" i="1" spc="70" dirty="0">
                <a:latin typeface="Calibri"/>
                <a:cs typeface="Calibri"/>
              </a:rPr>
              <a:t>να </a:t>
            </a:r>
            <a:r>
              <a:rPr sz="950" i="1" spc="60" dirty="0">
                <a:latin typeface="Calibri"/>
                <a:cs typeface="Calibri"/>
              </a:rPr>
              <a:t>θέσει </a:t>
            </a:r>
            <a:r>
              <a:rPr sz="950" i="1" spc="65" dirty="0">
                <a:latin typeface="Calibri"/>
                <a:cs typeface="Calibri"/>
              </a:rPr>
              <a:t>σε </a:t>
            </a:r>
            <a:r>
              <a:rPr sz="950" i="1" spc="60" dirty="0">
                <a:latin typeface="Calibri"/>
                <a:cs typeface="Calibri"/>
              </a:rPr>
              <a:t>κίνδυνο εμπιστευτικότητα, τη διαθεσιμότητα </a:t>
            </a:r>
            <a:r>
              <a:rPr sz="950" i="1" spc="75" dirty="0">
                <a:latin typeface="Calibri"/>
                <a:cs typeface="Calibri"/>
              </a:rPr>
              <a:t>ή </a:t>
            </a:r>
            <a:r>
              <a:rPr sz="950" i="1" spc="60" dirty="0">
                <a:latin typeface="Calibri"/>
                <a:cs typeface="Calibri"/>
              </a:rPr>
              <a:t>την </a:t>
            </a:r>
            <a:r>
              <a:rPr sz="950" i="1" spc="65" dirty="0">
                <a:latin typeface="Calibri"/>
                <a:cs typeface="Calibri"/>
              </a:rPr>
              <a:t>ακεραιότητα </a:t>
            </a:r>
            <a:r>
              <a:rPr sz="950" i="1" spc="60" dirty="0">
                <a:latin typeface="Calibri"/>
                <a:cs typeface="Calibri"/>
              </a:rPr>
              <a:t>ενός </a:t>
            </a:r>
            <a:r>
              <a:rPr sz="950" i="1" spc="65" dirty="0">
                <a:latin typeface="Calibri"/>
                <a:cs typeface="Calibri"/>
              </a:rPr>
              <a:t> </a:t>
            </a:r>
            <a:r>
              <a:rPr sz="950" i="1" spc="60" dirty="0">
                <a:latin typeface="Calibri"/>
                <a:cs typeface="Calibri"/>
              </a:rPr>
              <a:t>πόρου".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859145" y="2646045"/>
            <a:ext cx="4584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00"/>
                </a:solidFill>
                <a:latin typeface="Calibri"/>
                <a:cs typeface="Calibri"/>
              </a:rPr>
              <a:t>ΚΙΝΔΥΝΟΣ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929483" y="2646045"/>
            <a:ext cx="1250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65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317797" y="4166552"/>
            <a:ext cx="97218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0" dirty="0">
                <a:solidFill>
                  <a:srgbClr val="FFFFFF"/>
                </a:solidFill>
                <a:latin typeface="Calibri"/>
                <a:cs typeface="Calibri"/>
              </a:rPr>
              <a:t>Συνέπειες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432300" y="3863975"/>
            <a:ext cx="2984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700" spc="1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700" spc="15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9010" y="6553200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1333162" y="4643754"/>
            <a:ext cx="10350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64" name="object 60">
            <a:extLst>
              <a:ext uri="{FF2B5EF4-FFF2-40B4-BE49-F238E27FC236}">
                <a16:creationId xmlns:a16="http://schemas.microsoft.com/office/drawing/2014/main" id="{EB292CD5-7D1B-E199-780D-4265F22E019B}"/>
              </a:ext>
            </a:extLst>
          </p:cNvPr>
          <p:cNvSpPr txBox="1"/>
          <p:nvPr/>
        </p:nvSpPr>
        <p:spPr>
          <a:xfrm>
            <a:off x="4111308" y="5560693"/>
            <a:ext cx="97218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400" spc="50" dirty="0">
                <a:solidFill>
                  <a:srgbClr val="FFFFFF"/>
                </a:solidFill>
                <a:latin typeface="Calibri"/>
                <a:cs typeface="Calibri"/>
              </a:rPr>
              <a:t>Απειλή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65" name="object 60">
            <a:extLst>
              <a:ext uri="{FF2B5EF4-FFF2-40B4-BE49-F238E27FC236}">
                <a16:creationId xmlns:a16="http://schemas.microsoft.com/office/drawing/2014/main" id="{ED46EB0A-6A2E-BF7A-7E76-3BAC6506847D}"/>
              </a:ext>
            </a:extLst>
          </p:cNvPr>
          <p:cNvSpPr txBox="1"/>
          <p:nvPr/>
        </p:nvSpPr>
        <p:spPr>
          <a:xfrm>
            <a:off x="7693471" y="4166552"/>
            <a:ext cx="97218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400" spc="50" dirty="0">
                <a:solidFill>
                  <a:srgbClr val="FFFFFF"/>
                </a:solidFill>
                <a:latin typeface="Calibri"/>
                <a:cs typeface="Calibri"/>
              </a:rPr>
              <a:t>Επιπτώσεις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66" name="object 60">
            <a:extLst>
              <a:ext uri="{FF2B5EF4-FFF2-40B4-BE49-F238E27FC236}">
                <a16:creationId xmlns:a16="http://schemas.microsoft.com/office/drawing/2014/main" id="{9DBFFC44-7787-8B2C-2090-A035104629C6}"/>
              </a:ext>
            </a:extLst>
          </p:cNvPr>
          <p:cNvSpPr txBox="1"/>
          <p:nvPr/>
        </p:nvSpPr>
        <p:spPr>
          <a:xfrm>
            <a:off x="5814061" y="4169070"/>
            <a:ext cx="97218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400" spc="50" dirty="0">
                <a:solidFill>
                  <a:srgbClr val="FFFFFF"/>
                </a:solidFill>
                <a:latin typeface="Calibri"/>
                <a:cs typeface="Calibri"/>
              </a:rPr>
              <a:t>ΡΙΣΚΟ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67" name="object 60">
            <a:extLst>
              <a:ext uri="{FF2B5EF4-FFF2-40B4-BE49-F238E27FC236}">
                <a16:creationId xmlns:a16="http://schemas.microsoft.com/office/drawing/2014/main" id="{3B792525-78E2-371B-B50C-96F7775761AC}"/>
              </a:ext>
            </a:extLst>
          </p:cNvPr>
          <p:cNvSpPr txBox="1"/>
          <p:nvPr/>
        </p:nvSpPr>
        <p:spPr>
          <a:xfrm>
            <a:off x="3320977" y="3988827"/>
            <a:ext cx="182546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200" spc="50" dirty="0">
                <a:solidFill>
                  <a:srgbClr val="FFFFFF"/>
                </a:solidFill>
                <a:latin typeface="Calibri"/>
                <a:cs typeface="Calibri"/>
              </a:rPr>
              <a:t>Ευπάθεια [= παραβίαση ασφάλειας, παραβίαση ασφάλειας]</a:t>
            </a:r>
            <a:endParaRPr sz="600" dirty="0">
              <a:latin typeface="Calibri"/>
              <a:cs typeface="Calibri"/>
            </a:endParaRPr>
          </a:p>
        </p:txBody>
      </p:sp>
      <p:sp>
        <p:nvSpPr>
          <p:cNvPr id="68" name="object 60">
            <a:extLst>
              <a:ext uri="{FF2B5EF4-FFF2-40B4-BE49-F238E27FC236}">
                <a16:creationId xmlns:a16="http://schemas.microsoft.com/office/drawing/2014/main" id="{ED4C78D6-035D-F6F2-0C28-1DC109E36D69}"/>
              </a:ext>
            </a:extLst>
          </p:cNvPr>
          <p:cNvSpPr txBox="1"/>
          <p:nvPr/>
        </p:nvSpPr>
        <p:spPr>
          <a:xfrm>
            <a:off x="832741" y="3850034"/>
            <a:ext cx="140139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400" spc="50" dirty="0">
                <a:solidFill>
                  <a:srgbClr val="FFFFFF"/>
                </a:solidFill>
                <a:latin typeface="Calibri"/>
                <a:cs typeface="Calibri"/>
              </a:rPr>
              <a:t>Αυξημένη πιθανότητα σφαλμάτων του συστήματος</a:t>
            </a:r>
            <a:endParaRPr sz="7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314747" y="548322"/>
            <a:ext cx="514350" cy="108140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ΠΡ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Ο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27447" y="1614807"/>
            <a:ext cx="488950" cy="306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3850" spc="405" dirty="0">
                <a:solidFill>
                  <a:srgbClr val="D8D8D8"/>
                </a:solidFill>
                <a:latin typeface="Calibri"/>
                <a:cs typeface="Calibri"/>
              </a:rPr>
              <a:t>Κ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27447" y="1918738"/>
            <a:ext cx="488950" cy="166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5"/>
              </a:lnSpc>
            </a:pPr>
            <a:r>
              <a:rPr sz="3850" spc="445" dirty="0">
                <a:solidFill>
                  <a:srgbClr val="D8D8D8"/>
                </a:solidFill>
                <a:latin typeface="Calibri"/>
                <a:cs typeface="Calibri"/>
              </a:rPr>
              <a:t>Λ</a:t>
            </a:r>
            <a:endParaRPr sz="3850">
              <a:latin typeface="Calibri"/>
              <a:cs typeface="Calibri"/>
            </a:endParaRPr>
          </a:p>
          <a:p>
            <a:pPr algn="just">
              <a:lnSpc>
                <a:spcPct val="53900"/>
              </a:lnSpc>
              <a:spcBef>
                <a:spcPts val="690"/>
              </a:spcBef>
            </a:pPr>
            <a:r>
              <a:rPr sz="3850" spc="480" dirty="0">
                <a:solidFill>
                  <a:srgbClr val="D8D8D8"/>
                </a:solidFill>
                <a:latin typeface="Calibri"/>
                <a:cs typeface="Calibri"/>
              </a:rPr>
              <a:t>Η </a:t>
            </a:r>
            <a:r>
              <a:rPr sz="3850" spc="-8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55" dirty="0">
                <a:solidFill>
                  <a:srgbClr val="D8D8D8"/>
                </a:solidFill>
                <a:latin typeface="Calibri"/>
                <a:cs typeface="Calibri"/>
              </a:rPr>
              <a:t>Σ </a:t>
            </a:r>
            <a:r>
              <a:rPr sz="3850" spc="3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75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endParaRPr sz="3850">
              <a:latin typeface="Calibri"/>
              <a:cs typeface="Calibri"/>
            </a:endParaRPr>
          </a:p>
          <a:p>
            <a:pPr>
              <a:lnSpc>
                <a:spcPct val="25000"/>
              </a:lnSpc>
              <a:spcBef>
                <a:spcPts val="1090"/>
              </a:spcBef>
            </a:pPr>
            <a:r>
              <a:rPr sz="3850" spc="195" dirty="0">
                <a:solidFill>
                  <a:srgbClr val="D8D8D8"/>
                </a:solidFill>
                <a:latin typeface="Calibri"/>
                <a:cs typeface="Calibri"/>
              </a:rPr>
              <a:t>Ι </a:t>
            </a:r>
            <a:r>
              <a:rPr sz="3850" spc="2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850" spc="35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434467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45" dirty="0">
                <a:latin typeface="Times New Roman"/>
                <a:cs typeface="Times New Roman"/>
              </a:rPr>
              <a:t>Κληρονομικότητα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Ευπάθειας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55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παρωχημένων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συστημάτων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6115" y="1132522"/>
            <a:ext cx="5507355" cy="28257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03505" marR="5080" indent="-91440">
              <a:lnSpc>
                <a:spcPts val="1000"/>
              </a:lnSpc>
              <a:spcBef>
                <a:spcPts val="150"/>
              </a:spcBef>
              <a:buClr>
                <a:srgbClr val="FFBA00"/>
              </a:buClr>
              <a:buSzPct val="211764"/>
              <a:buFont typeface="Arial"/>
              <a:buChar char="•"/>
              <a:tabLst>
                <a:tab pos="167005" algn="l"/>
              </a:tabLst>
            </a:pPr>
            <a:r>
              <a:rPr sz="850" spc="60" dirty="0">
                <a:latin typeface="Calibri"/>
                <a:cs typeface="Calibri"/>
              </a:rPr>
              <a:t>Αν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εξερευνήσουμε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λεπτομερώς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ορισμένα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από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χαρακτηριστικά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ασφάλειας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ορισμένων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τεχνολογιών,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εκτιμήσουμε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εξής:</a:t>
            </a:r>
            <a:endParaRPr sz="850">
              <a:latin typeface="Calibri"/>
              <a:cs typeface="Calibr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849468"/>
              </p:ext>
            </p:extLst>
          </p:nvPr>
        </p:nvGraphicFramePr>
        <p:xfrm>
          <a:off x="323850" y="1487169"/>
          <a:ext cx="11800839" cy="22123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9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4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247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187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239">
                <a:tc>
                  <a:txBody>
                    <a:bodyPr/>
                    <a:lstStyle/>
                    <a:p>
                      <a:pPr marL="97790" marR="9652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7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IIoT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(Industrial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Internet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Things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Βιομηχανικό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IoT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για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αυτοματισμούς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σε </a:t>
                      </a:r>
                      <a:r>
                        <a:rPr sz="7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δίκτυα</a:t>
                      </a:r>
                      <a:r>
                        <a:rPr sz="7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SCADA)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7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Τρό</a:t>
                      </a:r>
                      <a:r>
                        <a:rPr sz="7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</a:t>
                      </a:r>
                      <a:r>
                        <a:rPr sz="7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ο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ς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νέφ</a:t>
                      </a:r>
                      <a:r>
                        <a:rPr sz="7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ο</a:t>
                      </a:r>
                      <a:r>
                        <a:rPr sz="7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υ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ς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7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Τεχνητή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νοημοσύνη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14922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7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Αλυσίδα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μπλοκ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(blockchain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 </a:t>
                      </a:r>
                      <a:r>
                        <a:rPr sz="7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τεχνολογία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blockchain)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7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Ψηφιακά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δίδυμα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DTs)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33972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7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Ιδεατή/επαυξημένη/μειγμένη πραγματικότητα, ελκυστικοί πίνακες </a:t>
                      </a:r>
                      <a:r>
                        <a:rPr sz="7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οργάνων,</a:t>
                      </a:r>
                      <a:r>
                        <a:rPr sz="7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...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78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69240" marR="383540" indent="-1714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9240" algn="l"/>
                        </a:tabLst>
                      </a:pPr>
                      <a:r>
                        <a:rPr sz="700" spc="30" dirty="0">
                          <a:latin typeface="Calibri"/>
                          <a:cs typeface="Calibri"/>
                        </a:rPr>
                        <a:t>Συσκευές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HW/SW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περιορισμένους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πόρους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την </a:t>
                      </a:r>
                      <a:r>
                        <a:rPr sz="7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ενσωμάτωση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μέτρων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ασφαλείας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/>
                        <a:buChar char="•"/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69240" marR="194945" indent="-1714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9240" algn="l"/>
                        </a:tabLst>
                      </a:pPr>
                      <a:r>
                        <a:rPr sz="700" spc="30" dirty="0">
                          <a:latin typeface="Calibri"/>
                          <a:cs typeface="Calibri"/>
                        </a:rPr>
                        <a:t>Συνεπώς,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η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ασφάλεια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είναι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περιορισμένη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και δεν υπάρχουν </a:t>
                      </a:r>
                      <a:r>
                        <a:rPr sz="7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μηχανισμοί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αξιοπιστίας.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  <a:buFont typeface="Arial"/>
                        <a:buChar char="•"/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69240" marR="200025" indent="-1714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9240" algn="l"/>
                        </a:tabLst>
                      </a:pPr>
                      <a:r>
                        <a:rPr sz="700" spc="30" dirty="0">
                          <a:latin typeface="Calibri"/>
                          <a:cs typeface="Calibri"/>
                        </a:rPr>
                        <a:t>Οι περισσότερες συσκευές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εξακολουθούν να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βασίζονται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σε </a:t>
                      </a:r>
                      <a:r>
                        <a:rPr sz="7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μπαταρίες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ασύρματα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δίκτυα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λειτουργούν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σωστά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  <a:buFont typeface="Arial"/>
                        <a:buChar char="•"/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68605" indent="-170815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8605" algn="l"/>
                        </a:tabLst>
                      </a:pPr>
                      <a:r>
                        <a:rPr sz="700" spc="20" dirty="0">
                          <a:latin typeface="Calibri"/>
                          <a:cs typeface="Calibri"/>
                        </a:rPr>
                        <a:t>...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68605" marR="309245" indent="-171450" algn="just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9240" algn="l"/>
                          <a:tab pos="795655" algn="l"/>
                          <a:tab pos="1067435" algn="l"/>
                        </a:tabLst>
                      </a:pPr>
                      <a:r>
                        <a:rPr sz="700" spc="30" dirty="0">
                          <a:latin typeface="Calibri"/>
                          <a:cs typeface="Calibri"/>
                        </a:rPr>
                        <a:t>Περιορισμένος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έλεγχος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των </a:t>
                      </a:r>
                      <a:r>
                        <a:rPr sz="7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δ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εδ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μέ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ν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ω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ν	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κα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ι	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τ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ω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ν 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ενεργειών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τρίτων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/>
                        <a:buChar char="•"/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68605" marR="191135" indent="-1714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9240" algn="l"/>
                        </a:tabLst>
                      </a:pPr>
                      <a:r>
                        <a:rPr sz="700" spc="40" dirty="0">
                          <a:latin typeface="Calibri"/>
                          <a:cs typeface="Calibri"/>
                        </a:rPr>
                        <a:t>Οι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απειλές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μπορεί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οδηγήσουν </a:t>
                      </a:r>
                      <a:r>
                        <a:rPr sz="7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σε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παραβιάσεις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της ιδιωτικής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ζωής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  <a:buFont typeface="Arial"/>
                        <a:buChar char="•"/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68605" marR="368300" indent="-1714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9240" algn="l"/>
                        </a:tabLst>
                      </a:pPr>
                      <a:r>
                        <a:rPr sz="700" spc="45" dirty="0">
                          <a:latin typeface="Calibri"/>
                          <a:cs typeface="Calibri"/>
                        </a:rPr>
                        <a:t>Έκθεση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δεδομένων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εάν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δεν </a:t>
                      </a:r>
                      <a:r>
                        <a:rPr sz="7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προστατεύονται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επαρκώς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  <a:buFont typeface="Arial"/>
                        <a:buChar char="•"/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68605" indent="-1714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8605" algn="l"/>
                        </a:tabLst>
                      </a:pPr>
                      <a:r>
                        <a:rPr sz="700" spc="20" dirty="0">
                          <a:latin typeface="Calibri"/>
                          <a:cs typeface="Calibri"/>
                        </a:rPr>
                        <a:t>...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68605" marR="167005" indent="-171450" algn="just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9240" algn="l"/>
                        </a:tabLst>
                      </a:pPr>
                      <a:r>
                        <a:rPr sz="700" spc="30" dirty="0">
                          <a:latin typeface="Calibri"/>
                          <a:cs typeface="Calibri"/>
                        </a:rPr>
                        <a:t>Κίνδυνοι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θεμάτων προστασίας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της ιδιωτικής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ζωής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λόγω</a:t>
                      </a:r>
                      <a:r>
                        <a:rPr sz="7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της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επεξεργασίας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μεγάλου</a:t>
                      </a:r>
                      <a:r>
                        <a:rPr sz="700" spc="20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όγκου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δεδομένων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  <a:buFont typeface="Arial"/>
                        <a:buChar char="•"/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68605" marR="542925" indent="-1714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9240" algn="l"/>
                        </a:tabLst>
                      </a:pPr>
                      <a:r>
                        <a:rPr sz="700" spc="50" dirty="0">
                          <a:latin typeface="Calibri"/>
                          <a:cs typeface="Calibri"/>
                        </a:rPr>
                        <a:t>Πολλά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μοντέλα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Τεχνητής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Νοημοσύνης </a:t>
                      </a:r>
                      <a:r>
                        <a:rPr sz="7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είναι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προσβάσιμα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δημόσια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  <a:buFont typeface="Arial"/>
                        <a:buChar char="•"/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68605" marR="268605" indent="-1714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9240" algn="l"/>
                        </a:tabLst>
                      </a:pPr>
                      <a:r>
                        <a:rPr sz="700" spc="45" dirty="0">
                          <a:latin typeface="Calibri"/>
                          <a:cs typeface="Calibri"/>
                        </a:rPr>
                        <a:t>Περιορισμένος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έλεγχος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πρόσβασης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σε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μοντέλα </a:t>
                      </a:r>
                      <a:r>
                        <a:rPr sz="7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δεδομένα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εκπαίδευσης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68605" indent="-1714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8605" algn="l"/>
                        </a:tabLst>
                      </a:pPr>
                      <a:r>
                        <a:rPr sz="700" spc="20" dirty="0">
                          <a:latin typeface="Calibri"/>
                          <a:cs typeface="Calibri"/>
                        </a:rPr>
                        <a:t>...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68605" marR="249554" indent="-1714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9240" algn="l"/>
                        </a:tabLst>
                      </a:pPr>
                      <a:r>
                        <a:rPr sz="700" spc="30" dirty="0">
                          <a:latin typeface="Calibri"/>
                          <a:cs typeface="Calibri"/>
                        </a:rPr>
                        <a:t>Κίνδυνοι για την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προστασία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της </a:t>
                      </a:r>
                      <a:r>
                        <a:rPr sz="7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ιδιωτικής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ζωής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λόγω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της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"κοινής </a:t>
                      </a:r>
                      <a:r>
                        <a:rPr sz="7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χρήσης"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δεδομένων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Arial"/>
                        <a:buChar char="•"/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68605" marR="199390" indent="-1714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9240" algn="l"/>
                        </a:tabLst>
                      </a:pPr>
                      <a:r>
                        <a:rPr sz="700" spc="45" dirty="0">
                          <a:latin typeface="Calibri"/>
                          <a:cs typeface="Calibri"/>
                        </a:rPr>
                        <a:t>Επεκτασιμότητα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60" dirty="0">
                          <a:latin typeface="Calibri"/>
                          <a:cs typeface="Calibri"/>
                        </a:rPr>
                        <a:t>δεδομένων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και </a:t>
                      </a:r>
                      <a:r>
                        <a:rPr sz="7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60" dirty="0">
                          <a:latin typeface="Calibri"/>
                          <a:cs typeface="Calibri"/>
                        </a:rPr>
                        <a:t>συσκευών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  <a:buFont typeface="Arial"/>
                        <a:buChar char="•"/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68605" marR="113030" indent="-1714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9240" algn="l"/>
                        </a:tabLst>
                      </a:pPr>
                      <a:r>
                        <a:rPr sz="700" spc="45" dirty="0">
                          <a:latin typeface="Calibri"/>
                          <a:cs typeface="Calibri"/>
                        </a:rPr>
                        <a:t>Απαραίτητοι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μηχανισμοί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ελέγχου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 πρόσβασης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ελέγχου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ασφάλειας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  <a:buFont typeface="Arial"/>
                        <a:buChar char="•"/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68605" indent="-1714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8605" algn="l"/>
                        </a:tabLst>
                      </a:pPr>
                      <a:r>
                        <a:rPr sz="700" spc="20" dirty="0">
                          <a:latin typeface="Calibri"/>
                          <a:cs typeface="Calibri"/>
                        </a:rPr>
                        <a:t>...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68605" marR="292100" indent="-1714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9240" algn="l"/>
                        </a:tabLst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ε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ι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ορ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ι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σ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μέ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ν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ς   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έ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λ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εγχ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ος    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τ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ων    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δ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εδ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μέ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ν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ω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ν   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χ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. 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μοντέλα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DT)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της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πνευματικής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ιδιοκτησίας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/>
                        <a:buChar char="•"/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68605" marR="289560" indent="-1714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9240" algn="l"/>
                        </a:tabLst>
                      </a:pPr>
                      <a:r>
                        <a:rPr sz="700" spc="40" dirty="0">
                          <a:latin typeface="Calibri"/>
                          <a:cs typeface="Calibri"/>
                        </a:rPr>
                        <a:t>Οι απειλές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μπορεί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να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οδηγήσουν σε παραβιάσεις </a:t>
                      </a:r>
                      <a:r>
                        <a:rPr sz="7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της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ιδιωτικής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ζωής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των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δεδομένων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  <a:buFont typeface="Arial"/>
                        <a:buChar char="•"/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68605" marR="202565" indent="-1714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9240" algn="l"/>
                        </a:tabLst>
                      </a:pPr>
                      <a:r>
                        <a:rPr sz="700" spc="20" dirty="0">
                          <a:latin typeface="Calibri"/>
                          <a:cs typeface="Calibri"/>
                        </a:rPr>
                        <a:t>Παραβιάσεις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της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ακεραιότητας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του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ίδιου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του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συστήματος, εάν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η ΔΤ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δεν προστατεύεται κατάλληλα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από </a:t>
                      </a:r>
                      <a:r>
                        <a:rPr sz="7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αλλαγές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ή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παραποιήσεις.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/>
                        <a:buChar char="•"/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68605" indent="-1714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8605" algn="l"/>
                        </a:tabLst>
                      </a:pPr>
                      <a:r>
                        <a:rPr sz="700" spc="20" dirty="0">
                          <a:latin typeface="Calibri"/>
                          <a:cs typeface="Calibri"/>
                        </a:rPr>
                        <a:t>...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269240" marR="198120" indent="-1714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9240" algn="l"/>
                        </a:tabLst>
                      </a:pPr>
                      <a:r>
                        <a:rPr sz="700" spc="30" dirty="0">
                          <a:latin typeface="Calibri"/>
                          <a:cs typeface="Calibri"/>
                        </a:rPr>
                        <a:t>Συχνή</a:t>
                      </a:r>
                      <a:r>
                        <a:rPr sz="7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επικύρωση</a:t>
                      </a:r>
                      <a:r>
                        <a:rPr sz="7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παραμέτρων,</a:t>
                      </a:r>
                      <a:r>
                        <a:rPr sz="7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φιλτράρισμα</a:t>
                      </a:r>
                      <a:r>
                        <a:rPr sz="7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εξυγίανση</a:t>
                      </a:r>
                      <a:r>
                        <a:rPr sz="7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των </a:t>
                      </a:r>
                      <a:r>
                        <a:rPr sz="7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δεδομένων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/>
                        <a:buChar char="•"/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  <a:p>
                      <a:pPr marL="269240" indent="-171450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9240" algn="l"/>
                        </a:tabLst>
                      </a:pPr>
                      <a:r>
                        <a:rPr sz="700" spc="45" dirty="0">
                          <a:latin typeface="Calibri"/>
                          <a:cs typeface="Calibri"/>
                        </a:rPr>
                        <a:t>Απαραίτητος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έλεγχος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πρόσβασης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ελάχιστα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προνόμια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  <a:p>
                      <a:pPr marL="269240" marR="128270" indent="-171450">
                        <a:lnSpc>
                          <a:spcPct val="100000"/>
                        </a:lnSpc>
                        <a:spcBef>
                          <a:spcPts val="459"/>
                        </a:spcBef>
                        <a:buSzPct val="200000"/>
                        <a:buFont typeface="Arial"/>
                        <a:buChar char="•"/>
                        <a:tabLst>
                          <a:tab pos="269240" algn="l"/>
                        </a:tabLst>
                      </a:pPr>
                      <a:r>
                        <a:rPr sz="700" spc="45" dirty="0">
                          <a:latin typeface="Calibri"/>
                          <a:cs typeface="Calibri"/>
                        </a:rPr>
                        <a:t>Προστασία ευαίσθητων δεδομένων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και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ακεραιότητα δεδομένων </a:t>
                      </a:r>
                      <a:r>
                        <a:rPr sz="7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για την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αποφυγή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παραποίησης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ή απόκρυψης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δεδομένων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π.χ.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 μετρήσεις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(επ)αισθητήρων,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καταστάσεις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κ.λπ.).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/>
                        <a:buChar char="•"/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  <a:p>
                      <a:pPr marL="268605" indent="-170815">
                        <a:lnSpc>
                          <a:spcPct val="100000"/>
                        </a:lnSpc>
                        <a:buSzPct val="200000"/>
                        <a:buFont typeface="Arial"/>
                        <a:buChar char="•"/>
                        <a:tabLst>
                          <a:tab pos="268605" algn="l"/>
                        </a:tabLst>
                      </a:pPr>
                      <a:r>
                        <a:rPr sz="700" spc="20" dirty="0">
                          <a:latin typeface="Calibri"/>
                          <a:cs typeface="Calibri"/>
                        </a:rPr>
                        <a:t>...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666115" y="3797934"/>
            <a:ext cx="6513195" cy="89916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03505" marR="5080" indent="-91440">
              <a:lnSpc>
                <a:spcPts val="1000"/>
              </a:lnSpc>
              <a:spcBef>
                <a:spcPts val="15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158750" algn="l"/>
              </a:tabLst>
            </a:pPr>
            <a:r>
              <a:rPr sz="850" spc="50" dirty="0">
                <a:latin typeface="Calibri"/>
                <a:cs typeface="Calibri"/>
              </a:rPr>
              <a:t>Επιπλέον,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πρέπει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εξεταστούν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πολλοί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άλλοι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κίνδυνοι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ευπάθειες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που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προκύπτουν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από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παρωχημένα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συστήματα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95" dirty="0">
                <a:latin typeface="Calibri"/>
                <a:cs typeface="Calibri"/>
              </a:rPr>
              <a:t>HW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 </a:t>
            </a:r>
            <a:r>
              <a:rPr sz="850" spc="6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SW,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όπως: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A00"/>
              </a:buClr>
              <a:buFont typeface="Arial"/>
              <a:buChar char="•"/>
            </a:pPr>
            <a:endParaRPr sz="100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buSzPct val="200000"/>
              <a:buFont typeface="Arial"/>
              <a:buChar char="•"/>
              <a:tabLst>
                <a:tab pos="396875" algn="l"/>
              </a:tabLst>
            </a:pPr>
            <a:r>
              <a:rPr sz="650" spc="40" dirty="0">
                <a:latin typeface="Calibri"/>
                <a:cs typeface="Calibri"/>
              </a:rPr>
              <a:t>CVE-2024-34244:</a:t>
            </a:r>
            <a:r>
              <a:rPr sz="650" spc="15" dirty="0">
                <a:latin typeface="Calibri"/>
                <a:cs typeface="Calibri"/>
              </a:rPr>
              <a:t> </a:t>
            </a:r>
            <a:r>
              <a:rPr sz="650" i="1" spc="40" dirty="0">
                <a:latin typeface="Calibri"/>
                <a:cs typeface="Calibri"/>
              </a:rPr>
              <a:t>"URL:</a:t>
            </a:r>
            <a:r>
              <a:rPr sz="650" i="1" spc="10" dirty="0">
                <a:latin typeface="Calibri"/>
                <a:cs typeface="Calibri"/>
              </a:rPr>
              <a:t> </a:t>
            </a:r>
            <a:r>
              <a:rPr sz="650" i="1" spc="40" dirty="0">
                <a:latin typeface="Calibri"/>
                <a:cs typeface="Calibri"/>
              </a:rPr>
              <a:t>https</a:t>
            </a:r>
            <a:r>
              <a:rPr sz="650" spc="40" dirty="0">
                <a:latin typeface="Calibri"/>
                <a:cs typeface="Calibri"/>
              </a:rPr>
              <a:t>://nvd.nist.</a:t>
            </a:r>
            <a:r>
              <a:rPr sz="6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gov/vuln/detail/CVE-2024-34244</a:t>
            </a:r>
            <a:endParaRPr sz="650">
              <a:latin typeface="Calibri"/>
              <a:cs typeface="Calibri"/>
            </a:endParaRPr>
          </a:p>
          <a:p>
            <a:pPr marL="396875" marR="130175" lvl="1" indent="-182880">
              <a:lnSpc>
                <a:spcPct val="102600"/>
              </a:lnSpc>
              <a:spcBef>
                <a:spcPts val="1205"/>
              </a:spcBef>
              <a:buSzPct val="200000"/>
              <a:buFont typeface="Arial"/>
              <a:buChar char="•"/>
              <a:tabLst>
                <a:tab pos="396875" algn="l"/>
              </a:tabLst>
            </a:pPr>
            <a:r>
              <a:rPr sz="650" spc="40" dirty="0">
                <a:latin typeface="Calibri"/>
                <a:cs typeface="Calibri"/>
              </a:rPr>
              <a:t>CVE-2024-25998: </a:t>
            </a:r>
            <a:r>
              <a:rPr sz="650" i="1" spc="45" dirty="0">
                <a:latin typeface="Calibri"/>
                <a:cs typeface="Calibri"/>
              </a:rPr>
              <a:t>μη </a:t>
            </a:r>
            <a:r>
              <a:rPr sz="650" i="1" spc="40" dirty="0">
                <a:latin typeface="Calibri"/>
                <a:cs typeface="Calibri"/>
              </a:rPr>
              <a:t>εξουσιοδοτημένος </a:t>
            </a:r>
            <a:r>
              <a:rPr sz="650" i="1" spc="45" dirty="0">
                <a:latin typeface="Calibri"/>
                <a:cs typeface="Calibri"/>
              </a:rPr>
              <a:t>απομακρυσμένος </a:t>
            </a:r>
            <a:r>
              <a:rPr sz="650" i="1" spc="40" dirty="0">
                <a:latin typeface="Calibri"/>
                <a:cs typeface="Calibri"/>
              </a:rPr>
              <a:t>επιτιθέμενος </a:t>
            </a:r>
            <a:r>
              <a:rPr sz="650" i="1" spc="45" dirty="0">
                <a:latin typeface="Calibri"/>
                <a:cs typeface="Calibri"/>
              </a:rPr>
              <a:t>μπορεί έγχυση εντολών στην </a:t>
            </a:r>
            <a:r>
              <a:rPr sz="650" i="1" spc="50" dirty="0">
                <a:latin typeface="Calibri"/>
                <a:cs typeface="Calibri"/>
              </a:rPr>
              <a:t>OCPP </a:t>
            </a:r>
            <a:r>
              <a:rPr sz="650" i="1" spc="45" dirty="0">
                <a:latin typeface="Calibri"/>
                <a:cs typeface="Calibri"/>
              </a:rPr>
              <a:t>με προνόμια λόγω ακατάλληλης επικύρωσης </a:t>
            </a:r>
            <a:r>
              <a:rPr sz="650" i="1" spc="50" dirty="0">
                <a:latin typeface="Calibri"/>
                <a:cs typeface="Calibri"/>
              </a:rPr>
              <a:t> </a:t>
            </a:r>
            <a:r>
              <a:rPr sz="650" i="1" spc="40" dirty="0">
                <a:latin typeface="Calibri"/>
                <a:cs typeface="Calibri"/>
              </a:rPr>
              <a:t>εισόδου</a:t>
            </a:r>
            <a:r>
              <a:rPr sz="650" i="1" spc="30" dirty="0">
                <a:latin typeface="Calibri"/>
                <a:cs typeface="Calibri"/>
              </a:rPr>
              <a:t> </a:t>
            </a:r>
            <a:r>
              <a:rPr sz="650" i="1" spc="45" dirty="0">
                <a:latin typeface="Calibri"/>
                <a:cs typeface="Calibri"/>
              </a:rPr>
              <a:t>δεδομένων"</a:t>
            </a:r>
            <a:r>
              <a:rPr sz="650" i="1" spc="35" dirty="0">
                <a:latin typeface="Calibri"/>
                <a:cs typeface="Calibri"/>
              </a:rPr>
              <a:t> </a:t>
            </a:r>
            <a:r>
              <a:rPr sz="650" spc="30" dirty="0">
                <a:latin typeface="Calibri"/>
                <a:cs typeface="Calibri"/>
              </a:rPr>
              <a:t>-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Το</a:t>
            </a:r>
            <a:r>
              <a:rPr sz="650" spc="4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OCPP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45" dirty="0">
                <a:latin typeface="Calibri"/>
                <a:cs typeface="Calibri"/>
              </a:rPr>
              <a:t>ένα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45" dirty="0">
                <a:latin typeface="Calibri"/>
                <a:cs typeface="Calibri"/>
              </a:rPr>
              <a:t>πολύ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45" dirty="0">
                <a:latin typeface="Calibri"/>
                <a:cs typeface="Calibri"/>
              </a:rPr>
              <a:t>συνηθισμένο</a:t>
            </a:r>
            <a:r>
              <a:rPr sz="650" spc="40" dirty="0">
                <a:latin typeface="Calibri"/>
                <a:cs typeface="Calibri"/>
              </a:rPr>
              <a:t> κοινό </a:t>
            </a:r>
            <a:r>
              <a:rPr sz="650" spc="45" dirty="0">
                <a:latin typeface="Calibri"/>
                <a:cs typeface="Calibri"/>
              </a:rPr>
              <a:t>πρωτόκολλο</a:t>
            </a:r>
            <a:r>
              <a:rPr sz="650" spc="35" dirty="0">
                <a:latin typeface="Calibri"/>
                <a:cs typeface="Calibri"/>
              </a:rPr>
              <a:t> για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45" dirty="0">
                <a:latin typeface="Calibri"/>
                <a:cs typeface="Calibri"/>
              </a:rPr>
              <a:t>σταθμούς</a:t>
            </a:r>
            <a:r>
              <a:rPr sz="650" spc="40" dirty="0">
                <a:latin typeface="Calibri"/>
                <a:cs typeface="Calibri"/>
              </a:rPr>
              <a:t> φόρτισης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30" dirty="0">
                <a:latin typeface="Calibri"/>
                <a:cs typeface="Calibri"/>
              </a:rPr>
              <a:t>-</a:t>
            </a:r>
            <a:r>
              <a:rPr sz="650" spc="40" dirty="0">
                <a:latin typeface="Calibri"/>
                <a:cs typeface="Calibri"/>
              </a:rPr>
              <a:t> URL:</a:t>
            </a:r>
            <a:r>
              <a:rPr sz="650" spc="4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6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https://nvd.nist.gov/vuln/detail/CVE-2024-25998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7320" y="4900929"/>
            <a:ext cx="1360170" cy="21462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400" spc="-5" dirty="0">
                <a:latin typeface="Calibri"/>
                <a:cs typeface="Calibri"/>
              </a:rPr>
              <a:t>Πηγή: </a:t>
            </a:r>
            <a:r>
              <a:rPr sz="400" spc="-5" dirty="0">
                <a:solidFill>
                  <a:srgbClr val="151515"/>
                </a:solidFill>
                <a:latin typeface="Arial"/>
                <a:cs typeface="Arial"/>
              </a:rPr>
              <a:t>NIST,</a:t>
            </a:r>
            <a:r>
              <a:rPr sz="400" spc="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400" spc="-5" dirty="0">
                <a:solidFill>
                  <a:srgbClr val="151515"/>
                </a:solidFill>
                <a:latin typeface="Calibri"/>
                <a:cs typeface="Calibri"/>
              </a:rPr>
              <a:t>Εθνική</a:t>
            </a:r>
            <a:r>
              <a:rPr sz="4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400" spc="-5" dirty="0">
                <a:solidFill>
                  <a:srgbClr val="151515"/>
                </a:solidFill>
                <a:latin typeface="Calibri"/>
                <a:cs typeface="Calibri"/>
              </a:rPr>
              <a:t>Βάση</a:t>
            </a:r>
            <a:r>
              <a:rPr sz="4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400" spc="-5" dirty="0">
                <a:solidFill>
                  <a:srgbClr val="151515"/>
                </a:solidFill>
                <a:latin typeface="Calibri"/>
                <a:cs typeface="Calibri"/>
              </a:rPr>
              <a:t>Δεδομένων</a:t>
            </a:r>
            <a:r>
              <a:rPr sz="4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400" spc="-5" dirty="0">
                <a:solidFill>
                  <a:srgbClr val="151515"/>
                </a:solidFill>
                <a:latin typeface="Calibri"/>
                <a:cs typeface="Calibri"/>
              </a:rPr>
              <a:t>Ευπαθειών</a:t>
            </a:r>
            <a:r>
              <a:rPr sz="400" spc="2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400" spc="-5" dirty="0">
                <a:solidFill>
                  <a:srgbClr val="151515"/>
                </a:solidFill>
                <a:latin typeface="Arial"/>
                <a:cs typeface="Arial"/>
              </a:rPr>
              <a:t>(NVD),</a:t>
            </a:r>
            <a:r>
              <a:rPr sz="40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400" spc="-5" dirty="0">
                <a:solidFill>
                  <a:srgbClr val="151515"/>
                </a:solidFill>
                <a:latin typeface="Arial"/>
                <a:cs typeface="Arial"/>
              </a:rPr>
              <a:t>2024</a:t>
            </a:r>
            <a:endParaRPr sz="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400" spc="15" dirty="0">
                <a:latin typeface="Calibri"/>
                <a:cs typeface="Calibri"/>
              </a:rPr>
              <a:t>URL: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15" dirty="0">
                <a:solidFill>
                  <a:srgbClr val="87872D"/>
                </a:solidFill>
                <a:latin typeface="Calibri"/>
                <a:cs typeface="Calibri"/>
              </a:rPr>
              <a:t>://</a:t>
            </a:r>
            <a:r>
              <a:rPr sz="400" spc="15" dirty="0">
                <a:solidFill>
                  <a:srgbClr val="87872D"/>
                </a:solidFill>
                <a:latin typeface="Calibri"/>
                <a:cs typeface="Calibri"/>
                <a:hlinkClick r:id="rId4"/>
              </a:rPr>
              <a:t>www.netresec.com/?page=PCAP</a:t>
            </a:r>
            <a:r>
              <a:rPr sz="400" spc="15" dirty="0">
                <a:solidFill>
                  <a:srgbClr val="87872D"/>
                </a:solidFill>
                <a:latin typeface="Calibri"/>
                <a:cs typeface="Calibri"/>
              </a:rPr>
              <a:t>4SICS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77495" y="5102859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767" y="0"/>
                </a:lnTo>
              </a:path>
            </a:pathLst>
          </a:custGeom>
          <a:ln w="3175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22554" y="523144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333162" y="5123497"/>
            <a:ext cx="10350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11390" y="0"/>
              <a:ext cx="2621280" cy="6858000"/>
            </a:xfrm>
            <a:custGeom>
              <a:avLst/>
              <a:gdLst/>
              <a:ahLst/>
              <a:cxnLst/>
              <a:rect l="l" t="t" r="r" b="b"/>
              <a:pathLst>
                <a:path w="2621279" h="6858000">
                  <a:moveTo>
                    <a:pt x="532130" y="4883467"/>
                  </a:moveTo>
                  <a:lnTo>
                    <a:pt x="282892" y="4634230"/>
                  </a:lnTo>
                  <a:lnTo>
                    <a:pt x="282892" y="4759007"/>
                  </a:lnTo>
                  <a:lnTo>
                    <a:pt x="0" y="4759007"/>
                  </a:lnTo>
                  <a:lnTo>
                    <a:pt x="0" y="5008245"/>
                  </a:lnTo>
                  <a:lnTo>
                    <a:pt x="282892" y="5008245"/>
                  </a:lnTo>
                  <a:lnTo>
                    <a:pt x="282892" y="5133022"/>
                  </a:lnTo>
                  <a:lnTo>
                    <a:pt x="532130" y="4883467"/>
                  </a:lnTo>
                  <a:close/>
                </a:path>
                <a:path w="2621279" h="6858000">
                  <a:moveTo>
                    <a:pt x="2620962" y="0"/>
                  </a:moveTo>
                  <a:lnTo>
                    <a:pt x="2593975" y="0"/>
                  </a:lnTo>
                  <a:lnTo>
                    <a:pt x="2165578" y="1561782"/>
                  </a:lnTo>
                  <a:lnTo>
                    <a:pt x="1823402" y="2837180"/>
                  </a:lnTo>
                  <a:lnTo>
                    <a:pt x="1798637" y="2874962"/>
                  </a:lnTo>
                  <a:lnTo>
                    <a:pt x="1765300" y="2903220"/>
                  </a:lnTo>
                  <a:lnTo>
                    <a:pt x="1725930" y="2921317"/>
                  </a:lnTo>
                  <a:lnTo>
                    <a:pt x="1683067" y="2928302"/>
                  </a:lnTo>
                  <a:lnTo>
                    <a:pt x="1638617" y="2922587"/>
                  </a:lnTo>
                  <a:lnTo>
                    <a:pt x="1592580" y="2901632"/>
                  </a:lnTo>
                  <a:lnTo>
                    <a:pt x="1556385" y="2868295"/>
                  </a:lnTo>
                  <a:lnTo>
                    <a:pt x="1531937" y="2826067"/>
                  </a:lnTo>
                  <a:lnTo>
                    <a:pt x="1521460" y="2778125"/>
                  </a:lnTo>
                  <a:lnTo>
                    <a:pt x="1526540" y="2727960"/>
                  </a:lnTo>
                  <a:lnTo>
                    <a:pt x="1786255" y="1770062"/>
                  </a:lnTo>
                  <a:lnTo>
                    <a:pt x="1792287" y="1734502"/>
                  </a:lnTo>
                  <a:lnTo>
                    <a:pt x="1791335" y="1701482"/>
                  </a:lnTo>
                  <a:lnTo>
                    <a:pt x="1791335" y="1698625"/>
                  </a:lnTo>
                  <a:lnTo>
                    <a:pt x="1783397" y="1663700"/>
                  </a:lnTo>
                  <a:lnTo>
                    <a:pt x="1747520" y="1600200"/>
                  </a:lnTo>
                  <a:lnTo>
                    <a:pt x="1703070" y="1563687"/>
                  </a:lnTo>
                  <a:lnTo>
                    <a:pt x="1656397" y="1543685"/>
                  </a:lnTo>
                  <a:lnTo>
                    <a:pt x="1607502" y="1537017"/>
                  </a:lnTo>
                  <a:lnTo>
                    <a:pt x="1560195" y="1543685"/>
                  </a:lnTo>
                  <a:lnTo>
                    <a:pt x="1516697" y="1561782"/>
                  </a:lnTo>
                  <a:lnTo>
                    <a:pt x="1479232" y="1590357"/>
                  </a:lnTo>
                  <a:lnTo>
                    <a:pt x="1450022" y="1627822"/>
                  </a:lnTo>
                  <a:lnTo>
                    <a:pt x="1431290" y="1673225"/>
                  </a:lnTo>
                  <a:lnTo>
                    <a:pt x="1036637" y="3128645"/>
                  </a:lnTo>
                  <a:lnTo>
                    <a:pt x="65722" y="6858000"/>
                  </a:lnTo>
                  <a:lnTo>
                    <a:pt x="91757" y="6858000"/>
                  </a:lnTo>
                  <a:lnTo>
                    <a:pt x="1062037" y="3136265"/>
                  </a:lnTo>
                  <a:lnTo>
                    <a:pt x="1456690" y="1680845"/>
                  </a:lnTo>
                  <a:lnTo>
                    <a:pt x="1477645" y="1634807"/>
                  </a:lnTo>
                  <a:lnTo>
                    <a:pt x="1510982" y="1598612"/>
                  </a:lnTo>
                  <a:lnTo>
                    <a:pt x="1553210" y="1574482"/>
                  </a:lnTo>
                  <a:lnTo>
                    <a:pt x="1601152" y="1563687"/>
                  </a:lnTo>
                  <a:lnTo>
                    <a:pt x="1651317" y="1569085"/>
                  </a:lnTo>
                  <a:lnTo>
                    <a:pt x="1680527" y="1580197"/>
                  </a:lnTo>
                  <a:lnTo>
                    <a:pt x="1729105" y="1617345"/>
                  </a:lnTo>
                  <a:lnTo>
                    <a:pt x="1759902" y="1671320"/>
                  </a:lnTo>
                  <a:lnTo>
                    <a:pt x="1767840" y="1732280"/>
                  </a:lnTo>
                  <a:lnTo>
                    <a:pt x="1762125" y="1763712"/>
                  </a:lnTo>
                  <a:lnTo>
                    <a:pt x="1502410" y="2721610"/>
                  </a:lnTo>
                  <a:lnTo>
                    <a:pt x="1496060" y="2770505"/>
                  </a:lnTo>
                  <a:lnTo>
                    <a:pt x="1502410" y="2817812"/>
                  </a:lnTo>
                  <a:lnTo>
                    <a:pt x="1520507" y="2861310"/>
                  </a:lnTo>
                  <a:lnTo>
                    <a:pt x="1549082" y="2898775"/>
                  </a:lnTo>
                  <a:lnTo>
                    <a:pt x="1586865" y="2927985"/>
                  </a:lnTo>
                  <a:lnTo>
                    <a:pt x="1632267" y="2946717"/>
                  </a:lnTo>
                  <a:lnTo>
                    <a:pt x="1684337" y="2952750"/>
                  </a:lnTo>
                  <a:lnTo>
                    <a:pt x="1734502" y="2944495"/>
                  </a:lnTo>
                  <a:lnTo>
                    <a:pt x="1769745" y="2928302"/>
                  </a:lnTo>
                  <a:lnTo>
                    <a:pt x="1780222" y="2923222"/>
                  </a:lnTo>
                  <a:lnTo>
                    <a:pt x="1818640" y="2890202"/>
                  </a:lnTo>
                  <a:lnTo>
                    <a:pt x="1847532" y="2846070"/>
                  </a:lnTo>
                  <a:lnTo>
                    <a:pt x="1847532" y="2844800"/>
                  </a:lnTo>
                  <a:lnTo>
                    <a:pt x="2189797" y="1567815"/>
                  </a:lnTo>
                  <a:lnTo>
                    <a:pt x="262096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314747" y="548322"/>
            <a:ext cx="514350" cy="26371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ΠΡΟΚ</a:t>
            </a:r>
            <a:r>
              <a:rPr sz="3850" spc="-20" dirty="0">
                <a:solidFill>
                  <a:srgbClr val="D8D8D8"/>
                </a:solidFill>
                <a:latin typeface="Calibri"/>
                <a:cs typeface="Calibri"/>
              </a:rPr>
              <a:t>Λ</a:t>
            </a:r>
            <a:r>
              <a:rPr sz="3850" spc="-15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r>
              <a:rPr sz="3850" spc="-10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r>
              <a:rPr sz="3850" dirty="0">
                <a:solidFill>
                  <a:srgbClr val="D8D8D8"/>
                </a:solidFill>
                <a:latin typeface="Calibri"/>
                <a:cs typeface="Calibri"/>
              </a:rPr>
              <a:t>Ε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327447" y="3170842"/>
            <a:ext cx="488950" cy="4165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5"/>
              </a:lnSpc>
            </a:pPr>
            <a:r>
              <a:rPr sz="3850" spc="195" dirty="0">
                <a:solidFill>
                  <a:srgbClr val="D8D8D8"/>
                </a:solidFill>
                <a:latin typeface="Calibri"/>
                <a:cs typeface="Calibri"/>
              </a:rPr>
              <a:t>Ι</a:t>
            </a:r>
            <a:endParaRPr sz="3850">
              <a:latin typeface="Calibri"/>
              <a:cs typeface="Calibri"/>
            </a:endParaRPr>
          </a:p>
          <a:p>
            <a:pPr>
              <a:lnSpc>
                <a:spcPts val="1925"/>
              </a:lnSpc>
            </a:pPr>
            <a:r>
              <a:rPr sz="3850" spc="355" dirty="0">
                <a:solidFill>
                  <a:srgbClr val="D8D8D8"/>
                </a:solidFill>
                <a:latin typeface="Calibri"/>
                <a:cs typeface="Calibri"/>
              </a:rPr>
              <a:t>Σ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5344" y="782320"/>
            <a:ext cx="481965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95" dirty="0">
                <a:latin typeface="Times New Roman"/>
                <a:cs typeface="Times New Roman"/>
              </a:rPr>
              <a:t>Τι</a:t>
            </a:r>
            <a:r>
              <a:rPr sz="1450" spc="170" dirty="0">
                <a:latin typeface="Times New Roman"/>
                <a:cs typeface="Times New Roman"/>
              </a:rPr>
              <a:t> </a:t>
            </a:r>
            <a:r>
              <a:rPr sz="1450" spc="85" dirty="0">
                <a:latin typeface="Times New Roman"/>
                <a:cs typeface="Times New Roman"/>
              </a:rPr>
              <a:t>είναι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δημόσιο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90" dirty="0">
                <a:latin typeface="Times New Roman"/>
                <a:cs typeface="Times New Roman"/>
              </a:rPr>
              <a:t>για</a:t>
            </a:r>
            <a:r>
              <a:rPr sz="1450" spc="130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την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ενίσχυση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14" dirty="0">
                <a:latin typeface="Times New Roman"/>
                <a:cs typeface="Times New Roman"/>
              </a:rPr>
              <a:t>της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ασφάλειάς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05" dirty="0">
                <a:latin typeface="Times New Roman"/>
                <a:cs typeface="Times New Roman"/>
              </a:rPr>
              <a:t>μας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1515" y="1438909"/>
            <a:ext cx="6929120" cy="127190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03505" marR="5080" indent="-91440">
              <a:lnSpc>
                <a:spcPts val="1000"/>
              </a:lnSpc>
              <a:spcBef>
                <a:spcPts val="150"/>
              </a:spcBef>
              <a:buClr>
                <a:srgbClr val="FFBA00"/>
              </a:buClr>
              <a:buSzPct val="164705"/>
              <a:buFont typeface="Arial"/>
              <a:buChar char="•"/>
              <a:tabLst>
                <a:tab pos="152400" algn="l"/>
              </a:tabLst>
            </a:pPr>
            <a:r>
              <a:rPr dirty="0"/>
              <a:t>	</a:t>
            </a:r>
            <a:r>
              <a:rPr sz="850" spc="55" dirty="0">
                <a:latin typeface="Calibri"/>
                <a:cs typeface="Calibri"/>
              </a:rPr>
              <a:t>Οι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περισσότερες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ευπάθειες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είναι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δημόσιες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μέσω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b="1" spc="65" dirty="0">
                <a:latin typeface="Calibri"/>
                <a:cs typeface="Calibri"/>
              </a:rPr>
              <a:t>των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Κοινών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Ευπαθειών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και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Εκθέσεων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(CVEs),</a:t>
            </a:r>
            <a:r>
              <a:rPr sz="850" b="1" spc="40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οι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οποίες</a:t>
            </a:r>
            <a:r>
              <a:rPr sz="850" b="1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εξηγούν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προέλευση,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 </a:t>
            </a:r>
            <a:r>
              <a:rPr sz="850" spc="6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επίπεδο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κρισιμότητας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και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τους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επηρεαζόμενους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πόρους.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har char="•"/>
            </a:pPr>
            <a:endParaRPr sz="95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buSzPct val="200000"/>
              <a:buFont typeface="Arial"/>
              <a:buChar char="•"/>
              <a:tabLst>
                <a:tab pos="396875" algn="l"/>
              </a:tabLst>
            </a:pPr>
            <a:r>
              <a:rPr sz="700" spc="45" dirty="0">
                <a:latin typeface="Calibri"/>
                <a:cs typeface="Calibri"/>
              </a:rPr>
              <a:t>Βασίζονται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σε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ένα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μοναδικό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αναγνωριστικό,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b="1" spc="50" dirty="0">
                <a:latin typeface="Calibri"/>
                <a:cs typeface="Calibri"/>
              </a:rPr>
              <a:t>CVE-YYYYY-NNNN,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όπου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YYYYY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είναι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το</a:t>
            </a:r>
            <a:r>
              <a:rPr sz="700" b="1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έτος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και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NNNN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είναι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b="1" spc="55" dirty="0">
                <a:latin typeface="Calibri"/>
                <a:cs typeface="Calibri"/>
              </a:rPr>
              <a:t>ο</a:t>
            </a:r>
            <a:r>
              <a:rPr sz="700" b="1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αριθμός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Ευπάθειας.</a:t>
            </a:r>
            <a:endParaRPr sz="700">
              <a:latin typeface="Calibri"/>
              <a:cs typeface="Calibri"/>
            </a:endParaRPr>
          </a:p>
          <a:p>
            <a:pPr marL="103505" marR="923925" indent="-91440">
              <a:lnSpc>
                <a:spcPts val="1000"/>
              </a:lnSpc>
              <a:spcBef>
                <a:spcPts val="133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158750" algn="l"/>
              </a:tabLst>
            </a:pPr>
            <a:r>
              <a:rPr sz="850" spc="60" dirty="0">
                <a:latin typeface="Calibri"/>
                <a:cs typeface="Calibri"/>
              </a:rPr>
              <a:t>Υπάρχουν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πολλά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αποθετήρια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και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ιστοσελίδες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που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αναφέρουν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τύπους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ευπαθειών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εκθέσεων,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όπως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NIST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NVD </a:t>
            </a:r>
            <a:r>
              <a:rPr sz="850" spc="-17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(National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Vulnerability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Database</a:t>
            </a:r>
            <a:r>
              <a:rPr sz="850" spc="35" dirty="0">
                <a:latin typeface="Calibri"/>
                <a:cs typeface="Calibri"/>
              </a:rPr>
              <a:t> -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βάση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δεδομένων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ευπαθειών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που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διαχειρίζεται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η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NIST)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και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MITRE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CVE.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har char="•"/>
            </a:pPr>
            <a:endParaRPr sz="1000">
              <a:latin typeface="Calibri"/>
              <a:cs typeface="Calibri"/>
            </a:endParaRPr>
          </a:p>
          <a:p>
            <a:pPr marL="158750" indent="-146050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158750" algn="l"/>
              </a:tabLst>
            </a:pPr>
            <a:r>
              <a:rPr sz="850" spc="105" dirty="0">
                <a:latin typeface="Calibri"/>
                <a:cs typeface="Calibri"/>
              </a:rPr>
              <a:t>Η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διαδικασία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δημοσίευσης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είναι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απλή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και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θα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πρέπει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να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μπορεί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να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χειρίζεται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από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οποιονδήποτε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διαχειριστή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δικτύου: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700" y="5166042"/>
            <a:ext cx="341122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25" dirty="0">
                <a:latin typeface="Calibri"/>
                <a:cs typeface="Calibri"/>
              </a:rPr>
              <a:t>Πηγές:</a:t>
            </a:r>
            <a:r>
              <a:rPr sz="400" spc="15" dirty="0">
                <a:latin typeface="Calibri"/>
                <a:cs typeface="Calibri"/>
              </a:rPr>
              <a:t> </a:t>
            </a:r>
            <a:r>
              <a:rPr sz="400" spc="25" dirty="0">
                <a:latin typeface="Calibri"/>
                <a:cs typeface="Calibri"/>
              </a:rPr>
              <a:t>NIST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35" dirty="0">
                <a:latin typeface="Calibri"/>
                <a:cs typeface="Calibri"/>
              </a:rPr>
              <a:t>NVD</a:t>
            </a:r>
            <a:r>
              <a:rPr sz="400" spc="20" dirty="0">
                <a:latin typeface="Calibri"/>
                <a:cs typeface="Calibri"/>
              </a:rPr>
              <a:t> (</a:t>
            </a:r>
            <a:r>
              <a:rPr sz="40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National</a:t>
            </a:r>
            <a:r>
              <a:rPr sz="40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40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Vulnerability</a:t>
            </a:r>
            <a:r>
              <a:rPr sz="4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Database </a:t>
            </a: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-</a:t>
            </a:r>
            <a:r>
              <a:rPr sz="40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40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βάση</a:t>
            </a:r>
            <a:r>
              <a:rPr sz="40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4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δεδομένων</a:t>
            </a:r>
            <a:r>
              <a:rPr sz="40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4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ευπαθειών</a:t>
            </a:r>
            <a:r>
              <a:rPr sz="40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40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που</a:t>
            </a:r>
            <a:r>
              <a:rPr sz="400" spc="2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διαχειρίζεται </a:t>
            </a:r>
            <a:r>
              <a:rPr sz="400" spc="25" dirty="0">
                <a:latin typeface="Calibri"/>
                <a:cs typeface="Calibri"/>
              </a:rPr>
              <a:t> </a:t>
            </a:r>
            <a:r>
              <a:rPr sz="400" spc="20" dirty="0">
                <a:latin typeface="Calibri"/>
                <a:cs typeface="Calibri"/>
              </a:rPr>
              <a:t>NIST) </a:t>
            </a:r>
            <a:r>
              <a:rPr sz="400" spc="25" dirty="0">
                <a:latin typeface="Calibri"/>
                <a:cs typeface="Calibri"/>
              </a:rPr>
              <a:t>και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MITRE</a:t>
            </a:r>
            <a:r>
              <a:rPr sz="4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CVE:</a:t>
            </a:r>
            <a:r>
              <a:rPr sz="40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4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https://cve.mitre</a:t>
            </a:r>
            <a:r>
              <a:rPr sz="400" spc="15" dirty="0">
                <a:solidFill>
                  <a:srgbClr val="87872D"/>
                </a:solidFill>
                <a:latin typeface="Calibri"/>
                <a:cs typeface="Calibri"/>
              </a:rPr>
              <a:t>.</a:t>
            </a:r>
            <a:r>
              <a:rPr sz="400" spc="15" dirty="0">
                <a:latin typeface="Calibri"/>
                <a:cs typeface="Calibri"/>
              </a:rPr>
              <a:t>org/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525557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252517" y="5294629"/>
            <a:ext cx="9334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4060" y="2837813"/>
            <a:ext cx="6447155" cy="1804035"/>
          </a:xfrm>
          <a:custGeom>
            <a:avLst/>
            <a:gdLst/>
            <a:ahLst/>
            <a:cxnLst/>
            <a:rect l="l" t="t" r="r" b="b"/>
            <a:pathLst>
              <a:path w="6447155" h="1804035">
                <a:moveTo>
                  <a:pt x="0" y="0"/>
                </a:moveTo>
                <a:lnTo>
                  <a:pt x="6447155" y="0"/>
                </a:lnTo>
                <a:lnTo>
                  <a:pt x="6447155" y="1804035"/>
                </a:lnTo>
                <a:lnTo>
                  <a:pt x="0" y="1804035"/>
                </a:lnTo>
                <a:lnTo>
                  <a:pt x="0" y="0"/>
                </a:lnTo>
              </a:path>
            </a:pathLst>
          </a:custGeom>
          <a:ln w="38100">
            <a:solidFill>
              <a:srgbClr val="B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86460" y="2943224"/>
            <a:ext cx="6219825" cy="92392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42265" indent="-342265">
              <a:lnSpc>
                <a:spcPct val="100000"/>
              </a:lnSpc>
              <a:spcBef>
                <a:spcPts val="540"/>
              </a:spcBef>
              <a:buSzPct val="200000"/>
              <a:buAutoNum type="arabicPeriod"/>
              <a:tabLst>
                <a:tab pos="342265" algn="l"/>
                <a:tab pos="342900" algn="l"/>
              </a:tabLst>
            </a:pPr>
            <a:r>
              <a:rPr sz="700" spc="35" dirty="0">
                <a:latin typeface="Calibri"/>
                <a:cs typeface="Calibri"/>
              </a:rPr>
              <a:t>Μια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οντότητα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πρέπει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πρώτα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να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ανακαλύψει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την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Ευπάθεια </a:t>
            </a:r>
            <a:r>
              <a:rPr sz="700" spc="25" dirty="0">
                <a:latin typeface="Calibri"/>
                <a:cs typeface="Calibri"/>
              </a:rPr>
              <a:t>και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να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την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αναφέρει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στους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εν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λόγω</a:t>
            </a:r>
            <a:r>
              <a:rPr sz="700" spc="20" dirty="0">
                <a:latin typeface="Calibri"/>
                <a:cs typeface="Calibri"/>
              </a:rPr>
              <a:t> οργανισμούς</a:t>
            </a:r>
            <a:endParaRPr sz="700">
              <a:latin typeface="Calibri"/>
              <a:cs typeface="Calibri"/>
            </a:endParaRPr>
          </a:p>
          <a:p>
            <a:pPr marL="342265" indent="-342265">
              <a:lnSpc>
                <a:spcPct val="100000"/>
              </a:lnSpc>
              <a:spcBef>
                <a:spcPts val="445"/>
              </a:spcBef>
              <a:buSzPct val="200000"/>
              <a:buAutoNum type="arabicPeriod"/>
              <a:tabLst>
                <a:tab pos="342265" algn="l"/>
                <a:tab pos="342900" algn="l"/>
              </a:tabLst>
            </a:pPr>
            <a:r>
              <a:rPr sz="700" spc="30" dirty="0">
                <a:latin typeface="Calibri"/>
                <a:cs typeface="Calibri"/>
              </a:rPr>
              <a:t>Ζητείται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ένα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αναγνωριστικό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CVE-ID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που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σχετίζεται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με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την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Ευπάθεια</a:t>
            </a:r>
            <a:endParaRPr sz="700">
              <a:latin typeface="Calibri"/>
              <a:cs typeface="Calibri"/>
            </a:endParaRPr>
          </a:p>
          <a:p>
            <a:pPr marL="342265" marR="5080" indent="-342265">
              <a:lnSpc>
                <a:spcPct val="87200"/>
              </a:lnSpc>
              <a:spcBef>
                <a:spcPts val="650"/>
              </a:spcBef>
              <a:buSzPct val="200000"/>
              <a:buAutoNum type="arabicPeriod"/>
              <a:tabLst>
                <a:tab pos="342265" algn="l"/>
                <a:tab pos="342900" algn="l"/>
              </a:tabLst>
            </a:pPr>
            <a:r>
              <a:rPr sz="700" spc="45" dirty="0">
                <a:latin typeface="Calibri"/>
                <a:cs typeface="Calibri"/>
              </a:rPr>
              <a:t>Προσδιορίζονται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χαρακτηριστικά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που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σχετίζονται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με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την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ευπάθεια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επηρεαζόμενα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προϊόντα,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τύπος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ευπάθειας,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αιτία,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και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τουλάχιστον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μία </a:t>
            </a:r>
            <a:r>
              <a:rPr sz="700" spc="-14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δημόσια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αναφορά).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86460" y="3898265"/>
            <a:ext cx="16529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342265" algn="l"/>
              </a:tabLst>
            </a:pPr>
            <a:r>
              <a:rPr sz="1400" spc="-5" dirty="0">
                <a:latin typeface="Calibri"/>
                <a:cs typeface="Calibri"/>
              </a:rPr>
              <a:t>4.	</a:t>
            </a:r>
            <a:r>
              <a:rPr sz="700" spc="25" dirty="0">
                <a:latin typeface="Calibri"/>
                <a:cs typeface="Calibri"/>
              </a:rPr>
              <a:t>Τέλος,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η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Ευπάθεια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20" dirty="0">
                <a:latin typeface="Calibri"/>
                <a:cs typeface="Calibri"/>
              </a:rPr>
              <a:t>δημοσιεύεται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010207" y="3059429"/>
            <a:ext cx="3981450" cy="1673225"/>
          </a:xfrm>
          <a:prstGeom prst="rect">
            <a:avLst/>
          </a:prstGeom>
          <a:solidFill>
            <a:srgbClr val="FFFFFF"/>
          </a:solidFill>
          <a:ln w="38100">
            <a:solidFill>
              <a:srgbClr val="BF0000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550">
              <a:latin typeface="Times New Roman"/>
              <a:cs typeface="Times New Roman"/>
            </a:endParaRPr>
          </a:p>
          <a:p>
            <a:pPr marL="248920" marR="241935" algn="ctr">
              <a:lnSpc>
                <a:spcPts val="830"/>
              </a:lnSpc>
            </a:pPr>
            <a:r>
              <a:rPr sz="700" spc="50" dirty="0">
                <a:latin typeface="Calibri"/>
                <a:cs typeface="Calibri"/>
              </a:rPr>
              <a:t>Αυτού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του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είδους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οι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αναφορές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και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άλλες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προς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τις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Ομάδες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Αντιμετώπισης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Εκτάκτων </a:t>
            </a:r>
            <a:r>
              <a:rPr sz="700" spc="-14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Αναγκών σε </a:t>
            </a:r>
            <a:r>
              <a:rPr sz="700" spc="45" dirty="0">
                <a:latin typeface="Calibri"/>
                <a:cs typeface="Calibri"/>
              </a:rPr>
              <a:t>Υπολογιστές (CERT)/Ομάδες Αντιμετώπισης Περιστατικών </a:t>
            </a:r>
            <a:r>
              <a:rPr sz="700" spc="50" dirty="0">
                <a:latin typeface="Calibri"/>
                <a:cs typeface="Calibri"/>
              </a:rPr>
              <a:t>Ασφάλειας 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Υπολογιστών </a:t>
            </a:r>
            <a:r>
              <a:rPr sz="700" spc="40" dirty="0">
                <a:latin typeface="Calibri"/>
                <a:cs typeface="Calibri"/>
              </a:rPr>
              <a:t>(CSIRT) είναι </a:t>
            </a:r>
            <a:r>
              <a:rPr sz="700" spc="50" dirty="0">
                <a:latin typeface="Calibri"/>
                <a:cs typeface="Calibri"/>
              </a:rPr>
              <a:t>θεμελιώδους σημασίας </a:t>
            </a:r>
            <a:r>
              <a:rPr sz="700" spc="45" dirty="0">
                <a:latin typeface="Calibri"/>
                <a:cs typeface="Calibri"/>
              </a:rPr>
              <a:t>για την </a:t>
            </a:r>
            <a:r>
              <a:rPr sz="700" spc="55" dirty="0">
                <a:latin typeface="Calibri"/>
                <a:cs typeface="Calibri"/>
              </a:rPr>
              <a:t>αποφυγή </a:t>
            </a:r>
            <a:r>
              <a:rPr sz="700" spc="50" dirty="0">
                <a:latin typeface="Calibri"/>
                <a:cs typeface="Calibri"/>
              </a:rPr>
              <a:t>μεγάλων 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επιπτώσεων </a:t>
            </a:r>
            <a:r>
              <a:rPr sz="700" spc="40" dirty="0">
                <a:latin typeface="Calibri"/>
                <a:cs typeface="Calibri"/>
              </a:rPr>
              <a:t>και για </a:t>
            </a:r>
            <a:r>
              <a:rPr sz="700" spc="45" dirty="0">
                <a:latin typeface="Calibri"/>
                <a:cs typeface="Calibri"/>
              </a:rPr>
              <a:t>την </a:t>
            </a:r>
            <a:r>
              <a:rPr sz="700" spc="55" dirty="0">
                <a:latin typeface="Calibri"/>
                <a:cs typeface="Calibri"/>
              </a:rPr>
              <a:t>προώθηση </a:t>
            </a:r>
            <a:r>
              <a:rPr sz="700" spc="45" dirty="0">
                <a:latin typeface="Calibri"/>
                <a:cs typeface="Calibri"/>
              </a:rPr>
              <a:t>της επίγνωσης της </a:t>
            </a:r>
            <a:r>
              <a:rPr sz="700" spc="50" dirty="0">
                <a:latin typeface="Calibri"/>
                <a:cs typeface="Calibri"/>
              </a:rPr>
              <a:t>κατάστασης σε </a:t>
            </a:r>
            <a:r>
              <a:rPr sz="700" b="1" spc="55" dirty="0">
                <a:latin typeface="Calibri"/>
                <a:cs typeface="Calibri"/>
              </a:rPr>
              <a:t>συναφή </a:t>
            </a:r>
            <a:r>
              <a:rPr sz="700" b="1" spc="60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περιβάλλοντα</a:t>
            </a:r>
            <a:r>
              <a:rPr sz="700" spc="45" dirty="0">
                <a:latin typeface="Calibri"/>
                <a:cs typeface="Calibri"/>
              </a:rPr>
              <a:t>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6290" y="0"/>
            <a:ext cx="11392535" cy="6883400"/>
            <a:chOff x="796290" y="0"/>
            <a:chExt cx="1139253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9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3977" y="60960"/>
              <a:ext cx="7034847" cy="6797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7652" y="255587"/>
              <a:ext cx="6557644" cy="6346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290" y="4458970"/>
              <a:ext cx="4201477" cy="214344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75030" y="330517"/>
            <a:ext cx="4215765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-5" dirty="0">
                <a:solidFill>
                  <a:srgbClr val="FFBA00"/>
                </a:solidFill>
                <a:latin typeface="Times New Roman"/>
                <a:cs typeface="Times New Roman"/>
              </a:rPr>
              <a:t>Συνδεθείτε με το CyberSecPro: Πώς </a:t>
            </a:r>
            <a:r>
              <a:rPr sz="1450" spc="65" dirty="0">
                <a:latin typeface="Times New Roman"/>
                <a:cs typeface="Times New Roman"/>
              </a:rPr>
              <a:t>να </a:t>
            </a:r>
            <a:r>
              <a:rPr sz="1450" spc="60" dirty="0">
                <a:latin typeface="Times New Roman"/>
                <a:cs typeface="Times New Roman"/>
              </a:rPr>
              <a:t>εγγραφείτε </a:t>
            </a:r>
            <a:r>
              <a:rPr sz="1450" spc="55" dirty="0">
                <a:latin typeface="Times New Roman"/>
                <a:cs typeface="Times New Roman"/>
              </a:rPr>
              <a:t>και </a:t>
            </a:r>
            <a:r>
              <a:rPr sz="1450" spc="-350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άλλες</a:t>
            </a:r>
            <a:r>
              <a:rPr sz="1450" spc="25" dirty="0">
                <a:latin typeface="Times New Roman"/>
                <a:cs typeface="Times New Roman"/>
              </a:rPr>
              <a:t> </a:t>
            </a:r>
            <a:r>
              <a:rPr sz="1450" spc="60" dirty="0">
                <a:latin typeface="Times New Roman"/>
                <a:cs typeface="Times New Roman"/>
              </a:rPr>
              <a:t>πρακτικές</a:t>
            </a:r>
            <a:r>
              <a:rPr sz="1450" spc="35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Times New Roman"/>
                <a:cs typeface="Times New Roman"/>
              </a:rPr>
              <a:t>πληροφορίες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1511617"/>
            <a:ext cx="1851025" cy="4025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32740" marR="5080" indent="-320675">
              <a:lnSpc>
                <a:spcPct val="101400"/>
              </a:lnSpc>
              <a:spcBef>
                <a:spcPts val="70"/>
              </a:spcBef>
              <a:tabLst>
                <a:tab pos="354330" algn="l"/>
              </a:tabLst>
            </a:pPr>
            <a:r>
              <a:rPr sz="1600" spc="-5" dirty="0">
                <a:solidFill>
                  <a:srgbClr val="FFBA00"/>
                </a:solidFill>
              </a:rPr>
              <a:t>1.		</a:t>
            </a:r>
            <a:r>
              <a:rPr sz="850" spc="20" dirty="0"/>
              <a:t>Ιστοσελίδα: </a:t>
            </a:r>
            <a:r>
              <a:rPr sz="850" spc="25" dirty="0">
                <a:solidFill>
                  <a:srgbClr val="87872D"/>
                </a:solidFill>
              </a:rPr>
              <a:t> </a:t>
            </a:r>
            <a:r>
              <a:rPr sz="850" u="sng" spc="10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www</a:t>
            </a:r>
            <a:r>
              <a:rPr sz="8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.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cy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be</a:t>
            </a:r>
            <a:r>
              <a:rPr sz="8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r</a:t>
            </a:r>
            <a:r>
              <a:rPr sz="8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s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e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c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p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r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o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-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p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r</a:t>
            </a:r>
            <a:r>
              <a:rPr sz="85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o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j</a:t>
            </a:r>
            <a:r>
              <a:rPr sz="8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hlinkClick r:id="rId6"/>
              </a:rPr>
              <a:t>e</a:t>
            </a:r>
            <a:r>
              <a:rPr sz="8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c</a:t>
            </a:r>
            <a:r>
              <a:rPr sz="8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t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.</a:t>
            </a:r>
            <a:r>
              <a:rPr sz="8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e</a:t>
            </a:r>
            <a:r>
              <a:rPr sz="850" u="sng" spc="8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</a:rPr>
              <a:t>u</a:t>
            </a:r>
            <a:endParaRPr sz="850"/>
          </a:p>
        </p:txBody>
      </p:sp>
      <p:sp>
        <p:nvSpPr>
          <p:cNvPr id="10" name="object 10"/>
          <p:cNvSpPr txBox="1"/>
          <p:nvPr/>
        </p:nvSpPr>
        <p:spPr>
          <a:xfrm>
            <a:off x="875030" y="1929129"/>
            <a:ext cx="3012440" cy="85915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85"/>
              </a:spcBef>
              <a:buClr>
                <a:srgbClr val="FFBA00"/>
              </a:buClr>
              <a:buSzPct val="188235"/>
              <a:buAutoNum type="arabicPeriod" startAt="2"/>
              <a:tabLst>
                <a:tab pos="354965" algn="l"/>
                <a:tab pos="355600" algn="l"/>
              </a:tabLst>
            </a:pPr>
            <a:r>
              <a:rPr sz="850" spc="65" dirty="0">
                <a:latin typeface="Calibri"/>
                <a:cs typeface="Calibri"/>
              </a:rPr>
              <a:t>X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(Twitter):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https://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twitter.com/CyberSecPro_eu</a:t>
            </a:r>
            <a:endParaRPr sz="850">
              <a:latin typeface="Calibri"/>
              <a:cs typeface="Calibri"/>
            </a:endParaRPr>
          </a:p>
          <a:p>
            <a:pPr marL="355600" marR="5080" indent="-342900">
              <a:lnSpc>
                <a:spcPct val="76900"/>
              </a:lnSpc>
              <a:spcBef>
                <a:spcPts val="1430"/>
              </a:spcBef>
              <a:buClr>
                <a:srgbClr val="FFBA00"/>
              </a:buClr>
              <a:buSzPct val="188235"/>
              <a:buAutoNum type="arabicPeriod" startAt="2"/>
              <a:tabLst>
                <a:tab pos="354965" algn="l"/>
                <a:tab pos="355600" algn="l"/>
              </a:tabLst>
            </a:pPr>
            <a:r>
              <a:rPr sz="850" spc="45" dirty="0">
                <a:latin typeface="Calibri"/>
                <a:cs typeface="Calibri"/>
              </a:rPr>
              <a:t>LinkedIn (επαγγελματικό κοινωνικό δίκτυο) </a:t>
            </a:r>
            <a:r>
              <a:rPr sz="850" spc="35" dirty="0">
                <a:latin typeface="Calibri"/>
                <a:cs typeface="Calibri"/>
              </a:rPr>
              <a:t>: </a:t>
            </a:r>
            <a:r>
              <a:rPr sz="850" spc="4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www.linkedin.com/compan</a:t>
            </a:r>
            <a:r>
              <a:rPr sz="8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y/cybersecpro-euproject/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855344" y="409575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1515" y="1294765"/>
            <a:ext cx="540702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71428"/>
              <a:buFont typeface="Arial"/>
              <a:buChar char="•"/>
              <a:tabLst>
                <a:tab pos="167005" algn="l"/>
              </a:tabLst>
            </a:pPr>
            <a:r>
              <a:rPr sz="1050" b="1" spc="100" dirty="0">
                <a:latin typeface="Calibri"/>
                <a:cs typeface="Calibri"/>
              </a:rPr>
              <a:t>Η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διοδική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70" dirty="0">
                <a:latin typeface="Calibri"/>
                <a:cs typeface="Calibri"/>
              </a:rPr>
              <a:t>επικοινωνία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είναι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τρόπος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για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να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ενεργοποιήσω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τη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μεταφορά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κρίσιμων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πληροφοριών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προς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μία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μόνο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75" dirty="0">
                <a:latin typeface="Calibri"/>
                <a:cs typeface="Calibri"/>
              </a:rPr>
              <a:t>κατεύθυνση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5" dirty="0">
                <a:latin typeface="Calibri"/>
                <a:cs typeface="Calibri"/>
              </a:rPr>
              <a:t>και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υπό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ελεγχόμενες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60" dirty="0">
                <a:latin typeface="Calibri"/>
                <a:cs typeface="Calibri"/>
              </a:rPr>
              <a:t>ενέργειες.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20615" y="2205354"/>
            <a:ext cx="12915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35" dirty="0">
                <a:latin typeface="Calibri"/>
                <a:cs typeface="Calibri"/>
              </a:rPr>
              <a:t>Δημόσιο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30" dirty="0">
                <a:latin typeface="Calibri"/>
                <a:cs typeface="Calibri"/>
              </a:rPr>
              <a:t>δίκτυο/δίκτυο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προορισμού</a:t>
            </a:r>
            <a:endParaRPr sz="6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0567" y="3910965"/>
            <a:ext cx="6125210" cy="730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65" dirty="0">
                <a:latin typeface="Calibri"/>
                <a:cs typeface="Calibri"/>
              </a:rPr>
              <a:t>Αυτός</a:t>
            </a:r>
            <a:r>
              <a:rPr sz="950" spc="22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ο</a:t>
            </a:r>
            <a:r>
              <a:rPr sz="950" spc="22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τύπος</a:t>
            </a:r>
            <a:r>
              <a:rPr sz="950" spc="22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επικοινωνίας</a:t>
            </a:r>
            <a:r>
              <a:rPr sz="950" spc="22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βασίζεται</a:t>
            </a:r>
            <a:r>
              <a:rPr sz="950" spc="22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2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μια</a:t>
            </a:r>
            <a:r>
              <a:rPr sz="950" spc="2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συγκεκριμένη</a:t>
            </a:r>
            <a:r>
              <a:rPr sz="950" spc="22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συσκευή</a:t>
            </a:r>
            <a:r>
              <a:rPr sz="950" spc="220" dirty="0">
                <a:latin typeface="Calibri"/>
                <a:cs typeface="Calibri"/>
              </a:rPr>
              <a:t> </a:t>
            </a:r>
            <a:r>
              <a:rPr sz="950" spc="105" dirty="0">
                <a:latin typeface="Calibri"/>
                <a:cs typeface="Calibri"/>
              </a:rPr>
              <a:t>HW</a:t>
            </a:r>
            <a:r>
              <a:rPr sz="950" spc="22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που</a:t>
            </a:r>
            <a:r>
              <a:rPr sz="950" spc="2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αποτελείται</a:t>
            </a:r>
            <a:r>
              <a:rPr sz="950" spc="22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από</a:t>
            </a:r>
            <a:r>
              <a:rPr sz="950" spc="22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δύο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ξεχωριστά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ηλεκτρονικά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κυκλώματα,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έτσι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ώστε:</a:t>
            </a:r>
            <a:endParaRPr sz="950" dirty="0">
              <a:latin typeface="Calibri"/>
              <a:cs typeface="Calibri"/>
            </a:endParaRPr>
          </a:p>
          <a:p>
            <a:pPr marL="287020" marR="260985" lvl="1" indent="-91440">
              <a:lnSpc>
                <a:spcPct val="88700"/>
              </a:lnSpc>
              <a:spcBef>
                <a:spcPts val="68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287020" algn="l"/>
              </a:tabLst>
            </a:pPr>
            <a:r>
              <a:rPr sz="850" spc="40" dirty="0">
                <a:latin typeface="Calibri"/>
                <a:cs typeface="Calibri"/>
              </a:rPr>
              <a:t>(1)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ένα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από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κυκλώματα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λαμβάνει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μόνο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πακέτα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δεδομένων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από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προστατευόμενο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δίκτυο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και,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(2)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άλλο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στέλνει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μόνο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πακέτα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δεδομένων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στο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δίκτυο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προορισμού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50612" y="4361179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6848" y="6042025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 dirty="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530600" y="2140902"/>
            <a:ext cx="710565" cy="563880"/>
            <a:chOff x="3530600" y="2140902"/>
            <a:chExt cx="710565" cy="563880"/>
          </a:xfrm>
        </p:grpSpPr>
        <p:sp>
          <p:nvSpPr>
            <p:cNvPr id="16" name="object 16"/>
            <p:cNvSpPr/>
            <p:nvPr/>
          </p:nvSpPr>
          <p:spPr>
            <a:xfrm>
              <a:off x="3536950" y="2147252"/>
              <a:ext cx="697865" cy="551180"/>
            </a:xfrm>
            <a:custGeom>
              <a:avLst/>
              <a:gdLst/>
              <a:ahLst/>
              <a:cxnLst/>
              <a:rect l="l" t="t" r="r" b="b"/>
              <a:pathLst>
                <a:path w="697864" h="551180">
                  <a:moveTo>
                    <a:pt x="422592" y="0"/>
                  </a:moveTo>
                  <a:lnTo>
                    <a:pt x="422592" y="137795"/>
                  </a:lnTo>
                  <a:lnTo>
                    <a:pt x="0" y="137795"/>
                  </a:lnTo>
                  <a:lnTo>
                    <a:pt x="0" y="413067"/>
                  </a:lnTo>
                  <a:lnTo>
                    <a:pt x="422592" y="413067"/>
                  </a:lnTo>
                  <a:lnTo>
                    <a:pt x="422592" y="550862"/>
                  </a:lnTo>
                  <a:lnTo>
                    <a:pt x="697864" y="275272"/>
                  </a:lnTo>
                  <a:lnTo>
                    <a:pt x="42259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536950" y="2147252"/>
              <a:ext cx="697865" cy="551180"/>
            </a:xfrm>
            <a:custGeom>
              <a:avLst/>
              <a:gdLst/>
              <a:ahLst/>
              <a:cxnLst/>
              <a:rect l="l" t="t" r="r" b="b"/>
              <a:pathLst>
                <a:path w="697864" h="551180">
                  <a:moveTo>
                    <a:pt x="0" y="137795"/>
                  </a:moveTo>
                  <a:lnTo>
                    <a:pt x="422592" y="137795"/>
                  </a:lnTo>
                  <a:lnTo>
                    <a:pt x="422592" y="0"/>
                  </a:lnTo>
                  <a:lnTo>
                    <a:pt x="697864" y="275272"/>
                  </a:lnTo>
                  <a:lnTo>
                    <a:pt x="422592" y="550862"/>
                  </a:lnTo>
                  <a:lnTo>
                    <a:pt x="422592" y="413067"/>
                  </a:lnTo>
                  <a:lnTo>
                    <a:pt x="0" y="413067"/>
                  </a:lnTo>
                  <a:lnTo>
                    <a:pt x="0" y="137795"/>
                  </a:lnTo>
                </a:path>
              </a:pathLst>
            </a:custGeom>
            <a:ln w="1270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653790" y="2352040"/>
            <a:ext cx="19240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30" dirty="0">
                <a:solidFill>
                  <a:srgbClr val="BF0000"/>
                </a:solidFill>
                <a:latin typeface="Calibri"/>
                <a:cs typeface="Calibri"/>
              </a:rPr>
              <a:t>Δ</a:t>
            </a:r>
            <a:r>
              <a:rPr sz="400" spc="10" dirty="0">
                <a:solidFill>
                  <a:srgbClr val="BF0000"/>
                </a:solidFill>
                <a:latin typeface="Calibri"/>
                <a:cs typeface="Calibri"/>
              </a:rPr>
              <a:t>ί</a:t>
            </a:r>
            <a:r>
              <a:rPr sz="400" spc="30" dirty="0">
                <a:solidFill>
                  <a:srgbClr val="BF0000"/>
                </a:solidFill>
                <a:latin typeface="Calibri"/>
                <a:cs typeface="Calibri"/>
              </a:rPr>
              <a:t>ο</a:t>
            </a:r>
            <a:r>
              <a:rPr sz="400" spc="25" dirty="0">
                <a:solidFill>
                  <a:srgbClr val="BF0000"/>
                </a:solidFill>
                <a:latin typeface="Calibri"/>
                <a:cs typeface="Calibri"/>
              </a:rPr>
              <a:t>δ</a:t>
            </a:r>
            <a:r>
              <a:rPr sz="400" spc="30" dirty="0">
                <a:solidFill>
                  <a:srgbClr val="BF0000"/>
                </a:solidFill>
                <a:latin typeface="Calibri"/>
                <a:cs typeface="Calibri"/>
              </a:rPr>
              <a:t>ος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80757" y="1797685"/>
            <a:ext cx="2458085" cy="1258570"/>
            <a:chOff x="980757" y="1797685"/>
            <a:chExt cx="2458085" cy="1258570"/>
          </a:xfrm>
        </p:grpSpPr>
        <p:sp>
          <p:nvSpPr>
            <p:cNvPr id="20" name="object 20"/>
            <p:cNvSpPr/>
            <p:nvPr/>
          </p:nvSpPr>
          <p:spPr>
            <a:xfrm>
              <a:off x="987107" y="1804035"/>
              <a:ext cx="2445385" cy="1245870"/>
            </a:xfrm>
            <a:custGeom>
              <a:avLst/>
              <a:gdLst/>
              <a:ahLst/>
              <a:cxnLst/>
              <a:rect l="l" t="t" r="r" b="b"/>
              <a:pathLst>
                <a:path w="2445385" h="1245870">
                  <a:moveTo>
                    <a:pt x="221932" y="409892"/>
                  </a:moveTo>
                  <a:lnTo>
                    <a:pt x="218440" y="370839"/>
                  </a:lnTo>
                  <a:lnTo>
                    <a:pt x="223202" y="332739"/>
                  </a:lnTo>
                  <a:lnTo>
                    <a:pt x="235585" y="295910"/>
                  </a:lnTo>
                  <a:lnTo>
                    <a:pt x="254952" y="261302"/>
                  </a:lnTo>
                  <a:lnTo>
                    <a:pt x="280987" y="228917"/>
                  </a:lnTo>
                  <a:lnTo>
                    <a:pt x="313372" y="199707"/>
                  </a:lnTo>
                  <a:lnTo>
                    <a:pt x="351155" y="173354"/>
                  </a:lnTo>
                  <a:lnTo>
                    <a:pt x="394017" y="151129"/>
                  </a:lnTo>
                  <a:lnTo>
                    <a:pt x="441642" y="133032"/>
                  </a:lnTo>
                  <a:lnTo>
                    <a:pt x="493712" y="120014"/>
                  </a:lnTo>
                  <a:lnTo>
                    <a:pt x="548957" y="111760"/>
                  </a:lnTo>
                  <a:lnTo>
                    <a:pt x="599757" y="109219"/>
                  </a:lnTo>
                  <a:lnTo>
                    <a:pt x="650240" y="111760"/>
                  </a:lnTo>
                  <a:lnTo>
                    <a:pt x="699769" y="118427"/>
                  </a:lnTo>
                  <a:lnTo>
                    <a:pt x="747712" y="129857"/>
                  </a:lnTo>
                  <a:lnTo>
                    <a:pt x="793432" y="145732"/>
                  </a:lnTo>
                  <a:lnTo>
                    <a:pt x="823277" y="113982"/>
                  </a:lnTo>
                  <a:lnTo>
                    <a:pt x="859472" y="87312"/>
                  </a:lnTo>
                  <a:lnTo>
                    <a:pt x="901382" y="65722"/>
                  </a:lnTo>
                  <a:lnTo>
                    <a:pt x="947419" y="49529"/>
                  </a:lnTo>
                  <a:lnTo>
                    <a:pt x="996315" y="39052"/>
                  </a:lnTo>
                  <a:lnTo>
                    <a:pt x="1047432" y="34607"/>
                  </a:lnTo>
                  <a:lnTo>
                    <a:pt x="1099502" y="36194"/>
                  </a:lnTo>
                  <a:lnTo>
                    <a:pt x="1151255" y="44132"/>
                  </a:lnTo>
                  <a:lnTo>
                    <a:pt x="1201420" y="59054"/>
                  </a:lnTo>
                  <a:lnTo>
                    <a:pt x="1238250" y="74929"/>
                  </a:lnTo>
                  <a:lnTo>
                    <a:pt x="1271270" y="94614"/>
                  </a:lnTo>
                  <a:lnTo>
                    <a:pt x="1298257" y="65404"/>
                  </a:lnTo>
                  <a:lnTo>
                    <a:pt x="1331595" y="40957"/>
                  </a:lnTo>
                  <a:lnTo>
                    <a:pt x="1370647" y="21907"/>
                  </a:lnTo>
                  <a:lnTo>
                    <a:pt x="1414145" y="8572"/>
                  </a:lnTo>
                  <a:lnTo>
                    <a:pt x="1460182" y="1269"/>
                  </a:lnTo>
                  <a:lnTo>
                    <a:pt x="1507807" y="0"/>
                  </a:lnTo>
                  <a:lnTo>
                    <a:pt x="1555750" y="5397"/>
                  </a:lnTo>
                  <a:lnTo>
                    <a:pt x="1602422" y="17779"/>
                  </a:lnTo>
                  <a:lnTo>
                    <a:pt x="1649730" y="39052"/>
                  </a:lnTo>
                  <a:lnTo>
                    <a:pt x="1688465" y="67310"/>
                  </a:lnTo>
                  <a:lnTo>
                    <a:pt x="1724025" y="43179"/>
                  </a:lnTo>
                  <a:lnTo>
                    <a:pt x="1763712" y="24129"/>
                  </a:lnTo>
                  <a:lnTo>
                    <a:pt x="1806892" y="10794"/>
                  </a:lnTo>
                  <a:lnTo>
                    <a:pt x="1852295" y="2539"/>
                  </a:lnTo>
                  <a:lnTo>
                    <a:pt x="1898967" y="0"/>
                  </a:lnTo>
                  <a:lnTo>
                    <a:pt x="1945640" y="2857"/>
                  </a:lnTo>
                  <a:lnTo>
                    <a:pt x="1991677" y="11429"/>
                  </a:lnTo>
                  <a:lnTo>
                    <a:pt x="2035175" y="25400"/>
                  </a:lnTo>
                  <a:lnTo>
                    <a:pt x="2075815" y="45085"/>
                  </a:lnTo>
                  <a:lnTo>
                    <a:pt x="2109152" y="68579"/>
                  </a:lnTo>
                  <a:lnTo>
                    <a:pt x="2156142" y="124777"/>
                  </a:lnTo>
                  <a:lnTo>
                    <a:pt x="2168525" y="156527"/>
                  </a:lnTo>
                  <a:lnTo>
                    <a:pt x="2219642" y="169544"/>
                  </a:lnTo>
                  <a:lnTo>
                    <a:pt x="2265045" y="188277"/>
                  </a:lnTo>
                  <a:lnTo>
                    <a:pt x="2304415" y="211772"/>
                  </a:lnTo>
                  <a:lnTo>
                    <a:pt x="2337435" y="239712"/>
                  </a:lnTo>
                  <a:lnTo>
                    <a:pt x="2362835" y="270510"/>
                  </a:lnTo>
                  <a:lnTo>
                    <a:pt x="2389822" y="339725"/>
                  </a:lnTo>
                  <a:lnTo>
                    <a:pt x="2389822" y="376554"/>
                  </a:lnTo>
                  <a:lnTo>
                    <a:pt x="2380297" y="414019"/>
                  </a:lnTo>
                  <a:lnTo>
                    <a:pt x="2366327" y="441325"/>
                  </a:lnTo>
                  <a:lnTo>
                    <a:pt x="2397760" y="474344"/>
                  </a:lnTo>
                  <a:lnTo>
                    <a:pt x="2420937" y="509269"/>
                  </a:lnTo>
                  <a:lnTo>
                    <a:pt x="2436495" y="545464"/>
                  </a:lnTo>
                  <a:lnTo>
                    <a:pt x="2444432" y="582294"/>
                  </a:lnTo>
                  <a:lnTo>
                    <a:pt x="2445067" y="619442"/>
                  </a:lnTo>
                  <a:lnTo>
                    <a:pt x="2438082" y="656272"/>
                  </a:lnTo>
                  <a:lnTo>
                    <a:pt x="2423795" y="692150"/>
                  </a:lnTo>
                  <a:lnTo>
                    <a:pt x="2402522" y="726439"/>
                  </a:lnTo>
                  <a:lnTo>
                    <a:pt x="2373947" y="758507"/>
                  </a:lnTo>
                  <a:lnTo>
                    <a:pt x="2338387" y="788035"/>
                  </a:lnTo>
                  <a:lnTo>
                    <a:pt x="2295842" y="814387"/>
                  </a:lnTo>
                  <a:lnTo>
                    <a:pt x="2255202" y="833437"/>
                  </a:lnTo>
                  <a:lnTo>
                    <a:pt x="2211387" y="848360"/>
                  </a:lnTo>
                  <a:lnTo>
                    <a:pt x="2165032" y="859472"/>
                  </a:lnTo>
                  <a:lnTo>
                    <a:pt x="2116772" y="866457"/>
                  </a:lnTo>
                  <a:lnTo>
                    <a:pt x="2112010" y="903287"/>
                  </a:lnTo>
                  <a:lnTo>
                    <a:pt x="2078990" y="970597"/>
                  </a:lnTo>
                  <a:lnTo>
                    <a:pt x="2052002" y="1000125"/>
                  </a:lnTo>
                  <a:lnTo>
                    <a:pt x="2018982" y="1026477"/>
                  </a:lnTo>
                  <a:lnTo>
                    <a:pt x="1980882" y="1049019"/>
                  </a:lnTo>
                  <a:lnTo>
                    <a:pt x="1937702" y="1067117"/>
                  </a:lnTo>
                  <a:lnTo>
                    <a:pt x="1890712" y="1080769"/>
                  </a:lnTo>
                  <a:lnTo>
                    <a:pt x="1840230" y="1089025"/>
                  </a:lnTo>
                  <a:lnTo>
                    <a:pt x="1786890" y="1091564"/>
                  </a:lnTo>
                  <a:lnTo>
                    <a:pt x="1742122" y="1089342"/>
                  </a:lnTo>
                  <a:lnTo>
                    <a:pt x="1698307" y="1082675"/>
                  </a:lnTo>
                  <a:lnTo>
                    <a:pt x="1656080" y="1071879"/>
                  </a:lnTo>
                  <a:lnTo>
                    <a:pt x="1616392" y="1057275"/>
                  </a:lnTo>
                  <a:lnTo>
                    <a:pt x="1597977" y="1090929"/>
                  </a:lnTo>
                  <a:lnTo>
                    <a:pt x="1573847" y="1122044"/>
                  </a:lnTo>
                  <a:lnTo>
                    <a:pt x="1544637" y="1150302"/>
                  </a:lnTo>
                  <a:lnTo>
                    <a:pt x="1510665" y="1175067"/>
                  </a:lnTo>
                  <a:lnTo>
                    <a:pt x="1472565" y="1196657"/>
                  </a:lnTo>
                  <a:lnTo>
                    <a:pt x="1430972" y="1214437"/>
                  </a:lnTo>
                  <a:lnTo>
                    <a:pt x="1386522" y="1228725"/>
                  </a:lnTo>
                  <a:lnTo>
                    <a:pt x="1339850" y="1238567"/>
                  </a:lnTo>
                  <a:lnTo>
                    <a:pt x="1291272" y="1244600"/>
                  </a:lnTo>
                  <a:lnTo>
                    <a:pt x="1241425" y="1245869"/>
                  </a:lnTo>
                  <a:lnTo>
                    <a:pt x="1190942" y="1242694"/>
                  </a:lnTo>
                  <a:lnTo>
                    <a:pt x="1140142" y="1234439"/>
                  </a:lnTo>
                  <a:lnTo>
                    <a:pt x="1090930" y="1221422"/>
                  </a:lnTo>
                  <a:lnTo>
                    <a:pt x="1045210" y="1203960"/>
                  </a:lnTo>
                  <a:lnTo>
                    <a:pt x="1002982" y="1182369"/>
                  </a:lnTo>
                  <a:lnTo>
                    <a:pt x="965835" y="1156969"/>
                  </a:lnTo>
                  <a:lnTo>
                    <a:pt x="933450" y="1127760"/>
                  </a:lnTo>
                  <a:lnTo>
                    <a:pt x="888365" y="1144269"/>
                  </a:lnTo>
                  <a:lnTo>
                    <a:pt x="841692" y="1156969"/>
                  </a:lnTo>
                  <a:lnTo>
                    <a:pt x="794067" y="1165542"/>
                  </a:lnTo>
                  <a:lnTo>
                    <a:pt x="746125" y="1170304"/>
                  </a:lnTo>
                  <a:lnTo>
                    <a:pt x="697865" y="1171257"/>
                  </a:lnTo>
                  <a:lnTo>
                    <a:pt x="649922" y="1168717"/>
                  </a:lnTo>
                  <a:lnTo>
                    <a:pt x="602932" y="1162367"/>
                  </a:lnTo>
                  <a:lnTo>
                    <a:pt x="557212" y="1152525"/>
                  </a:lnTo>
                  <a:lnTo>
                    <a:pt x="513080" y="1139189"/>
                  </a:lnTo>
                  <a:lnTo>
                    <a:pt x="471170" y="1122679"/>
                  </a:lnTo>
                  <a:lnTo>
                    <a:pt x="432117" y="1102677"/>
                  </a:lnTo>
                  <a:lnTo>
                    <a:pt x="395922" y="1079500"/>
                  </a:lnTo>
                  <a:lnTo>
                    <a:pt x="362902" y="1053147"/>
                  </a:lnTo>
                  <a:lnTo>
                    <a:pt x="334327" y="1023937"/>
                  </a:lnTo>
                  <a:lnTo>
                    <a:pt x="329565" y="1018539"/>
                  </a:lnTo>
                  <a:lnTo>
                    <a:pt x="272732" y="1018539"/>
                  </a:lnTo>
                  <a:lnTo>
                    <a:pt x="219075" y="1009967"/>
                  </a:lnTo>
                  <a:lnTo>
                    <a:pt x="170180" y="993775"/>
                  </a:lnTo>
                  <a:lnTo>
                    <a:pt x="127952" y="970597"/>
                  </a:lnTo>
                  <a:lnTo>
                    <a:pt x="93662" y="941387"/>
                  </a:lnTo>
                  <a:lnTo>
                    <a:pt x="69215" y="907097"/>
                  </a:lnTo>
                  <a:lnTo>
                    <a:pt x="56197" y="868997"/>
                  </a:lnTo>
                  <a:lnTo>
                    <a:pt x="55562" y="831532"/>
                  </a:lnTo>
                  <a:lnTo>
                    <a:pt x="66675" y="795654"/>
                  </a:lnTo>
                  <a:lnTo>
                    <a:pt x="88582" y="762317"/>
                  </a:lnTo>
                  <a:lnTo>
                    <a:pt x="120967" y="732472"/>
                  </a:lnTo>
                  <a:lnTo>
                    <a:pt x="75565" y="708660"/>
                  </a:lnTo>
                  <a:lnTo>
                    <a:pt x="40322" y="679132"/>
                  </a:lnTo>
                  <a:lnTo>
                    <a:pt x="15557" y="645794"/>
                  </a:lnTo>
                  <a:lnTo>
                    <a:pt x="1905" y="609282"/>
                  </a:lnTo>
                  <a:lnTo>
                    <a:pt x="0" y="571817"/>
                  </a:lnTo>
                  <a:lnTo>
                    <a:pt x="10160" y="534035"/>
                  </a:lnTo>
                  <a:lnTo>
                    <a:pt x="33020" y="497839"/>
                  </a:lnTo>
                  <a:lnTo>
                    <a:pt x="67945" y="465772"/>
                  </a:lnTo>
                  <a:lnTo>
                    <a:pt x="112077" y="440372"/>
                  </a:lnTo>
                  <a:lnTo>
                    <a:pt x="163512" y="422910"/>
                  </a:lnTo>
                  <a:lnTo>
                    <a:pt x="220027" y="414019"/>
                  </a:lnTo>
                  <a:lnTo>
                    <a:pt x="221932" y="409892"/>
                  </a:lnTo>
                </a:path>
                <a:path w="2445385" h="1245870">
                  <a:moveTo>
                    <a:pt x="266700" y="750569"/>
                  </a:moveTo>
                  <a:lnTo>
                    <a:pt x="229552" y="750569"/>
                  </a:lnTo>
                  <a:lnTo>
                    <a:pt x="192722" y="746760"/>
                  </a:lnTo>
                  <a:lnTo>
                    <a:pt x="157162" y="738822"/>
                  </a:lnTo>
                  <a:lnTo>
                    <a:pt x="123507" y="727392"/>
                  </a:lnTo>
                </a:path>
                <a:path w="2445385" h="1245870">
                  <a:moveTo>
                    <a:pt x="393065" y="1002029"/>
                  </a:moveTo>
                  <a:lnTo>
                    <a:pt x="377825" y="1005839"/>
                  </a:lnTo>
                  <a:lnTo>
                    <a:pt x="362267" y="1009014"/>
                  </a:lnTo>
                  <a:lnTo>
                    <a:pt x="346710" y="1011237"/>
                  </a:lnTo>
                  <a:lnTo>
                    <a:pt x="330517" y="1013142"/>
                  </a:lnTo>
                </a:path>
                <a:path w="2445385" h="1245870">
                  <a:moveTo>
                    <a:pt x="933450" y="1122997"/>
                  </a:moveTo>
                  <a:lnTo>
                    <a:pt x="922337" y="1110932"/>
                  </a:lnTo>
                  <a:lnTo>
                    <a:pt x="912494" y="1098550"/>
                  </a:lnTo>
                  <a:lnTo>
                    <a:pt x="903605" y="1085850"/>
                  </a:lnTo>
                  <a:lnTo>
                    <a:pt x="895667" y="1072832"/>
                  </a:lnTo>
                </a:path>
                <a:path w="2445385" h="1245870">
                  <a:moveTo>
                    <a:pt x="1631632" y="997902"/>
                  </a:moveTo>
                  <a:lnTo>
                    <a:pt x="1629410" y="1011872"/>
                  </a:lnTo>
                  <a:lnTo>
                    <a:pt x="1626235" y="1025525"/>
                  </a:lnTo>
                  <a:lnTo>
                    <a:pt x="1622107" y="1039177"/>
                  </a:lnTo>
                  <a:lnTo>
                    <a:pt x="1616710" y="105282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12427" y="2455227"/>
              <a:ext cx="196532" cy="21367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209039" y="1867217"/>
              <a:ext cx="2143760" cy="452755"/>
            </a:xfrm>
            <a:custGeom>
              <a:avLst/>
              <a:gdLst/>
              <a:ahLst/>
              <a:cxnLst/>
              <a:rect l="l" t="t" r="r" b="b"/>
              <a:pathLst>
                <a:path w="2143760" h="452755">
                  <a:moveTo>
                    <a:pt x="2143442" y="375285"/>
                  </a:moveTo>
                  <a:lnTo>
                    <a:pt x="2127885" y="396875"/>
                  </a:lnTo>
                  <a:lnTo>
                    <a:pt x="2108835" y="417195"/>
                  </a:lnTo>
                  <a:lnTo>
                    <a:pt x="2086610" y="435610"/>
                  </a:lnTo>
                  <a:lnTo>
                    <a:pt x="2061527" y="452437"/>
                  </a:lnTo>
                </a:path>
                <a:path w="2143760" h="452755">
                  <a:moveTo>
                    <a:pt x="1946910" y="88900"/>
                  </a:moveTo>
                  <a:lnTo>
                    <a:pt x="1948814" y="98107"/>
                  </a:lnTo>
                  <a:lnTo>
                    <a:pt x="1950402" y="106997"/>
                  </a:lnTo>
                  <a:lnTo>
                    <a:pt x="1951037" y="116205"/>
                  </a:lnTo>
                  <a:lnTo>
                    <a:pt x="1951037" y="125412"/>
                  </a:lnTo>
                </a:path>
                <a:path w="2143760" h="452755">
                  <a:moveTo>
                    <a:pt x="1423987" y="46355"/>
                  </a:moveTo>
                  <a:lnTo>
                    <a:pt x="1432560" y="33972"/>
                  </a:lnTo>
                  <a:lnTo>
                    <a:pt x="1442402" y="22225"/>
                  </a:lnTo>
                  <a:lnTo>
                    <a:pt x="1453515" y="10795"/>
                  </a:lnTo>
                  <a:lnTo>
                    <a:pt x="1465897" y="0"/>
                  </a:lnTo>
                </a:path>
                <a:path w="2143760" h="452755">
                  <a:moveTo>
                    <a:pt x="1031557" y="68580"/>
                  </a:moveTo>
                  <a:lnTo>
                    <a:pt x="1035367" y="58420"/>
                  </a:lnTo>
                  <a:lnTo>
                    <a:pt x="1040129" y="48260"/>
                  </a:lnTo>
                  <a:lnTo>
                    <a:pt x="1045527" y="38100"/>
                  </a:lnTo>
                  <a:lnTo>
                    <a:pt x="1051877" y="28575"/>
                  </a:lnTo>
                </a:path>
                <a:path w="2143760" h="452755">
                  <a:moveTo>
                    <a:pt x="571182" y="82232"/>
                  </a:moveTo>
                  <a:lnTo>
                    <a:pt x="590867" y="90805"/>
                  </a:lnTo>
                  <a:lnTo>
                    <a:pt x="609599" y="100012"/>
                  </a:lnTo>
                  <a:lnTo>
                    <a:pt x="627697" y="110172"/>
                  </a:lnTo>
                  <a:lnTo>
                    <a:pt x="644842" y="120967"/>
                  </a:lnTo>
                </a:path>
                <a:path w="2143760" h="452755">
                  <a:moveTo>
                    <a:pt x="12700" y="387667"/>
                  </a:moveTo>
                  <a:lnTo>
                    <a:pt x="8890" y="377825"/>
                  </a:lnTo>
                  <a:lnTo>
                    <a:pt x="5397" y="367665"/>
                  </a:lnTo>
                  <a:lnTo>
                    <a:pt x="2222" y="357187"/>
                  </a:lnTo>
                  <a:lnTo>
                    <a:pt x="0" y="34702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743392" y="2133600"/>
            <a:ext cx="76390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30" dirty="0">
                <a:latin typeface="Calibri"/>
                <a:cs typeface="Calibri"/>
              </a:rPr>
              <a:t>Προστατευμένο</a:t>
            </a:r>
            <a:r>
              <a:rPr sz="550" spc="-3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δίκτυο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97050" y="2286000"/>
            <a:ext cx="65595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latin typeface="Calibri"/>
                <a:cs typeface="Calibri"/>
              </a:rPr>
              <a:t>(δίκτυα</a:t>
            </a:r>
            <a:r>
              <a:rPr sz="550" spc="-30" dirty="0">
                <a:latin typeface="Calibri"/>
                <a:cs typeface="Calibri"/>
              </a:rPr>
              <a:t> </a:t>
            </a:r>
            <a:r>
              <a:rPr sz="550" spc="35" dirty="0">
                <a:latin typeface="Calibri"/>
                <a:cs typeface="Calibri"/>
              </a:rPr>
              <a:t>δικτύωσης)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ΑΚΡΑΙΟΥ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grpSp>
        <p:nvGrpSpPr>
          <p:cNvPr id="26" name="object 19">
            <a:extLst>
              <a:ext uri="{FF2B5EF4-FFF2-40B4-BE49-F238E27FC236}">
                <a16:creationId xmlns:a16="http://schemas.microsoft.com/office/drawing/2014/main" id="{970CC7B1-7F3E-24CD-8E9F-EDA08087B3DA}"/>
              </a:ext>
            </a:extLst>
          </p:cNvPr>
          <p:cNvGrpSpPr/>
          <p:nvPr/>
        </p:nvGrpSpPr>
        <p:grpSpPr>
          <a:xfrm>
            <a:off x="4318636" y="1690687"/>
            <a:ext cx="2458085" cy="1258570"/>
            <a:chOff x="980757" y="1797685"/>
            <a:chExt cx="2458085" cy="1258570"/>
          </a:xfrm>
        </p:grpSpPr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E3D79679-5892-A140-7E8A-559803EA75B1}"/>
                </a:ext>
              </a:extLst>
            </p:cNvPr>
            <p:cNvSpPr/>
            <p:nvPr/>
          </p:nvSpPr>
          <p:spPr>
            <a:xfrm>
              <a:off x="987107" y="1804035"/>
              <a:ext cx="2445385" cy="1245870"/>
            </a:xfrm>
            <a:custGeom>
              <a:avLst/>
              <a:gdLst/>
              <a:ahLst/>
              <a:cxnLst/>
              <a:rect l="l" t="t" r="r" b="b"/>
              <a:pathLst>
                <a:path w="2445385" h="1245870">
                  <a:moveTo>
                    <a:pt x="221932" y="409892"/>
                  </a:moveTo>
                  <a:lnTo>
                    <a:pt x="218440" y="370839"/>
                  </a:lnTo>
                  <a:lnTo>
                    <a:pt x="223202" y="332739"/>
                  </a:lnTo>
                  <a:lnTo>
                    <a:pt x="235585" y="295910"/>
                  </a:lnTo>
                  <a:lnTo>
                    <a:pt x="254952" y="261302"/>
                  </a:lnTo>
                  <a:lnTo>
                    <a:pt x="280987" y="228917"/>
                  </a:lnTo>
                  <a:lnTo>
                    <a:pt x="313372" y="199707"/>
                  </a:lnTo>
                  <a:lnTo>
                    <a:pt x="351155" y="173354"/>
                  </a:lnTo>
                  <a:lnTo>
                    <a:pt x="394017" y="151129"/>
                  </a:lnTo>
                  <a:lnTo>
                    <a:pt x="441642" y="133032"/>
                  </a:lnTo>
                  <a:lnTo>
                    <a:pt x="493712" y="120014"/>
                  </a:lnTo>
                  <a:lnTo>
                    <a:pt x="548957" y="111760"/>
                  </a:lnTo>
                  <a:lnTo>
                    <a:pt x="599757" y="109219"/>
                  </a:lnTo>
                  <a:lnTo>
                    <a:pt x="650240" y="111760"/>
                  </a:lnTo>
                  <a:lnTo>
                    <a:pt x="699769" y="118427"/>
                  </a:lnTo>
                  <a:lnTo>
                    <a:pt x="747712" y="129857"/>
                  </a:lnTo>
                  <a:lnTo>
                    <a:pt x="793432" y="145732"/>
                  </a:lnTo>
                  <a:lnTo>
                    <a:pt x="823277" y="113982"/>
                  </a:lnTo>
                  <a:lnTo>
                    <a:pt x="859472" y="87312"/>
                  </a:lnTo>
                  <a:lnTo>
                    <a:pt x="901382" y="65722"/>
                  </a:lnTo>
                  <a:lnTo>
                    <a:pt x="947419" y="49529"/>
                  </a:lnTo>
                  <a:lnTo>
                    <a:pt x="996315" y="39052"/>
                  </a:lnTo>
                  <a:lnTo>
                    <a:pt x="1047432" y="34607"/>
                  </a:lnTo>
                  <a:lnTo>
                    <a:pt x="1099502" y="36194"/>
                  </a:lnTo>
                  <a:lnTo>
                    <a:pt x="1151255" y="44132"/>
                  </a:lnTo>
                  <a:lnTo>
                    <a:pt x="1201420" y="59054"/>
                  </a:lnTo>
                  <a:lnTo>
                    <a:pt x="1238250" y="74929"/>
                  </a:lnTo>
                  <a:lnTo>
                    <a:pt x="1271270" y="94614"/>
                  </a:lnTo>
                  <a:lnTo>
                    <a:pt x="1298257" y="65404"/>
                  </a:lnTo>
                  <a:lnTo>
                    <a:pt x="1331595" y="40957"/>
                  </a:lnTo>
                  <a:lnTo>
                    <a:pt x="1370647" y="21907"/>
                  </a:lnTo>
                  <a:lnTo>
                    <a:pt x="1414145" y="8572"/>
                  </a:lnTo>
                  <a:lnTo>
                    <a:pt x="1460182" y="1269"/>
                  </a:lnTo>
                  <a:lnTo>
                    <a:pt x="1507807" y="0"/>
                  </a:lnTo>
                  <a:lnTo>
                    <a:pt x="1555750" y="5397"/>
                  </a:lnTo>
                  <a:lnTo>
                    <a:pt x="1602422" y="17779"/>
                  </a:lnTo>
                  <a:lnTo>
                    <a:pt x="1649730" y="39052"/>
                  </a:lnTo>
                  <a:lnTo>
                    <a:pt x="1688465" y="67310"/>
                  </a:lnTo>
                  <a:lnTo>
                    <a:pt x="1724025" y="43179"/>
                  </a:lnTo>
                  <a:lnTo>
                    <a:pt x="1763712" y="24129"/>
                  </a:lnTo>
                  <a:lnTo>
                    <a:pt x="1806892" y="10794"/>
                  </a:lnTo>
                  <a:lnTo>
                    <a:pt x="1852295" y="2539"/>
                  </a:lnTo>
                  <a:lnTo>
                    <a:pt x="1898967" y="0"/>
                  </a:lnTo>
                  <a:lnTo>
                    <a:pt x="1945640" y="2857"/>
                  </a:lnTo>
                  <a:lnTo>
                    <a:pt x="1991677" y="11429"/>
                  </a:lnTo>
                  <a:lnTo>
                    <a:pt x="2035175" y="25400"/>
                  </a:lnTo>
                  <a:lnTo>
                    <a:pt x="2075815" y="45085"/>
                  </a:lnTo>
                  <a:lnTo>
                    <a:pt x="2109152" y="68579"/>
                  </a:lnTo>
                  <a:lnTo>
                    <a:pt x="2156142" y="124777"/>
                  </a:lnTo>
                  <a:lnTo>
                    <a:pt x="2168525" y="156527"/>
                  </a:lnTo>
                  <a:lnTo>
                    <a:pt x="2219642" y="169544"/>
                  </a:lnTo>
                  <a:lnTo>
                    <a:pt x="2265045" y="188277"/>
                  </a:lnTo>
                  <a:lnTo>
                    <a:pt x="2304415" y="211772"/>
                  </a:lnTo>
                  <a:lnTo>
                    <a:pt x="2337435" y="239712"/>
                  </a:lnTo>
                  <a:lnTo>
                    <a:pt x="2362835" y="270510"/>
                  </a:lnTo>
                  <a:lnTo>
                    <a:pt x="2389822" y="339725"/>
                  </a:lnTo>
                  <a:lnTo>
                    <a:pt x="2389822" y="376554"/>
                  </a:lnTo>
                  <a:lnTo>
                    <a:pt x="2380297" y="414019"/>
                  </a:lnTo>
                  <a:lnTo>
                    <a:pt x="2366327" y="441325"/>
                  </a:lnTo>
                  <a:lnTo>
                    <a:pt x="2397760" y="474344"/>
                  </a:lnTo>
                  <a:lnTo>
                    <a:pt x="2420937" y="509269"/>
                  </a:lnTo>
                  <a:lnTo>
                    <a:pt x="2436495" y="545464"/>
                  </a:lnTo>
                  <a:lnTo>
                    <a:pt x="2444432" y="582294"/>
                  </a:lnTo>
                  <a:lnTo>
                    <a:pt x="2445067" y="619442"/>
                  </a:lnTo>
                  <a:lnTo>
                    <a:pt x="2438082" y="656272"/>
                  </a:lnTo>
                  <a:lnTo>
                    <a:pt x="2423795" y="692150"/>
                  </a:lnTo>
                  <a:lnTo>
                    <a:pt x="2402522" y="726439"/>
                  </a:lnTo>
                  <a:lnTo>
                    <a:pt x="2373947" y="758507"/>
                  </a:lnTo>
                  <a:lnTo>
                    <a:pt x="2338387" y="788035"/>
                  </a:lnTo>
                  <a:lnTo>
                    <a:pt x="2295842" y="814387"/>
                  </a:lnTo>
                  <a:lnTo>
                    <a:pt x="2255202" y="833437"/>
                  </a:lnTo>
                  <a:lnTo>
                    <a:pt x="2211387" y="848360"/>
                  </a:lnTo>
                  <a:lnTo>
                    <a:pt x="2165032" y="859472"/>
                  </a:lnTo>
                  <a:lnTo>
                    <a:pt x="2116772" y="866457"/>
                  </a:lnTo>
                  <a:lnTo>
                    <a:pt x="2112010" y="903287"/>
                  </a:lnTo>
                  <a:lnTo>
                    <a:pt x="2078990" y="970597"/>
                  </a:lnTo>
                  <a:lnTo>
                    <a:pt x="2052002" y="1000125"/>
                  </a:lnTo>
                  <a:lnTo>
                    <a:pt x="2018982" y="1026477"/>
                  </a:lnTo>
                  <a:lnTo>
                    <a:pt x="1980882" y="1049019"/>
                  </a:lnTo>
                  <a:lnTo>
                    <a:pt x="1937702" y="1067117"/>
                  </a:lnTo>
                  <a:lnTo>
                    <a:pt x="1890712" y="1080769"/>
                  </a:lnTo>
                  <a:lnTo>
                    <a:pt x="1840230" y="1089025"/>
                  </a:lnTo>
                  <a:lnTo>
                    <a:pt x="1786890" y="1091564"/>
                  </a:lnTo>
                  <a:lnTo>
                    <a:pt x="1742122" y="1089342"/>
                  </a:lnTo>
                  <a:lnTo>
                    <a:pt x="1698307" y="1082675"/>
                  </a:lnTo>
                  <a:lnTo>
                    <a:pt x="1656080" y="1071879"/>
                  </a:lnTo>
                  <a:lnTo>
                    <a:pt x="1616392" y="1057275"/>
                  </a:lnTo>
                  <a:lnTo>
                    <a:pt x="1597977" y="1090929"/>
                  </a:lnTo>
                  <a:lnTo>
                    <a:pt x="1573847" y="1122044"/>
                  </a:lnTo>
                  <a:lnTo>
                    <a:pt x="1544637" y="1150302"/>
                  </a:lnTo>
                  <a:lnTo>
                    <a:pt x="1510665" y="1175067"/>
                  </a:lnTo>
                  <a:lnTo>
                    <a:pt x="1472565" y="1196657"/>
                  </a:lnTo>
                  <a:lnTo>
                    <a:pt x="1430972" y="1214437"/>
                  </a:lnTo>
                  <a:lnTo>
                    <a:pt x="1386522" y="1228725"/>
                  </a:lnTo>
                  <a:lnTo>
                    <a:pt x="1339850" y="1238567"/>
                  </a:lnTo>
                  <a:lnTo>
                    <a:pt x="1291272" y="1244600"/>
                  </a:lnTo>
                  <a:lnTo>
                    <a:pt x="1241425" y="1245869"/>
                  </a:lnTo>
                  <a:lnTo>
                    <a:pt x="1190942" y="1242694"/>
                  </a:lnTo>
                  <a:lnTo>
                    <a:pt x="1140142" y="1234439"/>
                  </a:lnTo>
                  <a:lnTo>
                    <a:pt x="1090930" y="1221422"/>
                  </a:lnTo>
                  <a:lnTo>
                    <a:pt x="1045210" y="1203960"/>
                  </a:lnTo>
                  <a:lnTo>
                    <a:pt x="1002982" y="1182369"/>
                  </a:lnTo>
                  <a:lnTo>
                    <a:pt x="965835" y="1156969"/>
                  </a:lnTo>
                  <a:lnTo>
                    <a:pt x="933450" y="1127760"/>
                  </a:lnTo>
                  <a:lnTo>
                    <a:pt x="888365" y="1144269"/>
                  </a:lnTo>
                  <a:lnTo>
                    <a:pt x="841692" y="1156969"/>
                  </a:lnTo>
                  <a:lnTo>
                    <a:pt x="794067" y="1165542"/>
                  </a:lnTo>
                  <a:lnTo>
                    <a:pt x="746125" y="1170304"/>
                  </a:lnTo>
                  <a:lnTo>
                    <a:pt x="697865" y="1171257"/>
                  </a:lnTo>
                  <a:lnTo>
                    <a:pt x="649922" y="1168717"/>
                  </a:lnTo>
                  <a:lnTo>
                    <a:pt x="602932" y="1162367"/>
                  </a:lnTo>
                  <a:lnTo>
                    <a:pt x="557212" y="1152525"/>
                  </a:lnTo>
                  <a:lnTo>
                    <a:pt x="513080" y="1139189"/>
                  </a:lnTo>
                  <a:lnTo>
                    <a:pt x="471170" y="1122679"/>
                  </a:lnTo>
                  <a:lnTo>
                    <a:pt x="432117" y="1102677"/>
                  </a:lnTo>
                  <a:lnTo>
                    <a:pt x="395922" y="1079500"/>
                  </a:lnTo>
                  <a:lnTo>
                    <a:pt x="362902" y="1053147"/>
                  </a:lnTo>
                  <a:lnTo>
                    <a:pt x="334327" y="1023937"/>
                  </a:lnTo>
                  <a:lnTo>
                    <a:pt x="329565" y="1018539"/>
                  </a:lnTo>
                  <a:lnTo>
                    <a:pt x="272732" y="1018539"/>
                  </a:lnTo>
                  <a:lnTo>
                    <a:pt x="219075" y="1009967"/>
                  </a:lnTo>
                  <a:lnTo>
                    <a:pt x="170180" y="993775"/>
                  </a:lnTo>
                  <a:lnTo>
                    <a:pt x="127952" y="970597"/>
                  </a:lnTo>
                  <a:lnTo>
                    <a:pt x="93662" y="941387"/>
                  </a:lnTo>
                  <a:lnTo>
                    <a:pt x="69215" y="907097"/>
                  </a:lnTo>
                  <a:lnTo>
                    <a:pt x="56197" y="868997"/>
                  </a:lnTo>
                  <a:lnTo>
                    <a:pt x="55562" y="831532"/>
                  </a:lnTo>
                  <a:lnTo>
                    <a:pt x="66675" y="795654"/>
                  </a:lnTo>
                  <a:lnTo>
                    <a:pt x="88582" y="762317"/>
                  </a:lnTo>
                  <a:lnTo>
                    <a:pt x="120967" y="732472"/>
                  </a:lnTo>
                  <a:lnTo>
                    <a:pt x="75565" y="708660"/>
                  </a:lnTo>
                  <a:lnTo>
                    <a:pt x="40322" y="679132"/>
                  </a:lnTo>
                  <a:lnTo>
                    <a:pt x="15557" y="645794"/>
                  </a:lnTo>
                  <a:lnTo>
                    <a:pt x="1905" y="609282"/>
                  </a:lnTo>
                  <a:lnTo>
                    <a:pt x="0" y="571817"/>
                  </a:lnTo>
                  <a:lnTo>
                    <a:pt x="10160" y="534035"/>
                  </a:lnTo>
                  <a:lnTo>
                    <a:pt x="33020" y="497839"/>
                  </a:lnTo>
                  <a:lnTo>
                    <a:pt x="67945" y="465772"/>
                  </a:lnTo>
                  <a:lnTo>
                    <a:pt x="112077" y="440372"/>
                  </a:lnTo>
                  <a:lnTo>
                    <a:pt x="163512" y="422910"/>
                  </a:lnTo>
                  <a:lnTo>
                    <a:pt x="220027" y="414019"/>
                  </a:lnTo>
                  <a:lnTo>
                    <a:pt x="221932" y="409892"/>
                  </a:lnTo>
                </a:path>
                <a:path w="2445385" h="1245870">
                  <a:moveTo>
                    <a:pt x="266700" y="750569"/>
                  </a:moveTo>
                  <a:lnTo>
                    <a:pt x="229552" y="750569"/>
                  </a:lnTo>
                  <a:lnTo>
                    <a:pt x="192722" y="746760"/>
                  </a:lnTo>
                  <a:lnTo>
                    <a:pt x="157162" y="738822"/>
                  </a:lnTo>
                  <a:lnTo>
                    <a:pt x="123507" y="727392"/>
                  </a:lnTo>
                </a:path>
                <a:path w="2445385" h="1245870">
                  <a:moveTo>
                    <a:pt x="393065" y="1002029"/>
                  </a:moveTo>
                  <a:lnTo>
                    <a:pt x="377825" y="1005839"/>
                  </a:lnTo>
                  <a:lnTo>
                    <a:pt x="362267" y="1009014"/>
                  </a:lnTo>
                  <a:lnTo>
                    <a:pt x="346710" y="1011237"/>
                  </a:lnTo>
                  <a:lnTo>
                    <a:pt x="330517" y="1013142"/>
                  </a:lnTo>
                </a:path>
                <a:path w="2445385" h="1245870">
                  <a:moveTo>
                    <a:pt x="933450" y="1122997"/>
                  </a:moveTo>
                  <a:lnTo>
                    <a:pt x="922337" y="1110932"/>
                  </a:lnTo>
                  <a:lnTo>
                    <a:pt x="912494" y="1098550"/>
                  </a:lnTo>
                  <a:lnTo>
                    <a:pt x="903605" y="1085850"/>
                  </a:lnTo>
                  <a:lnTo>
                    <a:pt x="895667" y="1072832"/>
                  </a:lnTo>
                </a:path>
                <a:path w="2445385" h="1245870">
                  <a:moveTo>
                    <a:pt x="1631632" y="997902"/>
                  </a:moveTo>
                  <a:lnTo>
                    <a:pt x="1629410" y="1011872"/>
                  </a:lnTo>
                  <a:lnTo>
                    <a:pt x="1626235" y="1025525"/>
                  </a:lnTo>
                  <a:lnTo>
                    <a:pt x="1622107" y="1039177"/>
                  </a:lnTo>
                  <a:lnTo>
                    <a:pt x="1616710" y="105282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1">
              <a:extLst>
                <a:ext uri="{FF2B5EF4-FFF2-40B4-BE49-F238E27FC236}">
                  <a16:creationId xmlns:a16="http://schemas.microsoft.com/office/drawing/2014/main" id="{4A689211-4B53-FCEB-0B33-DEA091A1F76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12427" y="2455227"/>
              <a:ext cx="196532" cy="213677"/>
            </a:xfrm>
            <a:prstGeom prst="rect">
              <a:avLst/>
            </a:prstGeom>
          </p:spPr>
        </p:pic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4D3FCA3C-8201-7DFF-2493-F19969E590FB}"/>
                </a:ext>
              </a:extLst>
            </p:cNvPr>
            <p:cNvSpPr/>
            <p:nvPr/>
          </p:nvSpPr>
          <p:spPr>
            <a:xfrm>
              <a:off x="1209039" y="1867217"/>
              <a:ext cx="2143760" cy="452755"/>
            </a:xfrm>
            <a:custGeom>
              <a:avLst/>
              <a:gdLst/>
              <a:ahLst/>
              <a:cxnLst/>
              <a:rect l="l" t="t" r="r" b="b"/>
              <a:pathLst>
                <a:path w="2143760" h="452755">
                  <a:moveTo>
                    <a:pt x="2143442" y="375285"/>
                  </a:moveTo>
                  <a:lnTo>
                    <a:pt x="2127885" y="396875"/>
                  </a:lnTo>
                  <a:lnTo>
                    <a:pt x="2108835" y="417195"/>
                  </a:lnTo>
                  <a:lnTo>
                    <a:pt x="2086610" y="435610"/>
                  </a:lnTo>
                  <a:lnTo>
                    <a:pt x="2061527" y="452437"/>
                  </a:lnTo>
                </a:path>
                <a:path w="2143760" h="452755">
                  <a:moveTo>
                    <a:pt x="1946910" y="88900"/>
                  </a:moveTo>
                  <a:lnTo>
                    <a:pt x="1948814" y="98107"/>
                  </a:lnTo>
                  <a:lnTo>
                    <a:pt x="1950402" y="106997"/>
                  </a:lnTo>
                  <a:lnTo>
                    <a:pt x="1951037" y="116205"/>
                  </a:lnTo>
                  <a:lnTo>
                    <a:pt x="1951037" y="125412"/>
                  </a:lnTo>
                </a:path>
                <a:path w="2143760" h="452755">
                  <a:moveTo>
                    <a:pt x="1423987" y="46355"/>
                  </a:moveTo>
                  <a:lnTo>
                    <a:pt x="1432560" y="33972"/>
                  </a:lnTo>
                  <a:lnTo>
                    <a:pt x="1442402" y="22225"/>
                  </a:lnTo>
                  <a:lnTo>
                    <a:pt x="1453515" y="10795"/>
                  </a:lnTo>
                  <a:lnTo>
                    <a:pt x="1465897" y="0"/>
                  </a:lnTo>
                </a:path>
                <a:path w="2143760" h="452755">
                  <a:moveTo>
                    <a:pt x="1031557" y="68580"/>
                  </a:moveTo>
                  <a:lnTo>
                    <a:pt x="1035367" y="58420"/>
                  </a:lnTo>
                  <a:lnTo>
                    <a:pt x="1040129" y="48260"/>
                  </a:lnTo>
                  <a:lnTo>
                    <a:pt x="1045527" y="38100"/>
                  </a:lnTo>
                  <a:lnTo>
                    <a:pt x="1051877" y="28575"/>
                  </a:lnTo>
                </a:path>
                <a:path w="2143760" h="452755">
                  <a:moveTo>
                    <a:pt x="571182" y="82232"/>
                  </a:moveTo>
                  <a:lnTo>
                    <a:pt x="590867" y="90805"/>
                  </a:lnTo>
                  <a:lnTo>
                    <a:pt x="609599" y="100012"/>
                  </a:lnTo>
                  <a:lnTo>
                    <a:pt x="627697" y="110172"/>
                  </a:lnTo>
                  <a:lnTo>
                    <a:pt x="644842" y="120967"/>
                  </a:lnTo>
                </a:path>
                <a:path w="2143760" h="452755">
                  <a:moveTo>
                    <a:pt x="12700" y="387667"/>
                  </a:moveTo>
                  <a:lnTo>
                    <a:pt x="8890" y="377825"/>
                  </a:lnTo>
                  <a:lnTo>
                    <a:pt x="5397" y="367665"/>
                  </a:lnTo>
                  <a:lnTo>
                    <a:pt x="2222" y="357187"/>
                  </a:lnTo>
                  <a:lnTo>
                    <a:pt x="0" y="34702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88825" cy="6880225"/>
            <a:chOff x="0" y="0"/>
            <a:chExt cx="1218882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8545" y="0"/>
              <a:ext cx="605028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720" y="5059679"/>
              <a:ext cx="932814" cy="1798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784022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443729" y="5079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0897"/>
                  </a:lnTo>
                  <a:lnTo>
                    <a:pt x="1547495" y="3546157"/>
                  </a:lnTo>
                  <a:lnTo>
                    <a:pt x="1526540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90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63365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48500" y="2199322"/>
            <a:ext cx="28206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04" dirty="0">
                <a:solidFill>
                  <a:srgbClr val="FFBA00"/>
                </a:solidFill>
                <a:latin typeface="Times New Roman"/>
                <a:cs typeface="Times New Roman"/>
              </a:rPr>
              <a:t>Σας</a:t>
            </a:r>
            <a:r>
              <a:rPr sz="3200" spc="130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3200" spc="215" dirty="0">
                <a:solidFill>
                  <a:srgbClr val="FFBA00"/>
                </a:solidFill>
                <a:latin typeface="Times New Roman"/>
                <a:cs typeface="Times New Roman"/>
              </a:rPr>
              <a:t>ευχαριστώ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48500" y="3337559"/>
            <a:ext cx="450977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Εάν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έχετε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οποιεσδήποτε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ερωτήσεις,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μη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διστάσετε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επικοινωνήσετε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μαζί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μας: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48500" y="3841432"/>
            <a:ext cx="1949450" cy="7493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98450" marR="793115" indent="-285750">
              <a:lnSpc>
                <a:spcPct val="104700"/>
              </a:lnSpc>
              <a:spcBef>
                <a:spcPts val="5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spc="60" dirty="0">
                <a:solidFill>
                  <a:srgbClr val="FFFFFF"/>
                </a:solidFill>
                <a:latin typeface="Calibri"/>
                <a:cs typeface="Calibri"/>
              </a:rPr>
              <a:t>Cristina 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Alcaraz </a:t>
            </a:r>
            <a:r>
              <a:rPr sz="850" spc="7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6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alcaraz@uma</a:t>
            </a:r>
            <a:r>
              <a:rPr sz="850" u="sng" spc="6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.es</a:t>
            </a:r>
            <a:endParaRPr sz="850">
              <a:latin typeface="Calibri"/>
              <a:cs typeface="Calibri"/>
            </a:endParaRPr>
          </a:p>
          <a:p>
            <a:pPr marL="298450" marR="5080" indent="-285750">
              <a:lnSpc>
                <a:spcPts val="19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spc="75" dirty="0">
                <a:solidFill>
                  <a:srgbClr val="FFFFFF"/>
                </a:solidFill>
                <a:latin typeface="Calibri"/>
                <a:cs typeface="Calibri"/>
              </a:rPr>
              <a:t>Abdelkader </a:t>
            </a:r>
            <a:r>
              <a:rPr sz="850" spc="90" dirty="0">
                <a:solidFill>
                  <a:srgbClr val="FFFFFF"/>
                </a:solidFill>
                <a:latin typeface="Calibri"/>
                <a:cs typeface="Calibri"/>
              </a:rPr>
              <a:t>Shaaban </a:t>
            </a:r>
            <a:r>
              <a:rPr sz="850" spc="9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abdelkader.shaaban@ai</a:t>
            </a:r>
            <a:r>
              <a:rPr sz="85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t.ac.at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455" y="5478779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1: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5634990" marR="5080">
              <a:lnSpc>
                <a:spcPts val="2920"/>
              </a:lnSpc>
              <a:spcBef>
                <a:spcPts val="310"/>
              </a:spcBef>
            </a:pPr>
            <a:r>
              <a:rPr spc="125" dirty="0"/>
              <a:t>Προστασία</a:t>
            </a:r>
            <a:r>
              <a:rPr spc="85" dirty="0"/>
              <a:t> </a:t>
            </a:r>
            <a:r>
              <a:rPr spc="105" dirty="0"/>
              <a:t>δικτύου</a:t>
            </a:r>
            <a:r>
              <a:rPr spc="75" dirty="0"/>
              <a:t> </a:t>
            </a:r>
            <a:r>
              <a:rPr spc="105" dirty="0"/>
              <a:t>για </a:t>
            </a:r>
            <a:r>
              <a:rPr spc="-560" dirty="0"/>
              <a:t> </a:t>
            </a:r>
            <a:r>
              <a:rPr spc="114" dirty="0"/>
              <a:t>συστήματα </a:t>
            </a:r>
            <a:r>
              <a:rPr spc="90" dirty="0"/>
              <a:t>ελέγχου </a:t>
            </a:r>
            <a:r>
              <a:rPr spc="95" dirty="0"/>
              <a:t> </a:t>
            </a:r>
            <a:r>
              <a:rPr spc="80" dirty="0"/>
              <a:t>ενέργειας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97725" y="2355215"/>
            <a:ext cx="2125345" cy="1057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1" spc="204" dirty="0">
                <a:solidFill>
                  <a:srgbClr val="D8791A"/>
                </a:solidFill>
                <a:latin typeface="Calibri"/>
                <a:cs typeface="Calibri"/>
              </a:rPr>
              <a:t>CSP004_C_E</a:t>
            </a:r>
            <a:endParaRPr sz="2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35"/>
              </a:spcBef>
            </a:pPr>
            <a:r>
              <a:rPr sz="850" spc="120" dirty="0">
                <a:latin typeface="Calibri"/>
                <a:cs typeface="Calibri"/>
              </a:rPr>
              <a:t>ΠΑΡΟΥΣΊΑΣΗ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95" dirty="0">
                <a:latin typeface="Calibri"/>
                <a:cs typeface="Calibri"/>
              </a:rPr>
              <a:t>ΑΠΌ: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7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Clr>
                <a:srgbClr val="FFBA00"/>
              </a:buClr>
              <a:buSzPct val="18823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850" b="1" spc="135" dirty="0">
                <a:latin typeface="Calibri"/>
                <a:cs typeface="Calibri"/>
              </a:rPr>
              <a:t>CRISTINA</a:t>
            </a:r>
            <a:r>
              <a:rPr sz="850" b="1" spc="155" dirty="0">
                <a:latin typeface="Calibri"/>
                <a:cs typeface="Calibri"/>
              </a:rPr>
              <a:t> </a:t>
            </a:r>
            <a:r>
              <a:rPr sz="850" b="1" spc="140" dirty="0">
                <a:latin typeface="Calibri"/>
                <a:cs typeface="Calibri"/>
              </a:rPr>
              <a:t>ALCARAZ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83475" y="3476942"/>
            <a:ext cx="15233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130" dirty="0">
                <a:latin typeface="Calibri"/>
                <a:cs typeface="Calibri"/>
              </a:rPr>
              <a:t>ΠΑΝΕΠΙΣΤΉΜΙΟ</a:t>
            </a:r>
            <a:r>
              <a:rPr sz="700" spc="175" dirty="0">
                <a:latin typeface="Calibri"/>
                <a:cs typeface="Calibri"/>
              </a:rPr>
              <a:t> </a:t>
            </a:r>
            <a:r>
              <a:rPr sz="700" spc="80" dirty="0">
                <a:latin typeface="Calibri"/>
                <a:cs typeface="Calibri"/>
              </a:rPr>
              <a:t>ΤΗΣ</a:t>
            </a:r>
            <a:r>
              <a:rPr sz="700" spc="100" dirty="0">
                <a:latin typeface="Calibri"/>
                <a:cs typeface="Calibri"/>
              </a:rPr>
              <a:t> </a:t>
            </a:r>
            <a:r>
              <a:rPr sz="700" spc="125" dirty="0">
                <a:latin typeface="Calibri"/>
                <a:cs typeface="Calibri"/>
              </a:rPr>
              <a:t>ΜΆΛΑΓΑ,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827" y="6151562"/>
              <a:ext cx="2649537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60370">
              <a:lnSpc>
                <a:spcPct val="100000"/>
              </a:lnSpc>
              <a:spcBef>
                <a:spcPts val="100"/>
              </a:spcBef>
            </a:pPr>
            <a:r>
              <a:rPr spc="95" dirty="0"/>
              <a:t>Γ</a:t>
            </a:r>
            <a:r>
              <a:rPr spc="100" dirty="0"/>
              <a:t>ν</a:t>
            </a:r>
            <a:r>
              <a:rPr spc="160" dirty="0"/>
              <a:t>ω</a:t>
            </a:r>
            <a:r>
              <a:rPr spc="114" dirty="0"/>
              <a:t>σ</a:t>
            </a:r>
            <a:r>
              <a:rPr spc="85" dirty="0"/>
              <a:t>τ</a:t>
            </a:r>
            <a:r>
              <a:rPr spc="120" dirty="0"/>
              <a:t>ο</a:t>
            </a:r>
            <a:r>
              <a:rPr spc="125" dirty="0"/>
              <a:t>π</a:t>
            </a:r>
            <a:r>
              <a:rPr spc="120" dirty="0"/>
              <a:t>ο</a:t>
            </a:r>
            <a:r>
              <a:rPr spc="50" dirty="0"/>
              <a:t>ί</a:t>
            </a:r>
            <a:r>
              <a:rPr spc="120" dirty="0"/>
              <a:t>ησ</a:t>
            </a:r>
            <a:r>
              <a:rPr spc="135" dirty="0"/>
              <a:t>η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501765" y="1963102"/>
            <a:ext cx="5327650" cy="829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SzPct val="188235"/>
              <a:buFont typeface="Arial"/>
              <a:buChar char="•"/>
              <a:tabLst>
                <a:tab pos="355600" algn="l"/>
              </a:tabLst>
            </a:pPr>
            <a:r>
              <a:rPr sz="850" i="1" spc="55" dirty="0">
                <a:latin typeface="Calibri"/>
                <a:cs typeface="Calibri"/>
              </a:rPr>
              <a:t>Συγχρηματοδοτείται</a:t>
            </a:r>
            <a:r>
              <a:rPr sz="850" i="1" spc="60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από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την</a:t>
            </a:r>
            <a:r>
              <a:rPr sz="850" i="1" spc="60" dirty="0">
                <a:latin typeface="Calibri"/>
                <a:cs typeface="Calibri"/>
              </a:rPr>
              <a:t> Ευρωπαϊκή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Ένωση.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Ωστόσο,</a:t>
            </a:r>
            <a:r>
              <a:rPr sz="850" i="1" spc="60" dirty="0">
                <a:latin typeface="Calibri"/>
                <a:cs typeface="Calibri"/>
              </a:rPr>
              <a:t> </a:t>
            </a:r>
            <a:r>
              <a:rPr sz="850" i="1" spc="45" dirty="0">
                <a:latin typeface="Calibri"/>
                <a:cs typeface="Calibri"/>
              </a:rPr>
              <a:t>οι</a:t>
            </a:r>
            <a:r>
              <a:rPr sz="850" i="1" spc="5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απόψεις</a:t>
            </a:r>
            <a:r>
              <a:rPr sz="850" i="1" spc="6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και</a:t>
            </a:r>
            <a:r>
              <a:rPr sz="850" i="1" spc="55" dirty="0">
                <a:latin typeface="Calibri"/>
                <a:cs typeface="Calibri"/>
              </a:rPr>
              <a:t> </a:t>
            </a:r>
            <a:r>
              <a:rPr sz="850" i="1" spc="45" dirty="0">
                <a:latin typeface="Calibri"/>
                <a:cs typeface="Calibri"/>
              </a:rPr>
              <a:t>οι</a:t>
            </a:r>
            <a:r>
              <a:rPr sz="850" i="1" spc="5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γνώμες</a:t>
            </a:r>
            <a:r>
              <a:rPr sz="850" i="1" spc="65" dirty="0">
                <a:latin typeface="Calibri"/>
                <a:cs typeface="Calibri"/>
              </a:rPr>
              <a:t> που 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εκφράζονται </a:t>
            </a:r>
            <a:r>
              <a:rPr sz="850" i="1" spc="45" dirty="0">
                <a:latin typeface="Calibri"/>
                <a:cs typeface="Calibri"/>
              </a:rPr>
              <a:t>είναι </a:t>
            </a:r>
            <a:r>
              <a:rPr sz="850" i="1" spc="55" dirty="0">
                <a:latin typeface="Calibri"/>
                <a:cs typeface="Calibri"/>
              </a:rPr>
              <a:t>αποκλειστικά του/των </a:t>
            </a:r>
            <a:r>
              <a:rPr sz="850" i="1" spc="60" dirty="0">
                <a:latin typeface="Calibri"/>
                <a:cs typeface="Calibri"/>
              </a:rPr>
              <a:t>συγγραφέα/ων </a:t>
            </a:r>
            <a:r>
              <a:rPr sz="850" i="1" spc="50" dirty="0">
                <a:latin typeface="Calibri"/>
                <a:cs typeface="Calibri"/>
              </a:rPr>
              <a:t>και </a:t>
            </a:r>
            <a:r>
              <a:rPr sz="850" i="1" spc="60" dirty="0">
                <a:latin typeface="Calibri"/>
                <a:cs typeface="Calibri"/>
              </a:rPr>
              <a:t>δεν αντανακλούν </a:t>
            </a:r>
            <a:r>
              <a:rPr sz="850" i="1" spc="50" dirty="0">
                <a:latin typeface="Calibri"/>
                <a:cs typeface="Calibri"/>
              </a:rPr>
              <a:t>κατ' </a:t>
            </a:r>
            <a:r>
              <a:rPr sz="850" i="1" spc="60" dirty="0">
                <a:latin typeface="Calibri"/>
                <a:cs typeface="Calibri"/>
              </a:rPr>
              <a:t>ανάγκη </a:t>
            </a:r>
            <a:r>
              <a:rPr sz="850" i="1" spc="40" dirty="0">
                <a:latin typeface="Calibri"/>
                <a:cs typeface="Calibri"/>
              </a:rPr>
              <a:t>τις </a:t>
            </a:r>
            <a:r>
              <a:rPr sz="850" i="1" spc="4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απόψεις </a:t>
            </a:r>
            <a:r>
              <a:rPr sz="850" i="1" spc="50" dirty="0">
                <a:latin typeface="Calibri"/>
                <a:cs typeface="Calibri"/>
              </a:rPr>
              <a:t>και </a:t>
            </a:r>
            <a:r>
              <a:rPr sz="850" i="1" spc="40" dirty="0">
                <a:latin typeface="Calibri"/>
                <a:cs typeface="Calibri"/>
              </a:rPr>
              <a:t>τις </a:t>
            </a:r>
            <a:r>
              <a:rPr sz="850" i="1" spc="60" dirty="0">
                <a:latin typeface="Calibri"/>
                <a:cs typeface="Calibri"/>
              </a:rPr>
              <a:t>γνώμες </a:t>
            </a:r>
            <a:r>
              <a:rPr sz="850" i="1" spc="55" dirty="0">
                <a:latin typeface="Calibri"/>
                <a:cs typeface="Calibri"/>
              </a:rPr>
              <a:t>της </a:t>
            </a:r>
            <a:r>
              <a:rPr sz="850" i="1" spc="60" dirty="0">
                <a:latin typeface="Calibri"/>
                <a:cs typeface="Calibri"/>
              </a:rPr>
              <a:t>Ευρωπαϊκής Ένωσης </a:t>
            </a:r>
            <a:r>
              <a:rPr sz="850" i="1" spc="65" dirty="0">
                <a:latin typeface="Calibri"/>
                <a:cs typeface="Calibri"/>
              </a:rPr>
              <a:t>ή </a:t>
            </a:r>
            <a:r>
              <a:rPr sz="850" i="1" spc="55" dirty="0">
                <a:latin typeface="Calibri"/>
                <a:cs typeface="Calibri"/>
              </a:rPr>
              <a:t>της </a:t>
            </a:r>
            <a:r>
              <a:rPr sz="850" i="1" spc="60" dirty="0">
                <a:latin typeface="Calibri"/>
                <a:cs typeface="Calibri"/>
              </a:rPr>
              <a:t>HADEA. Ούτε </a:t>
            </a:r>
            <a:r>
              <a:rPr sz="850" i="1" spc="65" dirty="0">
                <a:latin typeface="Calibri"/>
                <a:cs typeface="Calibri"/>
              </a:rPr>
              <a:t>η </a:t>
            </a:r>
            <a:r>
              <a:rPr sz="850" i="1" spc="60" dirty="0">
                <a:latin typeface="Calibri"/>
                <a:cs typeface="Calibri"/>
              </a:rPr>
              <a:t>Ευρωπαϊκή </a:t>
            </a:r>
            <a:r>
              <a:rPr sz="850" i="1" spc="65" dirty="0">
                <a:latin typeface="Calibri"/>
                <a:cs typeface="Calibri"/>
              </a:rPr>
              <a:t>Ένωση </a:t>
            </a:r>
            <a:r>
              <a:rPr sz="850" i="1" spc="55" dirty="0">
                <a:latin typeface="Calibri"/>
                <a:cs typeface="Calibri"/>
              </a:rPr>
              <a:t>ούτε </a:t>
            </a:r>
            <a:r>
              <a:rPr sz="850" i="1" spc="65" dirty="0">
                <a:latin typeface="Calibri"/>
                <a:cs typeface="Calibri"/>
              </a:rPr>
              <a:t>η 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χορηγούσα</a:t>
            </a:r>
            <a:r>
              <a:rPr sz="850" i="1" spc="2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αρχή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μπορούν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να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θεωρηθούν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υπεύθυνοι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35" dirty="0">
                <a:latin typeface="Calibri"/>
                <a:cs typeface="Calibri"/>
              </a:rPr>
              <a:t>γι'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αυτές.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85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SzPct val="188235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850" i="1" spc="65" dirty="0">
                <a:latin typeface="Calibri"/>
                <a:cs typeface="Calibri"/>
              </a:rPr>
              <a:t>Συμφωνία</a:t>
            </a:r>
            <a:r>
              <a:rPr sz="850" i="1" spc="1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έργου</a:t>
            </a:r>
            <a:r>
              <a:rPr sz="850" i="1" spc="1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αριθ.</a:t>
            </a:r>
            <a:r>
              <a:rPr sz="850" i="1" spc="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101083594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4455" y="6431597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1: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55409" y="1285874"/>
            <a:ext cx="4558665" cy="826769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700" spc="160" dirty="0">
                <a:solidFill>
                  <a:srgbClr val="FFFFFF"/>
                </a:solidFill>
                <a:latin typeface="Times New Roman"/>
                <a:cs typeface="Times New Roman"/>
              </a:rPr>
              <a:t>Θέμα-1:</a:t>
            </a: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60" dirty="0">
                <a:solidFill>
                  <a:srgbClr val="FFFFFF"/>
                </a:solidFill>
                <a:latin typeface="Times New Roman"/>
                <a:cs typeface="Times New Roman"/>
              </a:rPr>
              <a:t>Εισαγωγή</a:t>
            </a:r>
            <a:r>
              <a:rPr sz="1700" spc="2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5" dirty="0">
                <a:solidFill>
                  <a:srgbClr val="FFFFFF"/>
                </a:solidFill>
                <a:latin typeface="Times New Roman"/>
                <a:cs typeface="Times New Roman"/>
              </a:rPr>
              <a:t>στον</a:t>
            </a:r>
            <a:r>
              <a:rPr sz="1700" spc="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ενεργειακό</a:t>
            </a:r>
            <a:r>
              <a:rPr sz="170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5" dirty="0">
                <a:solidFill>
                  <a:srgbClr val="FFFFFF"/>
                </a:solidFill>
                <a:latin typeface="Times New Roman"/>
                <a:cs typeface="Times New Roman"/>
              </a:rPr>
              <a:t>έλεγχο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1700" spc="160" dirty="0">
                <a:solidFill>
                  <a:srgbClr val="FFFFFF"/>
                </a:solidFill>
                <a:latin typeface="Calibri"/>
                <a:cs typeface="Calibri"/>
              </a:rPr>
              <a:t>Προστασία</a:t>
            </a:r>
            <a:r>
              <a:rPr sz="17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150" dirty="0">
                <a:solidFill>
                  <a:srgbClr val="FFFFFF"/>
                </a:solidFill>
                <a:latin typeface="Calibri"/>
                <a:cs typeface="Calibri"/>
              </a:rPr>
              <a:t>δικτύου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8429" y="2655887"/>
            <a:ext cx="4694555" cy="1896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Calibri"/>
              <a:cs typeface="Calibri"/>
            </a:endParaRPr>
          </a:p>
          <a:p>
            <a:pPr marL="287020" marR="5080" indent="-274320">
              <a:lnSpc>
                <a:spcPct val="85700"/>
              </a:lnSpc>
              <a:spcBef>
                <a:spcPts val="5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7020" algn="l"/>
              </a:tabLst>
            </a:pP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Εισαγωγή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σενάριο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εφαρμογής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κύριες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προκλήσεις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στα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ελέγχου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ισχύος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A00"/>
              </a:buClr>
              <a:buFont typeface="Courier New"/>
              <a:buChar char="o"/>
            </a:pP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Ταξινόμηση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κυβερνοαπειλών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μελέτες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περιπτώσεων</a:t>
            </a:r>
            <a:endParaRPr sz="9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20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Τελικές</a:t>
            </a:r>
            <a:r>
              <a:rPr sz="9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παρατηρήσεις</a:t>
            </a:r>
            <a:endParaRPr sz="9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45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Αναφορές</a:t>
            </a:r>
            <a:r>
              <a:rPr sz="9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πηγές</a:t>
            </a:r>
            <a:endParaRPr sz="9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4696777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840730" cy="6880225"/>
            <a:chOff x="0" y="0"/>
            <a:chExt cx="584073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455" y="6431597"/>
            <a:ext cx="2209165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CSP004_C_E</a:t>
            </a:r>
            <a:r>
              <a:rPr sz="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1: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55409" y="1285874"/>
            <a:ext cx="4558665" cy="826769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700" spc="160" dirty="0">
                <a:solidFill>
                  <a:srgbClr val="FFFFFF"/>
                </a:solidFill>
                <a:latin typeface="Times New Roman"/>
                <a:cs typeface="Times New Roman"/>
              </a:rPr>
              <a:t>Θέμα-1:</a:t>
            </a:r>
            <a:r>
              <a:rPr sz="1700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60" dirty="0">
                <a:solidFill>
                  <a:srgbClr val="FFFFFF"/>
                </a:solidFill>
                <a:latin typeface="Times New Roman"/>
                <a:cs typeface="Times New Roman"/>
              </a:rPr>
              <a:t>Εισαγωγή</a:t>
            </a:r>
            <a:r>
              <a:rPr sz="1700" spc="2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5" dirty="0">
                <a:solidFill>
                  <a:srgbClr val="FFFFFF"/>
                </a:solidFill>
                <a:latin typeface="Times New Roman"/>
                <a:cs typeface="Times New Roman"/>
              </a:rPr>
              <a:t>στον</a:t>
            </a:r>
            <a:r>
              <a:rPr sz="1700" spc="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ενεργειακό</a:t>
            </a:r>
            <a:r>
              <a:rPr sz="170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5" dirty="0">
                <a:solidFill>
                  <a:srgbClr val="FFFFFF"/>
                </a:solidFill>
                <a:latin typeface="Times New Roman"/>
                <a:cs typeface="Times New Roman"/>
              </a:rPr>
              <a:t>έλεγχο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1700" spc="160" dirty="0">
                <a:solidFill>
                  <a:srgbClr val="FFFFFF"/>
                </a:solidFill>
                <a:latin typeface="Calibri"/>
                <a:cs typeface="Calibri"/>
              </a:rPr>
              <a:t>Προστασία</a:t>
            </a:r>
            <a:r>
              <a:rPr sz="17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150" dirty="0">
                <a:solidFill>
                  <a:srgbClr val="FFFFFF"/>
                </a:solidFill>
                <a:latin typeface="Calibri"/>
                <a:cs typeface="Calibri"/>
              </a:rPr>
              <a:t>δικτύου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88429" y="2655887"/>
            <a:ext cx="4694555" cy="1896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Calibri"/>
              <a:cs typeface="Calibri"/>
            </a:endParaRPr>
          </a:p>
          <a:p>
            <a:pPr marL="287020" marR="5080" indent="-274320">
              <a:lnSpc>
                <a:spcPct val="85700"/>
              </a:lnSpc>
              <a:spcBef>
                <a:spcPts val="5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7020" algn="l"/>
              </a:tabLst>
            </a:pP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Εισαγωγή</a:t>
            </a:r>
            <a:r>
              <a:rPr sz="9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στο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σενάριο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7E7E7E"/>
                </a:solidFill>
                <a:latin typeface="Calibri"/>
                <a:cs typeface="Calibri"/>
              </a:rPr>
              <a:t>εφαρμογής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7E7E7E"/>
                </a:solidFill>
                <a:latin typeface="Calibri"/>
                <a:cs typeface="Calibri"/>
              </a:rPr>
              <a:t>στις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7E7E7E"/>
                </a:solidFill>
                <a:latin typeface="Calibri"/>
                <a:cs typeface="Calibri"/>
              </a:rPr>
              <a:t>κύριες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7E7E7E"/>
                </a:solidFill>
                <a:latin typeface="Calibri"/>
                <a:cs typeface="Calibri"/>
              </a:rPr>
              <a:t>προκλήσεις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ασφάλειας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στα </a:t>
            </a:r>
            <a:r>
              <a:rPr sz="950" spc="-2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7E7E7E"/>
                </a:solidFill>
                <a:latin typeface="Calibri"/>
                <a:cs typeface="Calibri"/>
              </a:rPr>
              <a:t>συστήματα</a:t>
            </a:r>
            <a:r>
              <a:rPr sz="9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ελέγχου</a:t>
            </a:r>
            <a:r>
              <a:rPr sz="9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7E7E7E"/>
                </a:solidFill>
                <a:latin typeface="Calibri"/>
                <a:cs typeface="Calibri"/>
              </a:rPr>
              <a:t>ισχύος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A00"/>
              </a:buClr>
              <a:buFont typeface="Courier New"/>
              <a:buChar char="o"/>
            </a:pPr>
            <a:endParaRPr sz="7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Ταξινόμηση</a:t>
            </a:r>
            <a:r>
              <a:rPr sz="9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κυβερνοαπειλών</a:t>
            </a:r>
            <a:r>
              <a:rPr sz="9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55" dirty="0">
                <a:solidFill>
                  <a:srgbClr val="FFFFFF"/>
                </a:solidFill>
                <a:latin typeface="Calibri"/>
                <a:cs typeface="Calibri"/>
              </a:rPr>
              <a:t>μελέτες</a:t>
            </a:r>
            <a:r>
              <a:rPr sz="9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περιπτώσεων</a:t>
            </a:r>
            <a:endParaRPr sz="9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20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Τελικές</a:t>
            </a:r>
            <a:r>
              <a:rPr sz="9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30" dirty="0">
                <a:solidFill>
                  <a:srgbClr val="7E7E7E"/>
                </a:solidFill>
                <a:latin typeface="Calibri"/>
                <a:cs typeface="Calibri"/>
              </a:rPr>
              <a:t>παρατηρήσεις</a:t>
            </a:r>
            <a:endParaRPr sz="9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745"/>
              </a:spcBef>
              <a:buClr>
                <a:srgbClr val="FFBA00"/>
              </a:buClr>
              <a:buSzPct val="189473"/>
              <a:buFont typeface="Courier New"/>
              <a:buChar char="o"/>
              <a:tabLst>
                <a:tab pos="286385" algn="l"/>
              </a:tabLst>
            </a:pPr>
            <a:r>
              <a:rPr sz="950" spc="95" dirty="0">
                <a:solidFill>
                  <a:srgbClr val="7E7E7E"/>
                </a:solidFill>
                <a:latin typeface="Calibri"/>
                <a:cs typeface="Calibri"/>
              </a:rPr>
              <a:t>Αναφορές</a:t>
            </a:r>
            <a:r>
              <a:rPr sz="95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7E7E7E"/>
                </a:solidFill>
                <a:latin typeface="Calibri"/>
                <a:cs typeface="Calibri"/>
              </a:rPr>
              <a:t>πηγές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94722" y="10160"/>
            <a:ext cx="2545080" cy="6837045"/>
          </a:xfrm>
          <a:custGeom>
            <a:avLst/>
            <a:gdLst/>
            <a:ahLst/>
            <a:cxnLst/>
            <a:rect l="l" t="t" r="r" b="b"/>
            <a:pathLst>
              <a:path w="2545079" h="6837045">
                <a:moveTo>
                  <a:pt x="1321435" y="2283142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192" y="2388870"/>
                </a:lnTo>
                <a:lnTo>
                  <a:pt x="1159192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69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4" y="2307590"/>
                </a:lnTo>
                <a:lnTo>
                  <a:pt x="1417637" y="2307590"/>
                </a:lnTo>
                <a:lnTo>
                  <a:pt x="1372869" y="2289175"/>
                </a:lnTo>
                <a:lnTo>
                  <a:pt x="1321435" y="2283142"/>
                </a:lnTo>
                <a:close/>
              </a:path>
              <a:path w="2545079" h="6837045">
                <a:moveTo>
                  <a:pt x="1418272" y="2307590"/>
                </a:moveTo>
                <a:lnTo>
                  <a:pt x="1322704" y="2307590"/>
                </a:lnTo>
                <a:lnTo>
                  <a:pt x="1366837" y="2313305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4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20152" y="3457892"/>
                </a:lnTo>
                <a:lnTo>
                  <a:pt x="1214119" y="3493135"/>
                </a:lnTo>
                <a:lnTo>
                  <a:pt x="1215072" y="3525837"/>
                </a:lnTo>
                <a:lnTo>
                  <a:pt x="1215072" y="3528695"/>
                </a:lnTo>
                <a:lnTo>
                  <a:pt x="1223010" y="3563302"/>
                </a:lnTo>
                <a:lnTo>
                  <a:pt x="1258569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625" y="3682682"/>
                </a:lnTo>
                <a:lnTo>
                  <a:pt x="1487804" y="3664585"/>
                </a:lnTo>
                <a:lnTo>
                  <a:pt x="1490662" y="3662680"/>
                </a:lnTo>
                <a:lnTo>
                  <a:pt x="1403985" y="3662680"/>
                </a:lnTo>
                <a:lnTo>
                  <a:pt x="1354137" y="3657282"/>
                </a:lnTo>
                <a:lnTo>
                  <a:pt x="1298892" y="3630295"/>
                </a:lnTo>
                <a:lnTo>
                  <a:pt x="1259204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4" y="3463925"/>
                </a:lnTo>
                <a:lnTo>
                  <a:pt x="1502092" y="2512695"/>
                </a:lnTo>
                <a:lnTo>
                  <a:pt x="1508442" y="2464117"/>
                </a:lnTo>
                <a:lnTo>
                  <a:pt x="1502092" y="2417127"/>
                </a:lnTo>
                <a:lnTo>
                  <a:pt x="1483994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>
                <a:moveTo>
                  <a:pt x="2545079" y="0"/>
                </a:moveTo>
                <a:lnTo>
                  <a:pt x="2518410" y="0"/>
                </a:lnTo>
                <a:lnTo>
                  <a:pt x="1939289" y="2100897"/>
                </a:lnTo>
                <a:lnTo>
                  <a:pt x="1547494" y="3546157"/>
                </a:lnTo>
                <a:lnTo>
                  <a:pt x="1526539" y="3591877"/>
                </a:lnTo>
                <a:lnTo>
                  <a:pt x="1493519" y="3627755"/>
                </a:lnTo>
                <a:lnTo>
                  <a:pt x="1451610" y="3652202"/>
                </a:lnTo>
                <a:lnTo>
                  <a:pt x="1403985" y="3662680"/>
                </a:lnTo>
                <a:lnTo>
                  <a:pt x="1490662" y="3662680"/>
                </a:lnTo>
                <a:lnTo>
                  <a:pt x="1525269" y="3636327"/>
                </a:lnTo>
                <a:lnTo>
                  <a:pt x="1554162" y="3598862"/>
                </a:lnTo>
                <a:lnTo>
                  <a:pt x="1572894" y="3553777"/>
                </a:lnTo>
                <a:lnTo>
                  <a:pt x="1964689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79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4696777"/>
            <a:ext cx="326390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89647" y="1198879"/>
            <a:ext cx="6252845" cy="6096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165860" marR="5080" indent="-1153795">
              <a:lnSpc>
                <a:spcPct val="101800"/>
              </a:lnSpc>
              <a:spcBef>
                <a:spcPts val="55"/>
              </a:spcBef>
            </a:pPr>
            <a:r>
              <a:rPr sz="1900" b="1" spc="140" dirty="0">
                <a:latin typeface="Calibri"/>
                <a:cs typeface="Calibri"/>
              </a:rPr>
              <a:t>Επομένως,</a:t>
            </a:r>
            <a:r>
              <a:rPr sz="1900" b="1" spc="55" dirty="0">
                <a:latin typeface="Calibri"/>
                <a:cs typeface="Calibri"/>
              </a:rPr>
              <a:t> </a:t>
            </a:r>
            <a:r>
              <a:rPr sz="1900" b="1" spc="125" dirty="0">
                <a:latin typeface="Calibri"/>
                <a:cs typeface="Calibri"/>
              </a:rPr>
              <a:t>ποιες</a:t>
            </a:r>
            <a:r>
              <a:rPr sz="1900" b="1" spc="50" dirty="0">
                <a:latin typeface="Calibri"/>
                <a:cs typeface="Calibri"/>
              </a:rPr>
              <a:t> </a:t>
            </a:r>
            <a:r>
              <a:rPr sz="1900" b="1" spc="130" dirty="0">
                <a:latin typeface="Calibri"/>
                <a:cs typeface="Calibri"/>
              </a:rPr>
              <a:t>απειλές</a:t>
            </a:r>
            <a:r>
              <a:rPr sz="1900" b="1" spc="60" dirty="0">
                <a:latin typeface="Calibri"/>
                <a:cs typeface="Calibri"/>
              </a:rPr>
              <a:t> </a:t>
            </a:r>
            <a:r>
              <a:rPr sz="1900" b="1" spc="150" dirty="0">
                <a:latin typeface="Calibri"/>
                <a:cs typeface="Calibri"/>
              </a:rPr>
              <a:t>μπορούν</a:t>
            </a:r>
            <a:r>
              <a:rPr sz="1900" b="1" spc="55" dirty="0">
                <a:latin typeface="Calibri"/>
                <a:cs typeface="Calibri"/>
              </a:rPr>
              <a:t> </a:t>
            </a:r>
            <a:r>
              <a:rPr sz="1900" b="1" spc="150" dirty="0">
                <a:latin typeface="Calibri"/>
                <a:cs typeface="Calibri"/>
              </a:rPr>
              <a:t>να</a:t>
            </a:r>
            <a:r>
              <a:rPr sz="1900" b="1" spc="60" dirty="0">
                <a:latin typeface="Calibri"/>
                <a:cs typeface="Calibri"/>
              </a:rPr>
              <a:t> </a:t>
            </a:r>
            <a:r>
              <a:rPr sz="1900" b="1" spc="145" dirty="0">
                <a:latin typeface="Calibri"/>
                <a:cs typeface="Calibri"/>
              </a:rPr>
              <a:t>επηρεάσουν</a:t>
            </a:r>
            <a:r>
              <a:rPr sz="1900" b="1" spc="55" dirty="0">
                <a:latin typeface="Calibri"/>
                <a:cs typeface="Calibri"/>
              </a:rPr>
              <a:t> </a:t>
            </a:r>
            <a:r>
              <a:rPr sz="1900" b="1" spc="140" dirty="0">
                <a:latin typeface="Calibri"/>
                <a:cs typeface="Calibri"/>
              </a:rPr>
              <a:t>τα </a:t>
            </a:r>
            <a:r>
              <a:rPr sz="1900" b="1" spc="-415" dirty="0">
                <a:latin typeface="Calibri"/>
                <a:cs typeface="Calibri"/>
              </a:rPr>
              <a:t> </a:t>
            </a:r>
            <a:r>
              <a:rPr sz="1900" b="1" spc="145" dirty="0">
                <a:latin typeface="Calibri"/>
                <a:cs typeface="Calibri"/>
              </a:rPr>
              <a:t>συστήματα</a:t>
            </a:r>
            <a:r>
              <a:rPr sz="1900" b="1" spc="50" dirty="0">
                <a:latin typeface="Calibri"/>
                <a:cs typeface="Calibri"/>
              </a:rPr>
              <a:t> </a:t>
            </a:r>
            <a:r>
              <a:rPr sz="1900" b="1" spc="135" dirty="0">
                <a:latin typeface="Calibri"/>
                <a:cs typeface="Calibri"/>
              </a:rPr>
              <a:t>ενεργειακού</a:t>
            </a:r>
            <a:r>
              <a:rPr sz="1900" b="1" spc="65" dirty="0">
                <a:latin typeface="Calibri"/>
                <a:cs typeface="Calibri"/>
              </a:rPr>
              <a:t> </a:t>
            </a:r>
            <a:r>
              <a:rPr sz="1900" b="1" spc="125" dirty="0">
                <a:latin typeface="Calibri"/>
                <a:cs typeface="Calibri"/>
              </a:rPr>
              <a:t>ελέγχου;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8017" y="2322195"/>
            <a:ext cx="7094855" cy="1758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51765" algn="ctr">
              <a:lnSpc>
                <a:spcPct val="100000"/>
              </a:lnSpc>
              <a:spcBef>
                <a:spcPts val="100"/>
              </a:spcBef>
            </a:pPr>
            <a:r>
              <a:rPr sz="1700" spc="165" dirty="0">
                <a:latin typeface="Times New Roman"/>
                <a:cs typeface="Times New Roman"/>
              </a:rPr>
              <a:t>Με</a:t>
            </a:r>
            <a:r>
              <a:rPr sz="1700" spc="10" dirty="0">
                <a:latin typeface="Times New Roman"/>
                <a:cs typeface="Times New Roman"/>
              </a:rPr>
              <a:t> </a:t>
            </a:r>
            <a:r>
              <a:rPr sz="1700" spc="110" dirty="0">
                <a:latin typeface="Times New Roman"/>
                <a:cs typeface="Times New Roman"/>
              </a:rPr>
              <a:t>το</a:t>
            </a:r>
            <a:r>
              <a:rPr sz="1700" spc="10" dirty="0">
                <a:latin typeface="Times New Roman"/>
                <a:cs typeface="Times New Roman"/>
              </a:rPr>
              <a:t> </a:t>
            </a:r>
            <a:r>
              <a:rPr sz="1700" spc="114" dirty="0">
                <a:latin typeface="Times New Roman"/>
                <a:cs typeface="Times New Roman"/>
              </a:rPr>
              <a:t>νέο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700" spc="110" dirty="0">
                <a:latin typeface="Times New Roman"/>
                <a:cs typeface="Times New Roman"/>
              </a:rPr>
              <a:t>τοπίο</a:t>
            </a:r>
            <a:r>
              <a:rPr sz="1700" spc="5" dirty="0">
                <a:latin typeface="Times New Roman"/>
                <a:cs typeface="Times New Roman"/>
              </a:rPr>
              <a:t> </a:t>
            </a:r>
            <a:r>
              <a:rPr sz="1700" spc="125" dirty="0">
                <a:latin typeface="Times New Roman"/>
                <a:cs typeface="Times New Roman"/>
              </a:rPr>
              <a:t>των</a:t>
            </a:r>
            <a:r>
              <a:rPr sz="1700" spc="10" dirty="0">
                <a:latin typeface="Times New Roman"/>
                <a:cs typeface="Times New Roman"/>
              </a:rPr>
              <a:t> </a:t>
            </a:r>
            <a:r>
              <a:rPr sz="1700" spc="114" dirty="0">
                <a:latin typeface="Times New Roman"/>
                <a:cs typeface="Times New Roman"/>
              </a:rPr>
              <a:t>δικτύων</a:t>
            </a:r>
            <a:r>
              <a:rPr sz="1700" spc="10" dirty="0">
                <a:latin typeface="Times New Roman"/>
                <a:cs typeface="Times New Roman"/>
              </a:rPr>
              <a:t> </a:t>
            </a:r>
            <a:r>
              <a:rPr sz="1700" spc="114" dirty="0">
                <a:latin typeface="Times New Roman"/>
                <a:cs typeface="Times New Roman"/>
              </a:rPr>
              <a:t>ελέγχου</a:t>
            </a:r>
            <a:r>
              <a:rPr sz="1700" spc="10" dirty="0">
                <a:latin typeface="Times New Roman"/>
                <a:cs typeface="Times New Roman"/>
              </a:rPr>
              <a:t> </a:t>
            </a:r>
            <a:r>
              <a:rPr sz="1700" spc="105" dirty="0">
                <a:latin typeface="Times New Roman"/>
                <a:cs typeface="Times New Roman"/>
              </a:rPr>
              <a:t>και</a:t>
            </a:r>
            <a:r>
              <a:rPr sz="1700" spc="10" dirty="0">
                <a:latin typeface="Times New Roman"/>
                <a:cs typeface="Times New Roman"/>
              </a:rPr>
              <a:t> </a:t>
            </a:r>
            <a:r>
              <a:rPr sz="1700" spc="114" dirty="0">
                <a:latin typeface="Times New Roman"/>
                <a:cs typeface="Times New Roman"/>
              </a:rPr>
              <a:t>την</a:t>
            </a:r>
            <a:r>
              <a:rPr sz="1700" spc="5" dirty="0">
                <a:latin typeface="Times New Roman"/>
                <a:cs typeface="Times New Roman"/>
              </a:rPr>
              <a:t> </a:t>
            </a:r>
            <a:r>
              <a:rPr sz="1700" spc="120" dirty="0">
                <a:latin typeface="Times New Roman"/>
                <a:cs typeface="Times New Roman"/>
              </a:rPr>
              <a:t>προσαρμοστικότητα</a:t>
            </a:r>
            <a:endParaRPr sz="1700">
              <a:latin typeface="Times New Roman"/>
              <a:cs typeface="Times New Roman"/>
            </a:endParaRPr>
          </a:p>
          <a:p>
            <a:pPr marR="150495" algn="ctr">
              <a:lnSpc>
                <a:spcPct val="100000"/>
              </a:lnSpc>
            </a:pPr>
            <a:r>
              <a:rPr sz="1700" spc="130" dirty="0">
                <a:latin typeface="Calibri"/>
                <a:cs typeface="Calibri"/>
              </a:rPr>
              <a:t>των</a:t>
            </a:r>
            <a:r>
              <a:rPr sz="1700" spc="50" dirty="0">
                <a:latin typeface="Calibri"/>
                <a:cs typeface="Calibri"/>
              </a:rPr>
              <a:t> </a:t>
            </a:r>
            <a:r>
              <a:rPr sz="1700" spc="125" dirty="0">
                <a:latin typeface="Calibri"/>
                <a:cs typeface="Calibri"/>
              </a:rPr>
              <a:t>νέων</a:t>
            </a:r>
            <a:r>
              <a:rPr sz="1700" spc="50" dirty="0">
                <a:latin typeface="Calibri"/>
                <a:cs typeface="Calibri"/>
              </a:rPr>
              <a:t> </a:t>
            </a:r>
            <a:r>
              <a:rPr sz="1700" spc="114" dirty="0">
                <a:latin typeface="Calibri"/>
                <a:cs typeface="Calibri"/>
              </a:rPr>
              <a:t>τεχνολογιών</a:t>
            </a:r>
            <a:r>
              <a:rPr sz="1700" spc="50" dirty="0">
                <a:latin typeface="Calibri"/>
                <a:cs typeface="Calibri"/>
              </a:rPr>
              <a:t> </a:t>
            </a:r>
            <a:r>
              <a:rPr sz="1700" spc="120" dirty="0">
                <a:latin typeface="Calibri"/>
                <a:cs typeface="Calibri"/>
              </a:rPr>
              <a:t>στο</a:t>
            </a:r>
            <a:r>
              <a:rPr sz="1700" spc="50" dirty="0">
                <a:latin typeface="Calibri"/>
                <a:cs typeface="Calibri"/>
              </a:rPr>
              <a:t> </a:t>
            </a:r>
            <a:r>
              <a:rPr sz="1700" spc="110" dirty="0">
                <a:latin typeface="Calibri"/>
                <a:cs typeface="Calibri"/>
              </a:rPr>
              <a:t>λειτουργικό</a:t>
            </a:r>
            <a:r>
              <a:rPr sz="1700" spc="50" dirty="0">
                <a:latin typeface="Calibri"/>
                <a:cs typeface="Calibri"/>
              </a:rPr>
              <a:t> </a:t>
            </a:r>
            <a:r>
              <a:rPr sz="1700" spc="120" dirty="0">
                <a:latin typeface="Calibri"/>
                <a:cs typeface="Calibri"/>
              </a:rPr>
              <a:t>περιβάλλον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Calibri"/>
              <a:cs typeface="Calibri"/>
            </a:endParaRPr>
          </a:p>
          <a:p>
            <a:pPr marL="909955" marR="5080" indent="-897890">
              <a:lnSpc>
                <a:spcPct val="101699"/>
              </a:lnSpc>
              <a:tabLst>
                <a:tab pos="5744210" algn="l"/>
              </a:tabLst>
            </a:pPr>
            <a:r>
              <a:rPr sz="2350" b="1" spc="20" dirty="0">
                <a:latin typeface="Calibri"/>
                <a:cs typeface="Calibri"/>
              </a:rPr>
              <a:t>....</a:t>
            </a:r>
            <a:r>
              <a:rPr sz="2350" b="1" spc="50" dirty="0">
                <a:latin typeface="Calibri"/>
                <a:cs typeface="Calibri"/>
              </a:rPr>
              <a:t> </a:t>
            </a:r>
            <a:r>
              <a:rPr sz="2350" b="1" spc="15" dirty="0">
                <a:latin typeface="Calibri"/>
                <a:cs typeface="Calibri"/>
              </a:rPr>
              <a:t>XML</a:t>
            </a:r>
            <a:r>
              <a:rPr sz="2350" b="1" spc="60" dirty="0">
                <a:latin typeface="Calibri"/>
                <a:cs typeface="Calibri"/>
              </a:rPr>
              <a:t> </a:t>
            </a:r>
            <a:r>
              <a:rPr sz="2350" b="1" spc="-20" dirty="0">
                <a:latin typeface="Calibri"/>
                <a:cs typeface="Calibri"/>
              </a:rPr>
              <a:t>(Extensible</a:t>
            </a:r>
            <a:r>
              <a:rPr sz="2350" b="1" spc="-60" dirty="0">
                <a:latin typeface="Calibri"/>
                <a:cs typeface="Calibri"/>
              </a:rPr>
              <a:t> </a:t>
            </a:r>
            <a:r>
              <a:rPr sz="2350" b="1" spc="-15" dirty="0">
                <a:latin typeface="Calibri"/>
                <a:cs typeface="Calibri"/>
              </a:rPr>
              <a:t>Markup</a:t>
            </a:r>
            <a:r>
              <a:rPr sz="2350" b="1" spc="45" dirty="0">
                <a:latin typeface="Calibri"/>
                <a:cs typeface="Calibri"/>
              </a:rPr>
              <a:t> </a:t>
            </a:r>
            <a:r>
              <a:rPr sz="2350" b="1" spc="20" dirty="0">
                <a:latin typeface="Calibri"/>
                <a:cs typeface="Calibri"/>
              </a:rPr>
              <a:t>Language</a:t>
            </a:r>
            <a:r>
              <a:rPr sz="2350" b="1" spc="55" dirty="0">
                <a:latin typeface="Calibri"/>
                <a:cs typeface="Calibri"/>
              </a:rPr>
              <a:t> </a:t>
            </a:r>
            <a:r>
              <a:rPr sz="2350" b="1" dirty="0">
                <a:latin typeface="Calibri"/>
                <a:cs typeface="Calibri"/>
              </a:rPr>
              <a:t>-</a:t>
            </a:r>
            <a:r>
              <a:rPr sz="2350" b="1" spc="55" dirty="0">
                <a:latin typeface="Calibri"/>
                <a:cs typeface="Calibri"/>
              </a:rPr>
              <a:t> </a:t>
            </a:r>
            <a:r>
              <a:rPr sz="2350" b="1" spc="-25" dirty="0">
                <a:latin typeface="Calibri"/>
                <a:cs typeface="Calibri"/>
              </a:rPr>
              <a:t>δομημένη</a:t>
            </a:r>
            <a:r>
              <a:rPr sz="2350" b="1" spc="-60" dirty="0">
                <a:latin typeface="Calibri"/>
                <a:cs typeface="Calibri"/>
              </a:rPr>
              <a:t> </a:t>
            </a:r>
            <a:r>
              <a:rPr sz="2350" b="1" spc="-25" dirty="0">
                <a:latin typeface="Calibri"/>
                <a:cs typeface="Calibri"/>
              </a:rPr>
              <a:t>μορφή </a:t>
            </a:r>
            <a:r>
              <a:rPr sz="2350" b="1" spc="-515" dirty="0">
                <a:latin typeface="Calibri"/>
                <a:cs typeface="Calibri"/>
              </a:rPr>
              <a:t> </a:t>
            </a:r>
            <a:r>
              <a:rPr sz="2350" b="1" spc="-25" dirty="0">
                <a:latin typeface="Calibri"/>
                <a:cs typeface="Calibri"/>
              </a:rPr>
              <a:t>ανταλλαγής</a:t>
            </a:r>
            <a:r>
              <a:rPr sz="2350" b="1" spc="-60" dirty="0">
                <a:latin typeface="Calibri"/>
                <a:cs typeface="Calibri"/>
              </a:rPr>
              <a:t> </a:t>
            </a:r>
            <a:r>
              <a:rPr sz="2350" b="1" spc="25" dirty="0">
                <a:latin typeface="Calibri"/>
                <a:cs typeface="Calibri"/>
              </a:rPr>
              <a:t>δεδομένωνn)</a:t>
            </a:r>
            <a:r>
              <a:rPr sz="2350" b="1" spc="60" dirty="0">
                <a:latin typeface="Calibri"/>
                <a:cs typeface="Calibri"/>
              </a:rPr>
              <a:t> </a:t>
            </a:r>
            <a:r>
              <a:rPr sz="2350" b="1" spc="-15" dirty="0">
                <a:latin typeface="Calibri"/>
                <a:cs typeface="Calibri"/>
              </a:rPr>
              <a:t>ΤΑ</a:t>
            </a:r>
            <a:r>
              <a:rPr sz="2350" b="1" spc="-50" dirty="0">
                <a:latin typeface="Calibri"/>
                <a:cs typeface="Calibri"/>
              </a:rPr>
              <a:t> </a:t>
            </a:r>
            <a:r>
              <a:rPr sz="2350" b="1" spc="-25" dirty="0">
                <a:latin typeface="Calibri"/>
                <a:cs typeface="Calibri"/>
              </a:rPr>
              <a:t>ΠΆΝΤΑ	</a:t>
            </a:r>
            <a:r>
              <a:rPr sz="2350" b="1" spc="-20" dirty="0">
                <a:latin typeface="Calibri"/>
                <a:cs typeface="Calibri"/>
              </a:rPr>
              <a:t>!!!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2554" y="465994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72850" y="4551997"/>
            <a:ext cx="6667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73840" y="52069"/>
            <a:ext cx="336550" cy="53581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204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r>
              <a:rPr sz="2450" spc="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215" dirty="0">
                <a:solidFill>
                  <a:srgbClr val="D8D8D8"/>
                </a:solidFill>
                <a:latin typeface="Calibri"/>
                <a:cs typeface="Calibri"/>
              </a:rPr>
              <a:t>ΤΩΝ</a:t>
            </a:r>
            <a:r>
              <a:rPr sz="2450" spc="8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50" dirty="0">
                <a:solidFill>
                  <a:srgbClr val="D8D8D8"/>
                </a:solidFill>
                <a:latin typeface="Calibri"/>
                <a:cs typeface="Calibri"/>
              </a:rPr>
              <a:t>ΚΥΒΕΡΝΟΑΠΕΙΛΩΝ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4097020" cy="6858000"/>
            </a:xfrm>
            <a:custGeom>
              <a:avLst/>
              <a:gdLst/>
              <a:ahLst/>
              <a:cxnLst/>
              <a:rect l="l" t="t" r="r" b="b"/>
              <a:pathLst>
                <a:path w="409702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4097020" h="6858000">
                  <a:moveTo>
                    <a:pt x="3966845" y="5343207"/>
                  </a:moveTo>
                  <a:lnTo>
                    <a:pt x="1466850" y="5343207"/>
                  </a:lnTo>
                  <a:lnTo>
                    <a:pt x="1421765" y="5352415"/>
                  </a:lnTo>
                  <a:lnTo>
                    <a:pt x="1384934" y="5377180"/>
                  </a:lnTo>
                  <a:lnTo>
                    <a:pt x="1360170" y="5414010"/>
                  </a:lnTo>
                  <a:lnTo>
                    <a:pt x="1350962" y="5459095"/>
                  </a:lnTo>
                  <a:lnTo>
                    <a:pt x="1350962" y="5922327"/>
                  </a:lnTo>
                  <a:lnTo>
                    <a:pt x="1360170" y="5967412"/>
                  </a:lnTo>
                  <a:lnTo>
                    <a:pt x="1384934" y="6004242"/>
                  </a:lnTo>
                  <a:lnTo>
                    <a:pt x="1421765" y="6029007"/>
                  </a:lnTo>
                  <a:lnTo>
                    <a:pt x="1466850" y="6038215"/>
                  </a:lnTo>
                  <a:lnTo>
                    <a:pt x="3966845" y="6038215"/>
                  </a:lnTo>
                  <a:lnTo>
                    <a:pt x="4011929" y="6029007"/>
                  </a:lnTo>
                  <a:lnTo>
                    <a:pt x="4048759" y="6004242"/>
                  </a:lnTo>
                  <a:lnTo>
                    <a:pt x="4073525" y="5967412"/>
                  </a:lnTo>
                  <a:lnTo>
                    <a:pt x="4082732" y="5922327"/>
                  </a:lnTo>
                  <a:lnTo>
                    <a:pt x="4082732" y="5459095"/>
                  </a:lnTo>
                  <a:lnTo>
                    <a:pt x="4073525" y="5414010"/>
                  </a:lnTo>
                  <a:lnTo>
                    <a:pt x="4048759" y="5377180"/>
                  </a:lnTo>
                  <a:lnTo>
                    <a:pt x="4011929" y="5352415"/>
                  </a:lnTo>
                  <a:lnTo>
                    <a:pt x="3966845" y="5343207"/>
                  </a:lnTo>
                  <a:close/>
                </a:path>
                <a:path w="4097020" h="6858000">
                  <a:moveTo>
                    <a:pt x="3981132" y="4595177"/>
                  </a:moveTo>
                  <a:lnTo>
                    <a:pt x="1481137" y="4595177"/>
                  </a:lnTo>
                  <a:lnTo>
                    <a:pt x="1436052" y="4604067"/>
                  </a:lnTo>
                  <a:lnTo>
                    <a:pt x="1399222" y="4629150"/>
                  </a:lnTo>
                  <a:lnTo>
                    <a:pt x="1374457" y="4665980"/>
                  </a:lnTo>
                  <a:lnTo>
                    <a:pt x="1365250" y="4711065"/>
                  </a:lnTo>
                  <a:lnTo>
                    <a:pt x="1365250" y="5174297"/>
                  </a:lnTo>
                  <a:lnTo>
                    <a:pt x="1374457" y="5219382"/>
                  </a:lnTo>
                  <a:lnTo>
                    <a:pt x="1399222" y="5256212"/>
                  </a:lnTo>
                  <a:lnTo>
                    <a:pt x="1436052" y="5280977"/>
                  </a:lnTo>
                  <a:lnTo>
                    <a:pt x="1481137" y="5289867"/>
                  </a:lnTo>
                  <a:lnTo>
                    <a:pt x="3981132" y="5289867"/>
                  </a:lnTo>
                  <a:lnTo>
                    <a:pt x="4026217" y="5280977"/>
                  </a:lnTo>
                  <a:lnTo>
                    <a:pt x="4063047" y="5256212"/>
                  </a:lnTo>
                  <a:lnTo>
                    <a:pt x="4087812" y="5219382"/>
                  </a:lnTo>
                  <a:lnTo>
                    <a:pt x="4097020" y="5174297"/>
                  </a:lnTo>
                  <a:lnTo>
                    <a:pt x="4097020" y="4711065"/>
                  </a:lnTo>
                  <a:lnTo>
                    <a:pt x="4087812" y="4665980"/>
                  </a:lnTo>
                  <a:lnTo>
                    <a:pt x="4063047" y="4629150"/>
                  </a:lnTo>
                  <a:lnTo>
                    <a:pt x="4026217" y="4604067"/>
                  </a:lnTo>
                  <a:lnTo>
                    <a:pt x="3981132" y="4595177"/>
                  </a:lnTo>
                  <a:close/>
                </a:path>
                <a:path w="4097020" h="6858000">
                  <a:moveTo>
                    <a:pt x="3966845" y="3846829"/>
                  </a:moveTo>
                  <a:lnTo>
                    <a:pt x="1466850" y="3846829"/>
                  </a:lnTo>
                  <a:lnTo>
                    <a:pt x="1421765" y="3856037"/>
                  </a:lnTo>
                  <a:lnTo>
                    <a:pt x="1384934" y="3880802"/>
                  </a:lnTo>
                  <a:lnTo>
                    <a:pt x="1360170" y="3917632"/>
                  </a:lnTo>
                  <a:lnTo>
                    <a:pt x="1350962" y="3962717"/>
                  </a:lnTo>
                  <a:lnTo>
                    <a:pt x="1350962" y="4425950"/>
                  </a:lnTo>
                  <a:lnTo>
                    <a:pt x="1360170" y="4471035"/>
                  </a:lnTo>
                  <a:lnTo>
                    <a:pt x="1384934" y="4507865"/>
                  </a:lnTo>
                  <a:lnTo>
                    <a:pt x="1421765" y="4532630"/>
                  </a:lnTo>
                  <a:lnTo>
                    <a:pt x="1466850" y="4541837"/>
                  </a:lnTo>
                  <a:lnTo>
                    <a:pt x="3966845" y="4541837"/>
                  </a:lnTo>
                  <a:lnTo>
                    <a:pt x="4011929" y="4532630"/>
                  </a:lnTo>
                  <a:lnTo>
                    <a:pt x="4048759" y="4507865"/>
                  </a:lnTo>
                  <a:lnTo>
                    <a:pt x="4073525" y="4471035"/>
                  </a:lnTo>
                  <a:lnTo>
                    <a:pt x="4082732" y="4425950"/>
                  </a:lnTo>
                  <a:lnTo>
                    <a:pt x="4082732" y="3962717"/>
                  </a:lnTo>
                  <a:lnTo>
                    <a:pt x="4073525" y="3917632"/>
                  </a:lnTo>
                  <a:lnTo>
                    <a:pt x="4048759" y="3880802"/>
                  </a:lnTo>
                  <a:lnTo>
                    <a:pt x="4011929" y="3856037"/>
                  </a:lnTo>
                  <a:lnTo>
                    <a:pt x="3966845" y="3846829"/>
                  </a:lnTo>
                  <a:close/>
                </a:path>
                <a:path w="4097020" h="6858000">
                  <a:moveTo>
                    <a:pt x="3966845" y="3098482"/>
                  </a:moveTo>
                  <a:lnTo>
                    <a:pt x="1466850" y="3098482"/>
                  </a:lnTo>
                  <a:lnTo>
                    <a:pt x="1421765" y="3107690"/>
                  </a:lnTo>
                  <a:lnTo>
                    <a:pt x="1384934" y="3132454"/>
                  </a:lnTo>
                  <a:lnTo>
                    <a:pt x="1360170" y="3169285"/>
                  </a:lnTo>
                  <a:lnTo>
                    <a:pt x="1350962" y="3214370"/>
                  </a:lnTo>
                  <a:lnTo>
                    <a:pt x="1350962" y="3677602"/>
                  </a:lnTo>
                  <a:lnTo>
                    <a:pt x="1360170" y="3722687"/>
                  </a:lnTo>
                  <a:lnTo>
                    <a:pt x="1384934" y="3759517"/>
                  </a:lnTo>
                  <a:lnTo>
                    <a:pt x="1421765" y="3784282"/>
                  </a:lnTo>
                  <a:lnTo>
                    <a:pt x="1466850" y="3793490"/>
                  </a:lnTo>
                  <a:lnTo>
                    <a:pt x="3966845" y="3793490"/>
                  </a:lnTo>
                  <a:lnTo>
                    <a:pt x="4011929" y="3784282"/>
                  </a:lnTo>
                  <a:lnTo>
                    <a:pt x="4048759" y="3759517"/>
                  </a:lnTo>
                  <a:lnTo>
                    <a:pt x="4073525" y="3722687"/>
                  </a:lnTo>
                  <a:lnTo>
                    <a:pt x="4082732" y="3677602"/>
                  </a:lnTo>
                  <a:lnTo>
                    <a:pt x="4082732" y="3214370"/>
                  </a:lnTo>
                  <a:lnTo>
                    <a:pt x="4073525" y="3169285"/>
                  </a:lnTo>
                  <a:lnTo>
                    <a:pt x="4048759" y="3132454"/>
                  </a:lnTo>
                  <a:lnTo>
                    <a:pt x="4011929" y="3107690"/>
                  </a:lnTo>
                  <a:lnTo>
                    <a:pt x="3966845" y="3098482"/>
                  </a:lnTo>
                  <a:close/>
                </a:path>
                <a:path w="409702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41157" y="1596389"/>
                  </a:lnTo>
                  <a:lnTo>
                    <a:pt x="1681162" y="1642745"/>
                  </a:lnTo>
                  <a:lnTo>
                    <a:pt x="1701165" y="1701482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409702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5344" y="409575"/>
            <a:ext cx="489458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30" dirty="0">
                <a:latin typeface="Times New Roman"/>
                <a:cs typeface="Times New Roman"/>
              </a:rPr>
              <a:t>Απειλές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5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ταξινόμηση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κυβερνοαπειλών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95" dirty="0">
                <a:latin typeface="Times New Roman"/>
                <a:cs typeface="Times New Roman"/>
              </a:rPr>
              <a:t>στα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"δίκτυα </a:t>
            </a:r>
            <a:r>
              <a:rPr sz="1450" spc="-350" dirty="0">
                <a:latin typeface="Times New Roman"/>
                <a:cs typeface="Times New Roman"/>
              </a:rPr>
              <a:t> </a:t>
            </a:r>
            <a:r>
              <a:rPr sz="1450" spc="145" dirty="0">
                <a:latin typeface="Times New Roman"/>
                <a:cs typeface="Times New Roman"/>
              </a:rPr>
              <a:t>ελέγχου"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1515" y="1303654"/>
            <a:ext cx="7058025" cy="617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70" dirty="0">
                <a:latin typeface="Calibri"/>
                <a:cs typeface="Calibri"/>
              </a:rPr>
              <a:t>Τα</a:t>
            </a:r>
            <a:r>
              <a:rPr sz="950" spc="16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δίκτυα</a:t>
            </a:r>
            <a:r>
              <a:rPr sz="950" spc="16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ελέγχου</a:t>
            </a:r>
            <a:r>
              <a:rPr sz="950" spc="16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βασίζονται</a:t>
            </a:r>
            <a:r>
              <a:rPr sz="950" spc="15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κυρίως</a:t>
            </a:r>
            <a:r>
              <a:rPr sz="950" spc="16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16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κυβερνο-φυσικές</a:t>
            </a:r>
            <a:r>
              <a:rPr sz="950" spc="16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συσκευές</a:t>
            </a:r>
            <a:r>
              <a:rPr sz="950" spc="16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16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συσκευές</a:t>
            </a:r>
            <a:r>
              <a:rPr sz="950" spc="16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IIoT,</a:t>
            </a:r>
            <a:r>
              <a:rPr sz="950" spc="15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αλλά</a:t>
            </a:r>
            <a:r>
              <a:rPr sz="950" spc="16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16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15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συσκευές</a:t>
            </a:r>
            <a:r>
              <a:rPr sz="950" spc="16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ΤΠ</a:t>
            </a:r>
            <a:r>
              <a:rPr sz="950" spc="16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για </a:t>
            </a:r>
            <a:r>
              <a:rPr sz="950" spc="6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διασύνδεση,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όπως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δρομολογητές,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μεταγωγείς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μεσάζοντες.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BA00"/>
              </a:buClr>
              <a:buFont typeface="Arial"/>
              <a:buChar char="•"/>
            </a:pPr>
            <a:endParaRPr sz="9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850" spc="45" dirty="0">
                <a:latin typeface="Calibri"/>
                <a:cs typeface="Calibri"/>
              </a:rPr>
              <a:t>Έτσι,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οι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στόχοι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65" dirty="0">
                <a:latin typeface="Calibri"/>
                <a:cs typeface="Calibri"/>
              </a:rPr>
              <a:t>στα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δίκτυα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ελέγχου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θα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μπορούσαν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είναι,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παράδειγμα: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75689" y="2015807"/>
            <a:ext cx="1951355" cy="122682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315"/>
              </a:spcBef>
              <a:buSzPct val="200000"/>
              <a:buFont typeface="Arial"/>
              <a:buChar char="•"/>
              <a:tabLst>
                <a:tab pos="194945" algn="l"/>
              </a:tabLst>
            </a:pPr>
            <a:r>
              <a:rPr sz="700" spc="55" dirty="0">
                <a:latin typeface="Calibri"/>
                <a:cs typeface="Calibri"/>
              </a:rPr>
              <a:t>SCADA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master,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διακομιστές/Εξυπηρετητές</a:t>
            </a:r>
            <a:endParaRPr sz="70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135"/>
              </a:spcBef>
              <a:buSzPct val="200000"/>
              <a:buFont typeface="Arial"/>
              <a:buChar char="•"/>
              <a:tabLst>
                <a:tab pos="194945" algn="l"/>
              </a:tabLst>
            </a:pPr>
            <a:r>
              <a:rPr sz="700" spc="25" dirty="0">
                <a:latin typeface="Calibri"/>
                <a:cs typeface="Calibri"/>
              </a:rPr>
              <a:t>Ελεγκτές,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(επ)αισθητήρες,</a:t>
            </a:r>
            <a:endParaRPr sz="70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55"/>
              </a:spcBef>
              <a:buSzPct val="200000"/>
              <a:buFont typeface="Arial"/>
              <a:buChar char="•"/>
              <a:tabLst>
                <a:tab pos="194945" algn="l"/>
              </a:tabLst>
            </a:pPr>
            <a:r>
              <a:rPr sz="700" spc="20" dirty="0">
                <a:latin typeface="Calibri"/>
                <a:cs typeface="Calibri"/>
              </a:rPr>
              <a:t>Πληρεξούσια</a:t>
            </a:r>
            <a:endParaRPr sz="70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55"/>
              </a:spcBef>
              <a:buSzPct val="200000"/>
              <a:buFont typeface="Arial"/>
              <a:buChar char="•"/>
              <a:tabLst>
                <a:tab pos="194945" algn="l"/>
              </a:tabLst>
            </a:pPr>
            <a:r>
              <a:rPr sz="700" spc="20" dirty="0">
                <a:latin typeface="Calibri"/>
                <a:cs typeface="Calibri"/>
              </a:rPr>
              <a:t>Δρομολογητές</a:t>
            </a:r>
            <a:endParaRPr sz="70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55"/>
              </a:spcBef>
              <a:buSzPct val="200000"/>
              <a:buFont typeface="Arial"/>
              <a:buChar char="•"/>
              <a:tabLst>
                <a:tab pos="194945" algn="l"/>
              </a:tabLst>
            </a:pPr>
            <a:r>
              <a:rPr sz="700" spc="35" dirty="0">
                <a:latin typeface="Calibri"/>
                <a:cs typeface="Calibri"/>
              </a:rPr>
              <a:t>Διακόπτες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1515" y="3374390"/>
            <a:ext cx="6396990" cy="31178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03505" marR="5080" indent="-91440">
              <a:lnSpc>
                <a:spcPts val="1110"/>
              </a:lnSpc>
              <a:spcBef>
                <a:spcPts val="16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60" dirty="0">
                <a:latin typeface="Calibri"/>
                <a:cs typeface="Calibri"/>
              </a:rPr>
              <a:t>Σε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αυτή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ενότητα,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ταξινομούμε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50" dirty="0">
                <a:latin typeface="Calibri"/>
                <a:cs typeface="Calibri"/>
              </a:rPr>
              <a:t>τις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60" dirty="0">
                <a:latin typeface="Calibri"/>
                <a:cs typeface="Calibri"/>
              </a:rPr>
              <a:t>απειλές</a:t>
            </a:r>
            <a:r>
              <a:rPr sz="950" b="1" spc="4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σύμφωνα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με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γενική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κατηγορία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που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προβλέπεται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από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ISO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7498-2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-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b="1" spc="70" dirty="0">
                <a:latin typeface="Calibri"/>
                <a:cs typeface="Calibri"/>
              </a:rPr>
              <a:t>AIC+A/A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2810" y="3793896"/>
            <a:ext cx="2345690" cy="107569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365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spc="55" dirty="0">
                <a:latin typeface="Calibri"/>
                <a:cs typeface="Calibri"/>
              </a:rPr>
              <a:t>Διαθεσιμότητα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A)</a:t>
            </a:r>
            <a:endParaRPr sz="8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45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spc="40" dirty="0">
                <a:latin typeface="Calibri"/>
                <a:cs typeface="Calibri"/>
              </a:rPr>
              <a:t>Ολοκληρώνω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την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ακεραιότητα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" dirty="0">
                <a:latin typeface="Calibri"/>
                <a:cs typeface="Calibri"/>
              </a:rPr>
              <a:t>I)</a:t>
            </a:r>
            <a:endParaRPr sz="8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55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spc="55" dirty="0">
                <a:latin typeface="Calibri"/>
                <a:cs typeface="Calibri"/>
              </a:rPr>
              <a:t>Εμπιστευτικότητα</a:t>
            </a:r>
            <a:r>
              <a:rPr sz="850" spc="-1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C)</a:t>
            </a:r>
            <a:endParaRPr sz="8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70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spc="60" dirty="0">
                <a:latin typeface="Calibri"/>
                <a:cs typeface="Calibri"/>
              </a:rPr>
              <a:t>Ταυτοποίηση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Εξουσιοδότηση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χρήστη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A/A)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05975" y="2935922"/>
            <a:ext cx="77787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ΑΚΕΡΑΙΌΤΗΤΑ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599612" y="3330575"/>
            <a:ext cx="99060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ΔΙΑΘΕΣΙΜΌΤΗΤΑΣ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61194" y="3725862"/>
            <a:ext cx="109791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ΕΜΠΙΣΤΕΥΤΙΚΌΤΗΤΑ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02712" y="4207827"/>
            <a:ext cx="218567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ΕΠΑΛΗΘΕΥΣΗ/</a:t>
            </a:r>
            <a:r>
              <a:rPr sz="9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ΕΞΟΥΣΙΟΔΌΤΗΣΗ</a:t>
            </a:r>
            <a:r>
              <a:rPr sz="9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ΧΡΗΣΤΗ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554" y="5335270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72850" y="5227320"/>
            <a:ext cx="6667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673840" y="52069"/>
            <a:ext cx="336550" cy="53581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204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r>
              <a:rPr sz="2450" spc="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215" dirty="0">
                <a:solidFill>
                  <a:srgbClr val="D8D8D8"/>
                </a:solidFill>
                <a:latin typeface="Calibri"/>
                <a:cs typeface="Calibri"/>
              </a:rPr>
              <a:t>ΤΩΝ</a:t>
            </a:r>
            <a:r>
              <a:rPr sz="2450" spc="8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50" dirty="0">
                <a:solidFill>
                  <a:srgbClr val="D8D8D8"/>
                </a:solidFill>
                <a:latin typeface="Calibri"/>
                <a:cs typeface="Calibri"/>
              </a:rPr>
              <a:t>ΚΥΒΕΡΝΟΑΠΕΙΛΩΝ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2955" y="1673411"/>
            <a:ext cx="4070350" cy="44513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950" spc="60" dirty="0">
                <a:latin typeface="Calibri"/>
                <a:cs typeface="Calibri"/>
              </a:rPr>
              <a:t>διακόπτες</a:t>
            </a:r>
            <a:r>
              <a:rPr sz="950" spc="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πληρεξούσιοι</a:t>
            </a:r>
            <a:endParaRPr sz="950" dirty="0">
              <a:latin typeface="Calibri"/>
              <a:cs typeface="Calibri"/>
            </a:endParaRPr>
          </a:p>
          <a:p>
            <a:pPr marL="122555">
              <a:lnSpc>
                <a:spcPct val="100000"/>
              </a:lnSpc>
              <a:spcBef>
                <a:spcPts val="540"/>
              </a:spcBef>
            </a:pPr>
            <a:r>
              <a:rPr sz="850" spc="35" dirty="0">
                <a:latin typeface="Calibri"/>
                <a:cs typeface="Calibri"/>
              </a:rPr>
              <a:t>-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Έτσι,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οι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στόχοι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στα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δίκτυα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ελέγχου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θα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μπορούσαν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είναι,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παράδειγμα: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4850" y="2211704"/>
            <a:ext cx="6212205" cy="1908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1805">
              <a:lnSpc>
                <a:spcPts val="665"/>
              </a:lnSpc>
            </a:pPr>
            <a:r>
              <a:rPr sz="700" spc="30" dirty="0">
                <a:latin typeface="Calibri"/>
                <a:cs typeface="Calibri"/>
              </a:rPr>
              <a:t>- </a:t>
            </a:r>
            <a:r>
              <a:rPr sz="700" spc="60" dirty="0">
                <a:latin typeface="Calibri"/>
                <a:cs typeface="Calibri"/>
              </a:rPr>
              <a:t>XML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(Extensible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Markup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Language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- </a:t>
            </a:r>
            <a:r>
              <a:rPr sz="700" spc="45" dirty="0">
                <a:latin typeface="Calibri"/>
                <a:cs typeface="Calibri"/>
              </a:rPr>
              <a:t>δομημένηφή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ανταλλαγής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δεδομένωνn)</a:t>
            </a:r>
            <a:r>
              <a:rPr sz="700" spc="45" dirty="0">
                <a:latin typeface="Calibri"/>
                <a:cs typeface="Calibri"/>
              </a:rPr>
              <a:t> DeepL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(λογισμικό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μηχανικής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μετάφρασης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βασισμένο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σtην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ΤΝ)</a:t>
            </a:r>
            <a:endParaRPr sz="700">
              <a:latin typeface="Calibri"/>
              <a:cs typeface="Calibri"/>
            </a:endParaRPr>
          </a:p>
          <a:p>
            <a:pPr marL="383540">
              <a:lnSpc>
                <a:spcPct val="100000"/>
              </a:lnSpc>
              <a:spcBef>
                <a:spcPts val="490"/>
              </a:spcBef>
            </a:pPr>
            <a:r>
              <a:rPr sz="700" spc="20" dirty="0">
                <a:latin typeface="Calibri"/>
                <a:cs typeface="Calibri"/>
              </a:rPr>
              <a:t>-</a:t>
            </a:r>
            <a:r>
              <a:rPr sz="700" spc="25" dirty="0">
                <a:latin typeface="Calibri"/>
                <a:cs typeface="Calibri"/>
              </a:rPr>
              <a:t> Ελεγκτές, (επ)αισθητήρες,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15" dirty="0">
                <a:latin typeface="Calibri"/>
                <a:cs typeface="Calibri"/>
              </a:rPr>
              <a:t>ενεργοποιητές</a:t>
            </a:r>
            <a:endParaRPr sz="700">
              <a:latin typeface="Calibri"/>
              <a:cs typeface="Calibri"/>
            </a:endParaRPr>
          </a:p>
          <a:p>
            <a:pPr marL="383540">
              <a:lnSpc>
                <a:spcPct val="100000"/>
              </a:lnSpc>
              <a:spcBef>
                <a:spcPts val="465"/>
              </a:spcBef>
            </a:pPr>
            <a:r>
              <a:rPr sz="700" spc="20" dirty="0">
                <a:latin typeface="Calibri"/>
                <a:cs typeface="Calibri"/>
              </a:rPr>
              <a:t>-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Π</a:t>
            </a:r>
            <a:r>
              <a:rPr sz="700" spc="15" dirty="0">
                <a:latin typeface="Calibri"/>
                <a:cs typeface="Calibri"/>
              </a:rPr>
              <a:t>λ</a:t>
            </a:r>
            <a:r>
              <a:rPr sz="700" spc="20" dirty="0">
                <a:latin typeface="Calibri"/>
                <a:cs typeface="Calibri"/>
              </a:rPr>
              <a:t>η</a:t>
            </a:r>
            <a:r>
              <a:rPr sz="700" spc="25" dirty="0">
                <a:latin typeface="Calibri"/>
                <a:cs typeface="Calibri"/>
              </a:rPr>
              <a:t>ρ</a:t>
            </a:r>
            <a:r>
              <a:rPr sz="700" spc="15" dirty="0">
                <a:latin typeface="Calibri"/>
                <a:cs typeface="Calibri"/>
              </a:rPr>
              <a:t>εξ</a:t>
            </a:r>
            <a:r>
              <a:rPr sz="700" spc="20" dirty="0">
                <a:latin typeface="Calibri"/>
                <a:cs typeface="Calibri"/>
              </a:rPr>
              <a:t>ούσ</a:t>
            </a:r>
            <a:r>
              <a:rPr sz="700" dirty="0">
                <a:latin typeface="Calibri"/>
                <a:cs typeface="Calibri"/>
              </a:rPr>
              <a:t>ι</a:t>
            </a:r>
            <a:r>
              <a:rPr sz="700" spc="20" dirty="0">
                <a:latin typeface="Calibri"/>
                <a:cs typeface="Calibri"/>
              </a:rPr>
              <a:t>ο</a:t>
            </a:r>
            <a:r>
              <a:rPr sz="700" spc="15" dirty="0">
                <a:latin typeface="Calibri"/>
                <a:cs typeface="Calibri"/>
              </a:rPr>
              <a:t>ι</a:t>
            </a:r>
            <a:endParaRPr sz="700">
              <a:latin typeface="Calibri"/>
              <a:cs typeface="Calibri"/>
            </a:endParaRPr>
          </a:p>
          <a:p>
            <a:pPr marL="383540">
              <a:lnSpc>
                <a:spcPct val="100000"/>
              </a:lnSpc>
              <a:spcBef>
                <a:spcPts val="570"/>
              </a:spcBef>
            </a:pPr>
            <a:r>
              <a:rPr sz="700" spc="10" dirty="0">
                <a:latin typeface="Calibri"/>
                <a:cs typeface="Calibri"/>
              </a:rPr>
              <a:t>-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5" dirty="0">
                <a:latin typeface="Calibri"/>
                <a:cs typeface="Calibri"/>
              </a:rPr>
              <a:t>Δ</a:t>
            </a:r>
            <a:r>
              <a:rPr sz="700" dirty="0">
                <a:latin typeface="Calibri"/>
                <a:cs typeface="Calibri"/>
              </a:rPr>
              <a:t>ρ</a:t>
            </a:r>
            <a:r>
              <a:rPr sz="700" spc="5" dirty="0">
                <a:latin typeface="Calibri"/>
                <a:cs typeface="Calibri"/>
              </a:rPr>
              <a:t>ομο</a:t>
            </a:r>
            <a:r>
              <a:rPr sz="700" dirty="0">
                <a:latin typeface="Calibri"/>
                <a:cs typeface="Calibri"/>
              </a:rPr>
              <a:t>λογητέ</a:t>
            </a:r>
            <a:r>
              <a:rPr sz="700" spc="15" dirty="0">
                <a:latin typeface="Calibri"/>
                <a:cs typeface="Calibri"/>
              </a:rPr>
              <a:t>ς</a:t>
            </a:r>
            <a:endParaRPr sz="700">
              <a:latin typeface="Calibri"/>
              <a:cs typeface="Calibri"/>
            </a:endParaRPr>
          </a:p>
          <a:p>
            <a:pPr marL="383540">
              <a:lnSpc>
                <a:spcPct val="100000"/>
              </a:lnSpc>
              <a:spcBef>
                <a:spcPts val="570"/>
              </a:spcBef>
            </a:pPr>
            <a:r>
              <a:rPr sz="700" spc="10" dirty="0">
                <a:latin typeface="Calibri"/>
                <a:cs typeface="Calibri"/>
              </a:rPr>
              <a:t>-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5" dirty="0">
                <a:latin typeface="Calibri"/>
                <a:cs typeface="Calibri"/>
              </a:rPr>
              <a:t>Δ</a:t>
            </a:r>
            <a:r>
              <a:rPr sz="700" spc="-5" dirty="0">
                <a:latin typeface="Calibri"/>
                <a:cs typeface="Calibri"/>
              </a:rPr>
              <a:t>ι</a:t>
            </a:r>
            <a:r>
              <a:rPr sz="700" spc="5" dirty="0">
                <a:latin typeface="Calibri"/>
                <a:cs typeface="Calibri"/>
              </a:rPr>
              <a:t>α</a:t>
            </a:r>
            <a:r>
              <a:rPr sz="700" dirty="0">
                <a:latin typeface="Calibri"/>
                <a:cs typeface="Calibri"/>
              </a:rPr>
              <a:t>κό</a:t>
            </a:r>
            <a:r>
              <a:rPr sz="700" spc="5" dirty="0">
                <a:latin typeface="Calibri"/>
                <a:cs typeface="Calibri"/>
              </a:rPr>
              <a:t>π</a:t>
            </a:r>
            <a:r>
              <a:rPr sz="700" spc="-5" dirty="0">
                <a:latin typeface="Calibri"/>
                <a:cs typeface="Calibri"/>
              </a:rPr>
              <a:t>τ</a:t>
            </a:r>
            <a:r>
              <a:rPr sz="700" dirty="0">
                <a:latin typeface="Calibri"/>
                <a:cs typeface="Calibri"/>
              </a:rPr>
              <a:t>ε</a:t>
            </a:r>
            <a:r>
              <a:rPr sz="700" spc="15" dirty="0">
                <a:latin typeface="Calibri"/>
                <a:cs typeface="Calibri"/>
              </a:rPr>
              <a:t>ς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00">
              <a:latin typeface="Calibri"/>
              <a:cs typeface="Calibri"/>
            </a:endParaRPr>
          </a:p>
          <a:p>
            <a:pPr marL="90170" marR="2257425" indent="-90805">
              <a:lnSpc>
                <a:spcPct val="183100"/>
              </a:lnSpc>
            </a:pPr>
            <a:r>
              <a:rPr sz="950" spc="30" dirty="0">
                <a:latin typeface="Calibri"/>
                <a:cs typeface="Calibri"/>
              </a:rPr>
              <a:t>-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Σε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αυτή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την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ενότητα,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b="1" spc="40" dirty="0">
                <a:latin typeface="Calibri"/>
                <a:cs typeface="Calibri"/>
              </a:rPr>
              <a:t>ταξινομούμε</a:t>
            </a:r>
            <a:r>
              <a:rPr sz="950" b="1" spc="15" dirty="0">
                <a:latin typeface="Calibri"/>
                <a:cs typeface="Calibri"/>
              </a:rPr>
              <a:t> </a:t>
            </a:r>
            <a:r>
              <a:rPr sz="950" b="1" spc="30" dirty="0">
                <a:latin typeface="Calibri"/>
                <a:cs typeface="Calibri"/>
              </a:rPr>
              <a:t>τις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40" dirty="0">
                <a:latin typeface="Calibri"/>
                <a:cs typeface="Calibri"/>
              </a:rPr>
              <a:t>απειλές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ακολουθώντας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τη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30" dirty="0">
                <a:latin typeface="Calibri"/>
                <a:cs typeface="Calibri"/>
              </a:rPr>
              <a:t>γενική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κατηγορίες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που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προβλέπονται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από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μοντέλο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ISO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7498-2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b="1" spc="60" dirty="0">
                <a:latin typeface="Calibri"/>
                <a:cs typeface="Calibri"/>
              </a:rPr>
              <a:t>AIC+A/A</a:t>
            </a:r>
            <a:endParaRPr sz="950">
              <a:latin typeface="Calibri"/>
              <a:cs typeface="Calibri"/>
            </a:endParaRPr>
          </a:p>
          <a:p>
            <a:pPr marL="200660">
              <a:lnSpc>
                <a:spcPct val="100000"/>
              </a:lnSpc>
              <a:spcBef>
                <a:spcPts val="650"/>
              </a:spcBef>
            </a:pPr>
            <a:r>
              <a:rPr sz="850" spc="25" dirty="0">
                <a:latin typeface="Arial"/>
                <a:cs typeface="Arial"/>
              </a:rPr>
              <a:t>(-)</a:t>
            </a:r>
            <a:r>
              <a:rPr sz="850" spc="-20" dirty="0">
                <a:latin typeface="Arial"/>
                <a:cs typeface="Arial"/>
              </a:rPr>
              <a:t> </a:t>
            </a:r>
            <a:r>
              <a:rPr sz="850" spc="25" dirty="0">
                <a:latin typeface="Arial"/>
                <a:cs typeface="Arial"/>
              </a:rPr>
              <a:t>(</a:t>
            </a:r>
            <a:r>
              <a:rPr sz="850" spc="25" dirty="0">
                <a:latin typeface="Calibri"/>
                <a:cs typeface="Calibri"/>
              </a:rPr>
              <a:t>Διαθεσιμότητα)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Calibri"/>
              <a:cs typeface="Calibri"/>
            </a:endParaRPr>
          </a:p>
          <a:p>
            <a:pPr marL="200660">
              <a:lnSpc>
                <a:spcPct val="100000"/>
              </a:lnSpc>
              <a:spcBef>
                <a:spcPts val="5"/>
              </a:spcBef>
            </a:pPr>
            <a:r>
              <a:rPr sz="850" spc="10" dirty="0">
                <a:latin typeface="Calibri"/>
                <a:cs typeface="Calibri"/>
              </a:rPr>
              <a:t>-</a:t>
            </a:r>
            <a:r>
              <a:rPr sz="850" spc="-15" dirty="0">
                <a:latin typeface="Calibri"/>
                <a:cs typeface="Calibri"/>
              </a:rPr>
              <a:t> </a:t>
            </a:r>
            <a:r>
              <a:rPr sz="850" spc="5" dirty="0">
                <a:latin typeface="Calibri"/>
                <a:cs typeface="Calibri"/>
              </a:rPr>
              <a:t>ολοκλ</a:t>
            </a:r>
            <a:r>
              <a:rPr sz="850" spc="10" dirty="0">
                <a:latin typeface="Calibri"/>
                <a:cs typeface="Calibri"/>
              </a:rPr>
              <a:t>η</a:t>
            </a:r>
            <a:r>
              <a:rPr sz="850" spc="5" dirty="0">
                <a:latin typeface="Calibri"/>
                <a:cs typeface="Calibri"/>
              </a:rPr>
              <a:t>ρ</a:t>
            </a:r>
            <a:r>
              <a:rPr sz="850" spc="15" dirty="0">
                <a:latin typeface="Calibri"/>
                <a:cs typeface="Calibri"/>
              </a:rPr>
              <a:t>ώ</a:t>
            </a:r>
            <a:r>
              <a:rPr sz="850" spc="5" dirty="0">
                <a:latin typeface="Calibri"/>
                <a:cs typeface="Calibri"/>
              </a:rPr>
              <a:t>ν</a:t>
            </a:r>
            <a:r>
              <a:rPr sz="850" spc="30" dirty="0">
                <a:latin typeface="Calibri"/>
                <a:cs typeface="Calibri"/>
              </a:rPr>
              <a:t>ω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5624" y="-274004"/>
            <a:ext cx="11789727" cy="6858000"/>
            <a:chOff x="402272" y="0"/>
            <a:chExt cx="11789727" cy="6858000"/>
          </a:xfrm>
        </p:grpSpPr>
        <p:sp>
          <p:nvSpPr>
            <p:cNvPr id="5" name="object 5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532" y="0"/>
              <a:ext cx="5010467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377112" y="0"/>
              <a:ext cx="4097020" cy="6858000"/>
            </a:xfrm>
            <a:custGeom>
              <a:avLst/>
              <a:gdLst/>
              <a:ahLst/>
              <a:cxnLst/>
              <a:rect l="l" t="t" r="r" b="b"/>
              <a:pathLst>
                <a:path w="409702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4097020" h="6858000">
                  <a:moveTo>
                    <a:pt x="3966845" y="5343207"/>
                  </a:moveTo>
                  <a:lnTo>
                    <a:pt x="1466850" y="5343207"/>
                  </a:lnTo>
                  <a:lnTo>
                    <a:pt x="1421765" y="5352415"/>
                  </a:lnTo>
                  <a:lnTo>
                    <a:pt x="1384934" y="5377180"/>
                  </a:lnTo>
                  <a:lnTo>
                    <a:pt x="1360170" y="5414010"/>
                  </a:lnTo>
                  <a:lnTo>
                    <a:pt x="1350962" y="5459095"/>
                  </a:lnTo>
                  <a:lnTo>
                    <a:pt x="1350962" y="5922327"/>
                  </a:lnTo>
                  <a:lnTo>
                    <a:pt x="1360170" y="5967412"/>
                  </a:lnTo>
                  <a:lnTo>
                    <a:pt x="1384934" y="6004242"/>
                  </a:lnTo>
                  <a:lnTo>
                    <a:pt x="1421765" y="6029007"/>
                  </a:lnTo>
                  <a:lnTo>
                    <a:pt x="1466850" y="6038215"/>
                  </a:lnTo>
                  <a:lnTo>
                    <a:pt x="3966845" y="6038215"/>
                  </a:lnTo>
                  <a:lnTo>
                    <a:pt x="4011929" y="6029007"/>
                  </a:lnTo>
                  <a:lnTo>
                    <a:pt x="4048759" y="6004242"/>
                  </a:lnTo>
                  <a:lnTo>
                    <a:pt x="4073525" y="5967412"/>
                  </a:lnTo>
                  <a:lnTo>
                    <a:pt x="4082732" y="5922327"/>
                  </a:lnTo>
                  <a:lnTo>
                    <a:pt x="4082732" y="5459095"/>
                  </a:lnTo>
                  <a:lnTo>
                    <a:pt x="4073525" y="5414010"/>
                  </a:lnTo>
                  <a:lnTo>
                    <a:pt x="4048759" y="5377180"/>
                  </a:lnTo>
                  <a:lnTo>
                    <a:pt x="4011929" y="5352415"/>
                  </a:lnTo>
                  <a:lnTo>
                    <a:pt x="3966845" y="5343207"/>
                  </a:lnTo>
                  <a:close/>
                </a:path>
                <a:path w="4097020" h="6858000">
                  <a:moveTo>
                    <a:pt x="3981132" y="4595177"/>
                  </a:moveTo>
                  <a:lnTo>
                    <a:pt x="1481137" y="4595177"/>
                  </a:lnTo>
                  <a:lnTo>
                    <a:pt x="1436052" y="4604067"/>
                  </a:lnTo>
                  <a:lnTo>
                    <a:pt x="1399222" y="4629150"/>
                  </a:lnTo>
                  <a:lnTo>
                    <a:pt x="1374457" y="4665980"/>
                  </a:lnTo>
                  <a:lnTo>
                    <a:pt x="1365250" y="4711065"/>
                  </a:lnTo>
                  <a:lnTo>
                    <a:pt x="1365250" y="5174297"/>
                  </a:lnTo>
                  <a:lnTo>
                    <a:pt x="1374457" y="5219382"/>
                  </a:lnTo>
                  <a:lnTo>
                    <a:pt x="1399222" y="5256212"/>
                  </a:lnTo>
                  <a:lnTo>
                    <a:pt x="1436052" y="5280977"/>
                  </a:lnTo>
                  <a:lnTo>
                    <a:pt x="1481137" y="5289867"/>
                  </a:lnTo>
                  <a:lnTo>
                    <a:pt x="3981132" y="5289867"/>
                  </a:lnTo>
                  <a:lnTo>
                    <a:pt x="4026217" y="5280977"/>
                  </a:lnTo>
                  <a:lnTo>
                    <a:pt x="4063047" y="5256212"/>
                  </a:lnTo>
                  <a:lnTo>
                    <a:pt x="4087812" y="5219382"/>
                  </a:lnTo>
                  <a:lnTo>
                    <a:pt x="4097020" y="5174297"/>
                  </a:lnTo>
                  <a:lnTo>
                    <a:pt x="4097020" y="4711065"/>
                  </a:lnTo>
                  <a:lnTo>
                    <a:pt x="4087812" y="4665980"/>
                  </a:lnTo>
                  <a:lnTo>
                    <a:pt x="4063047" y="4629150"/>
                  </a:lnTo>
                  <a:lnTo>
                    <a:pt x="4026217" y="4604067"/>
                  </a:lnTo>
                  <a:lnTo>
                    <a:pt x="3981132" y="4595177"/>
                  </a:lnTo>
                  <a:close/>
                </a:path>
                <a:path w="4097020" h="6858000">
                  <a:moveTo>
                    <a:pt x="3966845" y="3846829"/>
                  </a:moveTo>
                  <a:lnTo>
                    <a:pt x="1466850" y="3846829"/>
                  </a:lnTo>
                  <a:lnTo>
                    <a:pt x="1421765" y="3856037"/>
                  </a:lnTo>
                  <a:lnTo>
                    <a:pt x="1384934" y="3880802"/>
                  </a:lnTo>
                  <a:lnTo>
                    <a:pt x="1360170" y="3917632"/>
                  </a:lnTo>
                  <a:lnTo>
                    <a:pt x="1350962" y="3962717"/>
                  </a:lnTo>
                  <a:lnTo>
                    <a:pt x="1350962" y="4425950"/>
                  </a:lnTo>
                  <a:lnTo>
                    <a:pt x="1360170" y="4471035"/>
                  </a:lnTo>
                  <a:lnTo>
                    <a:pt x="1384934" y="4507865"/>
                  </a:lnTo>
                  <a:lnTo>
                    <a:pt x="1421765" y="4532630"/>
                  </a:lnTo>
                  <a:lnTo>
                    <a:pt x="1466850" y="4541837"/>
                  </a:lnTo>
                  <a:lnTo>
                    <a:pt x="3966845" y="4541837"/>
                  </a:lnTo>
                  <a:lnTo>
                    <a:pt x="4011929" y="4532630"/>
                  </a:lnTo>
                  <a:lnTo>
                    <a:pt x="4048759" y="4507865"/>
                  </a:lnTo>
                  <a:lnTo>
                    <a:pt x="4073525" y="4471035"/>
                  </a:lnTo>
                  <a:lnTo>
                    <a:pt x="4082732" y="4425950"/>
                  </a:lnTo>
                  <a:lnTo>
                    <a:pt x="4082732" y="3962717"/>
                  </a:lnTo>
                  <a:lnTo>
                    <a:pt x="4073525" y="3917632"/>
                  </a:lnTo>
                  <a:lnTo>
                    <a:pt x="4048759" y="3880802"/>
                  </a:lnTo>
                  <a:lnTo>
                    <a:pt x="4011929" y="3856037"/>
                  </a:lnTo>
                  <a:lnTo>
                    <a:pt x="3966845" y="3846829"/>
                  </a:lnTo>
                  <a:close/>
                </a:path>
                <a:path w="4097020" h="6858000">
                  <a:moveTo>
                    <a:pt x="3966845" y="3098482"/>
                  </a:moveTo>
                  <a:lnTo>
                    <a:pt x="1466850" y="3098482"/>
                  </a:lnTo>
                  <a:lnTo>
                    <a:pt x="1421765" y="3107690"/>
                  </a:lnTo>
                  <a:lnTo>
                    <a:pt x="1384934" y="3132454"/>
                  </a:lnTo>
                  <a:lnTo>
                    <a:pt x="1360170" y="3169285"/>
                  </a:lnTo>
                  <a:lnTo>
                    <a:pt x="1350962" y="3214370"/>
                  </a:lnTo>
                  <a:lnTo>
                    <a:pt x="1350962" y="3677602"/>
                  </a:lnTo>
                  <a:lnTo>
                    <a:pt x="1360170" y="3722687"/>
                  </a:lnTo>
                  <a:lnTo>
                    <a:pt x="1384934" y="3759517"/>
                  </a:lnTo>
                  <a:lnTo>
                    <a:pt x="1421765" y="3784282"/>
                  </a:lnTo>
                  <a:lnTo>
                    <a:pt x="1466850" y="3793490"/>
                  </a:lnTo>
                  <a:lnTo>
                    <a:pt x="3966845" y="3793490"/>
                  </a:lnTo>
                  <a:lnTo>
                    <a:pt x="4011929" y="3784282"/>
                  </a:lnTo>
                  <a:lnTo>
                    <a:pt x="4048759" y="3759517"/>
                  </a:lnTo>
                  <a:lnTo>
                    <a:pt x="4073525" y="3722687"/>
                  </a:lnTo>
                  <a:lnTo>
                    <a:pt x="4082732" y="3677602"/>
                  </a:lnTo>
                  <a:lnTo>
                    <a:pt x="4082732" y="3214370"/>
                  </a:lnTo>
                  <a:lnTo>
                    <a:pt x="4073525" y="3169285"/>
                  </a:lnTo>
                  <a:lnTo>
                    <a:pt x="4048759" y="3132454"/>
                  </a:lnTo>
                  <a:lnTo>
                    <a:pt x="4011929" y="3107690"/>
                  </a:lnTo>
                  <a:lnTo>
                    <a:pt x="3966845" y="3098482"/>
                  </a:lnTo>
                  <a:close/>
                </a:path>
                <a:path w="409702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41157" y="1596389"/>
                  </a:lnTo>
                  <a:lnTo>
                    <a:pt x="1681162" y="1642745"/>
                  </a:lnTo>
                  <a:lnTo>
                    <a:pt x="1701165" y="1701482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409702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34022" y="2102167"/>
              <a:ext cx="11505565" cy="3308350"/>
            </a:xfrm>
            <a:custGeom>
              <a:avLst/>
              <a:gdLst/>
              <a:ahLst/>
              <a:cxnLst/>
              <a:rect l="l" t="t" r="r" b="b"/>
              <a:pathLst>
                <a:path w="11505565" h="3308350">
                  <a:moveTo>
                    <a:pt x="11505247" y="0"/>
                  </a:moveTo>
                  <a:lnTo>
                    <a:pt x="0" y="0"/>
                  </a:lnTo>
                  <a:lnTo>
                    <a:pt x="0" y="3308350"/>
                  </a:lnTo>
                  <a:lnTo>
                    <a:pt x="11505247" y="3308350"/>
                  </a:lnTo>
                  <a:lnTo>
                    <a:pt x="115052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02272" y="2070417"/>
              <a:ext cx="11569065" cy="3371850"/>
            </a:xfrm>
            <a:custGeom>
              <a:avLst/>
              <a:gdLst/>
              <a:ahLst/>
              <a:cxnLst/>
              <a:rect l="l" t="t" r="r" b="b"/>
              <a:pathLst>
                <a:path w="11569065" h="3371850">
                  <a:moveTo>
                    <a:pt x="11536997" y="0"/>
                  </a:moveTo>
                  <a:lnTo>
                    <a:pt x="31749" y="0"/>
                  </a:lnTo>
                  <a:lnTo>
                    <a:pt x="19367" y="2540"/>
                  </a:lnTo>
                  <a:lnTo>
                    <a:pt x="9207" y="9207"/>
                  </a:lnTo>
                  <a:lnTo>
                    <a:pt x="2539" y="19367"/>
                  </a:lnTo>
                  <a:lnTo>
                    <a:pt x="0" y="31750"/>
                  </a:lnTo>
                  <a:lnTo>
                    <a:pt x="0" y="3340100"/>
                  </a:lnTo>
                  <a:lnTo>
                    <a:pt x="2539" y="3352482"/>
                  </a:lnTo>
                  <a:lnTo>
                    <a:pt x="9207" y="3362642"/>
                  </a:lnTo>
                  <a:lnTo>
                    <a:pt x="19367" y="3369627"/>
                  </a:lnTo>
                  <a:lnTo>
                    <a:pt x="31749" y="3371850"/>
                  </a:lnTo>
                  <a:lnTo>
                    <a:pt x="11536997" y="3371850"/>
                  </a:lnTo>
                  <a:lnTo>
                    <a:pt x="11549380" y="3369627"/>
                  </a:lnTo>
                  <a:lnTo>
                    <a:pt x="11559540" y="3362642"/>
                  </a:lnTo>
                  <a:lnTo>
                    <a:pt x="11566207" y="3352482"/>
                  </a:lnTo>
                  <a:lnTo>
                    <a:pt x="11566525" y="3350895"/>
                  </a:lnTo>
                  <a:lnTo>
                    <a:pt x="26035" y="3350895"/>
                  </a:lnTo>
                  <a:lnTo>
                    <a:pt x="21272" y="3346132"/>
                  </a:lnTo>
                  <a:lnTo>
                    <a:pt x="21272" y="26035"/>
                  </a:lnTo>
                  <a:lnTo>
                    <a:pt x="26035" y="21272"/>
                  </a:lnTo>
                  <a:lnTo>
                    <a:pt x="11566525" y="21272"/>
                  </a:lnTo>
                  <a:lnTo>
                    <a:pt x="11566207" y="19367"/>
                  </a:lnTo>
                  <a:lnTo>
                    <a:pt x="11559540" y="9207"/>
                  </a:lnTo>
                  <a:lnTo>
                    <a:pt x="11549380" y="2540"/>
                  </a:lnTo>
                  <a:lnTo>
                    <a:pt x="11536997" y="0"/>
                  </a:lnTo>
                  <a:close/>
                </a:path>
                <a:path w="11569065" h="3371850">
                  <a:moveTo>
                    <a:pt x="11566525" y="21272"/>
                  </a:moveTo>
                  <a:lnTo>
                    <a:pt x="11542712" y="21272"/>
                  </a:lnTo>
                  <a:lnTo>
                    <a:pt x="11547475" y="26035"/>
                  </a:lnTo>
                  <a:lnTo>
                    <a:pt x="11547475" y="3346132"/>
                  </a:lnTo>
                  <a:lnTo>
                    <a:pt x="11542712" y="3350895"/>
                  </a:lnTo>
                  <a:lnTo>
                    <a:pt x="11566525" y="3350895"/>
                  </a:lnTo>
                  <a:lnTo>
                    <a:pt x="11568747" y="3340100"/>
                  </a:lnTo>
                  <a:lnTo>
                    <a:pt x="11568747" y="31750"/>
                  </a:lnTo>
                  <a:lnTo>
                    <a:pt x="11566525" y="21272"/>
                  </a:lnTo>
                  <a:close/>
                </a:path>
                <a:path w="11569065" h="3371850">
                  <a:moveTo>
                    <a:pt x="11526520" y="42227"/>
                  </a:moveTo>
                  <a:lnTo>
                    <a:pt x="42227" y="42227"/>
                  </a:lnTo>
                  <a:lnTo>
                    <a:pt x="42227" y="3329622"/>
                  </a:lnTo>
                  <a:lnTo>
                    <a:pt x="11526520" y="3329622"/>
                  </a:lnTo>
                  <a:lnTo>
                    <a:pt x="11526520" y="3308350"/>
                  </a:lnTo>
                  <a:lnTo>
                    <a:pt x="63499" y="3308350"/>
                  </a:lnTo>
                  <a:lnTo>
                    <a:pt x="63499" y="63500"/>
                  </a:lnTo>
                  <a:lnTo>
                    <a:pt x="11526520" y="63500"/>
                  </a:lnTo>
                  <a:lnTo>
                    <a:pt x="11526520" y="42227"/>
                  </a:lnTo>
                  <a:close/>
                </a:path>
                <a:path w="11569065" h="3371850">
                  <a:moveTo>
                    <a:pt x="11526520" y="63500"/>
                  </a:moveTo>
                  <a:lnTo>
                    <a:pt x="11505247" y="63500"/>
                  </a:lnTo>
                  <a:lnTo>
                    <a:pt x="11505247" y="3308350"/>
                  </a:lnTo>
                  <a:lnTo>
                    <a:pt x="11526520" y="3308350"/>
                  </a:lnTo>
                  <a:lnTo>
                    <a:pt x="11526520" y="6350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55344" y="409892"/>
            <a:ext cx="489458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30" dirty="0">
                <a:latin typeface="Times New Roman"/>
                <a:cs typeface="Times New Roman"/>
              </a:rPr>
              <a:t>Απειλές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5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ταξινόμηση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κυβερνοαπειλών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95" dirty="0">
                <a:latin typeface="Times New Roman"/>
                <a:cs typeface="Times New Roman"/>
              </a:rPr>
              <a:t>στα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"δίκτυα </a:t>
            </a:r>
            <a:r>
              <a:rPr sz="1450" spc="-350" dirty="0">
                <a:latin typeface="Times New Roman"/>
                <a:cs typeface="Times New Roman"/>
              </a:rPr>
              <a:t> </a:t>
            </a:r>
            <a:r>
              <a:rPr sz="1450" spc="145" dirty="0">
                <a:latin typeface="Times New Roman"/>
                <a:cs typeface="Times New Roman"/>
              </a:rPr>
              <a:t>ελέγχου"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515" y="1303337"/>
            <a:ext cx="6437630" cy="31178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03505" marR="5080" indent="-91440">
              <a:lnSpc>
                <a:spcPts val="1110"/>
              </a:lnSpc>
              <a:spcBef>
                <a:spcPts val="16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280670" algn="l"/>
                <a:tab pos="281305" algn="l"/>
              </a:tabLst>
            </a:pPr>
            <a:r>
              <a:rPr sz="950" spc="70" dirty="0">
                <a:latin typeface="Calibri"/>
                <a:cs typeface="Calibri"/>
              </a:rPr>
              <a:t>Τα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δίκτυα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ελέγχου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βασίζονται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κυρίως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κυβερνοφυσικής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IIoT</a:t>
            </a:r>
            <a:r>
              <a:rPr sz="950" spc="35" dirty="0">
                <a:latin typeface="Calibri"/>
                <a:cs typeface="Calibri"/>
              </a:rPr>
              <a:t> 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αλλά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συσκευές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πληροφορικής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για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διασύνδεση,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όπως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δρομολογητές,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83225" y="1875790"/>
            <a:ext cx="140716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30" dirty="0">
                <a:solidFill>
                  <a:srgbClr val="FFFF00"/>
                </a:solidFill>
                <a:latin typeface="Calibri"/>
                <a:cs typeface="Calibri"/>
              </a:rPr>
              <a:t>Σ</a:t>
            </a:r>
            <a:r>
              <a:rPr sz="1900" b="1" spc="45" dirty="0">
                <a:solidFill>
                  <a:srgbClr val="FFFF00"/>
                </a:solidFill>
                <a:latin typeface="Calibri"/>
                <a:cs typeface="Calibri"/>
              </a:rPr>
              <a:t>Η</a:t>
            </a:r>
            <a:r>
              <a:rPr sz="1900" b="1" spc="75" dirty="0">
                <a:solidFill>
                  <a:srgbClr val="FFFF00"/>
                </a:solidFill>
                <a:latin typeface="Calibri"/>
                <a:cs typeface="Calibri"/>
              </a:rPr>
              <a:t>Μ</a:t>
            </a:r>
            <a:r>
              <a:rPr sz="1900" b="1" spc="40" dirty="0">
                <a:solidFill>
                  <a:srgbClr val="FFFF00"/>
                </a:solidFill>
                <a:latin typeface="Calibri"/>
                <a:cs typeface="Calibri"/>
              </a:rPr>
              <a:t>Α</a:t>
            </a:r>
            <a:r>
              <a:rPr sz="1900" b="1" spc="50" dirty="0">
                <a:solidFill>
                  <a:srgbClr val="FFFF00"/>
                </a:solidFill>
                <a:latin typeface="Calibri"/>
                <a:cs typeface="Calibri"/>
              </a:rPr>
              <a:t>Ν</a:t>
            </a:r>
            <a:r>
              <a:rPr sz="1900" b="1" spc="30" dirty="0">
                <a:solidFill>
                  <a:srgbClr val="FFFF00"/>
                </a:solidFill>
                <a:latin typeface="Calibri"/>
                <a:cs typeface="Calibri"/>
              </a:rPr>
              <a:t>Τ</a:t>
            </a:r>
            <a:r>
              <a:rPr sz="1900" b="1" spc="10" dirty="0">
                <a:solidFill>
                  <a:srgbClr val="FFFF00"/>
                </a:solidFill>
                <a:latin typeface="Calibri"/>
                <a:cs typeface="Calibri"/>
              </a:rPr>
              <a:t>Ι</a:t>
            </a:r>
            <a:r>
              <a:rPr sz="1900" b="1" spc="35" dirty="0">
                <a:solidFill>
                  <a:srgbClr val="FFFF00"/>
                </a:solidFill>
                <a:latin typeface="Calibri"/>
                <a:cs typeface="Calibri"/>
              </a:rPr>
              <a:t>Κ</a:t>
            </a:r>
            <a:r>
              <a:rPr sz="1900" b="1" spc="50" dirty="0">
                <a:solidFill>
                  <a:srgbClr val="FFFF00"/>
                </a:solidFill>
                <a:latin typeface="Calibri"/>
                <a:cs typeface="Calibri"/>
              </a:rPr>
              <a:t>Ο</a:t>
            </a:r>
            <a:r>
              <a:rPr sz="1900" b="1" spc="25" dirty="0">
                <a:solidFill>
                  <a:srgbClr val="FFFF00"/>
                </a:solidFill>
                <a:latin typeface="Calibri"/>
                <a:cs typeface="Calibri"/>
              </a:rPr>
              <a:t>: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2444" y="2352040"/>
            <a:ext cx="10170160" cy="127635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298450" marR="355600" indent="-285750">
              <a:lnSpc>
                <a:spcPts val="1480"/>
              </a:lnSpc>
              <a:spcBef>
                <a:spcPts val="165"/>
              </a:spcBef>
              <a:buSzPct val="1920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ΑΠΑΡΑΊΤΗΤΟ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ΑΠΟΔΟΝΤΑΙ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ΕΝΤΌΣ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ΔΙΚΤΎΟΥ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ΈΧΕΙ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ΔΗΜΙΟΥΡΓΗΘΕΊ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ΠΡΑΚΤΙΚΈΣ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ΔΡΑΣΤΗΡΙΌΤΗΤΕΣ, </a:t>
            </a:r>
            <a:r>
              <a:rPr sz="125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ΔΗΛΑΔΉ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ΕΝΤΌΣ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ΕΙΚΟΝΙΚΏΝ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ΜΗΧΑΝΏΝ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GNS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3.0</a:t>
            </a:r>
            <a:r>
              <a:rPr sz="12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ΤΟΠΙΚΌ/ΠΡΟΣΩΠΙΚΌ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ΥΠΟΛΟΓΙΣΤΉ.</a:t>
            </a:r>
            <a:endParaRPr sz="1250">
              <a:latin typeface="Calibri"/>
              <a:cs typeface="Calibri"/>
            </a:endParaRPr>
          </a:p>
          <a:p>
            <a:pPr marL="298450" marR="5080" indent="-285750">
              <a:lnSpc>
                <a:spcPct val="100000"/>
              </a:lnSpc>
              <a:spcBef>
                <a:spcPts val="1015"/>
              </a:spcBef>
              <a:buSzPct val="1920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ΆΛΛΑ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ΛΌΓΙΑ,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ΟΠΟΙΑΔΉΠΟΤΕ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ΕΝΈΡΓΕΙΑ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ΠΡΈΠΕΙ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ΠΡΑΓΜΑΤΟΠΟΙΕΊΤΑΙ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ΚΑΤΆ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ΙΔΕΑΤΩΝ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ΜΗΧΑΝΏΝ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(ΕΙΚΟΝΙΚΑ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ΜΗΧΑΝΗΜΑΤΑ)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250" spc="-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ΧΩΡΊΣ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ΕΓΚΑΤΑΛΕΊΠΕΤΑΙ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"HOME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LAN".</a:t>
            </a:r>
            <a:endParaRPr sz="1250">
              <a:latin typeface="Calibri"/>
              <a:cs typeface="Calibri"/>
            </a:endParaRPr>
          </a:p>
          <a:p>
            <a:pPr marL="297815" indent="-285115">
              <a:lnSpc>
                <a:spcPct val="100000"/>
              </a:lnSpc>
              <a:spcBef>
                <a:spcPts val="1075"/>
              </a:spcBef>
              <a:buSzPct val="192000"/>
              <a:buFont typeface="Arial"/>
              <a:buChar char="•"/>
              <a:tabLst>
                <a:tab pos="297180" algn="l"/>
                <a:tab pos="297815" algn="l"/>
              </a:tabLst>
            </a:pP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ΠΡΈΠΕΙ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ΕΊΣΤΕ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ΙΔΙΑΊΤΕΡΑ</a:t>
            </a:r>
            <a:r>
              <a:rPr sz="12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ΠΡΟΣΕΚΤΙΚΟΊ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ΩΣ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ΠΡΟΣ</a:t>
            </a:r>
            <a:r>
              <a:rPr sz="12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ΑΥΤΌ.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32534" y="5260114"/>
            <a:ext cx="2070100" cy="476412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375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spc="25" dirty="0" err="1">
                <a:latin typeface="Calibri"/>
                <a:cs typeface="Calibri"/>
              </a:rPr>
              <a:t>Εμ</a:t>
            </a:r>
            <a:r>
              <a:rPr sz="850" spc="25" dirty="0">
                <a:latin typeface="Calibri"/>
                <a:cs typeface="Calibri"/>
              </a:rPr>
              <a:t>πιστευτικό</a:t>
            </a:r>
            <a:r>
              <a:rPr lang="el-GR" sz="850" spc="25" dirty="0" err="1">
                <a:latin typeface="Calibri"/>
                <a:cs typeface="Calibri"/>
              </a:rPr>
              <a:t>τητα</a:t>
            </a:r>
            <a:endParaRPr sz="850" dirty="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75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spc="60" dirty="0">
                <a:latin typeface="Calibri"/>
                <a:cs typeface="Calibri"/>
              </a:rPr>
              <a:t>Ταυτοποίηση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Εξουσιοδότηση</a:t>
            </a:r>
            <a:r>
              <a:rPr sz="85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χρήστη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87484" y="3720465"/>
            <a:ext cx="1750695" cy="31178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0" marR="5080" indent="-114300">
              <a:lnSpc>
                <a:spcPts val="1110"/>
              </a:lnSpc>
              <a:spcBef>
                <a:spcPts val="160"/>
              </a:spcBef>
            </a:pP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ΠΙΣΤΟΠΟΙΗΣΗ/</a:t>
            </a:r>
            <a:r>
              <a:rPr sz="95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ΕΞΟΥΣΙΟΔΌΤΗΣΗ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ΧΡΗΣΤΗ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1968" y="6202123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372850" y="4831079"/>
            <a:ext cx="6667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673840" y="52069"/>
            <a:ext cx="336550" cy="53581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204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r>
              <a:rPr sz="2450" spc="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215" dirty="0">
                <a:solidFill>
                  <a:srgbClr val="D8D8D8"/>
                </a:solidFill>
                <a:latin typeface="Calibri"/>
                <a:cs typeface="Calibri"/>
              </a:rPr>
              <a:t>ΤΩΝ</a:t>
            </a:r>
            <a:r>
              <a:rPr sz="2450" spc="8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50" dirty="0">
                <a:solidFill>
                  <a:srgbClr val="D8D8D8"/>
                </a:solidFill>
                <a:latin typeface="Calibri"/>
                <a:cs typeface="Calibri"/>
              </a:rPr>
              <a:t>ΚΥΒΕΡΝΟΑΠΕΙΛΩΝ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28075" y="3846829"/>
              <a:ext cx="2745740" cy="2191385"/>
            </a:xfrm>
            <a:custGeom>
              <a:avLst/>
              <a:gdLst/>
              <a:ahLst/>
              <a:cxnLst/>
              <a:rect l="l" t="t" r="r" b="b"/>
              <a:pathLst>
                <a:path w="2745740" h="2191385">
                  <a:moveTo>
                    <a:pt x="2615882" y="1496377"/>
                  </a:moveTo>
                  <a:lnTo>
                    <a:pt x="115887" y="1496377"/>
                  </a:lnTo>
                  <a:lnTo>
                    <a:pt x="70802" y="1505585"/>
                  </a:lnTo>
                  <a:lnTo>
                    <a:pt x="33972" y="1530350"/>
                  </a:lnTo>
                  <a:lnTo>
                    <a:pt x="9207" y="1567180"/>
                  </a:lnTo>
                  <a:lnTo>
                    <a:pt x="0" y="1612265"/>
                  </a:lnTo>
                  <a:lnTo>
                    <a:pt x="0" y="2075497"/>
                  </a:lnTo>
                  <a:lnTo>
                    <a:pt x="9207" y="2120582"/>
                  </a:lnTo>
                  <a:lnTo>
                    <a:pt x="33972" y="2157412"/>
                  </a:lnTo>
                  <a:lnTo>
                    <a:pt x="70802" y="2182177"/>
                  </a:lnTo>
                  <a:lnTo>
                    <a:pt x="115887" y="2191385"/>
                  </a:lnTo>
                  <a:lnTo>
                    <a:pt x="2615882" y="2191385"/>
                  </a:lnTo>
                  <a:lnTo>
                    <a:pt x="2660967" y="2182177"/>
                  </a:lnTo>
                  <a:lnTo>
                    <a:pt x="2697797" y="2157412"/>
                  </a:lnTo>
                  <a:lnTo>
                    <a:pt x="2722562" y="2120582"/>
                  </a:lnTo>
                  <a:lnTo>
                    <a:pt x="2731770" y="2075497"/>
                  </a:lnTo>
                  <a:lnTo>
                    <a:pt x="2731770" y="1612265"/>
                  </a:lnTo>
                  <a:lnTo>
                    <a:pt x="2722562" y="1567180"/>
                  </a:lnTo>
                  <a:lnTo>
                    <a:pt x="2697797" y="1530350"/>
                  </a:lnTo>
                  <a:lnTo>
                    <a:pt x="2660967" y="1505585"/>
                  </a:lnTo>
                  <a:lnTo>
                    <a:pt x="2615882" y="1496377"/>
                  </a:lnTo>
                  <a:close/>
                </a:path>
                <a:path w="2745740" h="2191385">
                  <a:moveTo>
                    <a:pt x="2615882" y="0"/>
                  </a:moveTo>
                  <a:lnTo>
                    <a:pt x="115887" y="0"/>
                  </a:lnTo>
                  <a:lnTo>
                    <a:pt x="70802" y="9207"/>
                  </a:lnTo>
                  <a:lnTo>
                    <a:pt x="33972" y="33972"/>
                  </a:lnTo>
                  <a:lnTo>
                    <a:pt x="9207" y="70802"/>
                  </a:lnTo>
                  <a:lnTo>
                    <a:pt x="0" y="115887"/>
                  </a:lnTo>
                  <a:lnTo>
                    <a:pt x="0" y="579120"/>
                  </a:lnTo>
                  <a:lnTo>
                    <a:pt x="9207" y="624205"/>
                  </a:lnTo>
                  <a:lnTo>
                    <a:pt x="33972" y="661035"/>
                  </a:lnTo>
                  <a:lnTo>
                    <a:pt x="70802" y="685800"/>
                  </a:lnTo>
                  <a:lnTo>
                    <a:pt x="115887" y="695007"/>
                  </a:lnTo>
                  <a:lnTo>
                    <a:pt x="2615882" y="695007"/>
                  </a:lnTo>
                  <a:lnTo>
                    <a:pt x="2660967" y="685800"/>
                  </a:lnTo>
                  <a:lnTo>
                    <a:pt x="2697797" y="661035"/>
                  </a:lnTo>
                  <a:lnTo>
                    <a:pt x="2722562" y="624205"/>
                  </a:lnTo>
                  <a:lnTo>
                    <a:pt x="2731770" y="579120"/>
                  </a:lnTo>
                  <a:lnTo>
                    <a:pt x="2731770" y="115887"/>
                  </a:lnTo>
                  <a:lnTo>
                    <a:pt x="2722562" y="70802"/>
                  </a:lnTo>
                  <a:lnTo>
                    <a:pt x="2697797" y="33972"/>
                  </a:lnTo>
                  <a:lnTo>
                    <a:pt x="2660967" y="9207"/>
                  </a:lnTo>
                  <a:lnTo>
                    <a:pt x="2615882" y="0"/>
                  </a:lnTo>
                  <a:close/>
                </a:path>
                <a:path w="2745740" h="2191385">
                  <a:moveTo>
                    <a:pt x="2630170" y="748347"/>
                  </a:moveTo>
                  <a:lnTo>
                    <a:pt x="129857" y="748347"/>
                  </a:lnTo>
                  <a:lnTo>
                    <a:pt x="85090" y="757237"/>
                  </a:lnTo>
                  <a:lnTo>
                    <a:pt x="48259" y="782002"/>
                  </a:lnTo>
                  <a:lnTo>
                    <a:pt x="23177" y="818832"/>
                  </a:lnTo>
                  <a:lnTo>
                    <a:pt x="14287" y="863917"/>
                  </a:lnTo>
                  <a:lnTo>
                    <a:pt x="14287" y="1327150"/>
                  </a:lnTo>
                  <a:lnTo>
                    <a:pt x="23177" y="1372235"/>
                  </a:lnTo>
                  <a:lnTo>
                    <a:pt x="48259" y="1409065"/>
                  </a:lnTo>
                  <a:lnTo>
                    <a:pt x="85090" y="1434147"/>
                  </a:lnTo>
                  <a:lnTo>
                    <a:pt x="129857" y="1443037"/>
                  </a:lnTo>
                  <a:lnTo>
                    <a:pt x="2630170" y="1443037"/>
                  </a:lnTo>
                  <a:lnTo>
                    <a:pt x="2674937" y="1434147"/>
                  </a:lnTo>
                  <a:lnTo>
                    <a:pt x="2711767" y="1409065"/>
                  </a:lnTo>
                  <a:lnTo>
                    <a:pt x="2736850" y="1372235"/>
                  </a:lnTo>
                  <a:lnTo>
                    <a:pt x="2745740" y="1327150"/>
                  </a:lnTo>
                  <a:lnTo>
                    <a:pt x="2745740" y="863917"/>
                  </a:lnTo>
                  <a:lnTo>
                    <a:pt x="2736850" y="818832"/>
                  </a:lnTo>
                  <a:lnTo>
                    <a:pt x="2711767" y="782002"/>
                  </a:lnTo>
                  <a:lnTo>
                    <a:pt x="2674937" y="757237"/>
                  </a:lnTo>
                  <a:lnTo>
                    <a:pt x="2630170" y="748347"/>
                  </a:lnTo>
                  <a:close/>
                </a:path>
              </a:pathLst>
            </a:custGeom>
            <a:solidFill>
              <a:srgbClr val="AF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951152" y="1805622"/>
              <a:ext cx="3502660" cy="2734945"/>
            </a:xfrm>
            <a:custGeom>
              <a:avLst/>
              <a:gdLst/>
              <a:ahLst/>
              <a:cxnLst/>
              <a:rect l="l" t="t" r="r" b="b"/>
              <a:pathLst>
                <a:path w="3502659" h="2734945">
                  <a:moveTo>
                    <a:pt x="577850" y="1143317"/>
                  </a:moveTo>
                  <a:lnTo>
                    <a:pt x="577850" y="1239519"/>
                  </a:lnTo>
                  <a:lnTo>
                    <a:pt x="0" y="1239519"/>
                  </a:lnTo>
                  <a:lnTo>
                    <a:pt x="0" y="2734627"/>
                  </a:lnTo>
                  <a:lnTo>
                    <a:pt x="192722" y="2734627"/>
                  </a:lnTo>
                  <a:lnTo>
                    <a:pt x="192722" y="1432242"/>
                  </a:lnTo>
                  <a:lnTo>
                    <a:pt x="674052" y="1432242"/>
                  </a:lnTo>
                  <a:lnTo>
                    <a:pt x="770572" y="1335722"/>
                  </a:lnTo>
                  <a:lnTo>
                    <a:pt x="577850" y="1143317"/>
                  </a:lnTo>
                  <a:close/>
                </a:path>
                <a:path w="3502659" h="2734945">
                  <a:moveTo>
                    <a:pt x="674052" y="1432242"/>
                  </a:moveTo>
                  <a:lnTo>
                    <a:pt x="577850" y="1432242"/>
                  </a:lnTo>
                  <a:lnTo>
                    <a:pt x="577850" y="1528444"/>
                  </a:lnTo>
                  <a:lnTo>
                    <a:pt x="674052" y="1432242"/>
                  </a:lnTo>
                  <a:close/>
                </a:path>
                <a:path w="3502659" h="2734945">
                  <a:moveTo>
                    <a:pt x="3386454" y="0"/>
                  </a:moveTo>
                  <a:lnTo>
                    <a:pt x="886459" y="0"/>
                  </a:lnTo>
                  <a:lnTo>
                    <a:pt x="841375" y="9207"/>
                  </a:lnTo>
                  <a:lnTo>
                    <a:pt x="804544" y="33972"/>
                  </a:lnTo>
                  <a:lnTo>
                    <a:pt x="779779" y="70802"/>
                  </a:lnTo>
                  <a:lnTo>
                    <a:pt x="770572" y="115887"/>
                  </a:lnTo>
                  <a:lnTo>
                    <a:pt x="770572" y="579119"/>
                  </a:lnTo>
                  <a:lnTo>
                    <a:pt x="779779" y="624204"/>
                  </a:lnTo>
                  <a:lnTo>
                    <a:pt x="804544" y="661035"/>
                  </a:lnTo>
                  <a:lnTo>
                    <a:pt x="841375" y="685800"/>
                  </a:lnTo>
                  <a:lnTo>
                    <a:pt x="886459" y="695007"/>
                  </a:lnTo>
                  <a:lnTo>
                    <a:pt x="3386454" y="695007"/>
                  </a:lnTo>
                  <a:lnTo>
                    <a:pt x="3431539" y="685800"/>
                  </a:lnTo>
                  <a:lnTo>
                    <a:pt x="3468369" y="661035"/>
                  </a:lnTo>
                  <a:lnTo>
                    <a:pt x="3493134" y="624204"/>
                  </a:lnTo>
                  <a:lnTo>
                    <a:pt x="3502342" y="579119"/>
                  </a:lnTo>
                  <a:lnTo>
                    <a:pt x="3502342" y="115887"/>
                  </a:lnTo>
                  <a:lnTo>
                    <a:pt x="3493134" y="70802"/>
                  </a:lnTo>
                  <a:lnTo>
                    <a:pt x="3468369" y="33972"/>
                  </a:lnTo>
                  <a:lnTo>
                    <a:pt x="3431539" y="9207"/>
                  </a:lnTo>
                  <a:lnTo>
                    <a:pt x="3386454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21725" y="2541587"/>
              <a:ext cx="2731770" cy="1252220"/>
            </a:xfrm>
            <a:custGeom>
              <a:avLst/>
              <a:gdLst/>
              <a:ahLst/>
              <a:cxnLst/>
              <a:rect l="l" t="t" r="r" b="b"/>
              <a:pathLst>
                <a:path w="2731770" h="1252220">
                  <a:moveTo>
                    <a:pt x="2522854" y="0"/>
                  </a:moveTo>
                  <a:lnTo>
                    <a:pt x="208597" y="0"/>
                  </a:lnTo>
                  <a:lnTo>
                    <a:pt x="160654" y="5397"/>
                  </a:lnTo>
                  <a:lnTo>
                    <a:pt x="116840" y="21272"/>
                  </a:lnTo>
                  <a:lnTo>
                    <a:pt x="78104" y="45720"/>
                  </a:lnTo>
                  <a:lnTo>
                    <a:pt x="45720" y="78104"/>
                  </a:lnTo>
                  <a:lnTo>
                    <a:pt x="21272" y="116839"/>
                  </a:lnTo>
                  <a:lnTo>
                    <a:pt x="5397" y="160654"/>
                  </a:lnTo>
                  <a:lnTo>
                    <a:pt x="0" y="208597"/>
                  </a:lnTo>
                  <a:lnTo>
                    <a:pt x="0" y="1043304"/>
                  </a:lnTo>
                  <a:lnTo>
                    <a:pt x="5397" y="1090930"/>
                  </a:lnTo>
                  <a:lnTo>
                    <a:pt x="21272" y="1135062"/>
                  </a:lnTo>
                  <a:lnTo>
                    <a:pt x="45720" y="1173797"/>
                  </a:lnTo>
                  <a:lnTo>
                    <a:pt x="78104" y="1205864"/>
                  </a:lnTo>
                  <a:lnTo>
                    <a:pt x="116840" y="1230630"/>
                  </a:lnTo>
                  <a:lnTo>
                    <a:pt x="160654" y="1246187"/>
                  </a:lnTo>
                  <a:lnTo>
                    <a:pt x="208597" y="1251902"/>
                  </a:lnTo>
                  <a:lnTo>
                    <a:pt x="2522854" y="1251902"/>
                  </a:lnTo>
                  <a:lnTo>
                    <a:pt x="2570797" y="1246187"/>
                  </a:lnTo>
                  <a:lnTo>
                    <a:pt x="2614612" y="1230630"/>
                  </a:lnTo>
                  <a:lnTo>
                    <a:pt x="2653347" y="1205864"/>
                  </a:lnTo>
                  <a:lnTo>
                    <a:pt x="2685732" y="1173797"/>
                  </a:lnTo>
                  <a:lnTo>
                    <a:pt x="2710497" y="1135062"/>
                  </a:lnTo>
                  <a:lnTo>
                    <a:pt x="2726054" y="1090930"/>
                  </a:lnTo>
                  <a:lnTo>
                    <a:pt x="2731770" y="1043304"/>
                  </a:lnTo>
                  <a:lnTo>
                    <a:pt x="2731770" y="208597"/>
                  </a:lnTo>
                  <a:lnTo>
                    <a:pt x="2726054" y="160654"/>
                  </a:lnTo>
                  <a:lnTo>
                    <a:pt x="2710497" y="116839"/>
                  </a:lnTo>
                  <a:lnTo>
                    <a:pt x="2685732" y="78104"/>
                  </a:lnTo>
                  <a:lnTo>
                    <a:pt x="2653347" y="45720"/>
                  </a:lnTo>
                  <a:lnTo>
                    <a:pt x="2614612" y="21272"/>
                  </a:lnTo>
                  <a:lnTo>
                    <a:pt x="2570797" y="5397"/>
                  </a:lnTo>
                  <a:lnTo>
                    <a:pt x="2522854" y="0"/>
                  </a:lnTo>
                  <a:close/>
                </a:path>
              </a:pathLst>
            </a:custGeom>
            <a:solidFill>
              <a:srgbClr val="FFE2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55344" y="542607"/>
            <a:ext cx="3910329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Απειλές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4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ταξινόμηση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85" dirty="0">
                <a:latin typeface="Times New Roman"/>
                <a:cs typeface="Times New Roman"/>
              </a:rPr>
              <a:t>κυβερνοαπειλών</a:t>
            </a:r>
            <a:r>
              <a:rPr sz="1450" spc="60" dirty="0">
                <a:latin typeface="Times New Roman"/>
                <a:cs typeface="Times New Roman"/>
              </a:rPr>
              <a:t> </a:t>
            </a:r>
            <a:r>
              <a:rPr sz="1450" spc="75" dirty="0">
                <a:latin typeface="Times New Roman"/>
                <a:cs typeface="Times New Roman"/>
              </a:rPr>
              <a:t>σε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100" dirty="0">
                <a:latin typeface="Times New Roman"/>
                <a:cs typeface="Times New Roman"/>
              </a:rPr>
              <a:t>"δίκτυα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ελέγχου"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25" dirty="0">
                <a:latin typeface="Times New Roman"/>
                <a:cs typeface="Times New Roman"/>
              </a:rPr>
              <a:t>-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ΔΙΑΘΕΣΙΜΟΤΗΤΑ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1515" y="1636057"/>
            <a:ext cx="6513830" cy="209994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37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b="1" spc="45" dirty="0">
                <a:latin typeface="Calibri"/>
                <a:cs typeface="Calibri"/>
              </a:rPr>
              <a:t>Εξάντληση</a:t>
            </a:r>
            <a:r>
              <a:rPr sz="950" b="1" spc="15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των</a:t>
            </a:r>
            <a:r>
              <a:rPr sz="950" b="1" spc="15" dirty="0">
                <a:latin typeface="Calibri"/>
                <a:cs typeface="Calibri"/>
              </a:rPr>
              <a:t> </a:t>
            </a:r>
            <a:r>
              <a:rPr sz="950" b="1" spc="40" dirty="0">
                <a:latin typeface="Calibri"/>
                <a:cs typeface="Calibri"/>
              </a:rPr>
              <a:t>περιορισμένων</a:t>
            </a:r>
            <a:r>
              <a:rPr sz="950" b="1" spc="30" dirty="0">
                <a:latin typeface="Calibri"/>
                <a:cs typeface="Calibri"/>
              </a:rPr>
              <a:t> </a:t>
            </a:r>
            <a:r>
              <a:rPr sz="950" b="1" spc="40" dirty="0">
                <a:latin typeface="Calibri"/>
                <a:cs typeface="Calibri"/>
              </a:rPr>
              <a:t>πόρων</a:t>
            </a:r>
            <a:r>
              <a:rPr sz="950" b="1" spc="5" dirty="0">
                <a:latin typeface="Calibri"/>
                <a:cs typeface="Calibri"/>
              </a:rPr>
              <a:t> </a:t>
            </a:r>
            <a:r>
              <a:rPr sz="950" b="1" spc="60" dirty="0">
                <a:latin typeface="Calibri"/>
                <a:cs typeface="Calibri"/>
              </a:rPr>
              <a:t>HW/SW</a:t>
            </a:r>
            <a:endParaRPr sz="950">
              <a:latin typeface="Calibri"/>
              <a:cs typeface="Calibri"/>
            </a:endParaRPr>
          </a:p>
          <a:p>
            <a:pPr marL="396875" marR="339725" lvl="1" indent="-182880">
              <a:lnSpc>
                <a:spcPct val="100000"/>
              </a:lnSpc>
              <a:spcBef>
                <a:spcPts val="1205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850" spc="95" dirty="0">
                <a:latin typeface="Calibri"/>
                <a:cs typeface="Calibri"/>
              </a:rPr>
              <a:t>Όπως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σχολιάστηκε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προηγουμένως,</a:t>
            </a:r>
            <a:r>
              <a:rPr sz="850" spc="5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τα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αντικείμενα</a:t>
            </a:r>
            <a:r>
              <a:rPr sz="850" spc="5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CPS/IIoT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που</a:t>
            </a:r>
            <a:r>
              <a:rPr sz="850" spc="5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εξουσιοδοτούνται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από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μπαταρίες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μπορεί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να </a:t>
            </a:r>
            <a:r>
              <a:rPr sz="850" spc="-17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αποτελέσουν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στόχο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επιθέσεων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άρνησης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παροχής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υπηρεσιών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(DoS).</a:t>
            </a:r>
            <a:endParaRPr sz="8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115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b="1" spc="45" dirty="0">
                <a:latin typeface="Calibri"/>
                <a:cs typeface="Calibri"/>
              </a:rPr>
              <a:t>Ολοκληρωμένη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30" dirty="0">
                <a:latin typeface="Calibri"/>
                <a:cs typeface="Calibri"/>
              </a:rPr>
              <a:t>ακεραιότητα</a:t>
            </a:r>
            <a:r>
              <a:rPr sz="950" b="1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καναλιού</a:t>
            </a:r>
            <a:endParaRPr sz="9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205"/>
              </a:spcBef>
              <a:buSzPct val="188235"/>
              <a:buFont typeface="Arial"/>
              <a:buChar char="•"/>
              <a:tabLst>
                <a:tab pos="396240" algn="l"/>
              </a:tabLst>
            </a:pPr>
            <a:r>
              <a:rPr sz="850" spc="50" dirty="0">
                <a:latin typeface="Calibri"/>
                <a:cs typeface="Calibri"/>
              </a:rPr>
              <a:t>Είναι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τύπος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επίθεσης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DoS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όπου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η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επικοινωνία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"μπλοκάρεται".</a:t>
            </a:r>
            <a:endParaRPr sz="85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spcBef>
                <a:spcPts val="1365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b="1" spc="45" dirty="0">
                <a:latin typeface="Calibri"/>
                <a:cs typeface="Calibri"/>
              </a:rPr>
              <a:t>Αφαίρεση</a:t>
            </a:r>
            <a:r>
              <a:rPr sz="950" b="1" spc="10" dirty="0">
                <a:latin typeface="Calibri"/>
                <a:cs typeface="Calibri"/>
              </a:rPr>
              <a:t> </a:t>
            </a:r>
            <a:r>
              <a:rPr sz="950" b="1" spc="35" dirty="0">
                <a:latin typeface="Calibri"/>
                <a:cs typeface="Calibri"/>
              </a:rPr>
              <a:t>συσκευών</a:t>
            </a:r>
            <a:endParaRPr sz="95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1295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850" spc="65" dirty="0">
                <a:latin typeface="Calibri"/>
                <a:cs typeface="Calibri"/>
              </a:rPr>
              <a:t>Τα </a:t>
            </a:r>
            <a:r>
              <a:rPr sz="850" spc="50" dirty="0">
                <a:latin typeface="Calibri"/>
                <a:cs typeface="Calibri"/>
              </a:rPr>
              <a:t>CPS/IIoT </a:t>
            </a:r>
            <a:r>
              <a:rPr sz="850" spc="55" dirty="0">
                <a:latin typeface="Calibri"/>
                <a:cs typeface="Calibri"/>
              </a:rPr>
              <a:t>μπορεί </a:t>
            </a:r>
            <a:r>
              <a:rPr sz="850" spc="65" dirty="0">
                <a:latin typeface="Calibri"/>
                <a:cs typeface="Calibri"/>
              </a:rPr>
              <a:t>να </a:t>
            </a:r>
            <a:r>
              <a:rPr sz="850" spc="60" dirty="0">
                <a:latin typeface="Calibri"/>
                <a:cs typeface="Calibri"/>
              </a:rPr>
              <a:t>κλαπούν </a:t>
            </a:r>
            <a:r>
              <a:rPr sz="850" spc="65" dirty="0">
                <a:latin typeface="Calibri"/>
                <a:cs typeface="Calibri"/>
              </a:rPr>
              <a:t>λόγω </a:t>
            </a:r>
            <a:r>
              <a:rPr sz="850" spc="55" dirty="0">
                <a:latin typeface="Calibri"/>
                <a:cs typeface="Calibri"/>
              </a:rPr>
              <a:t>της διαδικασίας </a:t>
            </a:r>
            <a:r>
              <a:rPr sz="850" spc="60" dirty="0">
                <a:latin typeface="Calibri"/>
                <a:cs typeface="Calibri"/>
              </a:rPr>
              <a:t>εγκατάστασης </a:t>
            </a:r>
            <a:r>
              <a:rPr sz="850" spc="55" dirty="0">
                <a:latin typeface="Calibri"/>
                <a:cs typeface="Calibri"/>
              </a:rPr>
              <a:t>και εκτέλεσης </a:t>
            </a:r>
            <a:r>
              <a:rPr sz="850" spc="65" dirty="0">
                <a:latin typeface="Calibri"/>
                <a:cs typeface="Calibri"/>
              </a:rPr>
              <a:t>εφαρμογών </a:t>
            </a:r>
            <a:r>
              <a:rPr sz="850" spc="55" dirty="0">
                <a:latin typeface="Calibri"/>
                <a:cs typeface="Calibri"/>
              </a:rPr>
              <a:t>τους </a:t>
            </a:r>
            <a:r>
              <a:rPr sz="850" spc="35" dirty="0">
                <a:latin typeface="Calibri"/>
                <a:cs typeface="Calibri"/>
              </a:rPr>
              <a:t>- </a:t>
            </a:r>
            <a:r>
              <a:rPr sz="850" i="1" spc="60" dirty="0">
                <a:latin typeface="Calibri"/>
                <a:cs typeface="Calibri"/>
              </a:rPr>
              <a:t>απομονωμένοι </a:t>
            </a:r>
            <a:r>
              <a:rPr sz="850" i="1" spc="65" dirty="0">
                <a:latin typeface="Calibri"/>
                <a:cs typeface="Calibri"/>
              </a:rPr>
              <a:t>ή </a:t>
            </a:r>
            <a:r>
              <a:rPr sz="850" i="1" spc="7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χωρίς</a:t>
            </a:r>
            <a:r>
              <a:rPr sz="850" i="1" spc="35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επιτήρηση</a:t>
            </a:r>
            <a:r>
              <a:rPr sz="850" i="1" spc="4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υποσταθμοί,</a:t>
            </a:r>
            <a:r>
              <a:rPr sz="850" i="1" spc="3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γενικά</a:t>
            </a:r>
            <a:r>
              <a:rPr sz="850" i="1" spc="40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διαρθρώνονται</a:t>
            </a:r>
            <a:r>
              <a:rPr sz="850" i="1" spc="40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στα</a:t>
            </a:r>
            <a:r>
              <a:rPr sz="850" i="1" spc="35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κρίσιμα</a:t>
            </a:r>
            <a:r>
              <a:rPr sz="850" i="1" spc="3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φυσικά</a:t>
            </a:r>
            <a:r>
              <a:rPr sz="850" i="1" spc="40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αντικείμενα</a:t>
            </a:r>
            <a:r>
              <a:rPr sz="850" i="1" spc="40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ή</a:t>
            </a:r>
            <a:r>
              <a:rPr sz="850" i="1" spc="3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ενσωματώνονται</a:t>
            </a:r>
            <a:r>
              <a:rPr sz="850" i="1" spc="4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σε</a:t>
            </a:r>
            <a:r>
              <a:rPr sz="850" i="1" spc="35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αυτά,</a:t>
            </a:r>
            <a:r>
              <a:rPr sz="850" i="1" spc="3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όπως </a:t>
            </a:r>
            <a:r>
              <a:rPr sz="850" i="1" spc="-175" dirty="0">
                <a:latin typeface="Calibri"/>
                <a:cs typeface="Calibri"/>
              </a:rPr>
              <a:t> </a:t>
            </a:r>
            <a:r>
              <a:rPr sz="850" i="1" spc="50" dirty="0">
                <a:latin typeface="Calibri"/>
                <a:cs typeface="Calibri"/>
              </a:rPr>
              <a:t>γεννήτριες,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0" dirty="0">
                <a:latin typeface="Calibri"/>
                <a:cs typeface="Calibri"/>
              </a:rPr>
              <a:t>πυλώνες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65" dirty="0">
                <a:latin typeface="Calibri"/>
                <a:cs typeface="Calibri"/>
              </a:rPr>
              <a:t>ή</a:t>
            </a:r>
            <a:r>
              <a:rPr sz="850" i="1" spc="25" dirty="0">
                <a:latin typeface="Calibri"/>
                <a:cs typeface="Calibri"/>
              </a:rPr>
              <a:t> </a:t>
            </a:r>
            <a:r>
              <a:rPr sz="850" i="1" spc="55" dirty="0">
                <a:latin typeface="Calibri"/>
                <a:cs typeface="Calibri"/>
              </a:rPr>
              <a:t>μετασχηματιστές.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23425" y="1973897"/>
            <a:ext cx="931544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ΔΙΑΘΕΣΙΜΟΤΗΤΑ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27819" y="2247582"/>
            <a:ext cx="172529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Μερικά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παραδείγματα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είναι: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61425" y="2704217"/>
            <a:ext cx="1713864" cy="10223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85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55" dirty="0">
                <a:latin typeface="Calibri"/>
                <a:cs typeface="Calibri"/>
              </a:rPr>
              <a:t>Επίθεση</a:t>
            </a:r>
            <a:r>
              <a:rPr sz="950" spc="-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ωμής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βίας</a:t>
            </a:r>
            <a:endParaRPr sz="9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1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80" dirty="0">
                <a:latin typeface="Calibri"/>
                <a:cs typeface="Calibri"/>
              </a:rPr>
              <a:t>Επίθεση</a:t>
            </a:r>
            <a:r>
              <a:rPr sz="950" spc="5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από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πλημμύρα</a:t>
            </a:r>
            <a:endParaRPr sz="9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1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50" dirty="0">
                <a:latin typeface="Calibri"/>
                <a:cs typeface="Calibri"/>
              </a:rPr>
              <a:t>Επιτιθέμενος</a:t>
            </a:r>
            <a:r>
              <a:rPr sz="950" spc="-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στρουμφ</a:t>
            </a:r>
            <a:endParaRPr sz="9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15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80" dirty="0">
                <a:latin typeface="Calibri"/>
                <a:cs typeface="Calibri"/>
              </a:rPr>
              <a:t>Επίθεση</a:t>
            </a:r>
            <a:r>
              <a:rPr sz="950" spc="-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επανάληψης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06559" y="4050029"/>
            <a:ext cx="157797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Ολοκληρώνω</a:t>
            </a:r>
            <a:r>
              <a:rPr sz="950" spc="-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την</a:t>
            </a:r>
            <a:r>
              <a:rPr sz="950" spc="-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ακεραιότητα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546590" y="4668202"/>
            <a:ext cx="109791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ΕΜΠΙΣΤΕΥΤΙΚΌΤΗΤΑ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03030" y="5150167"/>
            <a:ext cx="218567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ΕΠΑΛΗΘΕΥΣΗ/</a:t>
            </a:r>
            <a:r>
              <a:rPr sz="95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ΕΞΟΥΣΙΟΔΌΤΗΣΗ</a:t>
            </a:r>
            <a:r>
              <a:rPr sz="95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ΧΡΗΣΤΗ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2554" y="5913754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372850" y="5805804"/>
            <a:ext cx="6667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1182" y="4272279"/>
            <a:ext cx="7567295" cy="1494790"/>
          </a:xfrm>
          <a:prstGeom prst="rect">
            <a:avLst/>
          </a:prstGeom>
          <a:ln w="41275">
            <a:solidFill>
              <a:srgbClr val="FFBA00"/>
            </a:solidFill>
          </a:ln>
        </p:spPr>
        <p:txBody>
          <a:bodyPr vert="horz" wrap="square" lIns="0" tIns="106045" rIns="0" bIns="0" rtlCol="0">
            <a:spAutoFit/>
          </a:bodyPr>
          <a:lstStyle/>
          <a:p>
            <a:pPr marL="266700" indent="-154305">
              <a:lnSpc>
                <a:spcPct val="100000"/>
              </a:lnSpc>
              <a:spcBef>
                <a:spcPts val="835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266700" algn="l"/>
              </a:tabLst>
            </a:pPr>
            <a:r>
              <a:rPr sz="950" b="1" spc="40" dirty="0">
                <a:latin typeface="Calibri"/>
                <a:cs typeface="Calibri"/>
              </a:rPr>
              <a:t>(Κατανεμημένες)</a:t>
            </a:r>
            <a:r>
              <a:rPr sz="950" b="1" spc="15" dirty="0">
                <a:latin typeface="Calibri"/>
                <a:cs typeface="Calibri"/>
              </a:rPr>
              <a:t> </a:t>
            </a:r>
            <a:r>
              <a:rPr sz="950" b="1" spc="40" dirty="0">
                <a:latin typeface="Calibri"/>
                <a:cs typeface="Calibri"/>
              </a:rPr>
              <a:t>επιθέσεις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άρνησης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υπηρεσιών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DDoS)</a:t>
            </a:r>
            <a:endParaRPr sz="950">
              <a:latin typeface="Calibri"/>
              <a:cs typeface="Calibri"/>
            </a:endParaRPr>
          </a:p>
          <a:p>
            <a:pPr marL="496570" marR="1101090" lvl="1" indent="-182880">
              <a:lnSpc>
                <a:spcPct val="103400"/>
              </a:lnSpc>
              <a:spcBef>
                <a:spcPts val="1195"/>
              </a:spcBef>
              <a:buSzPct val="188235"/>
              <a:buFont typeface="Arial"/>
              <a:buChar char="•"/>
              <a:tabLst>
                <a:tab pos="496570" algn="l"/>
              </a:tabLst>
            </a:pPr>
            <a:r>
              <a:rPr sz="850" spc="75" dirty="0">
                <a:latin typeface="Calibri"/>
                <a:cs typeface="Calibri"/>
              </a:rPr>
              <a:t>Οι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εξωτερικές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υπηρεσίες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μπορούν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να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καταστούν</a:t>
            </a:r>
            <a:r>
              <a:rPr sz="850" spc="50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μη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διαθέσιμες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μέσω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των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πιο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συνηθισμένων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και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παραδοσιακών </a:t>
            </a:r>
            <a:r>
              <a:rPr sz="850" spc="-17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επιθέσεων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(π.χ.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botnet).</a:t>
            </a:r>
            <a:endParaRPr sz="8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1000">
              <a:latin typeface="Calibri"/>
              <a:cs typeface="Calibri"/>
            </a:endParaRPr>
          </a:p>
          <a:p>
            <a:pPr marL="496570" marR="1159510" lvl="1" indent="-182880">
              <a:lnSpc>
                <a:spcPts val="1000"/>
              </a:lnSpc>
              <a:buSzPct val="188235"/>
              <a:buFont typeface="Arial"/>
              <a:buChar char="•"/>
              <a:tabLst>
                <a:tab pos="496570" algn="l"/>
              </a:tabLst>
            </a:pPr>
            <a:r>
              <a:rPr sz="850" spc="55" dirty="0">
                <a:latin typeface="Calibri"/>
                <a:cs typeface="Calibri"/>
              </a:rPr>
              <a:t>Οι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CPS/IIoT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(Industrial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Internet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of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Things</a:t>
            </a:r>
            <a:r>
              <a:rPr sz="850" spc="35" dirty="0">
                <a:latin typeface="Calibri"/>
                <a:cs typeface="Calibri"/>
              </a:rPr>
              <a:t> - </a:t>
            </a:r>
            <a:r>
              <a:rPr sz="850" spc="55" dirty="0">
                <a:latin typeface="Calibri"/>
                <a:cs typeface="Calibri"/>
              </a:rPr>
              <a:t>Βιομηχανικό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IoT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αυτοματισμούς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σε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δίκτυα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SCADA)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μπορεί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είναι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πιο </a:t>
            </a:r>
            <a:r>
              <a:rPr sz="850" spc="60" dirty="0">
                <a:latin typeface="Calibri"/>
                <a:cs typeface="Calibri"/>
              </a:rPr>
              <a:t> δύσκολο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προσεγγιστούν,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αλλά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χρειάζεται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λιγότερη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προσπάθεια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τους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καταστρέψουμε.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673840" y="52069"/>
            <a:ext cx="336550" cy="46335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204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r>
              <a:rPr sz="2450" spc="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50" dirty="0">
                <a:solidFill>
                  <a:srgbClr val="D8D8D8"/>
                </a:solidFill>
                <a:latin typeface="Calibri"/>
                <a:cs typeface="Calibri"/>
              </a:rPr>
              <a:t>ΚΥΒΕΡΝΟΑΠΕΙΛΩΝ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6144" y="5743035"/>
            <a:ext cx="3619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0"/>
              </a:lnSpc>
            </a:pPr>
            <a:r>
              <a:rPr sz="850" dirty="0">
                <a:solidFill>
                  <a:srgbClr val="BF0000"/>
                </a:solidFill>
                <a:latin typeface="Arial"/>
                <a:cs typeface="Arial"/>
              </a:rPr>
              <a:t>-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4" name="object 4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28075" y="3846829"/>
              <a:ext cx="2745740" cy="2191385"/>
            </a:xfrm>
            <a:custGeom>
              <a:avLst/>
              <a:gdLst/>
              <a:ahLst/>
              <a:cxnLst/>
              <a:rect l="l" t="t" r="r" b="b"/>
              <a:pathLst>
                <a:path w="2745740" h="2191385">
                  <a:moveTo>
                    <a:pt x="2615882" y="1496377"/>
                  </a:moveTo>
                  <a:lnTo>
                    <a:pt x="115887" y="1496377"/>
                  </a:lnTo>
                  <a:lnTo>
                    <a:pt x="70802" y="1505585"/>
                  </a:lnTo>
                  <a:lnTo>
                    <a:pt x="33972" y="1530350"/>
                  </a:lnTo>
                  <a:lnTo>
                    <a:pt x="9207" y="1567180"/>
                  </a:lnTo>
                  <a:lnTo>
                    <a:pt x="0" y="1612265"/>
                  </a:lnTo>
                  <a:lnTo>
                    <a:pt x="0" y="2075497"/>
                  </a:lnTo>
                  <a:lnTo>
                    <a:pt x="9207" y="2120582"/>
                  </a:lnTo>
                  <a:lnTo>
                    <a:pt x="33972" y="2157412"/>
                  </a:lnTo>
                  <a:lnTo>
                    <a:pt x="70802" y="2182177"/>
                  </a:lnTo>
                  <a:lnTo>
                    <a:pt x="115887" y="2191385"/>
                  </a:lnTo>
                  <a:lnTo>
                    <a:pt x="2615882" y="2191385"/>
                  </a:lnTo>
                  <a:lnTo>
                    <a:pt x="2660967" y="2182177"/>
                  </a:lnTo>
                  <a:lnTo>
                    <a:pt x="2697797" y="2157412"/>
                  </a:lnTo>
                  <a:lnTo>
                    <a:pt x="2722562" y="2120582"/>
                  </a:lnTo>
                  <a:lnTo>
                    <a:pt x="2731770" y="2075497"/>
                  </a:lnTo>
                  <a:lnTo>
                    <a:pt x="2731770" y="1612265"/>
                  </a:lnTo>
                  <a:lnTo>
                    <a:pt x="2722562" y="1567180"/>
                  </a:lnTo>
                  <a:lnTo>
                    <a:pt x="2697797" y="1530350"/>
                  </a:lnTo>
                  <a:lnTo>
                    <a:pt x="2660967" y="1505585"/>
                  </a:lnTo>
                  <a:lnTo>
                    <a:pt x="2615882" y="1496377"/>
                  </a:lnTo>
                  <a:close/>
                </a:path>
                <a:path w="2745740" h="2191385">
                  <a:moveTo>
                    <a:pt x="2615882" y="0"/>
                  </a:moveTo>
                  <a:lnTo>
                    <a:pt x="115887" y="0"/>
                  </a:lnTo>
                  <a:lnTo>
                    <a:pt x="70802" y="9207"/>
                  </a:lnTo>
                  <a:lnTo>
                    <a:pt x="33972" y="33972"/>
                  </a:lnTo>
                  <a:lnTo>
                    <a:pt x="9207" y="70802"/>
                  </a:lnTo>
                  <a:lnTo>
                    <a:pt x="0" y="115887"/>
                  </a:lnTo>
                  <a:lnTo>
                    <a:pt x="0" y="579120"/>
                  </a:lnTo>
                  <a:lnTo>
                    <a:pt x="9207" y="624205"/>
                  </a:lnTo>
                  <a:lnTo>
                    <a:pt x="33972" y="661035"/>
                  </a:lnTo>
                  <a:lnTo>
                    <a:pt x="70802" y="685800"/>
                  </a:lnTo>
                  <a:lnTo>
                    <a:pt x="115887" y="695007"/>
                  </a:lnTo>
                  <a:lnTo>
                    <a:pt x="2615882" y="695007"/>
                  </a:lnTo>
                  <a:lnTo>
                    <a:pt x="2660967" y="685800"/>
                  </a:lnTo>
                  <a:lnTo>
                    <a:pt x="2697797" y="661035"/>
                  </a:lnTo>
                  <a:lnTo>
                    <a:pt x="2722562" y="624205"/>
                  </a:lnTo>
                  <a:lnTo>
                    <a:pt x="2731770" y="579120"/>
                  </a:lnTo>
                  <a:lnTo>
                    <a:pt x="2731770" y="115887"/>
                  </a:lnTo>
                  <a:lnTo>
                    <a:pt x="2722562" y="70802"/>
                  </a:lnTo>
                  <a:lnTo>
                    <a:pt x="2697797" y="33972"/>
                  </a:lnTo>
                  <a:lnTo>
                    <a:pt x="2660967" y="9207"/>
                  </a:lnTo>
                  <a:lnTo>
                    <a:pt x="2615882" y="0"/>
                  </a:lnTo>
                  <a:close/>
                </a:path>
                <a:path w="2745740" h="2191385">
                  <a:moveTo>
                    <a:pt x="2630170" y="748347"/>
                  </a:moveTo>
                  <a:lnTo>
                    <a:pt x="129857" y="748347"/>
                  </a:lnTo>
                  <a:lnTo>
                    <a:pt x="85090" y="757237"/>
                  </a:lnTo>
                  <a:lnTo>
                    <a:pt x="48259" y="782002"/>
                  </a:lnTo>
                  <a:lnTo>
                    <a:pt x="23177" y="818832"/>
                  </a:lnTo>
                  <a:lnTo>
                    <a:pt x="14287" y="863917"/>
                  </a:lnTo>
                  <a:lnTo>
                    <a:pt x="14287" y="1327150"/>
                  </a:lnTo>
                  <a:lnTo>
                    <a:pt x="23177" y="1372235"/>
                  </a:lnTo>
                  <a:lnTo>
                    <a:pt x="48259" y="1409065"/>
                  </a:lnTo>
                  <a:lnTo>
                    <a:pt x="85090" y="1434147"/>
                  </a:lnTo>
                  <a:lnTo>
                    <a:pt x="129857" y="1443037"/>
                  </a:lnTo>
                  <a:lnTo>
                    <a:pt x="2630170" y="1443037"/>
                  </a:lnTo>
                  <a:lnTo>
                    <a:pt x="2674937" y="1434147"/>
                  </a:lnTo>
                  <a:lnTo>
                    <a:pt x="2711767" y="1409065"/>
                  </a:lnTo>
                  <a:lnTo>
                    <a:pt x="2736850" y="1372235"/>
                  </a:lnTo>
                  <a:lnTo>
                    <a:pt x="2745740" y="1327150"/>
                  </a:lnTo>
                  <a:lnTo>
                    <a:pt x="2745740" y="863917"/>
                  </a:lnTo>
                  <a:lnTo>
                    <a:pt x="2736850" y="818832"/>
                  </a:lnTo>
                  <a:lnTo>
                    <a:pt x="2711767" y="782002"/>
                  </a:lnTo>
                  <a:lnTo>
                    <a:pt x="2674937" y="757237"/>
                  </a:lnTo>
                  <a:lnTo>
                    <a:pt x="2630170" y="748347"/>
                  </a:lnTo>
                  <a:close/>
                </a:path>
              </a:pathLst>
            </a:custGeom>
            <a:solidFill>
              <a:srgbClr val="AF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721725" y="1805622"/>
              <a:ext cx="2731770" cy="695325"/>
            </a:xfrm>
            <a:custGeom>
              <a:avLst/>
              <a:gdLst/>
              <a:ahLst/>
              <a:cxnLst/>
              <a:rect l="l" t="t" r="r" b="b"/>
              <a:pathLst>
                <a:path w="2731770" h="695325">
                  <a:moveTo>
                    <a:pt x="2615882" y="0"/>
                  </a:moveTo>
                  <a:lnTo>
                    <a:pt x="115887" y="0"/>
                  </a:lnTo>
                  <a:lnTo>
                    <a:pt x="70802" y="9207"/>
                  </a:lnTo>
                  <a:lnTo>
                    <a:pt x="33972" y="33972"/>
                  </a:lnTo>
                  <a:lnTo>
                    <a:pt x="9207" y="70802"/>
                  </a:lnTo>
                  <a:lnTo>
                    <a:pt x="0" y="115887"/>
                  </a:lnTo>
                  <a:lnTo>
                    <a:pt x="0" y="579119"/>
                  </a:lnTo>
                  <a:lnTo>
                    <a:pt x="9207" y="624204"/>
                  </a:lnTo>
                  <a:lnTo>
                    <a:pt x="33972" y="661035"/>
                  </a:lnTo>
                  <a:lnTo>
                    <a:pt x="70802" y="685800"/>
                  </a:lnTo>
                  <a:lnTo>
                    <a:pt x="115887" y="695007"/>
                  </a:lnTo>
                  <a:lnTo>
                    <a:pt x="2615882" y="695007"/>
                  </a:lnTo>
                  <a:lnTo>
                    <a:pt x="2660967" y="685800"/>
                  </a:lnTo>
                  <a:lnTo>
                    <a:pt x="2697797" y="661035"/>
                  </a:lnTo>
                  <a:lnTo>
                    <a:pt x="2722562" y="624204"/>
                  </a:lnTo>
                  <a:lnTo>
                    <a:pt x="2731770" y="579119"/>
                  </a:lnTo>
                  <a:lnTo>
                    <a:pt x="2731770" y="115887"/>
                  </a:lnTo>
                  <a:lnTo>
                    <a:pt x="2722562" y="70802"/>
                  </a:lnTo>
                  <a:lnTo>
                    <a:pt x="2697797" y="33972"/>
                  </a:lnTo>
                  <a:lnTo>
                    <a:pt x="2660967" y="9207"/>
                  </a:lnTo>
                  <a:lnTo>
                    <a:pt x="261588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721725" y="2541587"/>
              <a:ext cx="2731770" cy="1252220"/>
            </a:xfrm>
            <a:custGeom>
              <a:avLst/>
              <a:gdLst/>
              <a:ahLst/>
              <a:cxnLst/>
              <a:rect l="l" t="t" r="r" b="b"/>
              <a:pathLst>
                <a:path w="2731770" h="1252220">
                  <a:moveTo>
                    <a:pt x="2522854" y="0"/>
                  </a:moveTo>
                  <a:lnTo>
                    <a:pt x="208597" y="0"/>
                  </a:lnTo>
                  <a:lnTo>
                    <a:pt x="160654" y="5397"/>
                  </a:lnTo>
                  <a:lnTo>
                    <a:pt x="116840" y="21272"/>
                  </a:lnTo>
                  <a:lnTo>
                    <a:pt x="78104" y="45720"/>
                  </a:lnTo>
                  <a:lnTo>
                    <a:pt x="45720" y="78104"/>
                  </a:lnTo>
                  <a:lnTo>
                    <a:pt x="21272" y="116839"/>
                  </a:lnTo>
                  <a:lnTo>
                    <a:pt x="5397" y="160654"/>
                  </a:lnTo>
                  <a:lnTo>
                    <a:pt x="0" y="208597"/>
                  </a:lnTo>
                  <a:lnTo>
                    <a:pt x="0" y="1043304"/>
                  </a:lnTo>
                  <a:lnTo>
                    <a:pt x="5397" y="1090930"/>
                  </a:lnTo>
                  <a:lnTo>
                    <a:pt x="21272" y="1135062"/>
                  </a:lnTo>
                  <a:lnTo>
                    <a:pt x="45720" y="1173797"/>
                  </a:lnTo>
                  <a:lnTo>
                    <a:pt x="78104" y="1205864"/>
                  </a:lnTo>
                  <a:lnTo>
                    <a:pt x="116840" y="1230630"/>
                  </a:lnTo>
                  <a:lnTo>
                    <a:pt x="160654" y="1246187"/>
                  </a:lnTo>
                  <a:lnTo>
                    <a:pt x="208597" y="1251902"/>
                  </a:lnTo>
                  <a:lnTo>
                    <a:pt x="2522854" y="1251902"/>
                  </a:lnTo>
                  <a:lnTo>
                    <a:pt x="2570797" y="1246187"/>
                  </a:lnTo>
                  <a:lnTo>
                    <a:pt x="2614612" y="1230630"/>
                  </a:lnTo>
                  <a:lnTo>
                    <a:pt x="2653347" y="1205864"/>
                  </a:lnTo>
                  <a:lnTo>
                    <a:pt x="2685732" y="1173797"/>
                  </a:lnTo>
                  <a:lnTo>
                    <a:pt x="2710497" y="1135062"/>
                  </a:lnTo>
                  <a:lnTo>
                    <a:pt x="2726054" y="1090930"/>
                  </a:lnTo>
                  <a:lnTo>
                    <a:pt x="2731770" y="1043304"/>
                  </a:lnTo>
                  <a:lnTo>
                    <a:pt x="2731770" y="208597"/>
                  </a:lnTo>
                  <a:lnTo>
                    <a:pt x="2726054" y="160654"/>
                  </a:lnTo>
                  <a:lnTo>
                    <a:pt x="2710497" y="116839"/>
                  </a:lnTo>
                  <a:lnTo>
                    <a:pt x="2685732" y="78104"/>
                  </a:lnTo>
                  <a:lnTo>
                    <a:pt x="2653347" y="45720"/>
                  </a:lnTo>
                  <a:lnTo>
                    <a:pt x="2614612" y="21272"/>
                  </a:lnTo>
                  <a:lnTo>
                    <a:pt x="2570797" y="5397"/>
                  </a:lnTo>
                  <a:lnTo>
                    <a:pt x="2522854" y="0"/>
                  </a:lnTo>
                  <a:close/>
                </a:path>
              </a:pathLst>
            </a:custGeom>
            <a:solidFill>
              <a:srgbClr val="FFE2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46065" y="2589212"/>
            <a:ext cx="1098232" cy="722629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200207" y="2763837"/>
            <a:ext cx="2319655" cy="1786255"/>
            <a:chOff x="4200207" y="2763837"/>
            <a:chExt cx="2319655" cy="178625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00207" y="2763837"/>
              <a:ext cx="1085214" cy="3841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222432" y="2786697"/>
              <a:ext cx="1005840" cy="302895"/>
            </a:xfrm>
            <a:custGeom>
              <a:avLst/>
              <a:gdLst/>
              <a:ahLst/>
              <a:cxnLst/>
              <a:rect l="l" t="t" r="r" b="b"/>
              <a:pathLst>
                <a:path w="1005839" h="302894">
                  <a:moveTo>
                    <a:pt x="854392" y="0"/>
                  </a:moveTo>
                  <a:lnTo>
                    <a:pt x="854392" y="75882"/>
                  </a:lnTo>
                  <a:lnTo>
                    <a:pt x="0" y="75882"/>
                  </a:lnTo>
                  <a:lnTo>
                    <a:pt x="0" y="227329"/>
                  </a:lnTo>
                  <a:lnTo>
                    <a:pt x="854392" y="227329"/>
                  </a:lnTo>
                  <a:lnTo>
                    <a:pt x="854392" y="302894"/>
                  </a:lnTo>
                  <a:lnTo>
                    <a:pt x="1005839" y="151447"/>
                  </a:lnTo>
                  <a:lnTo>
                    <a:pt x="854392" y="0"/>
                  </a:lnTo>
                  <a:close/>
                </a:path>
              </a:pathLst>
            </a:custGeom>
            <a:solidFill>
              <a:srgbClr val="800000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00207" y="3172142"/>
              <a:ext cx="1085214" cy="3810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222432" y="3193415"/>
              <a:ext cx="1005840" cy="302895"/>
            </a:xfrm>
            <a:custGeom>
              <a:avLst/>
              <a:gdLst/>
              <a:ahLst/>
              <a:cxnLst/>
              <a:rect l="l" t="t" r="r" b="b"/>
              <a:pathLst>
                <a:path w="1005839" h="302895">
                  <a:moveTo>
                    <a:pt x="854392" y="0"/>
                  </a:moveTo>
                  <a:lnTo>
                    <a:pt x="854392" y="75882"/>
                  </a:lnTo>
                  <a:lnTo>
                    <a:pt x="0" y="75882"/>
                  </a:lnTo>
                  <a:lnTo>
                    <a:pt x="0" y="227330"/>
                  </a:lnTo>
                  <a:lnTo>
                    <a:pt x="854392" y="227330"/>
                  </a:lnTo>
                  <a:lnTo>
                    <a:pt x="854392" y="302895"/>
                  </a:lnTo>
                  <a:lnTo>
                    <a:pt x="1005839" y="151447"/>
                  </a:lnTo>
                  <a:lnTo>
                    <a:pt x="854392" y="0"/>
                  </a:lnTo>
                  <a:close/>
                </a:path>
              </a:pathLst>
            </a:custGeom>
            <a:solidFill>
              <a:srgbClr val="800000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00207" y="3568382"/>
              <a:ext cx="1085214" cy="38099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222432" y="3589019"/>
              <a:ext cx="1005840" cy="302895"/>
            </a:xfrm>
            <a:custGeom>
              <a:avLst/>
              <a:gdLst/>
              <a:ahLst/>
              <a:cxnLst/>
              <a:rect l="l" t="t" r="r" b="b"/>
              <a:pathLst>
                <a:path w="1005839" h="302895">
                  <a:moveTo>
                    <a:pt x="854392" y="0"/>
                  </a:moveTo>
                  <a:lnTo>
                    <a:pt x="854392" y="75882"/>
                  </a:lnTo>
                  <a:lnTo>
                    <a:pt x="0" y="75882"/>
                  </a:lnTo>
                  <a:lnTo>
                    <a:pt x="0" y="227329"/>
                  </a:lnTo>
                  <a:lnTo>
                    <a:pt x="854392" y="227329"/>
                  </a:lnTo>
                  <a:lnTo>
                    <a:pt x="854392" y="302894"/>
                  </a:lnTo>
                  <a:lnTo>
                    <a:pt x="1005839" y="151447"/>
                  </a:lnTo>
                  <a:lnTo>
                    <a:pt x="854392" y="0"/>
                  </a:lnTo>
                  <a:close/>
                </a:path>
              </a:pathLst>
            </a:custGeom>
            <a:solidFill>
              <a:srgbClr val="800000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36527" y="3315652"/>
              <a:ext cx="1283335" cy="1234440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241617" y="2493645"/>
            <a:ext cx="3989070" cy="3769360"/>
            <a:chOff x="241617" y="2493645"/>
            <a:chExt cx="3989070" cy="3769360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1617" y="2493645"/>
              <a:ext cx="3005772" cy="18246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88334" y="2657157"/>
              <a:ext cx="1042352" cy="104552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37322" y="2531110"/>
              <a:ext cx="2084069" cy="88518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5587" y="4271010"/>
              <a:ext cx="2992755" cy="1991677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855344" y="542607"/>
            <a:ext cx="3910329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Απειλές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4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ταξινόμηση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85" dirty="0">
                <a:latin typeface="Times New Roman"/>
                <a:cs typeface="Times New Roman"/>
              </a:rPr>
              <a:t>κυβερνοαπειλών</a:t>
            </a:r>
            <a:r>
              <a:rPr sz="1450" spc="60" dirty="0">
                <a:latin typeface="Times New Roman"/>
                <a:cs typeface="Times New Roman"/>
              </a:rPr>
              <a:t> </a:t>
            </a:r>
            <a:r>
              <a:rPr sz="1450" spc="75" dirty="0">
                <a:latin typeface="Times New Roman"/>
                <a:cs typeface="Times New Roman"/>
              </a:rPr>
              <a:t>σε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100" dirty="0">
                <a:latin typeface="Times New Roman"/>
                <a:cs typeface="Times New Roman"/>
              </a:rPr>
              <a:t>"δίκτυα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ελέγχου"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25" dirty="0">
                <a:latin typeface="Times New Roman"/>
                <a:cs typeface="Times New Roman"/>
              </a:rPr>
              <a:t>-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ΔΙΑΘΕΣΙΜΟΤΗΤΑ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1515" y="1636057"/>
            <a:ext cx="6262370" cy="80327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37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b="1" spc="65" dirty="0">
                <a:latin typeface="Calibri"/>
                <a:cs typeface="Calibri"/>
              </a:rPr>
              <a:t>Επίθεση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75" dirty="0">
                <a:latin typeface="Calibri"/>
                <a:cs typeface="Calibri"/>
              </a:rPr>
              <a:t>ωμής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60" dirty="0">
                <a:latin typeface="Calibri"/>
                <a:cs typeface="Calibri"/>
              </a:rPr>
              <a:t>βίας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60" dirty="0">
                <a:latin typeface="Calibri"/>
                <a:cs typeface="Calibri"/>
              </a:rPr>
              <a:t>επίθεση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60" dirty="0">
                <a:latin typeface="Calibri"/>
                <a:cs typeface="Calibri"/>
              </a:rPr>
              <a:t>λεξικού</a:t>
            </a:r>
            <a:endParaRPr sz="95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1205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850" spc="55" dirty="0">
                <a:latin typeface="Calibri"/>
                <a:cs typeface="Calibri"/>
              </a:rPr>
              <a:t>Οι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συσκευές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CPS/IIoT/IT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σε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δίκτυα,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όπως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οι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ελεγκτές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ή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οι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δρομολογητές,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απαιτούν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πρόσβαση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μέσω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παραδοσιακών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διαπιστευτηρίων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(όνομα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χρήστη-συνθηματικό)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με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χρήση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προεπιλογών</a:t>
            </a:r>
            <a:endParaRPr sz="850">
              <a:latin typeface="Calibri"/>
              <a:cs typeface="Calibri"/>
            </a:endParaRPr>
          </a:p>
          <a:p>
            <a:pPr marL="396875">
              <a:lnSpc>
                <a:spcPct val="100000"/>
              </a:lnSpc>
              <a:spcBef>
                <a:spcPts val="445"/>
              </a:spcBef>
            </a:pPr>
            <a:r>
              <a:rPr sz="850" spc="50" dirty="0">
                <a:latin typeface="Calibri"/>
                <a:cs typeface="Calibri"/>
              </a:rPr>
              <a:t>προστασία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623425" y="1973897"/>
            <a:ext cx="931544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ΔΙΑΘΕΣΙΜΟΤΗΤΑ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227819" y="2247582"/>
            <a:ext cx="172529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Μερικά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παραδείγματα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είναι: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706812" y="3750945"/>
            <a:ext cx="40767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spc="40" dirty="0">
                <a:solidFill>
                  <a:srgbClr val="BF0000"/>
                </a:solidFill>
                <a:latin typeface="Calibri"/>
                <a:cs typeface="Calibri"/>
              </a:rPr>
              <a:t>H</a:t>
            </a:r>
            <a:r>
              <a:rPr sz="950" b="1" spc="25" dirty="0">
                <a:solidFill>
                  <a:srgbClr val="BF0000"/>
                </a:solidFill>
                <a:latin typeface="Calibri"/>
                <a:cs typeface="Calibri"/>
              </a:rPr>
              <a:t>Y</a:t>
            </a:r>
            <a:r>
              <a:rPr sz="950" b="1" spc="40" dirty="0">
                <a:solidFill>
                  <a:srgbClr val="BF0000"/>
                </a:solidFill>
                <a:latin typeface="Calibri"/>
                <a:cs typeface="Calibri"/>
              </a:rPr>
              <a:t>D</a:t>
            </a:r>
            <a:r>
              <a:rPr sz="950" b="1" spc="30" dirty="0">
                <a:solidFill>
                  <a:srgbClr val="BF0000"/>
                </a:solidFill>
                <a:latin typeface="Calibri"/>
                <a:cs typeface="Calibri"/>
              </a:rPr>
              <a:t>R</a:t>
            </a:r>
            <a:r>
              <a:rPr sz="950" b="1" spc="55" dirty="0">
                <a:solidFill>
                  <a:srgbClr val="BF0000"/>
                </a:solidFill>
                <a:latin typeface="Calibri"/>
                <a:cs typeface="Calibri"/>
              </a:rPr>
              <a:t>A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215765" y="2637790"/>
            <a:ext cx="75438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0" dirty="0">
                <a:latin typeface="Calibri"/>
                <a:cs typeface="Calibri"/>
              </a:rPr>
              <a:t>Χρήστης/pass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82465" y="2936240"/>
            <a:ext cx="14541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50" dirty="0">
                <a:latin typeface="Calibri"/>
                <a:cs typeface="Calibri"/>
              </a:rPr>
              <a:t>..</a:t>
            </a:r>
            <a:r>
              <a:rPr sz="950" spc="105" dirty="0">
                <a:latin typeface="Calibri"/>
                <a:cs typeface="Calibri"/>
              </a:rPr>
              <a:t>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82465" y="3209925"/>
            <a:ext cx="14541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50" dirty="0">
                <a:latin typeface="Calibri"/>
                <a:cs typeface="Calibri"/>
              </a:rPr>
              <a:t>..</a:t>
            </a:r>
            <a:r>
              <a:rPr sz="950" spc="105" dirty="0">
                <a:latin typeface="Calibri"/>
                <a:cs typeface="Calibri"/>
              </a:rPr>
              <a:t>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485890" y="2909570"/>
            <a:ext cx="805180" cy="324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latin typeface="Calibri"/>
                <a:cs typeface="Calibri"/>
              </a:rPr>
              <a:t>Δ</a:t>
            </a:r>
            <a:r>
              <a:rPr sz="950" spc="30" dirty="0">
                <a:latin typeface="Calibri"/>
                <a:cs typeface="Calibri"/>
              </a:rPr>
              <a:t>ρ</a:t>
            </a:r>
            <a:r>
              <a:rPr sz="950" spc="35" dirty="0">
                <a:latin typeface="Calibri"/>
                <a:cs typeface="Calibri"/>
              </a:rPr>
              <a:t>ομο</a:t>
            </a:r>
            <a:r>
              <a:rPr sz="950" spc="30" dirty="0">
                <a:latin typeface="Calibri"/>
                <a:cs typeface="Calibri"/>
              </a:rPr>
              <a:t>λ</a:t>
            </a:r>
            <a:r>
              <a:rPr sz="950" spc="40" dirty="0">
                <a:latin typeface="Calibri"/>
                <a:cs typeface="Calibri"/>
              </a:rPr>
              <a:t>ο</a:t>
            </a:r>
            <a:r>
              <a:rPr sz="950" spc="30" dirty="0">
                <a:latin typeface="Calibri"/>
                <a:cs typeface="Calibri"/>
              </a:rPr>
              <a:t>γη</a:t>
            </a:r>
            <a:r>
              <a:rPr sz="950" spc="25" dirty="0">
                <a:latin typeface="Calibri"/>
                <a:cs typeface="Calibri"/>
              </a:rPr>
              <a:t>τ</a:t>
            </a:r>
            <a:r>
              <a:rPr sz="950" spc="35" dirty="0">
                <a:latin typeface="Calibri"/>
                <a:cs typeface="Calibri"/>
              </a:rPr>
              <a:t>ή</a:t>
            </a:r>
            <a:r>
              <a:rPr sz="950" spc="40" dirty="0">
                <a:latin typeface="Calibri"/>
                <a:cs typeface="Calibri"/>
              </a:rPr>
              <a:t>ς</a:t>
            </a:r>
            <a:endParaRPr sz="950">
              <a:latin typeface="Calibri"/>
              <a:cs typeface="Calibri"/>
            </a:endParaRPr>
          </a:p>
          <a:p>
            <a:pPr marL="16510">
              <a:lnSpc>
                <a:spcPct val="100000"/>
              </a:lnSpc>
              <a:spcBef>
                <a:spcPts val="610"/>
              </a:spcBef>
            </a:pPr>
            <a:r>
              <a:rPr sz="500" spc="5" dirty="0">
                <a:solidFill>
                  <a:srgbClr val="7E7E7E"/>
                </a:solidFill>
                <a:latin typeface="Calibri"/>
                <a:cs typeface="Calibri"/>
              </a:rPr>
              <a:t>Χρήστης: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489700" y="3282950"/>
            <a:ext cx="59880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0" dirty="0">
                <a:solidFill>
                  <a:srgbClr val="7E7E7E"/>
                </a:solidFill>
                <a:latin typeface="Calibri"/>
                <a:cs typeface="Calibri"/>
              </a:rPr>
              <a:t>Πέρασμα:</a:t>
            </a:r>
            <a:r>
              <a:rPr sz="500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500" spc="10" dirty="0">
                <a:solidFill>
                  <a:srgbClr val="7E7E7E"/>
                </a:solidFill>
                <a:latin typeface="Calibri"/>
                <a:cs typeface="Calibri"/>
              </a:rPr>
              <a:t>12345678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385559" y="3879024"/>
            <a:ext cx="774700" cy="32385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495"/>
              </a:spcBef>
            </a:pPr>
            <a:r>
              <a:rPr sz="950" spc="30" dirty="0">
                <a:latin typeface="Calibri"/>
                <a:cs typeface="Calibri"/>
              </a:rPr>
              <a:t>Ελεγκτής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500" spc="30" dirty="0">
                <a:solidFill>
                  <a:srgbClr val="7E7E7E"/>
                </a:solidFill>
                <a:latin typeface="Calibri"/>
                <a:cs typeface="Calibri"/>
              </a:rPr>
              <a:t>Χρήστης:</a:t>
            </a:r>
            <a:r>
              <a:rPr sz="50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7E7E7E"/>
                </a:solidFill>
                <a:latin typeface="Calibri"/>
                <a:cs typeface="Calibri"/>
              </a:rPr>
              <a:t>Πέρασμα:</a:t>
            </a:r>
            <a:r>
              <a:rPr sz="5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500" spc="35" dirty="0">
                <a:solidFill>
                  <a:srgbClr val="7E7E7E"/>
                </a:solidFill>
                <a:latin typeface="Calibri"/>
                <a:cs typeface="Calibri"/>
              </a:rPr>
              <a:t>1234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860790" y="2624525"/>
            <a:ext cx="1713864" cy="10223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85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b="1" spc="60" dirty="0">
                <a:latin typeface="Calibri"/>
                <a:cs typeface="Calibri"/>
              </a:rPr>
              <a:t>Επίθεση</a:t>
            </a:r>
            <a:r>
              <a:rPr sz="950" b="1" spc="-10" dirty="0">
                <a:latin typeface="Calibri"/>
                <a:cs typeface="Calibri"/>
              </a:rPr>
              <a:t> </a:t>
            </a:r>
            <a:r>
              <a:rPr sz="950" b="1" spc="70" dirty="0">
                <a:latin typeface="Calibri"/>
                <a:cs typeface="Calibri"/>
              </a:rPr>
              <a:t>ωμής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βίας</a:t>
            </a:r>
            <a:endParaRPr sz="9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1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80" dirty="0">
                <a:latin typeface="Calibri"/>
                <a:cs typeface="Calibri"/>
              </a:rPr>
              <a:t>Επίθεση</a:t>
            </a:r>
            <a:r>
              <a:rPr sz="950" spc="5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από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πλημμύρα</a:t>
            </a:r>
            <a:endParaRPr sz="9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1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50" dirty="0">
                <a:latin typeface="Calibri"/>
                <a:cs typeface="Calibri"/>
              </a:rPr>
              <a:t>Επιτιθέμενος</a:t>
            </a:r>
            <a:r>
              <a:rPr sz="950" spc="-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στρουμφ</a:t>
            </a:r>
            <a:endParaRPr sz="9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15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80" dirty="0">
                <a:latin typeface="Calibri"/>
                <a:cs typeface="Calibri"/>
              </a:rPr>
              <a:t>Επίθεση</a:t>
            </a:r>
            <a:r>
              <a:rPr sz="950" spc="-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επανάληψης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05290" y="3970337"/>
            <a:ext cx="157797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Ολοκληρώνω</a:t>
            </a:r>
            <a:r>
              <a:rPr sz="950" spc="-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την</a:t>
            </a:r>
            <a:r>
              <a:rPr sz="950" spc="-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ακεραιότητα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353434" y="5035232"/>
            <a:ext cx="73279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700" spc="65" dirty="0">
                <a:latin typeface="Calibri"/>
                <a:cs typeface="Calibri"/>
              </a:rPr>
              <a:t>Με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το</a:t>
            </a:r>
            <a:r>
              <a:rPr sz="700" b="1" spc="5" dirty="0">
                <a:latin typeface="Calibri"/>
                <a:cs typeface="Calibri"/>
              </a:rPr>
              <a:t> </a:t>
            </a:r>
            <a:r>
              <a:rPr sz="700" b="1" spc="60" dirty="0">
                <a:latin typeface="Calibri"/>
                <a:cs typeface="Calibri"/>
              </a:rPr>
              <a:t>HYDRA</a:t>
            </a:r>
            <a:r>
              <a:rPr sz="700" b="1" spc="5" dirty="0">
                <a:latin typeface="Calibri"/>
                <a:cs typeface="Calibri"/>
              </a:rPr>
              <a:t> </a:t>
            </a:r>
            <a:r>
              <a:rPr sz="700" b="1" spc="40" dirty="0">
                <a:latin typeface="Calibri"/>
                <a:cs typeface="Calibri"/>
              </a:rPr>
              <a:t>(ερ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073367" y="5000307"/>
            <a:ext cx="228346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45" dirty="0">
                <a:latin typeface="Calibri"/>
                <a:cs typeface="Calibri"/>
              </a:rPr>
              <a:t>γαλείο</a:t>
            </a:r>
            <a:r>
              <a:rPr sz="700" b="1" spc="10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Linux</a:t>
            </a:r>
            <a:r>
              <a:rPr sz="700" b="1" spc="25" dirty="0">
                <a:latin typeface="Calibri"/>
                <a:cs typeface="Calibri"/>
              </a:rPr>
              <a:t> </a:t>
            </a:r>
            <a:r>
              <a:rPr sz="700" b="1" spc="40" dirty="0">
                <a:latin typeface="Calibri"/>
                <a:cs typeface="Calibri"/>
              </a:rPr>
              <a:t>(λειτουργικό</a:t>
            </a:r>
            <a:r>
              <a:rPr sz="700" b="1" spc="15" dirty="0">
                <a:latin typeface="Calibri"/>
                <a:cs typeface="Calibri"/>
              </a:rPr>
              <a:t> </a:t>
            </a:r>
            <a:r>
              <a:rPr sz="700" b="1" spc="50" dirty="0">
                <a:latin typeface="Calibri"/>
                <a:cs typeface="Calibri"/>
              </a:rPr>
              <a:t>σύστημα</a:t>
            </a:r>
            <a:r>
              <a:rPr sz="700" b="1" spc="25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ανοιχτού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50" dirty="0">
                <a:latin typeface="Calibri"/>
                <a:cs typeface="Calibri"/>
              </a:rPr>
              <a:t>κώδικα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509770" y="5225732"/>
            <a:ext cx="506095" cy="0"/>
          </a:xfrm>
          <a:custGeom>
            <a:avLst/>
            <a:gdLst/>
            <a:ahLst/>
            <a:cxnLst/>
            <a:rect l="l" t="t" r="r" b="b"/>
            <a:pathLst>
              <a:path w="506095">
                <a:moveTo>
                  <a:pt x="0" y="0"/>
                </a:moveTo>
                <a:lnTo>
                  <a:pt x="506094" y="0"/>
                </a:lnTo>
              </a:path>
            </a:pathLst>
          </a:custGeom>
          <a:ln w="5397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340734" y="5106352"/>
            <a:ext cx="3103880" cy="344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700" b="1" spc="50" dirty="0">
                <a:latin typeface="Calibri"/>
                <a:cs typeface="Calibri"/>
              </a:rPr>
              <a:t>βασισμένο </a:t>
            </a:r>
            <a:r>
              <a:rPr sz="700" b="1" spc="45" dirty="0">
                <a:latin typeface="Calibri"/>
                <a:cs typeface="Calibri"/>
              </a:rPr>
              <a:t>στο </a:t>
            </a:r>
            <a:r>
              <a:rPr sz="700" b="1" spc="40" dirty="0">
                <a:latin typeface="Calibri"/>
                <a:cs typeface="Calibri"/>
              </a:rPr>
              <a:t>Unix), </a:t>
            </a:r>
            <a:r>
              <a:rPr sz="700" b="1" spc="35" dirty="0">
                <a:latin typeface="Calibri"/>
                <a:cs typeface="Calibri"/>
              </a:rPr>
              <a:t>https</a:t>
            </a:r>
            <a:r>
              <a:rPr sz="700" spc="35" dirty="0">
                <a:solidFill>
                  <a:srgbClr val="87872D"/>
                </a:solidFill>
                <a:latin typeface="Calibri"/>
                <a:cs typeface="Calibri"/>
                <a:hlinkClick r:id="rId13"/>
              </a:rPr>
              <a:t>://www.ka</a:t>
            </a:r>
            <a:r>
              <a:rPr sz="700" spc="35" dirty="0">
                <a:solidFill>
                  <a:srgbClr val="87872D"/>
                </a:solidFill>
                <a:latin typeface="Calibri"/>
                <a:cs typeface="Calibri"/>
              </a:rPr>
              <a:t>li.</a:t>
            </a:r>
            <a:r>
              <a:rPr sz="700" spc="35" dirty="0">
                <a:latin typeface="Calibri"/>
                <a:cs typeface="Calibri"/>
              </a:rPr>
              <a:t>org/tools/hydra/), </a:t>
            </a:r>
            <a:r>
              <a:rPr sz="700" spc="40" dirty="0">
                <a:latin typeface="Calibri"/>
                <a:cs typeface="Calibri"/>
              </a:rPr>
              <a:t>οι επιτιθέμενοι </a:t>
            </a:r>
            <a:r>
              <a:rPr sz="700" spc="-14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μπορούν να δημιουργήσουν ένα </a:t>
            </a:r>
            <a:r>
              <a:rPr sz="700" spc="45" dirty="0">
                <a:latin typeface="Calibri"/>
                <a:cs typeface="Calibri"/>
              </a:rPr>
              <a:t>αρχείο </a:t>
            </a:r>
            <a:r>
              <a:rPr sz="700" spc="50" dirty="0">
                <a:latin typeface="Calibri"/>
                <a:cs typeface="Calibri"/>
              </a:rPr>
              <a:t>με </a:t>
            </a:r>
            <a:r>
              <a:rPr sz="700" spc="45" dirty="0">
                <a:latin typeface="Calibri"/>
                <a:cs typeface="Calibri"/>
              </a:rPr>
              <a:t>πιθανούς </a:t>
            </a:r>
            <a:r>
              <a:rPr sz="700" spc="50" dirty="0">
                <a:latin typeface="Calibri"/>
                <a:cs typeface="Calibri"/>
              </a:rPr>
              <a:t>συνδυασμούς 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διαπιστευτηρίων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(λεξικό)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για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να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επιτεθούν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2554" y="5618162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265074" y="4725352"/>
            <a:ext cx="109791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ΕΜΠΙΣΤΕΥΤΙΚΌΤΗΤΑ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101563" y="5613640"/>
            <a:ext cx="218567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ΕΠΑΛΗΘΕΥΣΗ/</a:t>
            </a:r>
            <a:r>
              <a:rPr sz="95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ΕΞΟΥΣΙΟΔΌΤΗΣΗ</a:t>
            </a:r>
            <a:r>
              <a:rPr sz="95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ΧΡΗΣΤΗ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376342" y="5643245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349625" y="4078604"/>
            <a:ext cx="760095" cy="1040765"/>
          </a:xfrm>
          <a:custGeom>
            <a:avLst/>
            <a:gdLst/>
            <a:ahLst/>
            <a:cxnLst/>
            <a:rect l="l" t="t" r="r" b="b"/>
            <a:pathLst>
              <a:path w="760095" h="1040764">
                <a:moveTo>
                  <a:pt x="760095" y="0"/>
                </a:moveTo>
                <a:lnTo>
                  <a:pt x="0" y="0"/>
                </a:lnTo>
                <a:lnTo>
                  <a:pt x="0" y="1040765"/>
                </a:lnTo>
                <a:lnTo>
                  <a:pt x="760095" y="1040765"/>
                </a:lnTo>
                <a:lnTo>
                  <a:pt x="760095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3439159" y="4124959"/>
            <a:ext cx="238760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spc="15" dirty="0">
                <a:solidFill>
                  <a:srgbClr val="7E7E7E"/>
                </a:solidFill>
                <a:latin typeface="Calibri"/>
                <a:cs typeface="Calibri"/>
              </a:rPr>
              <a:t>ad</a:t>
            </a:r>
            <a:r>
              <a:rPr sz="350" spc="25" dirty="0">
                <a:solidFill>
                  <a:srgbClr val="7E7E7E"/>
                </a:solidFill>
                <a:latin typeface="Calibri"/>
                <a:cs typeface="Calibri"/>
              </a:rPr>
              <a:t>m</a:t>
            </a:r>
            <a:r>
              <a:rPr sz="350" dirty="0">
                <a:solidFill>
                  <a:srgbClr val="7E7E7E"/>
                </a:solidFill>
                <a:latin typeface="Calibri"/>
                <a:cs typeface="Calibri"/>
              </a:rPr>
              <a:t>i</a:t>
            </a:r>
            <a:r>
              <a:rPr sz="350" spc="25" dirty="0">
                <a:solidFill>
                  <a:srgbClr val="7E7E7E"/>
                </a:solidFill>
                <a:latin typeface="Calibri"/>
                <a:cs typeface="Calibri"/>
              </a:rPr>
              <a:t>n</a:t>
            </a:r>
            <a:r>
              <a:rPr sz="350" spc="-5" dirty="0">
                <a:solidFill>
                  <a:srgbClr val="7E7E7E"/>
                </a:solidFill>
                <a:latin typeface="Calibri"/>
                <a:cs typeface="Calibri"/>
              </a:rPr>
              <a:t> L</a:t>
            </a:r>
            <a:r>
              <a:rPr sz="350" spc="5" dirty="0">
                <a:solidFill>
                  <a:srgbClr val="7E7E7E"/>
                </a:solidFill>
                <a:latin typeface="Calibri"/>
                <a:cs typeface="Calibri"/>
              </a:rPr>
              <a:t>o</a:t>
            </a:r>
            <a:r>
              <a:rPr sz="350" spc="-15" dirty="0">
                <a:solidFill>
                  <a:srgbClr val="7E7E7E"/>
                </a:solidFill>
                <a:latin typeface="Calibri"/>
                <a:cs typeface="Calibri"/>
              </a:rPr>
              <a:t>l</a:t>
            </a:r>
            <a:r>
              <a:rPr sz="350" spc="25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439159" y="4228147"/>
            <a:ext cx="50800" cy="287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spc="15" dirty="0">
                <a:solidFill>
                  <a:srgbClr val="7E7E7E"/>
                </a:solidFill>
                <a:latin typeface="Calibri"/>
                <a:cs typeface="Calibri"/>
              </a:rPr>
              <a:t>1</a:t>
            </a:r>
            <a:endParaRPr sz="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50" spc="15" dirty="0">
                <a:solidFill>
                  <a:srgbClr val="7E7E7E"/>
                </a:solidFill>
                <a:latin typeface="Calibri"/>
                <a:cs typeface="Calibri"/>
              </a:rPr>
              <a:t>2</a:t>
            </a:r>
            <a:endParaRPr sz="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50" spc="15" dirty="0">
                <a:solidFill>
                  <a:srgbClr val="7E7E7E"/>
                </a:solidFill>
                <a:latin typeface="Calibri"/>
                <a:cs typeface="Calibri"/>
              </a:rPr>
              <a:t>3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439159" y="4535805"/>
            <a:ext cx="60960" cy="15176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350" spc="15" dirty="0">
                <a:solidFill>
                  <a:srgbClr val="7E7E7E"/>
                </a:solidFill>
                <a:latin typeface="Calibri"/>
                <a:cs typeface="Calibri"/>
              </a:rPr>
              <a:t>4</a:t>
            </a:r>
            <a:endParaRPr sz="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350" spc="55" dirty="0">
                <a:solidFill>
                  <a:srgbClr val="7E7E7E"/>
                </a:solidFill>
                <a:latin typeface="Calibri"/>
                <a:cs typeface="Calibri"/>
              </a:rPr>
              <a:t>G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673840" y="52069"/>
            <a:ext cx="336550" cy="46335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204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r>
              <a:rPr sz="2450" spc="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50" dirty="0">
                <a:solidFill>
                  <a:srgbClr val="D8D8D8"/>
                </a:solidFill>
                <a:latin typeface="Calibri"/>
                <a:cs typeface="Calibri"/>
              </a:rPr>
              <a:t>ΚΥΒΕΡΝΟΑΠΕΙΛΩΝ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16220" cy="6880225"/>
            <a:chOff x="6882130" y="0"/>
            <a:chExt cx="531622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850" y="0"/>
              <a:ext cx="5009832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077325" y="5357495"/>
              <a:ext cx="737235" cy="189865"/>
            </a:xfrm>
            <a:custGeom>
              <a:avLst/>
              <a:gdLst/>
              <a:ahLst/>
              <a:cxnLst/>
              <a:rect l="l" t="t" r="r" b="b"/>
              <a:pathLst>
                <a:path w="737234" h="189864">
                  <a:moveTo>
                    <a:pt x="642302" y="0"/>
                  </a:moveTo>
                  <a:lnTo>
                    <a:pt x="642302" y="47307"/>
                  </a:lnTo>
                  <a:lnTo>
                    <a:pt x="0" y="47307"/>
                  </a:lnTo>
                  <a:lnTo>
                    <a:pt x="0" y="142239"/>
                  </a:lnTo>
                  <a:lnTo>
                    <a:pt x="642302" y="142239"/>
                  </a:lnTo>
                  <a:lnTo>
                    <a:pt x="642302" y="189547"/>
                  </a:lnTo>
                  <a:lnTo>
                    <a:pt x="736917" y="94932"/>
                  </a:lnTo>
                  <a:lnTo>
                    <a:pt x="642302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77325" y="5357495"/>
              <a:ext cx="737235" cy="189865"/>
            </a:xfrm>
            <a:custGeom>
              <a:avLst/>
              <a:gdLst/>
              <a:ahLst/>
              <a:cxnLst/>
              <a:rect l="l" t="t" r="r" b="b"/>
              <a:pathLst>
                <a:path w="737234" h="189864">
                  <a:moveTo>
                    <a:pt x="0" y="47307"/>
                  </a:moveTo>
                  <a:lnTo>
                    <a:pt x="642302" y="47307"/>
                  </a:lnTo>
                  <a:lnTo>
                    <a:pt x="642302" y="0"/>
                  </a:lnTo>
                  <a:lnTo>
                    <a:pt x="736917" y="94932"/>
                  </a:lnTo>
                  <a:lnTo>
                    <a:pt x="642302" y="189547"/>
                  </a:lnTo>
                  <a:lnTo>
                    <a:pt x="642302" y="142239"/>
                  </a:lnTo>
                  <a:lnTo>
                    <a:pt x="0" y="142239"/>
                  </a:lnTo>
                  <a:lnTo>
                    <a:pt x="0" y="4730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14235" y="5103812"/>
              <a:ext cx="1250315" cy="1026160"/>
            </a:xfrm>
            <a:custGeom>
              <a:avLst/>
              <a:gdLst/>
              <a:ahLst/>
              <a:cxnLst/>
              <a:rect l="l" t="t" r="r" b="b"/>
              <a:pathLst>
                <a:path w="1250315" h="1026160">
                  <a:moveTo>
                    <a:pt x="800376" y="929005"/>
                  </a:moveTo>
                  <a:lnTo>
                    <a:pt x="476885" y="929005"/>
                  </a:lnTo>
                  <a:lnTo>
                    <a:pt x="498157" y="958215"/>
                  </a:lnTo>
                  <a:lnTo>
                    <a:pt x="523240" y="982980"/>
                  </a:lnTo>
                  <a:lnTo>
                    <a:pt x="551497" y="1002665"/>
                  </a:lnTo>
                  <a:lnTo>
                    <a:pt x="582930" y="1016635"/>
                  </a:lnTo>
                  <a:lnTo>
                    <a:pt x="627062" y="1025842"/>
                  </a:lnTo>
                  <a:lnTo>
                    <a:pt x="670560" y="1023302"/>
                  </a:lnTo>
                  <a:lnTo>
                    <a:pt x="712152" y="1010285"/>
                  </a:lnTo>
                  <a:lnTo>
                    <a:pt x="749935" y="987742"/>
                  </a:lnTo>
                  <a:lnTo>
                    <a:pt x="782320" y="956310"/>
                  </a:lnTo>
                  <a:lnTo>
                    <a:pt x="800376" y="929005"/>
                  </a:lnTo>
                  <a:close/>
                </a:path>
                <a:path w="1250315" h="1026160">
                  <a:moveTo>
                    <a:pt x="312737" y="89852"/>
                  </a:moveTo>
                  <a:lnTo>
                    <a:pt x="236855" y="104139"/>
                  </a:lnTo>
                  <a:lnTo>
                    <a:pt x="197802" y="126682"/>
                  </a:lnTo>
                  <a:lnTo>
                    <a:pt x="165100" y="157480"/>
                  </a:lnTo>
                  <a:lnTo>
                    <a:pt x="139382" y="195580"/>
                  </a:lnTo>
                  <a:lnTo>
                    <a:pt x="121285" y="239394"/>
                  </a:lnTo>
                  <a:lnTo>
                    <a:pt x="112395" y="287019"/>
                  </a:lnTo>
                  <a:lnTo>
                    <a:pt x="113030" y="337502"/>
                  </a:lnTo>
                  <a:lnTo>
                    <a:pt x="112077" y="340677"/>
                  </a:lnTo>
                  <a:lnTo>
                    <a:pt x="57150" y="362267"/>
                  </a:lnTo>
                  <a:lnTo>
                    <a:pt x="16510" y="409892"/>
                  </a:lnTo>
                  <a:lnTo>
                    <a:pt x="1905" y="451802"/>
                  </a:lnTo>
                  <a:lnTo>
                    <a:pt x="0" y="495617"/>
                  </a:lnTo>
                  <a:lnTo>
                    <a:pt x="9842" y="537210"/>
                  </a:lnTo>
                  <a:lnTo>
                    <a:pt x="30480" y="574357"/>
                  </a:lnTo>
                  <a:lnTo>
                    <a:pt x="61595" y="602932"/>
                  </a:lnTo>
                  <a:lnTo>
                    <a:pt x="45085" y="627380"/>
                  </a:lnTo>
                  <a:lnTo>
                    <a:pt x="33655" y="655002"/>
                  </a:lnTo>
                  <a:lnTo>
                    <a:pt x="28257" y="684847"/>
                  </a:lnTo>
                  <a:lnTo>
                    <a:pt x="28257" y="715327"/>
                  </a:lnTo>
                  <a:lnTo>
                    <a:pt x="39370" y="758825"/>
                  </a:lnTo>
                  <a:lnTo>
                    <a:pt x="61277" y="794702"/>
                  </a:lnTo>
                  <a:lnTo>
                    <a:pt x="91440" y="821372"/>
                  </a:lnTo>
                  <a:lnTo>
                    <a:pt x="127952" y="836930"/>
                  </a:lnTo>
                  <a:lnTo>
                    <a:pt x="168275" y="838835"/>
                  </a:lnTo>
                  <a:lnTo>
                    <a:pt x="170497" y="843280"/>
                  </a:lnTo>
                  <a:lnTo>
                    <a:pt x="197802" y="883919"/>
                  </a:lnTo>
                  <a:lnTo>
                    <a:pt x="230505" y="916622"/>
                  </a:lnTo>
                  <a:lnTo>
                    <a:pt x="267652" y="941069"/>
                  </a:lnTo>
                  <a:lnTo>
                    <a:pt x="307975" y="957262"/>
                  </a:lnTo>
                  <a:lnTo>
                    <a:pt x="350520" y="964247"/>
                  </a:lnTo>
                  <a:lnTo>
                    <a:pt x="393382" y="962342"/>
                  </a:lnTo>
                  <a:lnTo>
                    <a:pt x="436245" y="950594"/>
                  </a:lnTo>
                  <a:lnTo>
                    <a:pt x="476885" y="929005"/>
                  </a:lnTo>
                  <a:lnTo>
                    <a:pt x="800376" y="929005"/>
                  </a:lnTo>
                  <a:lnTo>
                    <a:pt x="808355" y="916940"/>
                  </a:lnTo>
                  <a:lnTo>
                    <a:pt x="826135" y="870585"/>
                  </a:lnTo>
                  <a:lnTo>
                    <a:pt x="1002326" y="870585"/>
                  </a:lnTo>
                  <a:lnTo>
                    <a:pt x="1032192" y="845185"/>
                  </a:lnTo>
                  <a:lnTo>
                    <a:pt x="1058545" y="807719"/>
                  </a:lnTo>
                  <a:lnTo>
                    <a:pt x="1075690" y="763269"/>
                  </a:lnTo>
                  <a:lnTo>
                    <a:pt x="1082040" y="713740"/>
                  </a:lnTo>
                  <a:lnTo>
                    <a:pt x="1106805" y="707707"/>
                  </a:lnTo>
                  <a:lnTo>
                    <a:pt x="1152842" y="686117"/>
                  </a:lnTo>
                  <a:lnTo>
                    <a:pt x="1206182" y="635317"/>
                  </a:lnTo>
                  <a:lnTo>
                    <a:pt x="1229995" y="594042"/>
                  </a:lnTo>
                  <a:lnTo>
                    <a:pt x="1244600" y="548957"/>
                  </a:lnTo>
                  <a:lnTo>
                    <a:pt x="1250315" y="501332"/>
                  </a:lnTo>
                  <a:lnTo>
                    <a:pt x="1246505" y="453390"/>
                  </a:lnTo>
                  <a:lnTo>
                    <a:pt x="1233170" y="406717"/>
                  </a:lnTo>
                  <a:lnTo>
                    <a:pt x="1209675" y="363219"/>
                  </a:lnTo>
                  <a:lnTo>
                    <a:pt x="1212532" y="355917"/>
                  </a:lnTo>
                  <a:lnTo>
                    <a:pt x="1215072" y="348297"/>
                  </a:lnTo>
                  <a:lnTo>
                    <a:pt x="1216977" y="340677"/>
                  </a:lnTo>
                  <a:lnTo>
                    <a:pt x="1222375" y="294640"/>
                  </a:lnTo>
                  <a:lnTo>
                    <a:pt x="1216977" y="250190"/>
                  </a:lnTo>
                  <a:lnTo>
                    <a:pt x="1202055" y="209550"/>
                  </a:lnTo>
                  <a:lnTo>
                    <a:pt x="1178242" y="174307"/>
                  </a:lnTo>
                  <a:lnTo>
                    <a:pt x="1146810" y="146684"/>
                  </a:lnTo>
                  <a:lnTo>
                    <a:pt x="1108710" y="128587"/>
                  </a:lnTo>
                  <a:lnTo>
                    <a:pt x="1106567" y="119697"/>
                  </a:lnTo>
                  <a:lnTo>
                    <a:pt x="405447" y="119697"/>
                  </a:lnTo>
                  <a:lnTo>
                    <a:pt x="375920" y="103822"/>
                  </a:lnTo>
                  <a:lnTo>
                    <a:pt x="345122" y="93980"/>
                  </a:lnTo>
                  <a:lnTo>
                    <a:pt x="312737" y="89852"/>
                  </a:lnTo>
                  <a:close/>
                </a:path>
                <a:path w="1250315" h="1026160">
                  <a:moveTo>
                    <a:pt x="1002326" y="870585"/>
                  </a:moveTo>
                  <a:lnTo>
                    <a:pt x="826135" y="870585"/>
                  </a:lnTo>
                  <a:lnTo>
                    <a:pt x="846455" y="882650"/>
                  </a:lnTo>
                  <a:lnTo>
                    <a:pt x="868045" y="891540"/>
                  </a:lnTo>
                  <a:lnTo>
                    <a:pt x="890587" y="896937"/>
                  </a:lnTo>
                  <a:lnTo>
                    <a:pt x="913447" y="898842"/>
                  </a:lnTo>
                  <a:lnTo>
                    <a:pt x="957897" y="892810"/>
                  </a:lnTo>
                  <a:lnTo>
                    <a:pt x="998220" y="874077"/>
                  </a:lnTo>
                  <a:lnTo>
                    <a:pt x="1002326" y="870585"/>
                  </a:lnTo>
                  <a:close/>
                </a:path>
                <a:path w="1250315" h="1026160">
                  <a:moveTo>
                    <a:pt x="535305" y="27939"/>
                  </a:moveTo>
                  <a:lnTo>
                    <a:pt x="496570" y="35560"/>
                  </a:lnTo>
                  <a:lnTo>
                    <a:pt x="460692" y="53657"/>
                  </a:lnTo>
                  <a:lnTo>
                    <a:pt x="429577" y="81914"/>
                  </a:lnTo>
                  <a:lnTo>
                    <a:pt x="405447" y="119697"/>
                  </a:lnTo>
                  <a:lnTo>
                    <a:pt x="1106567" y="119697"/>
                  </a:lnTo>
                  <a:lnTo>
                    <a:pt x="1102360" y="102235"/>
                  </a:lnTo>
                  <a:lnTo>
                    <a:pt x="1091882" y="78105"/>
                  </a:lnTo>
                  <a:lnTo>
                    <a:pt x="1091492" y="77469"/>
                  </a:lnTo>
                  <a:lnTo>
                    <a:pt x="649922" y="77469"/>
                  </a:lnTo>
                  <a:lnTo>
                    <a:pt x="641667" y="69214"/>
                  </a:lnTo>
                  <a:lnTo>
                    <a:pt x="575310" y="32067"/>
                  </a:lnTo>
                  <a:lnTo>
                    <a:pt x="535305" y="27939"/>
                  </a:lnTo>
                  <a:close/>
                </a:path>
                <a:path w="1250315" h="1026160">
                  <a:moveTo>
                    <a:pt x="780732" y="635"/>
                  </a:moveTo>
                  <a:lnTo>
                    <a:pt x="741680" y="1269"/>
                  </a:lnTo>
                  <a:lnTo>
                    <a:pt x="704850" y="15239"/>
                  </a:lnTo>
                  <a:lnTo>
                    <a:pt x="673417" y="40957"/>
                  </a:lnTo>
                  <a:lnTo>
                    <a:pt x="649922" y="77469"/>
                  </a:lnTo>
                  <a:lnTo>
                    <a:pt x="1091492" y="77469"/>
                  </a:lnTo>
                  <a:lnTo>
                    <a:pt x="1078230" y="55880"/>
                  </a:lnTo>
                  <a:lnTo>
                    <a:pt x="1077372" y="54927"/>
                  </a:lnTo>
                  <a:lnTo>
                    <a:pt x="863282" y="54927"/>
                  </a:lnTo>
                  <a:lnTo>
                    <a:pt x="853757" y="42862"/>
                  </a:lnTo>
                  <a:lnTo>
                    <a:pt x="843280" y="31750"/>
                  </a:lnTo>
                  <a:lnTo>
                    <a:pt x="831532" y="22225"/>
                  </a:lnTo>
                  <a:lnTo>
                    <a:pt x="819150" y="14287"/>
                  </a:lnTo>
                  <a:lnTo>
                    <a:pt x="780732" y="635"/>
                  </a:lnTo>
                  <a:close/>
                </a:path>
                <a:path w="1250315" h="1026160">
                  <a:moveTo>
                    <a:pt x="980440" y="0"/>
                  </a:moveTo>
                  <a:lnTo>
                    <a:pt x="937577" y="3810"/>
                  </a:lnTo>
                  <a:lnTo>
                    <a:pt x="897255" y="22225"/>
                  </a:lnTo>
                  <a:lnTo>
                    <a:pt x="863282" y="54927"/>
                  </a:lnTo>
                  <a:lnTo>
                    <a:pt x="1077372" y="54927"/>
                  </a:lnTo>
                  <a:lnTo>
                    <a:pt x="1061085" y="36830"/>
                  </a:lnTo>
                  <a:lnTo>
                    <a:pt x="1022667" y="10794"/>
                  </a:lnTo>
                  <a:lnTo>
                    <a:pt x="980440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14235" y="5103812"/>
              <a:ext cx="1250315" cy="1026160"/>
            </a:xfrm>
            <a:custGeom>
              <a:avLst/>
              <a:gdLst/>
              <a:ahLst/>
              <a:cxnLst/>
              <a:rect l="l" t="t" r="r" b="b"/>
              <a:pathLst>
                <a:path w="1250315" h="1026160">
                  <a:moveTo>
                    <a:pt x="113030" y="337502"/>
                  </a:moveTo>
                  <a:lnTo>
                    <a:pt x="112395" y="287019"/>
                  </a:lnTo>
                  <a:lnTo>
                    <a:pt x="121285" y="239394"/>
                  </a:lnTo>
                  <a:lnTo>
                    <a:pt x="139382" y="195580"/>
                  </a:lnTo>
                  <a:lnTo>
                    <a:pt x="165100" y="157480"/>
                  </a:lnTo>
                  <a:lnTo>
                    <a:pt x="197802" y="126682"/>
                  </a:lnTo>
                  <a:lnTo>
                    <a:pt x="236855" y="104139"/>
                  </a:lnTo>
                  <a:lnTo>
                    <a:pt x="280352" y="91757"/>
                  </a:lnTo>
                  <a:lnTo>
                    <a:pt x="312737" y="89852"/>
                  </a:lnTo>
                  <a:lnTo>
                    <a:pt x="345122" y="93980"/>
                  </a:lnTo>
                  <a:lnTo>
                    <a:pt x="375920" y="103822"/>
                  </a:lnTo>
                  <a:lnTo>
                    <a:pt x="405447" y="119697"/>
                  </a:lnTo>
                  <a:lnTo>
                    <a:pt x="429577" y="81914"/>
                  </a:lnTo>
                  <a:lnTo>
                    <a:pt x="460692" y="53657"/>
                  </a:lnTo>
                  <a:lnTo>
                    <a:pt x="496570" y="35560"/>
                  </a:lnTo>
                  <a:lnTo>
                    <a:pt x="535305" y="27939"/>
                  </a:lnTo>
                  <a:lnTo>
                    <a:pt x="575310" y="32067"/>
                  </a:lnTo>
                  <a:lnTo>
                    <a:pt x="614045" y="48260"/>
                  </a:lnTo>
                  <a:lnTo>
                    <a:pt x="649922" y="77469"/>
                  </a:lnTo>
                  <a:lnTo>
                    <a:pt x="673417" y="40957"/>
                  </a:lnTo>
                  <a:lnTo>
                    <a:pt x="704850" y="15239"/>
                  </a:lnTo>
                  <a:lnTo>
                    <a:pt x="741680" y="1269"/>
                  </a:lnTo>
                  <a:lnTo>
                    <a:pt x="780732" y="635"/>
                  </a:lnTo>
                  <a:lnTo>
                    <a:pt x="819150" y="14287"/>
                  </a:lnTo>
                  <a:lnTo>
                    <a:pt x="831532" y="22225"/>
                  </a:lnTo>
                  <a:lnTo>
                    <a:pt x="843280" y="31750"/>
                  </a:lnTo>
                  <a:lnTo>
                    <a:pt x="853757" y="42862"/>
                  </a:lnTo>
                  <a:lnTo>
                    <a:pt x="863282" y="54927"/>
                  </a:lnTo>
                  <a:lnTo>
                    <a:pt x="897255" y="22225"/>
                  </a:lnTo>
                  <a:lnTo>
                    <a:pt x="937577" y="3810"/>
                  </a:lnTo>
                  <a:lnTo>
                    <a:pt x="980440" y="0"/>
                  </a:lnTo>
                  <a:lnTo>
                    <a:pt x="1022667" y="10794"/>
                  </a:lnTo>
                  <a:lnTo>
                    <a:pt x="1061085" y="36830"/>
                  </a:lnTo>
                  <a:lnTo>
                    <a:pt x="1091882" y="78105"/>
                  </a:lnTo>
                  <a:lnTo>
                    <a:pt x="1108710" y="128587"/>
                  </a:lnTo>
                  <a:lnTo>
                    <a:pt x="1146810" y="146684"/>
                  </a:lnTo>
                  <a:lnTo>
                    <a:pt x="1178242" y="174307"/>
                  </a:lnTo>
                  <a:lnTo>
                    <a:pt x="1202055" y="209550"/>
                  </a:lnTo>
                  <a:lnTo>
                    <a:pt x="1216977" y="250190"/>
                  </a:lnTo>
                  <a:lnTo>
                    <a:pt x="1222375" y="294640"/>
                  </a:lnTo>
                  <a:lnTo>
                    <a:pt x="1216977" y="340677"/>
                  </a:lnTo>
                  <a:lnTo>
                    <a:pt x="1215072" y="348297"/>
                  </a:lnTo>
                  <a:lnTo>
                    <a:pt x="1212532" y="355917"/>
                  </a:lnTo>
                  <a:lnTo>
                    <a:pt x="1209675" y="363219"/>
                  </a:lnTo>
                  <a:lnTo>
                    <a:pt x="1233170" y="406717"/>
                  </a:lnTo>
                  <a:lnTo>
                    <a:pt x="1246505" y="453390"/>
                  </a:lnTo>
                  <a:lnTo>
                    <a:pt x="1250315" y="501332"/>
                  </a:lnTo>
                  <a:lnTo>
                    <a:pt x="1244600" y="548957"/>
                  </a:lnTo>
                  <a:lnTo>
                    <a:pt x="1229995" y="594042"/>
                  </a:lnTo>
                  <a:lnTo>
                    <a:pt x="1206182" y="635317"/>
                  </a:lnTo>
                  <a:lnTo>
                    <a:pt x="1173797" y="670560"/>
                  </a:lnTo>
                  <a:lnTo>
                    <a:pt x="1130300" y="698500"/>
                  </a:lnTo>
                  <a:lnTo>
                    <a:pt x="1082040" y="713740"/>
                  </a:lnTo>
                  <a:lnTo>
                    <a:pt x="1075690" y="763269"/>
                  </a:lnTo>
                  <a:lnTo>
                    <a:pt x="1058545" y="807719"/>
                  </a:lnTo>
                  <a:lnTo>
                    <a:pt x="1032192" y="845185"/>
                  </a:lnTo>
                  <a:lnTo>
                    <a:pt x="998220" y="874077"/>
                  </a:lnTo>
                  <a:lnTo>
                    <a:pt x="957897" y="892810"/>
                  </a:lnTo>
                  <a:lnTo>
                    <a:pt x="913447" y="898842"/>
                  </a:lnTo>
                  <a:lnTo>
                    <a:pt x="890587" y="896937"/>
                  </a:lnTo>
                  <a:lnTo>
                    <a:pt x="868045" y="891540"/>
                  </a:lnTo>
                  <a:lnTo>
                    <a:pt x="846455" y="882650"/>
                  </a:lnTo>
                  <a:lnTo>
                    <a:pt x="826135" y="870585"/>
                  </a:lnTo>
                  <a:lnTo>
                    <a:pt x="808355" y="916940"/>
                  </a:lnTo>
                  <a:lnTo>
                    <a:pt x="782320" y="956310"/>
                  </a:lnTo>
                  <a:lnTo>
                    <a:pt x="749935" y="987742"/>
                  </a:lnTo>
                  <a:lnTo>
                    <a:pt x="712152" y="1010285"/>
                  </a:lnTo>
                  <a:lnTo>
                    <a:pt x="670560" y="1023302"/>
                  </a:lnTo>
                  <a:lnTo>
                    <a:pt x="627062" y="1025842"/>
                  </a:lnTo>
                  <a:lnTo>
                    <a:pt x="582930" y="1016635"/>
                  </a:lnTo>
                  <a:lnTo>
                    <a:pt x="551497" y="1002665"/>
                  </a:lnTo>
                  <a:lnTo>
                    <a:pt x="523240" y="982980"/>
                  </a:lnTo>
                  <a:lnTo>
                    <a:pt x="498157" y="958215"/>
                  </a:lnTo>
                  <a:lnTo>
                    <a:pt x="476885" y="929005"/>
                  </a:lnTo>
                  <a:lnTo>
                    <a:pt x="436245" y="950594"/>
                  </a:lnTo>
                  <a:lnTo>
                    <a:pt x="393382" y="962342"/>
                  </a:lnTo>
                  <a:lnTo>
                    <a:pt x="350520" y="964247"/>
                  </a:lnTo>
                  <a:lnTo>
                    <a:pt x="307975" y="957262"/>
                  </a:lnTo>
                  <a:lnTo>
                    <a:pt x="267652" y="941069"/>
                  </a:lnTo>
                  <a:lnTo>
                    <a:pt x="230505" y="916622"/>
                  </a:lnTo>
                  <a:lnTo>
                    <a:pt x="197802" y="883919"/>
                  </a:lnTo>
                  <a:lnTo>
                    <a:pt x="170497" y="843280"/>
                  </a:lnTo>
                  <a:lnTo>
                    <a:pt x="168275" y="838835"/>
                  </a:lnTo>
                  <a:lnTo>
                    <a:pt x="127952" y="836930"/>
                  </a:lnTo>
                  <a:lnTo>
                    <a:pt x="91440" y="821372"/>
                  </a:lnTo>
                  <a:lnTo>
                    <a:pt x="61277" y="794702"/>
                  </a:lnTo>
                  <a:lnTo>
                    <a:pt x="39370" y="758825"/>
                  </a:lnTo>
                  <a:lnTo>
                    <a:pt x="28257" y="715327"/>
                  </a:lnTo>
                  <a:lnTo>
                    <a:pt x="28257" y="684847"/>
                  </a:lnTo>
                  <a:lnTo>
                    <a:pt x="33655" y="655002"/>
                  </a:lnTo>
                  <a:lnTo>
                    <a:pt x="45085" y="627380"/>
                  </a:lnTo>
                  <a:lnTo>
                    <a:pt x="61595" y="602932"/>
                  </a:lnTo>
                  <a:lnTo>
                    <a:pt x="30480" y="574357"/>
                  </a:lnTo>
                  <a:lnTo>
                    <a:pt x="9842" y="537210"/>
                  </a:lnTo>
                  <a:lnTo>
                    <a:pt x="0" y="495617"/>
                  </a:lnTo>
                  <a:lnTo>
                    <a:pt x="1905" y="451802"/>
                  </a:lnTo>
                  <a:lnTo>
                    <a:pt x="16510" y="409892"/>
                  </a:lnTo>
                  <a:lnTo>
                    <a:pt x="57150" y="362267"/>
                  </a:lnTo>
                  <a:lnTo>
                    <a:pt x="112077" y="340677"/>
                  </a:lnTo>
                  <a:lnTo>
                    <a:pt x="113030" y="337502"/>
                  </a:lnTo>
                </a:path>
                <a:path w="1250315" h="1026160">
                  <a:moveTo>
                    <a:pt x="136207" y="617855"/>
                  </a:moveTo>
                  <a:lnTo>
                    <a:pt x="116840" y="617855"/>
                  </a:lnTo>
                  <a:lnTo>
                    <a:pt x="98107" y="614680"/>
                  </a:lnTo>
                  <a:lnTo>
                    <a:pt x="80010" y="608330"/>
                  </a:lnTo>
                  <a:lnTo>
                    <a:pt x="62865" y="599122"/>
                  </a:lnTo>
                </a:path>
                <a:path w="1250315" h="1026160">
                  <a:moveTo>
                    <a:pt x="200660" y="825182"/>
                  </a:moveTo>
                  <a:lnTo>
                    <a:pt x="193040" y="828357"/>
                  </a:lnTo>
                  <a:lnTo>
                    <a:pt x="185102" y="830897"/>
                  </a:lnTo>
                  <a:lnTo>
                    <a:pt x="176847" y="832802"/>
                  </a:lnTo>
                  <a:lnTo>
                    <a:pt x="168592" y="834072"/>
                  </a:lnTo>
                </a:path>
                <a:path w="1250315" h="1026160">
                  <a:moveTo>
                    <a:pt x="476885" y="924560"/>
                  </a:moveTo>
                  <a:lnTo>
                    <a:pt x="471487" y="914717"/>
                  </a:lnTo>
                  <a:lnTo>
                    <a:pt x="466407" y="904557"/>
                  </a:lnTo>
                  <a:lnTo>
                    <a:pt x="461645" y="894080"/>
                  </a:lnTo>
                  <a:lnTo>
                    <a:pt x="457517" y="883285"/>
                  </a:lnTo>
                </a:path>
                <a:path w="1250315" h="1026160">
                  <a:moveTo>
                    <a:pt x="834072" y="821690"/>
                  </a:moveTo>
                  <a:lnTo>
                    <a:pt x="833120" y="833119"/>
                  </a:lnTo>
                  <a:lnTo>
                    <a:pt x="831215" y="844550"/>
                  </a:lnTo>
                  <a:lnTo>
                    <a:pt x="828992" y="855980"/>
                  </a:lnTo>
                  <a:lnTo>
                    <a:pt x="826452" y="867092"/>
                  </a:lnTo>
                </a:path>
                <a:path w="1250315" h="1026160">
                  <a:moveTo>
                    <a:pt x="987425" y="541337"/>
                  </a:moveTo>
                  <a:lnTo>
                    <a:pt x="1026795" y="571182"/>
                  </a:lnTo>
                  <a:lnTo>
                    <a:pt x="1056322" y="610869"/>
                  </a:lnTo>
                  <a:lnTo>
                    <a:pt x="1075055" y="658494"/>
                  </a:lnTo>
                  <a:lnTo>
                    <a:pt x="1081405" y="710882"/>
                  </a:lnTo>
                </a:path>
                <a:path w="1250315" h="1026160">
                  <a:moveTo>
                    <a:pt x="1209357" y="360680"/>
                  </a:moveTo>
                  <a:lnTo>
                    <a:pt x="1201420" y="378777"/>
                  </a:lnTo>
                  <a:lnTo>
                    <a:pt x="1191577" y="395287"/>
                  </a:lnTo>
                  <a:lnTo>
                    <a:pt x="1180147" y="410527"/>
                  </a:lnTo>
                  <a:lnTo>
                    <a:pt x="1167447" y="424497"/>
                  </a:lnTo>
                </a:path>
                <a:path w="1250315" h="1026160">
                  <a:moveTo>
                    <a:pt x="1108710" y="125094"/>
                  </a:moveTo>
                  <a:lnTo>
                    <a:pt x="1109662" y="132397"/>
                  </a:lnTo>
                  <a:lnTo>
                    <a:pt x="1110615" y="140017"/>
                  </a:lnTo>
                  <a:lnTo>
                    <a:pt x="1110932" y="147319"/>
                  </a:lnTo>
                  <a:lnTo>
                    <a:pt x="1110932" y="154940"/>
                  </a:lnTo>
                </a:path>
                <a:path w="1250315" h="1026160">
                  <a:moveTo>
                    <a:pt x="841375" y="89852"/>
                  </a:moveTo>
                  <a:lnTo>
                    <a:pt x="845820" y="79692"/>
                  </a:lnTo>
                  <a:lnTo>
                    <a:pt x="850900" y="69850"/>
                  </a:lnTo>
                  <a:lnTo>
                    <a:pt x="856615" y="60642"/>
                  </a:lnTo>
                  <a:lnTo>
                    <a:pt x="862647" y="51752"/>
                  </a:lnTo>
                </a:path>
                <a:path w="1250315" h="1026160">
                  <a:moveTo>
                    <a:pt x="640715" y="108267"/>
                  </a:moveTo>
                  <a:lnTo>
                    <a:pt x="642620" y="99694"/>
                  </a:lnTo>
                  <a:lnTo>
                    <a:pt x="645160" y="91439"/>
                  </a:lnTo>
                  <a:lnTo>
                    <a:pt x="647700" y="83185"/>
                  </a:lnTo>
                  <a:lnTo>
                    <a:pt x="651192" y="75247"/>
                  </a:lnTo>
                </a:path>
                <a:path w="1250315" h="1026160">
                  <a:moveTo>
                    <a:pt x="405130" y="119380"/>
                  </a:moveTo>
                  <a:lnTo>
                    <a:pt x="415290" y="126364"/>
                  </a:lnTo>
                  <a:lnTo>
                    <a:pt x="424815" y="133984"/>
                  </a:lnTo>
                  <a:lnTo>
                    <a:pt x="434022" y="142557"/>
                  </a:lnTo>
                  <a:lnTo>
                    <a:pt x="442912" y="151447"/>
                  </a:lnTo>
                </a:path>
                <a:path w="1250315" h="1026160">
                  <a:moveTo>
                    <a:pt x="119697" y="371157"/>
                  </a:moveTo>
                  <a:lnTo>
                    <a:pt x="117792" y="362902"/>
                  </a:lnTo>
                  <a:lnTo>
                    <a:pt x="115887" y="354330"/>
                  </a:lnTo>
                  <a:lnTo>
                    <a:pt x="114300" y="346075"/>
                  </a:lnTo>
                  <a:lnTo>
                    <a:pt x="113030" y="33750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472420" y="5103495"/>
              <a:ext cx="1719580" cy="1005840"/>
            </a:xfrm>
            <a:custGeom>
              <a:avLst/>
              <a:gdLst/>
              <a:ahLst/>
              <a:cxnLst/>
              <a:rect l="l" t="t" r="r" b="b"/>
              <a:pathLst>
                <a:path w="1719579" h="1005839">
                  <a:moveTo>
                    <a:pt x="1181929" y="910589"/>
                  </a:moveTo>
                  <a:lnTo>
                    <a:pt x="703897" y="910589"/>
                  </a:lnTo>
                  <a:lnTo>
                    <a:pt x="735012" y="939482"/>
                  </a:lnTo>
                  <a:lnTo>
                    <a:pt x="771842" y="963612"/>
                  </a:lnTo>
                  <a:lnTo>
                    <a:pt x="813752" y="982979"/>
                  </a:lnTo>
                  <a:lnTo>
                    <a:pt x="859789" y="996632"/>
                  </a:lnTo>
                  <a:lnTo>
                    <a:pt x="910907" y="1004569"/>
                  </a:lnTo>
                  <a:lnTo>
                    <a:pt x="961389" y="1005522"/>
                  </a:lnTo>
                  <a:lnTo>
                    <a:pt x="1010602" y="1000124"/>
                  </a:lnTo>
                  <a:lnTo>
                    <a:pt x="1057275" y="988377"/>
                  </a:lnTo>
                  <a:lnTo>
                    <a:pt x="1100454" y="971232"/>
                  </a:lnTo>
                  <a:lnTo>
                    <a:pt x="1139507" y="948689"/>
                  </a:lnTo>
                  <a:lnTo>
                    <a:pt x="1172845" y="921384"/>
                  </a:lnTo>
                  <a:lnTo>
                    <a:pt x="1181929" y="910589"/>
                  </a:lnTo>
                  <a:close/>
                </a:path>
                <a:path w="1719579" h="1005839">
                  <a:moveTo>
                    <a:pt x="461645" y="88264"/>
                  </a:moveTo>
                  <a:lnTo>
                    <a:pt x="413702" y="90169"/>
                  </a:lnTo>
                  <a:lnTo>
                    <a:pt x="362902" y="98742"/>
                  </a:lnTo>
                  <a:lnTo>
                    <a:pt x="316547" y="113347"/>
                  </a:lnTo>
                  <a:lnTo>
                    <a:pt x="274954" y="133667"/>
                  </a:lnTo>
                  <a:lnTo>
                    <a:pt x="238759" y="158749"/>
                  </a:lnTo>
                  <a:lnTo>
                    <a:pt x="209232" y="187642"/>
                  </a:lnTo>
                  <a:lnTo>
                    <a:pt x="186372" y="220027"/>
                  </a:lnTo>
                  <a:lnTo>
                    <a:pt x="171450" y="255269"/>
                  </a:lnTo>
                  <a:lnTo>
                    <a:pt x="164464" y="292417"/>
                  </a:lnTo>
                  <a:lnTo>
                    <a:pt x="167004" y="331152"/>
                  </a:lnTo>
                  <a:lnTo>
                    <a:pt x="165417" y="334009"/>
                  </a:lnTo>
                  <a:lnTo>
                    <a:pt x="122872" y="341312"/>
                  </a:lnTo>
                  <a:lnTo>
                    <a:pt x="84137" y="355282"/>
                  </a:lnTo>
                  <a:lnTo>
                    <a:pt x="50800" y="375919"/>
                  </a:lnTo>
                  <a:lnTo>
                    <a:pt x="2857" y="443229"/>
                  </a:lnTo>
                  <a:lnTo>
                    <a:pt x="0" y="485774"/>
                  </a:lnTo>
                  <a:lnTo>
                    <a:pt x="14287" y="527049"/>
                  </a:lnTo>
                  <a:lnTo>
                    <a:pt x="45084" y="562927"/>
                  </a:lnTo>
                  <a:lnTo>
                    <a:pt x="90804" y="591184"/>
                  </a:lnTo>
                  <a:lnTo>
                    <a:pt x="66357" y="615314"/>
                  </a:lnTo>
                  <a:lnTo>
                    <a:pt x="49847" y="642302"/>
                  </a:lnTo>
                  <a:lnTo>
                    <a:pt x="41592" y="671512"/>
                  </a:lnTo>
                  <a:lnTo>
                    <a:pt x="41909" y="701357"/>
                  </a:lnTo>
                  <a:lnTo>
                    <a:pt x="78104" y="768349"/>
                  </a:lnTo>
                  <a:lnTo>
                    <a:pt x="111125" y="793432"/>
                  </a:lnTo>
                  <a:lnTo>
                    <a:pt x="152082" y="811529"/>
                  </a:lnTo>
                  <a:lnTo>
                    <a:pt x="198437" y="821689"/>
                  </a:lnTo>
                  <a:lnTo>
                    <a:pt x="248284" y="822324"/>
                  </a:lnTo>
                  <a:lnTo>
                    <a:pt x="251777" y="826769"/>
                  </a:lnTo>
                  <a:lnTo>
                    <a:pt x="282892" y="859154"/>
                  </a:lnTo>
                  <a:lnTo>
                    <a:pt x="319722" y="886777"/>
                  </a:lnTo>
                  <a:lnTo>
                    <a:pt x="361314" y="909319"/>
                  </a:lnTo>
                  <a:lnTo>
                    <a:pt x="406400" y="926464"/>
                  </a:lnTo>
                  <a:lnTo>
                    <a:pt x="454342" y="938529"/>
                  </a:lnTo>
                  <a:lnTo>
                    <a:pt x="504507" y="944562"/>
                  </a:lnTo>
                  <a:lnTo>
                    <a:pt x="554989" y="945197"/>
                  </a:lnTo>
                  <a:lnTo>
                    <a:pt x="606107" y="939799"/>
                  </a:lnTo>
                  <a:lnTo>
                    <a:pt x="655954" y="928369"/>
                  </a:lnTo>
                  <a:lnTo>
                    <a:pt x="703897" y="910589"/>
                  </a:lnTo>
                  <a:lnTo>
                    <a:pt x="1181929" y="910589"/>
                  </a:lnTo>
                  <a:lnTo>
                    <a:pt x="1199832" y="889317"/>
                  </a:lnTo>
                  <a:lnTo>
                    <a:pt x="1219200" y="853439"/>
                  </a:lnTo>
                  <a:lnTo>
                    <a:pt x="1477990" y="853439"/>
                  </a:lnTo>
                  <a:lnTo>
                    <a:pt x="1541145" y="813752"/>
                  </a:lnTo>
                  <a:lnTo>
                    <a:pt x="1570672" y="780097"/>
                  </a:lnTo>
                  <a:lnTo>
                    <a:pt x="1589722" y="741679"/>
                  </a:lnTo>
                  <a:lnTo>
                    <a:pt x="1596707" y="699769"/>
                  </a:lnTo>
                  <a:lnTo>
                    <a:pt x="1633220" y="694054"/>
                  </a:lnTo>
                  <a:lnTo>
                    <a:pt x="1668145" y="684847"/>
                  </a:lnTo>
                  <a:lnTo>
                    <a:pt x="1701164" y="672782"/>
                  </a:lnTo>
                  <a:lnTo>
                    <a:pt x="1719579" y="663574"/>
                  </a:lnTo>
                  <a:lnTo>
                    <a:pt x="1719579" y="159067"/>
                  </a:lnTo>
                  <a:lnTo>
                    <a:pt x="1684654" y="140652"/>
                  </a:lnTo>
                  <a:lnTo>
                    <a:pt x="1635759" y="126364"/>
                  </a:lnTo>
                  <a:lnTo>
                    <a:pt x="1632467" y="117474"/>
                  </a:lnTo>
                  <a:lnTo>
                    <a:pt x="598170" y="117474"/>
                  </a:lnTo>
                  <a:lnTo>
                    <a:pt x="554989" y="102234"/>
                  </a:lnTo>
                  <a:lnTo>
                    <a:pt x="508952" y="92392"/>
                  </a:lnTo>
                  <a:lnTo>
                    <a:pt x="461645" y="88264"/>
                  </a:lnTo>
                  <a:close/>
                </a:path>
                <a:path w="1719579" h="1005839">
                  <a:moveTo>
                    <a:pt x="1477990" y="853439"/>
                  </a:moveTo>
                  <a:lnTo>
                    <a:pt x="1219200" y="853439"/>
                  </a:lnTo>
                  <a:lnTo>
                    <a:pt x="1249045" y="865504"/>
                  </a:lnTo>
                  <a:lnTo>
                    <a:pt x="1280795" y="874077"/>
                  </a:lnTo>
                  <a:lnTo>
                    <a:pt x="1314132" y="879474"/>
                  </a:lnTo>
                  <a:lnTo>
                    <a:pt x="1347787" y="881379"/>
                  </a:lnTo>
                  <a:lnTo>
                    <a:pt x="1404620" y="876934"/>
                  </a:lnTo>
                  <a:lnTo>
                    <a:pt x="1456689" y="863282"/>
                  </a:lnTo>
                  <a:lnTo>
                    <a:pt x="1477990" y="853439"/>
                  </a:lnTo>
                  <a:close/>
                </a:path>
                <a:path w="1719579" h="1005839">
                  <a:moveTo>
                    <a:pt x="806767" y="27939"/>
                  </a:moveTo>
                  <a:lnTo>
                    <a:pt x="756920" y="30797"/>
                  </a:lnTo>
                  <a:lnTo>
                    <a:pt x="709295" y="41592"/>
                  </a:lnTo>
                  <a:lnTo>
                    <a:pt x="665479" y="60007"/>
                  </a:lnTo>
                  <a:lnTo>
                    <a:pt x="628014" y="85407"/>
                  </a:lnTo>
                  <a:lnTo>
                    <a:pt x="598170" y="117474"/>
                  </a:lnTo>
                  <a:lnTo>
                    <a:pt x="1632467" y="117474"/>
                  </a:lnTo>
                  <a:lnTo>
                    <a:pt x="1626234" y="100647"/>
                  </a:lnTo>
                  <a:lnTo>
                    <a:pt x="1607258" y="76199"/>
                  </a:lnTo>
                  <a:lnTo>
                    <a:pt x="958850" y="76199"/>
                  </a:lnTo>
                  <a:lnTo>
                    <a:pt x="946784" y="67944"/>
                  </a:lnTo>
                  <a:lnTo>
                    <a:pt x="905827" y="47624"/>
                  </a:lnTo>
                  <a:lnTo>
                    <a:pt x="856932" y="33337"/>
                  </a:lnTo>
                  <a:lnTo>
                    <a:pt x="806767" y="27939"/>
                  </a:lnTo>
                  <a:close/>
                </a:path>
                <a:path w="1719579" h="1005839">
                  <a:moveTo>
                    <a:pt x="1113154" y="0"/>
                  </a:moveTo>
                  <a:lnTo>
                    <a:pt x="1066482" y="6984"/>
                  </a:lnTo>
                  <a:lnTo>
                    <a:pt x="1023620" y="22224"/>
                  </a:lnTo>
                  <a:lnTo>
                    <a:pt x="986789" y="45719"/>
                  </a:lnTo>
                  <a:lnTo>
                    <a:pt x="958850" y="76199"/>
                  </a:lnTo>
                  <a:lnTo>
                    <a:pt x="1607258" y="76199"/>
                  </a:lnTo>
                  <a:lnTo>
                    <a:pt x="1590992" y="55244"/>
                  </a:lnTo>
                  <a:lnTo>
                    <a:pt x="1589378" y="54292"/>
                  </a:lnTo>
                  <a:lnTo>
                    <a:pt x="1273492" y="54292"/>
                  </a:lnTo>
                  <a:lnTo>
                    <a:pt x="1259839" y="42227"/>
                  </a:lnTo>
                  <a:lnTo>
                    <a:pt x="1227137" y="22224"/>
                  </a:lnTo>
                  <a:lnTo>
                    <a:pt x="1161414" y="2222"/>
                  </a:lnTo>
                  <a:lnTo>
                    <a:pt x="1113154" y="0"/>
                  </a:lnTo>
                  <a:close/>
                </a:path>
                <a:path w="1719579" h="1005839">
                  <a:moveTo>
                    <a:pt x="1437322" y="0"/>
                  </a:moveTo>
                  <a:lnTo>
                    <a:pt x="1392237" y="2857"/>
                  </a:lnTo>
                  <a:lnTo>
                    <a:pt x="1348739" y="12699"/>
                  </a:lnTo>
                  <a:lnTo>
                    <a:pt x="1308417" y="29844"/>
                  </a:lnTo>
                  <a:lnTo>
                    <a:pt x="1273492" y="54292"/>
                  </a:lnTo>
                  <a:lnTo>
                    <a:pt x="1589378" y="54292"/>
                  </a:lnTo>
                  <a:lnTo>
                    <a:pt x="1525904" y="16827"/>
                  </a:lnTo>
                  <a:lnTo>
                    <a:pt x="1482725" y="4762"/>
                  </a:lnTo>
                  <a:lnTo>
                    <a:pt x="1437322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472420" y="5103495"/>
              <a:ext cx="1719580" cy="1005840"/>
            </a:xfrm>
            <a:custGeom>
              <a:avLst/>
              <a:gdLst/>
              <a:ahLst/>
              <a:cxnLst/>
              <a:rect l="l" t="t" r="r" b="b"/>
              <a:pathLst>
                <a:path w="1719579" h="1005839">
                  <a:moveTo>
                    <a:pt x="1719579" y="663574"/>
                  </a:moveTo>
                  <a:lnTo>
                    <a:pt x="1701164" y="672782"/>
                  </a:lnTo>
                  <a:lnTo>
                    <a:pt x="1668145" y="684847"/>
                  </a:lnTo>
                  <a:lnTo>
                    <a:pt x="1633220" y="694054"/>
                  </a:lnTo>
                  <a:lnTo>
                    <a:pt x="1596707" y="699769"/>
                  </a:lnTo>
                  <a:lnTo>
                    <a:pt x="1589722" y="741679"/>
                  </a:lnTo>
                  <a:lnTo>
                    <a:pt x="1570672" y="780097"/>
                  </a:lnTo>
                  <a:lnTo>
                    <a:pt x="1541145" y="813752"/>
                  </a:lnTo>
                  <a:lnTo>
                    <a:pt x="1502727" y="842009"/>
                  </a:lnTo>
                  <a:lnTo>
                    <a:pt x="1456689" y="863282"/>
                  </a:lnTo>
                  <a:lnTo>
                    <a:pt x="1404620" y="876934"/>
                  </a:lnTo>
                  <a:lnTo>
                    <a:pt x="1347787" y="881379"/>
                  </a:lnTo>
                  <a:lnTo>
                    <a:pt x="1314132" y="879474"/>
                  </a:lnTo>
                  <a:lnTo>
                    <a:pt x="1280795" y="874077"/>
                  </a:lnTo>
                  <a:lnTo>
                    <a:pt x="1249045" y="865504"/>
                  </a:lnTo>
                  <a:lnTo>
                    <a:pt x="1219200" y="853439"/>
                  </a:lnTo>
                  <a:lnTo>
                    <a:pt x="1199832" y="889317"/>
                  </a:lnTo>
                  <a:lnTo>
                    <a:pt x="1172845" y="921384"/>
                  </a:lnTo>
                  <a:lnTo>
                    <a:pt x="1139507" y="948689"/>
                  </a:lnTo>
                  <a:lnTo>
                    <a:pt x="1100454" y="971232"/>
                  </a:lnTo>
                  <a:lnTo>
                    <a:pt x="1057275" y="988377"/>
                  </a:lnTo>
                  <a:lnTo>
                    <a:pt x="1010602" y="1000124"/>
                  </a:lnTo>
                  <a:lnTo>
                    <a:pt x="961389" y="1005522"/>
                  </a:lnTo>
                  <a:lnTo>
                    <a:pt x="910907" y="1004569"/>
                  </a:lnTo>
                  <a:lnTo>
                    <a:pt x="859789" y="996632"/>
                  </a:lnTo>
                  <a:lnTo>
                    <a:pt x="813752" y="982979"/>
                  </a:lnTo>
                  <a:lnTo>
                    <a:pt x="771842" y="963612"/>
                  </a:lnTo>
                  <a:lnTo>
                    <a:pt x="735012" y="939482"/>
                  </a:lnTo>
                  <a:lnTo>
                    <a:pt x="703897" y="910589"/>
                  </a:lnTo>
                  <a:lnTo>
                    <a:pt x="655954" y="928369"/>
                  </a:lnTo>
                  <a:lnTo>
                    <a:pt x="606107" y="939799"/>
                  </a:lnTo>
                  <a:lnTo>
                    <a:pt x="554989" y="945197"/>
                  </a:lnTo>
                  <a:lnTo>
                    <a:pt x="504507" y="944562"/>
                  </a:lnTo>
                  <a:lnTo>
                    <a:pt x="454342" y="938529"/>
                  </a:lnTo>
                  <a:lnTo>
                    <a:pt x="406400" y="926464"/>
                  </a:lnTo>
                  <a:lnTo>
                    <a:pt x="361314" y="909319"/>
                  </a:lnTo>
                  <a:lnTo>
                    <a:pt x="319722" y="886777"/>
                  </a:lnTo>
                  <a:lnTo>
                    <a:pt x="282892" y="859154"/>
                  </a:lnTo>
                  <a:lnTo>
                    <a:pt x="251777" y="826769"/>
                  </a:lnTo>
                  <a:lnTo>
                    <a:pt x="248284" y="822324"/>
                  </a:lnTo>
                  <a:lnTo>
                    <a:pt x="198437" y="821689"/>
                  </a:lnTo>
                  <a:lnTo>
                    <a:pt x="152082" y="811529"/>
                  </a:lnTo>
                  <a:lnTo>
                    <a:pt x="111125" y="793432"/>
                  </a:lnTo>
                  <a:lnTo>
                    <a:pt x="78104" y="768349"/>
                  </a:lnTo>
                  <a:lnTo>
                    <a:pt x="54292" y="737234"/>
                  </a:lnTo>
                  <a:lnTo>
                    <a:pt x="41592" y="671512"/>
                  </a:lnTo>
                  <a:lnTo>
                    <a:pt x="49847" y="642302"/>
                  </a:lnTo>
                  <a:lnTo>
                    <a:pt x="66357" y="615314"/>
                  </a:lnTo>
                  <a:lnTo>
                    <a:pt x="90804" y="591184"/>
                  </a:lnTo>
                  <a:lnTo>
                    <a:pt x="45084" y="562927"/>
                  </a:lnTo>
                  <a:lnTo>
                    <a:pt x="14287" y="527049"/>
                  </a:lnTo>
                  <a:lnTo>
                    <a:pt x="0" y="485774"/>
                  </a:lnTo>
                  <a:lnTo>
                    <a:pt x="2857" y="443229"/>
                  </a:lnTo>
                  <a:lnTo>
                    <a:pt x="24447" y="401954"/>
                  </a:lnTo>
                  <a:lnTo>
                    <a:pt x="84137" y="355282"/>
                  </a:lnTo>
                  <a:lnTo>
                    <a:pt x="122872" y="341312"/>
                  </a:lnTo>
                  <a:lnTo>
                    <a:pt x="165417" y="334009"/>
                  </a:lnTo>
                  <a:lnTo>
                    <a:pt x="167004" y="331152"/>
                  </a:lnTo>
                  <a:lnTo>
                    <a:pt x="164464" y="292417"/>
                  </a:lnTo>
                  <a:lnTo>
                    <a:pt x="186372" y="220027"/>
                  </a:lnTo>
                  <a:lnTo>
                    <a:pt x="209232" y="187642"/>
                  </a:lnTo>
                  <a:lnTo>
                    <a:pt x="238759" y="158749"/>
                  </a:lnTo>
                  <a:lnTo>
                    <a:pt x="274954" y="133667"/>
                  </a:lnTo>
                  <a:lnTo>
                    <a:pt x="316547" y="113347"/>
                  </a:lnTo>
                  <a:lnTo>
                    <a:pt x="362902" y="98742"/>
                  </a:lnTo>
                  <a:lnTo>
                    <a:pt x="413702" y="90169"/>
                  </a:lnTo>
                  <a:lnTo>
                    <a:pt x="461645" y="88264"/>
                  </a:lnTo>
                  <a:lnTo>
                    <a:pt x="508952" y="92392"/>
                  </a:lnTo>
                  <a:lnTo>
                    <a:pt x="554989" y="102234"/>
                  </a:lnTo>
                  <a:lnTo>
                    <a:pt x="598170" y="117474"/>
                  </a:lnTo>
                  <a:lnTo>
                    <a:pt x="628014" y="85407"/>
                  </a:lnTo>
                  <a:lnTo>
                    <a:pt x="665479" y="60007"/>
                  </a:lnTo>
                  <a:lnTo>
                    <a:pt x="709295" y="41592"/>
                  </a:lnTo>
                  <a:lnTo>
                    <a:pt x="756920" y="30797"/>
                  </a:lnTo>
                  <a:lnTo>
                    <a:pt x="806767" y="27939"/>
                  </a:lnTo>
                  <a:lnTo>
                    <a:pt x="856932" y="33337"/>
                  </a:lnTo>
                  <a:lnTo>
                    <a:pt x="905827" y="47624"/>
                  </a:lnTo>
                  <a:lnTo>
                    <a:pt x="946784" y="67944"/>
                  </a:lnTo>
                  <a:lnTo>
                    <a:pt x="958850" y="76199"/>
                  </a:lnTo>
                  <a:lnTo>
                    <a:pt x="986789" y="45719"/>
                  </a:lnTo>
                  <a:lnTo>
                    <a:pt x="1023620" y="22224"/>
                  </a:lnTo>
                  <a:lnTo>
                    <a:pt x="1066482" y="6984"/>
                  </a:lnTo>
                  <a:lnTo>
                    <a:pt x="1113154" y="0"/>
                  </a:lnTo>
                  <a:lnTo>
                    <a:pt x="1161414" y="2222"/>
                  </a:lnTo>
                  <a:lnTo>
                    <a:pt x="1208722" y="14287"/>
                  </a:lnTo>
                  <a:lnTo>
                    <a:pt x="1244282" y="31432"/>
                  </a:lnTo>
                  <a:lnTo>
                    <a:pt x="1273492" y="54292"/>
                  </a:lnTo>
                  <a:lnTo>
                    <a:pt x="1308417" y="29844"/>
                  </a:lnTo>
                  <a:lnTo>
                    <a:pt x="1348739" y="12699"/>
                  </a:lnTo>
                  <a:lnTo>
                    <a:pt x="1392237" y="2857"/>
                  </a:lnTo>
                  <a:lnTo>
                    <a:pt x="1437322" y="0"/>
                  </a:lnTo>
                  <a:lnTo>
                    <a:pt x="1482725" y="4762"/>
                  </a:lnTo>
                  <a:lnTo>
                    <a:pt x="1525904" y="16827"/>
                  </a:lnTo>
                  <a:lnTo>
                    <a:pt x="1565909" y="36512"/>
                  </a:lnTo>
                  <a:lnTo>
                    <a:pt x="1611312" y="76834"/>
                  </a:lnTo>
                  <a:lnTo>
                    <a:pt x="1635759" y="126364"/>
                  </a:lnTo>
                  <a:lnTo>
                    <a:pt x="1684654" y="140652"/>
                  </a:lnTo>
                  <a:lnTo>
                    <a:pt x="1719579" y="159067"/>
                  </a:lnTo>
                </a:path>
                <a:path w="1719579" h="1005839">
                  <a:moveTo>
                    <a:pt x="200977" y="605789"/>
                  </a:moveTo>
                  <a:lnTo>
                    <a:pt x="172720" y="605789"/>
                  </a:lnTo>
                  <a:lnTo>
                    <a:pt x="144779" y="602932"/>
                  </a:lnTo>
                  <a:lnTo>
                    <a:pt x="118109" y="596582"/>
                  </a:lnTo>
                  <a:lnTo>
                    <a:pt x="92709" y="587374"/>
                  </a:lnTo>
                </a:path>
                <a:path w="1719579" h="1005839">
                  <a:moveTo>
                    <a:pt x="296227" y="808989"/>
                  </a:moveTo>
                  <a:lnTo>
                    <a:pt x="284797" y="812164"/>
                  </a:lnTo>
                  <a:lnTo>
                    <a:pt x="273050" y="814387"/>
                  </a:lnTo>
                  <a:lnTo>
                    <a:pt x="260984" y="816609"/>
                  </a:lnTo>
                  <a:lnTo>
                    <a:pt x="248920" y="817879"/>
                  </a:lnTo>
                </a:path>
                <a:path w="1719579" h="1005839">
                  <a:moveTo>
                    <a:pt x="703897" y="906462"/>
                  </a:moveTo>
                  <a:lnTo>
                    <a:pt x="695642" y="896937"/>
                  </a:lnTo>
                  <a:lnTo>
                    <a:pt x="688022" y="886777"/>
                  </a:lnTo>
                  <a:lnTo>
                    <a:pt x="681354" y="876617"/>
                  </a:lnTo>
                  <a:lnTo>
                    <a:pt x="675322" y="866139"/>
                  </a:lnTo>
                </a:path>
                <a:path w="1719579" h="1005839">
                  <a:moveTo>
                    <a:pt x="1230629" y="805497"/>
                  </a:moveTo>
                  <a:lnTo>
                    <a:pt x="1229042" y="816609"/>
                  </a:lnTo>
                  <a:lnTo>
                    <a:pt x="1226502" y="828039"/>
                  </a:lnTo>
                  <a:lnTo>
                    <a:pt x="1223327" y="839152"/>
                  </a:lnTo>
                  <a:lnTo>
                    <a:pt x="1219200" y="849947"/>
                  </a:lnTo>
                </a:path>
                <a:path w="1719579" h="1005839">
                  <a:moveTo>
                    <a:pt x="1457007" y="530859"/>
                  </a:moveTo>
                  <a:lnTo>
                    <a:pt x="1504314" y="553084"/>
                  </a:lnTo>
                  <a:lnTo>
                    <a:pt x="1543050" y="582294"/>
                  </a:lnTo>
                  <a:lnTo>
                    <a:pt x="1571942" y="616902"/>
                  </a:lnTo>
                  <a:lnTo>
                    <a:pt x="1589722" y="655637"/>
                  </a:lnTo>
                  <a:lnTo>
                    <a:pt x="1595754" y="696912"/>
                  </a:lnTo>
                </a:path>
                <a:path w="1719579" h="1005839">
                  <a:moveTo>
                    <a:pt x="1636077" y="122872"/>
                  </a:moveTo>
                  <a:lnTo>
                    <a:pt x="1637664" y="130174"/>
                  </a:lnTo>
                  <a:lnTo>
                    <a:pt x="1638617" y="137477"/>
                  </a:lnTo>
                  <a:lnTo>
                    <a:pt x="1639252" y="144779"/>
                  </a:lnTo>
                  <a:lnTo>
                    <a:pt x="1639252" y="152082"/>
                  </a:lnTo>
                </a:path>
                <a:path w="1719579" h="1005839">
                  <a:moveTo>
                    <a:pt x="1241425" y="88582"/>
                  </a:moveTo>
                  <a:lnTo>
                    <a:pt x="1248092" y="78422"/>
                  </a:lnTo>
                  <a:lnTo>
                    <a:pt x="1255395" y="68897"/>
                  </a:lnTo>
                  <a:lnTo>
                    <a:pt x="1263650" y="59689"/>
                  </a:lnTo>
                  <a:lnTo>
                    <a:pt x="1273175" y="50799"/>
                  </a:lnTo>
                </a:path>
                <a:path w="1719579" h="1005839">
                  <a:moveTo>
                    <a:pt x="945514" y="106362"/>
                  </a:moveTo>
                  <a:lnTo>
                    <a:pt x="948054" y="98107"/>
                  </a:lnTo>
                  <a:lnTo>
                    <a:pt x="951864" y="89852"/>
                  </a:lnTo>
                  <a:lnTo>
                    <a:pt x="955992" y="81914"/>
                  </a:lnTo>
                  <a:lnTo>
                    <a:pt x="960754" y="73977"/>
                  </a:lnTo>
                </a:path>
                <a:path w="1719579" h="1005839">
                  <a:moveTo>
                    <a:pt x="597852" y="117474"/>
                  </a:moveTo>
                  <a:lnTo>
                    <a:pt x="612775" y="124142"/>
                  </a:lnTo>
                  <a:lnTo>
                    <a:pt x="627062" y="131762"/>
                  </a:lnTo>
                  <a:lnTo>
                    <a:pt x="640714" y="140017"/>
                  </a:lnTo>
                  <a:lnTo>
                    <a:pt x="653414" y="148589"/>
                  </a:lnTo>
                </a:path>
                <a:path w="1719579" h="1005839">
                  <a:moveTo>
                    <a:pt x="176529" y="364172"/>
                  </a:moveTo>
                  <a:lnTo>
                    <a:pt x="173672" y="355917"/>
                  </a:lnTo>
                  <a:lnTo>
                    <a:pt x="170814" y="347662"/>
                  </a:lnTo>
                  <a:lnTo>
                    <a:pt x="168909" y="339407"/>
                  </a:lnTo>
                  <a:lnTo>
                    <a:pt x="167004" y="33115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85897" y="5559742"/>
              <a:ext cx="728345" cy="189865"/>
            </a:xfrm>
            <a:custGeom>
              <a:avLst/>
              <a:gdLst/>
              <a:ahLst/>
              <a:cxnLst/>
              <a:rect l="l" t="t" r="r" b="b"/>
              <a:pathLst>
                <a:path w="728345" h="189864">
                  <a:moveTo>
                    <a:pt x="94932" y="0"/>
                  </a:moveTo>
                  <a:lnTo>
                    <a:pt x="0" y="94932"/>
                  </a:lnTo>
                  <a:lnTo>
                    <a:pt x="94932" y="189547"/>
                  </a:lnTo>
                  <a:lnTo>
                    <a:pt x="94932" y="142240"/>
                  </a:lnTo>
                  <a:lnTo>
                    <a:pt x="728345" y="142240"/>
                  </a:lnTo>
                  <a:lnTo>
                    <a:pt x="728345" y="47307"/>
                  </a:lnTo>
                  <a:lnTo>
                    <a:pt x="94932" y="47307"/>
                  </a:lnTo>
                  <a:lnTo>
                    <a:pt x="94932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085897" y="5559742"/>
              <a:ext cx="728345" cy="189865"/>
            </a:xfrm>
            <a:custGeom>
              <a:avLst/>
              <a:gdLst/>
              <a:ahLst/>
              <a:cxnLst/>
              <a:rect l="l" t="t" r="r" b="b"/>
              <a:pathLst>
                <a:path w="728345" h="189864">
                  <a:moveTo>
                    <a:pt x="728345" y="142240"/>
                  </a:moveTo>
                  <a:lnTo>
                    <a:pt x="94932" y="142240"/>
                  </a:lnTo>
                  <a:lnTo>
                    <a:pt x="94932" y="189547"/>
                  </a:lnTo>
                  <a:lnTo>
                    <a:pt x="0" y="94932"/>
                  </a:lnTo>
                  <a:lnTo>
                    <a:pt x="94932" y="0"/>
                  </a:lnTo>
                  <a:lnTo>
                    <a:pt x="94932" y="47307"/>
                  </a:lnTo>
                  <a:lnTo>
                    <a:pt x="728345" y="47307"/>
                  </a:lnTo>
                  <a:lnTo>
                    <a:pt x="728345" y="14224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1618277" y="70167"/>
            <a:ext cx="336550" cy="4362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17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2450" spc="2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20" dirty="0">
                <a:solidFill>
                  <a:srgbClr val="D8D8D8"/>
                </a:solidFill>
                <a:latin typeface="Calibri"/>
                <a:cs typeface="Calibri"/>
              </a:rPr>
              <a:t>ΑΚΡΑΙΟΥ</a:t>
            </a:r>
            <a:r>
              <a:rPr sz="24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130" dirty="0">
                <a:solidFill>
                  <a:srgbClr val="D8D8D8"/>
                </a:solidFill>
                <a:latin typeface="Calibri"/>
                <a:cs typeface="Calibri"/>
              </a:rPr>
              <a:t>ΣΗΜΕΙΟΥ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5344" y="409575"/>
            <a:ext cx="6002020" cy="44323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10"/>
              </a:spcBef>
            </a:pPr>
            <a:r>
              <a:rPr sz="1450" spc="180" dirty="0">
                <a:latin typeface="Times New Roman"/>
                <a:cs typeface="Times New Roman"/>
              </a:rPr>
              <a:t>Μέτρα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προστασίας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40" dirty="0">
                <a:latin typeface="Times New Roman"/>
                <a:cs typeface="Times New Roman"/>
              </a:rPr>
              <a:t>σε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επίπεδο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65" dirty="0">
                <a:latin typeface="Times New Roman"/>
                <a:cs typeface="Times New Roman"/>
              </a:rPr>
              <a:t>τομέα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και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55" dirty="0">
                <a:latin typeface="Times New Roman"/>
                <a:cs typeface="Times New Roman"/>
              </a:rPr>
              <a:t>κεντρικού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60" dirty="0">
                <a:latin typeface="Times New Roman"/>
                <a:cs typeface="Times New Roman"/>
              </a:rPr>
              <a:t>υπολογιστή </a:t>
            </a:r>
            <a:r>
              <a:rPr sz="1450" spc="-345" dirty="0">
                <a:latin typeface="Times New Roman"/>
                <a:cs typeface="Times New Roman"/>
              </a:rPr>
              <a:t> </a:t>
            </a:r>
            <a:r>
              <a:rPr sz="1450" spc="180" dirty="0">
                <a:latin typeface="Times New Roman"/>
                <a:cs typeface="Times New Roman"/>
              </a:rPr>
              <a:t>Απομόνωση/διαχωρισμός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1515" y="1269345"/>
            <a:ext cx="5213985" cy="50673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37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spc="90" dirty="0">
                <a:latin typeface="Calibri"/>
                <a:cs typeface="Calibri"/>
              </a:rPr>
              <a:t>Ωστόσο,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η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επικοινωνία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105" dirty="0">
                <a:latin typeface="Calibri"/>
                <a:cs typeface="Calibri"/>
              </a:rPr>
              <a:t>ΔΕΝ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είναι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αποτελεσματική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για:</a:t>
            </a:r>
            <a:endParaRPr sz="950">
              <a:latin typeface="Calibri"/>
              <a:cs typeface="Calibri"/>
            </a:endParaRPr>
          </a:p>
          <a:p>
            <a:pPr marL="341630" lvl="1" indent="-146685">
              <a:lnSpc>
                <a:spcPct val="100000"/>
              </a:lnSpc>
              <a:spcBef>
                <a:spcPts val="120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341630" algn="l"/>
              </a:tabLst>
            </a:pPr>
            <a:r>
              <a:rPr sz="850" spc="55" dirty="0">
                <a:latin typeface="Calibri"/>
                <a:cs typeface="Calibri"/>
              </a:rPr>
              <a:t>Δίκτυα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IT-OT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όπου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δίκτυο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προέλευσης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και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δίκτυο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προορισμού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βρίσκονται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στον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ίδιο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τομέα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1515" y="3470372"/>
            <a:ext cx="6445250" cy="105410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41630" indent="-146685">
              <a:lnSpc>
                <a:spcPct val="100000"/>
              </a:lnSpc>
              <a:spcBef>
                <a:spcPts val="34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341630" algn="l"/>
              </a:tabLst>
            </a:pPr>
            <a:r>
              <a:rPr sz="850" spc="80" dirty="0">
                <a:latin typeface="Calibri"/>
                <a:cs typeface="Calibri"/>
              </a:rPr>
              <a:t>Προστασία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από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φορείς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κυβερνοεπιθέσεων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που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ρέουν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με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την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έννοια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της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επικοινωνίας</a:t>
            </a:r>
            <a:endParaRPr sz="850">
              <a:latin typeface="Calibri"/>
              <a:cs typeface="Calibri"/>
            </a:endParaRPr>
          </a:p>
          <a:p>
            <a:pPr marL="230504" indent="-217804">
              <a:lnSpc>
                <a:spcPct val="100000"/>
              </a:lnSpc>
              <a:spcBef>
                <a:spcPts val="1375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229870" algn="l"/>
                <a:tab pos="230504" algn="l"/>
              </a:tabLst>
            </a:pPr>
            <a:r>
              <a:rPr sz="950" spc="95" dirty="0">
                <a:latin typeface="Calibri"/>
                <a:cs typeface="Calibri"/>
              </a:rPr>
              <a:t>Όταν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η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επικοινωνία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πρέπει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να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είναι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δικατευθυντική:</a:t>
            </a:r>
            <a:endParaRPr sz="950">
              <a:latin typeface="Calibri"/>
              <a:cs typeface="Calibri"/>
            </a:endParaRPr>
          </a:p>
          <a:p>
            <a:pPr marL="286385" marR="5080" lvl="1" indent="-91440">
              <a:lnSpc>
                <a:spcPts val="1000"/>
              </a:lnSpc>
              <a:spcBef>
                <a:spcPts val="1345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448309" algn="l"/>
                <a:tab pos="448945" algn="l"/>
              </a:tabLst>
            </a:pPr>
            <a:r>
              <a:rPr sz="850" spc="50" dirty="0">
                <a:latin typeface="Calibri"/>
                <a:cs typeface="Calibri"/>
              </a:rPr>
              <a:t>Είναι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απαραίτητο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διαρθρωθούν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οι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δύο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δίοδοι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δεδομένων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με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δύο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διεπαφές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μεσολάβησης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την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επεξεργασία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των </a:t>
            </a:r>
            <a:r>
              <a:rPr sz="850" spc="-17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εισερχόμενων </a:t>
            </a:r>
            <a:r>
              <a:rPr sz="850" spc="60" dirty="0">
                <a:latin typeface="Calibri"/>
                <a:cs typeface="Calibri"/>
              </a:rPr>
              <a:t>δεδομένων </a:t>
            </a:r>
            <a:r>
              <a:rPr sz="850" spc="50" dirty="0">
                <a:latin typeface="Calibri"/>
                <a:cs typeface="Calibri"/>
              </a:rPr>
              <a:t>και στις </a:t>
            </a:r>
            <a:r>
              <a:rPr sz="850" spc="65" dirty="0">
                <a:latin typeface="Calibri"/>
                <a:cs typeface="Calibri"/>
              </a:rPr>
              <a:t>δύο </a:t>
            </a:r>
            <a:r>
              <a:rPr sz="850" spc="55" dirty="0">
                <a:latin typeface="Calibri"/>
                <a:cs typeface="Calibri"/>
              </a:rPr>
              <a:t>πλευρές </a:t>
            </a:r>
            <a:r>
              <a:rPr sz="850" spc="60" dirty="0">
                <a:latin typeface="Calibri"/>
                <a:cs typeface="Calibri"/>
              </a:rPr>
              <a:t>του </a:t>
            </a:r>
            <a:r>
              <a:rPr sz="850" spc="55" dirty="0">
                <a:latin typeface="Calibri"/>
                <a:cs typeface="Calibri"/>
              </a:rPr>
              <a:t>δικτύου </a:t>
            </a:r>
            <a:r>
              <a:rPr sz="850" spc="65" dirty="0">
                <a:latin typeface="Calibri"/>
                <a:cs typeface="Calibri"/>
              </a:rPr>
              <a:t>XML </a:t>
            </a:r>
            <a:r>
              <a:rPr sz="850" spc="40" dirty="0">
                <a:latin typeface="Calibri"/>
                <a:cs typeface="Calibri"/>
              </a:rPr>
              <a:t>(Extensible </a:t>
            </a:r>
            <a:r>
              <a:rPr sz="850" spc="55" dirty="0">
                <a:latin typeface="Calibri"/>
                <a:cs typeface="Calibri"/>
              </a:rPr>
              <a:t>Markup </a:t>
            </a:r>
            <a:r>
              <a:rPr sz="850" spc="50" dirty="0">
                <a:latin typeface="Calibri"/>
                <a:cs typeface="Calibri"/>
              </a:rPr>
              <a:t>Language </a:t>
            </a:r>
            <a:r>
              <a:rPr sz="850" spc="35" dirty="0">
                <a:latin typeface="Calibri"/>
                <a:cs typeface="Calibri"/>
              </a:rPr>
              <a:t>- </a:t>
            </a:r>
            <a:r>
              <a:rPr sz="850" spc="55" dirty="0">
                <a:latin typeface="Calibri"/>
                <a:cs typeface="Calibri"/>
              </a:rPr>
              <a:t>δομημένη </a:t>
            </a:r>
            <a:r>
              <a:rPr sz="850" spc="60" dirty="0">
                <a:latin typeface="Calibri"/>
                <a:cs typeface="Calibri"/>
              </a:rPr>
              <a:t>μορφή </a:t>
            </a:r>
            <a:r>
              <a:rPr sz="850" spc="6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ανταλλαγής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δεδομένωνn)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4394" y="4658995"/>
            <a:ext cx="6068060" cy="283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indent="-146050">
              <a:lnSpc>
                <a:spcPts val="1015"/>
              </a:lnSpc>
              <a:spcBef>
                <a:spcPts val="10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158750" algn="l"/>
              </a:tabLst>
            </a:pPr>
            <a:r>
              <a:rPr sz="850" spc="85" dirty="0">
                <a:latin typeface="Calibri"/>
                <a:cs typeface="Calibri"/>
              </a:rPr>
              <a:t>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στόχος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είναι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δημιουργηθούν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ξεχωριστά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κανάλια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δεδομένων,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ώστε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αποφευχθεί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η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δημιουργία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επιθέσεων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σε</a:t>
            </a:r>
            <a:endParaRPr sz="850">
              <a:latin typeface="Calibri"/>
              <a:cs typeface="Calibri"/>
            </a:endParaRPr>
          </a:p>
          <a:p>
            <a:pPr marL="104139">
              <a:lnSpc>
                <a:spcPts val="1015"/>
              </a:lnSpc>
            </a:pPr>
            <a:r>
              <a:rPr sz="850" b="1" spc="70" dirty="0">
                <a:latin typeface="Calibri"/>
                <a:cs typeface="Calibri"/>
              </a:rPr>
              <a:t>κρυφά</a:t>
            </a:r>
            <a:r>
              <a:rPr sz="850" b="1" spc="-10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κανάλια.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6364" y="517302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3: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55679" y="5452427"/>
            <a:ext cx="59399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 marR="5080" indent="-55880">
              <a:lnSpc>
                <a:spcPct val="100000"/>
              </a:lnSpc>
              <a:spcBef>
                <a:spcPts val="100"/>
              </a:spcBef>
            </a:pPr>
            <a:r>
              <a:rPr sz="800" spc="30" dirty="0">
                <a:latin typeface="Calibri"/>
                <a:cs typeface="Calibri"/>
              </a:rPr>
              <a:t>Π</a:t>
            </a:r>
            <a:r>
              <a:rPr sz="800" spc="25" dirty="0">
                <a:latin typeface="Calibri"/>
                <a:cs typeface="Calibri"/>
              </a:rPr>
              <a:t>ρο</a:t>
            </a:r>
            <a:r>
              <a:rPr sz="800" spc="20" dirty="0">
                <a:latin typeface="Calibri"/>
                <a:cs typeface="Calibri"/>
              </a:rPr>
              <a:t>σ</a:t>
            </a:r>
            <a:r>
              <a:rPr sz="800" spc="15" dirty="0">
                <a:latin typeface="Calibri"/>
                <a:cs typeface="Calibri"/>
              </a:rPr>
              <a:t>τ</a:t>
            </a:r>
            <a:r>
              <a:rPr sz="800" spc="25" dirty="0">
                <a:latin typeface="Calibri"/>
                <a:cs typeface="Calibri"/>
              </a:rPr>
              <a:t>α</a:t>
            </a:r>
            <a:r>
              <a:rPr sz="800" spc="15" dirty="0">
                <a:latin typeface="Calibri"/>
                <a:cs typeface="Calibri"/>
              </a:rPr>
              <a:t>τ</a:t>
            </a:r>
            <a:r>
              <a:rPr sz="800" spc="20" dirty="0">
                <a:latin typeface="Calibri"/>
                <a:cs typeface="Calibri"/>
              </a:rPr>
              <a:t>ευ</a:t>
            </a:r>
            <a:r>
              <a:rPr sz="800" spc="25" dirty="0">
                <a:latin typeface="Calibri"/>
                <a:cs typeface="Calibri"/>
              </a:rPr>
              <a:t>μ</a:t>
            </a:r>
            <a:r>
              <a:rPr sz="800" spc="20" dirty="0">
                <a:latin typeface="Calibri"/>
                <a:cs typeface="Calibri"/>
              </a:rPr>
              <a:t>ένο  δίκτυο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978278" y="5463596"/>
            <a:ext cx="91503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latin typeface="Calibri"/>
                <a:cs typeface="Calibri"/>
              </a:rPr>
              <a:t>Δ</a:t>
            </a:r>
            <a:r>
              <a:rPr sz="800" spc="5" dirty="0">
                <a:latin typeface="Calibri"/>
                <a:cs typeface="Calibri"/>
              </a:rPr>
              <a:t>η</a:t>
            </a:r>
            <a:r>
              <a:rPr sz="800" spc="10" dirty="0">
                <a:latin typeface="Calibri"/>
                <a:cs typeface="Calibri"/>
              </a:rPr>
              <a:t>μ</a:t>
            </a:r>
            <a:r>
              <a:rPr sz="800" spc="5" dirty="0">
                <a:latin typeface="Calibri"/>
                <a:cs typeface="Calibri"/>
              </a:rPr>
              <a:t>όσ</a:t>
            </a:r>
            <a:r>
              <a:rPr sz="800" spc="-5" dirty="0">
                <a:latin typeface="Calibri"/>
                <a:cs typeface="Calibri"/>
              </a:rPr>
              <a:t>ι</a:t>
            </a:r>
            <a:r>
              <a:rPr sz="800" spc="20" dirty="0">
                <a:latin typeface="Calibri"/>
                <a:cs typeface="Calibri"/>
              </a:rPr>
              <a:t>ο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5" dirty="0">
                <a:latin typeface="Calibri"/>
                <a:cs typeface="Calibri"/>
              </a:rPr>
              <a:t>δ</a:t>
            </a:r>
            <a:r>
              <a:rPr sz="800" dirty="0">
                <a:latin typeface="Calibri"/>
                <a:cs typeface="Calibri"/>
              </a:rPr>
              <a:t>ί</a:t>
            </a:r>
            <a:r>
              <a:rPr sz="800" spc="5" dirty="0">
                <a:latin typeface="Calibri"/>
                <a:cs typeface="Calibri"/>
              </a:rPr>
              <a:t>κ</a:t>
            </a:r>
            <a:r>
              <a:rPr sz="800" dirty="0">
                <a:latin typeface="Calibri"/>
                <a:cs typeface="Calibri"/>
              </a:rPr>
              <a:t>τ</a:t>
            </a:r>
            <a:r>
              <a:rPr sz="800" spc="10" dirty="0">
                <a:latin typeface="Calibri"/>
                <a:cs typeface="Calibri"/>
              </a:rPr>
              <a:t>υ</a:t>
            </a:r>
            <a:r>
              <a:rPr sz="800" spc="5" dirty="0">
                <a:latin typeface="Calibri"/>
                <a:cs typeface="Calibri"/>
              </a:rPr>
              <a:t>ο</a:t>
            </a:r>
            <a:r>
              <a:rPr sz="800" dirty="0">
                <a:latin typeface="Calibri"/>
                <a:cs typeface="Calibri"/>
              </a:rPr>
              <a:t>/</a:t>
            </a:r>
            <a:r>
              <a:rPr sz="800" spc="5" dirty="0">
                <a:latin typeface="Calibri"/>
                <a:cs typeface="Calibri"/>
              </a:rPr>
              <a:t>δ</a:t>
            </a:r>
            <a:r>
              <a:rPr sz="800" dirty="0">
                <a:latin typeface="Calibri"/>
                <a:cs typeface="Calibri"/>
              </a:rPr>
              <a:t>ί</a:t>
            </a:r>
            <a:r>
              <a:rPr sz="800" spc="5" dirty="0">
                <a:latin typeface="Calibri"/>
                <a:cs typeface="Calibri"/>
              </a:rPr>
              <a:t>κ</a:t>
            </a:r>
            <a:r>
              <a:rPr sz="800" dirty="0">
                <a:latin typeface="Calibri"/>
                <a:cs typeface="Calibri"/>
              </a:rPr>
              <a:t>τ</a:t>
            </a:r>
            <a:r>
              <a:rPr sz="800" spc="10" dirty="0">
                <a:latin typeface="Calibri"/>
                <a:cs typeface="Calibri"/>
              </a:rPr>
              <a:t>υ</a:t>
            </a:r>
            <a:r>
              <a:rPr sz="800" spc="20" dirty="0">
                <a:latin typeface="Calibri"/>
                <a:cs typeface="Calibri"/>
              </a:rPr>
              <a:t>ο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15" dirty="0">
                <a:latin typeface="Calibri"/>
                <a:cs typeface="Calibri"/>
              </a:rPr>
              <a:t>π</a:t>
            </a:r>
            <a:r>
              <a:rPr sz="800" spc="5" dirty="0">
                <a:latin typeface="Calibri"/>
                <a:cs typeface="Calibri"/>
              </a:rPr>
              <a:t>ροορ</a:t>
            </a:r>
            <a:r>
              <a:rPr sz="800" dirty="0">
                <a:latin typeface="Calibri"/>
                <a:cs typeface="Calibri"/>
              </a:rPr>
              <a:t>ι</a:t>
            </a:r>
            <a:r>
              <a:rPr sz="800" spc="5" dirty="0">
                <a:latin typeface="Calibri"/>
                <a:cs typeface="Calibri"/>
              </a:rPr>
              <a:t>σ</a:t>
            </a:r>
            <a:r>
              <a:rPr sz="800" spc="10" dirty="0">
                <a:latin typeface="Calibri"/>
                <a:cs typeface="Calibri"/>
              </a:rPr>
              <a:t>μ</a:t>
            </a:r>
            <a:r>
              <a:rPr sz="800" spc="5" dirty="0">
                <a:latin typeface="Calibri"/>
                <a:cs typeface="Calibri"/>
              </a:rPr>
              <a:t>ο</a:t>
            </a:r>
            <a:r>
              <a:rPr sz="800" spc="25" dirty="0">
                <a:latin typeface="Calibri"/>
                <a:cs typeface="Calibri"/>
              </a:rPr>
              <a:t>ύ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203940" y="5445125"/>
            <a:ext cx="64769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55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185160" y="1953895"/>
            <a:ext cx="2091055" cy="1548765"/>
            <a:chOff x="3185160" y="1953895"/>
            <a:chExt cx="2091055" cy="1548765"/>
          </a:xfrm>
        </p:grpSpPr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1953895"/>
              <a:ext cx="2091055" cy="154844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212782" y="1980565"/>
              <a:ext cx="1998345" cy="1457325"/>
            </a:xfrm>
            <a:custGeom>
              <a:avLst/>
              <a:gdLst/>
              <a:ahLst/>
              <a:cxnLst/>
              <a:rect l="l" t="t" r="r" b="b"/>
              <a:pathLst>
                <a:path w="1998345" h="1457325">
                  <a:moveTo>
                    <a:pt x="1281886" y="1319212"/>
                  </a:moveTo>
                  <a:lnTo>
                    <a:pt x="762952" y="1319212"/>
                  </a:lnTo>
                  <a:lnTo>
                    <a:pt x="796607" y="1360805"/>
                  </a:lnTo>
                  <a:lnTo>
                    <a:pt x="836612" y="1396047"/>
                  </a:lnTo>
                  <a:lnTo>
                    <a:pt x="882015" y="1423987"/>
                  </a:lnTo>
                  <a:lnTo>
                    <a:pt x="931862" y="1443672"/>
                  </a:lnTo>
                  <a:lnTo>
                    <a:pt x="976947" y="1453832"/>
                  </a:lnTo>
                  <a:lnTo>
                    <a:pt x="1022032" y="1457325"/>
                  </a:lnTo>
                  <a:lnTo>
                    <a:pt x="1066165" y="1454150"/>
                  </a:lnTo>
                  <a:lnTo>
                    <a:pt x="1109345" y="1444942"/>
                  </a:lnTo>
                  <a:lnTo>
                    <a:pt x="1149984" y="1430020"/>
                  </a:lnTo>
                  <a:lnTo>
                    <a:pt x="1188402" y="1409382"/>
                  </a:lnTo>
                  <a:lnTo>
                    <a:pt x="1223645" y="1383982"/>
                  </a:lnTo>
                  <a:lnTo>
                    <a:pt x="1255077" y="1353502"/>
                  </a:lnTo>
                  <a:lnTo>
                    <a:pt x="1281886" y="1319212"/>
                  </a:lnTo>
                  <a:close/>
                </a:path>
                <a:path w="1998345" h="1457325">
                  <a:moveTo>
                    <a:pt x="500697" y="128270"/>
                  </a:moveTo>
                  <a:lnTo>
                    <a:pt x="448627" y="131127"/>
                  </a:lnTo>
                  <a:lnTo>
                    <a:pt x="403542" y="140652"/>
                  </a:lnTo>
                  <a:lnTo>
                    <a:pt x="360997" y="156210"/>
                  </a:lnTo>
                  <a:lnTo>
                    <a:pt x="322262" y="177164"/>
                  </a:lnTo>
                  <a:lnTo>
                    <a:pt x="287019" y="203200"/>
                  </a:lnTo>
                  <a:lnTo>
                    <a:pt x="255905" y="233680"/>
                  </a:lnTo>
                  <a:lnTo>
                    <a:pt x="229552" y="267970"/>
                  </a:lnTo>
                  <a:lnTo>
                    <a:pt x="208280" y="305752"/>
                  </a:lnTo>
                  <a:lnTo>
                    <a:pt x="192405" y="346392"/>
                  </a:lnTo>
                  <a:lnTo>
                    <a:pt x="182244" y="389255"/>
                  </a:lnTo>
                  <a:lnTo>
                    <a:pt x="178434" y="434022"/>
                  </a:lnTo>
                  <a:lnTo>
                    <a:pt x="181292" y="479742"/>
                  </a:lnTo>
                  <a:lnTo>
                    <a:pt x="179705" y="484187"/>
                  </a:lnTo>
                  <a:lnTo>
                    <a:pt x="133667" y="494664"/>
                  </a:lnTo>
                  <a:lnTo>
                    <a:pt x="91757" y="515302"/>
                  </a:lnTo>
                  <a:lnTo>
                    <a:pt x="55562" y="544830"/>
                  </a:lnTo>
                  <a:lnTo>
                    <a:pt x="26987" y="582295"/>
                  </a:lnTo>
                  <a:lnTo>
                    <a:pt x="8255" y="624839"/>
                  </a:lnTo>
                  <a:lnTo>
                    <a:pt x="0" y="668655"/>
                  </a:lnTo>
                  <a:lnTo>
                    <a:pt x="1587" y="712787"/>
                  </a:lnTo>
                  <a:lnTo>
                    <a:pt x="12700" y="755332"/>
                  </a:lnTo>
                  <a:lnTo>
                    <a:pt x="33019" y="794385"/>
                  </a:lnTo>
                  <a:lnTo>
                    <a:pt x="61912" y="828992"/>
                  </a:lnTo>
                  <a:lnTo>
                    <a:pt x="98742" y="856614"/>
                  </a:lnTo>
                  <a:lnTo>
                    <a:pt x="72390" y="891539"/>
                  </a:lnTo>
                  <a:lnTo>
                    <a:pt x="54609" y="930592"/>
                  </a:lnTo>
                  <a:lnTo>
                    <a:pt x="45402" y="972820"/>
                  </a:lnTo>
                  <a:lnTo>
                    <a:pt x="45719" y="1016317"/>
                  </a:lnTo>
                  <a:lnTo>
                    <a:pt x="56515" y="1061085"/>
                  </a:lnTo>
                  <a:lnTo>
                    <a:pt x="76517" y="1101089"/>
                  </a:lnTo>
                  <a:lnTo>
                    <a:pt x="104457" y="1135062"/>
                  </a:lnTo>
                  <a:lnTo>
                    <a:pt x="139065" y="1162050"/>
                  </a:lnTo>
                  <a:lnTo>
                    <a:pt x="179069" y="1181417"/>
                  </a:lnTo>
                  <a:lnTo>
                    <a:pt x="222884" y="1191260"/>
                  </a:lnTo>
                  <a:lnTo>
                    <a:pt x="269557" y="1191260"/>
                  </a:lnTo>
                  <a:lnTo>
                    <a:pt x="273367" y="1197610"/>
                  </a:lnTo>
                  <a:lnTo>
                    <a:pt x="300990" y="1237297"/>
                  </a:lnTo>
                  <a:lnTo>
                    <a:pt x="333057" y="1271905"/>
                  </a:lnTo>
                  <a:lnTo>
                    <a:pt x="368934" y="1301750"/>
                  </a:lnTo>
                  <a:lnTo>
                    <a:pt x="407669" y="1326197"/>
                  </a:lnTo>
                  <a:lnTo>
                    <a:pt x="449262" y="1345564"/>
                  </a:lnTo>
                  <a:lnTo>
                    <a:pt x="492759" y="1359217"/>
                  </a:lnTo>
                  <a:lnTo>
                    <a:pt x="537844" y="1367472"/>
                  </a:lnTo>
                  <a:lnTo>
                    <a:pt x="583565" y="1370012"/>
                  </a:lnTo>
                  <a:lnTo>
                    <a:pt x="629284" y="1366520"/>
                  </a:lnTo>
                  <a:lnTo>
                    <a:pt x="675005" y="1356995"/>
                  </a:lnTo>
                  <a:lnTo>
                    <a:pt x="719772" y="1341120"/>
                  </a:lnTo>
                  <a:lnTo>
                    <a:pt x="762952" y="1319212"/>
                  </a:lnTo>
                  <a:lnTo>
                    <a:pt x="1281886" y="1319212"/>
                  </a:lnTo>
                  <a:lnTo>
                    <a:pt x="1282382" y="1318577"/>
                  </a:lnTo>
                  <a:lnTo>
                    <a:pt x="1304607" y="1279525"/>
                  </a:lnTo>
                  <a:lnTo>
                    <a:pt x="1321117" y="1236345"/>
                  </a:lnTo>
                  <a:lnTo>
                    <a:pt x="1603155" y="1236345"/>
                  </a:lnTo>
                  <a:lnTo>
                    <a:pt x="1665922" y="1183957"/>
                  </a:lnTo>
                  <a:lnTo>
                    <a:pt x="1692592" y="1147127"/>
                  </a:lnTo>
                  <a:lnTo>
                    <a:pt x="1712595" y="1106170"/>
                  </a:lnTo>
                  <a:lnTo>
                    <a:pt x="1725295" y="1061402"/>
                  </a:lnTo>
                  <a:lnTo>
                    <a:pt x="1730057" y="1013460"/>
                  </a:lnTo>
                  <a:lnTo>
                    <a:pt x="1769427" y="1005522"/>
                  </a:lnTo>
                  <a:lnTo>
                    <a:pt x="1807209" y="992505"/>
                  </a:lnTo>
                  <a:lnTo>
                    <a:pt x="1843087" y="974725"/>
                  </a:lnTo>
                  <a:lnTo>
                    <a:pt x="1876425" y="952500"/>
                  </a:lnTo>
                  <a:lnTo>
                    <a:pt x="1911350" y="921702"/>
                  </a:lnTo>
                  <a:lnTo>
                    <a:pt x="1940242" y="887412"/>
                  </a:lnTo>
                  <a:lnTo>
                    <a:pt x="1963420" y="849630"/>
                  </a:lnTo>
                  <a:lnTo>
                    <a:pt x="1981200" y="809625"/>
                  </a:lnTo>
                  <a:lnTo>
                    <a:pt x="1992630" y="767714"/>
                  </a:lnTo>
                  <a:lnTo>
                    <a:pt x="1998345" y="724852"/>
                  </a:lnTo>
                  <a:lnTo>
                    <a:pt x="1998027" y="681355"/>
                  </a:lnTo>
                  <a:lnTo>
                    <a:pt x="1991359" y="638175"/>
                  </a:lnTo>
                  <a:lnTo>
                    <a:pt x="1978659" y="595630"/>
                  </a:lnTo>
                  <a:lnTo>
                    <a:pt x="1959609" y="554989"/>
                  </a:lnTo>
                  <a:lnTo>
                    <a:pt x="1934209" y="516572"/>
                  </a:lnTo>
                  <a:lnTo>
                    <a:pt x="1937384" y="508635"/>
                  </a:lnTo>
                  <a:lnTo>
                    <a:pt x="1940242" y="500697"/>
                  </a:lnTo>
                  <a:lnTo>
                    <a:pt x="1943100" y="492442"/>
                  </a:lnTo>
                  <a:lnTo>
                    <a:pt x="1945322" y="484187"/>
                  </a:lnTo>
                  <a:lnTo>
                    <a:pt x="1953577" y="435292"/>
                  </a:lnTo>
                  <a:lnTo>
                    <a:pt x="1951990" y="387032"/>
                  </a:lnTo>
                  <a:lnTo>
                    <a:pt x="1941195" y="340995"/>
                  </a:lnTo>
                  <a:lnTo>
                    <a:pt x="1921509" y="298132"/>
                  </a:lnTo>
                  <a:lnTo>
                    <a:pt x="1894205" y="259714"/>
                  </a:lnTo>
                  <a:lnTo>
                    <a:pt x="1859915" y="227012"/>
                  </a:lnTo>
                  <a:lnTo>
                    <a:pt x="1818957" y="200977"/>
                  </a:lnTo>
                  <a:lnTo>
                    <a:pt x="1772284" y="183197"/>
                  </a:lnTo>
                  <a:lnTo>
                    <a:pt x="1768869" y="170814"/>
                  </a:lnTo>
                  <a:lnTo>
                    <a:pt x="648652" y="170814"/>
                  </a:lnTo>
                  <a:lnTo>
                    <a:pt x="601662" y="148272"/>
                  </a:lnTo>
                  <a:lnTo>
                    <a:pt x="551815" y="134302"/>
                  </a:lnTo>
                  <a:lnTo>
                    <a:pt x="500697" y="128270"/>
                  </a:lnTo>
                  <a:close/>
                </a:path>
                <a:path w="1998345" h="1457325">
                  <a:moveTo>
                    <a:pt x="1603155" y="1236345"/>
                  </a:moveTo>
                  <a:lnTo>
                    <a:pt x="1321117" y="1236345"/>
                  </a:lnTo>
                  <a:lnTo>
                    <a:pt x="1353502" y="1253489"/>
                  </a:lnTo>
                  <a:lnTo>
                    <a:pt x="1388109" y="1266189"/>
                  </a:lnTo>
                  <a:lnTo>
                    <a:pt x="1423987" y="1273810"/>
                  </a:lnTo>
                  <a:lnTo>
                    <a:pt x="1460500" y="1276667"/>
                  </a:lnTo>
                  <a:lnTo>
                    <a:pt x="1508759" y="1272857"/>
                  </a:lnTo>
                  <a:lnTo>
                    <a:pt x="1554162" y="1260792"/>
                  </a:lnTo>
                  <a:lnTo>
                    <a:pt x="1595755" y="1241425"/>
                  </a:lnTo>
                  <a:lnTo>
                    <a:pt x="1603155" y="1236345"/>
                  </a:lnTo>
                  <a:close/>
                </a:path>
                <a:path w="1998345" h="1457325">
                  <a:moveTo>
                    <a:pt x="888047" y="41592"/>
                  </a:moveTo>
                  <a:lnTo>
                    <a:pt x="840422" y="41910"/>
                  </a:lnTo>
                  <a:lnTo>
                    <a:pt x="794067" y="51435"/>
                  </a:lnTo>
                  <a:lnTo>
                    <a:pt x="750252" y="69214"/>
                  </a:lnTo>
                  <a:lnTo>
                    <a:pt x="710565" y="95567"/>
                  </a:lnTo>
                  <a:lnTo>
                    <a:pt x="676275" y="129539"/>
                  </a:lnTo>
                  <a:lnTo>
                    <a:pt x="648652" y="170814"/>
                  </a:lnTo>
                  <a:lnTo>
                    <a:pt x="1768869" y="170814"/>
                  </a:lnTo>
                  <a:lnTo>
                    <a:pt x="1762125" y="146367"/>
                  </a:lnTo>
                  <a:lnTo>
                    <a:pt x="1745932" y="111760"/>
                  </a:lnTo>
                  <a:lnTo>
                    <a:pt x="1745489" y="111125"/>
                  </a:lnTo>
                  <a:lnTo>
                    <a:pt x="1039177" y="111125"/>
                  </a:lnTo>
                  <a:lnTo>
                    <a:pt x="1025842" y="99060"/>
                  </a:lnTo>
                  <a:lnTo>
                    <a:pt x="981709" y="69214"/>
                  </a:lnTo>
                  <a:lnTo>
                    <a:pt x="935672" y="50482"/>
                  </a:lnTo>
                  <a:lnTo>
                    <a:pt x="888047" y="41592"/>
                  </a:lnTo>
                  <a:close/>
                </a:path>
                <a:path w="1998345" h="1457325">
                  <a:moveTo>
                    <a:pt x="1221105" y="0"/>
                  </a:moveTo>
                  <a:lnTo>
                    <a:pt x="1176972" y="4445"/>
                  </a:lnTo>
                  <a:lnTo>
                    <a:pt x="1135062" y="18414"/>
                  </a:lnTo>
                  <a:lnTo>
                    <a:pt x="1096962" y="41275"/>
                  </a:lnTo>
                  <a:lnTo>
                    <a:pt x="1064577" y="72389"/>
                  </a:lnTo>
                  <a:lnTo>
                    <a:pt x="1039177" y="111125"/>
                  </a:lnTo>
                  <a:lnTo>
                    <a:pt x="1745489" y="111125"/>
                  </a:lnTo>
                  <a:lnTo>
                    <a:pt x="1724025" y="80327"/>
                  </a:lnTo>
                  <a:lnTo>
                    <a:pt x="1722755" y="79057"/>
                  </a:lnTo>
                  <a:lnTo>
                    <a:pt x="1380172" y="79057"/>
                  </a:lnTo>
                  <a:lnTo>
                    <a:pt x="1365250" y="61595"/>
                  </a:lnTo>
                  <a:lnTo>
                    <a:pt x="1348422" y="46037"/>
                  </a:lnTo>
                  <a:lnTo>
                    <a:pt x="1329690" y="32385"/>
                  </a:lnTo>
                  <a:lnTo>
                    <a:pt x="1309687" y="21272"/>
                  </a:lnTo>
                  <a:lnTo>
                    <a:pt x="1265872" y="5397"/>
                  </a:lnTo>
                  <a:lnTo>
                    <a:pt x="1221105" y="0"/>
                  </a:lnTo>
                  <a:close/>
                </a:path>
                <a:path w="1998345" h="1457325">
                  <a:moveTo>
                    <a:pt x="1532890" y="952"/>
                  </a:moveTo>
                  <a:lnTo>
                    <a:pt x="1490662" y="8572"/>
                  </a:lnTo>
                  <a:lnTo>
                    <a:pt x="1450022" y="24130"/>
                  </a:lnTo>
                  <a:lnTo>
                    <a:pt x="1412875" y="47625"/>
                  </a:lnTo>
                  <a:lnTo>
                    <a:pt x="1380172" y="79057"/>
                  </a:lnTo>
                  <a:lnTo>
                    <a:pt x="1722755" y="79057"/>
                  </a:lnTo>
                  <a:lnTo>
                    <a:pt x="1659255" y="27622"/>
                  </a:lnTo>
                  <a:lnTo>
                    <a:pt x="1618615" y="10477"/>
                  </a:lnTo>
                  <a:lnTo>
                    <a:pt x="1576070" y="1587"/>
                  </a:lnTo>
                  <a:lnTo>
                    <a:pt x="1532890" y="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212782" y="1980565"/>
              <a:ext cx="1998345" cy="1457325"/>
            </a:xfrm>
            <a:custGeom>
              <a:avLst/>
              <a:gdLst/>
              <a:ahLst/>
              <a:cxnLst/>
              <a:rect l="l" t="t" r="r" b="b"/>
              <a:pathLst>
                <a:path w="1998345" h="1457325">
                  <a:moveTo>
                    <a:pt x="181292" y="479742"/>
                  </a:moveTo>
                  <a:lnTo>
                    <a:pt x="178434" y="434022"/>
                  </a:lnTo>
                  <a:lnTo>
                    <a:pt x="182244" y="389255"/>
                  </a:lnTo>
                  <a:lnTo>
                    <a:pt x="192405" y="346392"/>
                  </a:lnTo>
                  <a:lnTo>
                    <a:pt x="208280" y="305752"/>
                  </a:lnTo>
                  <a:lnTo>
                    <a:pt x="229552" y="267970"/>
                  </a:lnTo>
                  <a:lnTo>
                    <a:pt x="255905" y="233680"/>
                  </a:lnTo>
                  <a:lnTo>
                    <a:pt x="287019" y="203200"/>
                  </a:lnTo>
                  <a:lnTo>
                    <a:pt x="322262" y="177164"/>
                  </a:lnTo>
                  <a:lnTo>
                    <a:pt x="360997" y="156210"/>
                  </a:lnTo>
                  <a:lnTo>
                    <a:pt x="403542" y="140652"/>
                  </a:lnTo>
                  <a:lnTo>
                    <a:pt x="448627" y="131127"/>
                  </a:lnTo>
                  <a:lnTo>
                    <a:pt x="500697" y="128270"/>
                  </a:lnTo>
                  <a:lnTo>
                    <a:pt x="551815" y="134302"/>
                  </a:lnTo>
                  <a:lnTo>
                    <a:pt x="601662" y="148272"/>
                  </a:lnTo>
                  <a:lnTo>
                    <a:pt x="648652" y="170814"/>
                  </a:lnTo>
                  <a:lnTo>
                    <a:pt x="676275" y="129539"/>
                  </a:lnTo>
                  <a:lnTo>
                    <a:pt x="710565" y="95567"/>
                  </a:lnTo>
                  <a:lnTo>
                    <a:pt x="750252" y="69214"/>
                  </a:lnTo>
                  <a:lnTo>
                    <a:pt x="794067" y="51435"/>
                  </a:lnTo>
                  <a:lnTo>
                    <a:pt x="840422" y="41910"/>
                  </a:lnTo>
                  <a:lnTo>
                    <a:pt x="888047" y="41592"/>
                  </a:lnTo>
                  <a:lnTo>
                    <a:pt x="935672" y="50482"/>
                  </a:lnTo>
                  <a:lnTo>
                    <a:pt x="981709" y="69214"/>
                  </a:lnTo>
                  <a:lnTo>
                    <a:pt x="1025842" y="99060"/>
                  </a:lnTo>
                  <a:lnTo>
                    <a:pt x="1039177" y="111125"/>
                  </a:lnTo>
                  <a:lnTo>
                    <a:pt x="1064577" y="72389"/>
                  </a:lnTo>
                  <a:lnTo>
                    <a:pt x="1096962" y="41275"/>
                  </a:lnTo>
                  <a:lnTo>
                    <a:pt x="1135062" y="18414"/>
                  </a:lnTo>
                  <a:lnTo>
                    <a:pt x="1176972" y="4445"/>
                  </a:lnTo>
                  <a:lnTo>
                    <a:pt x="1221105" y="0"/>
                  </a:lnTo>
                  <a:lnTo>
                    <a:pt x="1265872" y="5397"/>
                  </a:lnTo>
                  <a:lnTo>
                    <a:pt x="1309687" y="21272"/>
                  </a:lnTo>
                  <a:lnTo>
                    <a:pt x="1348422" y="46037"/>
                  </a:lnTo>
                  <a:lnTo>
                    <a:pt x="1380172" y="79057"/>
                  </a:lnTo>
                  <a:lnTo>
                    <a:pt x="1412875" y="47625"/>
                  </a:lnTo>
                  <a:lnTo>
                    <a:pt x="1450022" y="24130"/>
                  </a:lnTo>
                  <a:lnTo>
                    <a:pt x="1490662" y="8572"/>
                  </a:lnTo>
                  <a:lnTo>
                    <a:pt x="1532890" y="952"/>
                  </a:lnTo>
                  <a:lnTo>
                    <a:pt x="1576070" y="1587"/>
                  </a:lnTo>
                  <a:lnTo>
                    <a:pt x="1618615" y="10477"/>
                  </a:lnTo>
                  <a:lnTo>
                    <a:pt x="1659255" y="27622"/>
                  </a:lnTo>
                  <a:lnTo>
                    <a:pt x="1696720" y="53022"/>
                  </a:lnTo>
                  <a:lnTo>
                    <a:pt x="1724025" y="80327"/>
                  </a:lnTo>
                  <a:lnTo>
                    <a:pt x="1745932" y="111760"/>
                  </a:lnTo>
                  <a:lnTo>
                    <a:pt x="1762125" y="146367"/>
                  </a:lnTo>
                  <a:lnTo>
                    <a:pt x="1772284" y="183197"/>
                  </a:lnTo>
                  <a:lnTo>
                    <a:pt x="1818957" y="200977"/>
                  </a:lnTo>
                  <a:lnTo>
                    <a:pt x="1859915" y="227012"/>
                  </a:lnTo>
                  <a:lnTo>
                    <a:pt x="1894205" y="259714"/>
                  </a:lnTo>
                  <a:lnTo>
                    <a:pt x="1921509" y="298132"/>
                  </a:lnTo>
                  <a:lnTo>
                    <a:pt x="1941195" y="340995"/>
                  </a:lnTo>
                  <a:lnTo>
                    <a:pt x="1951990" y="387032"/>
                  </a:lnTo>
                  <a:lnTo>
                    <a:pt x="1953577" y="435292"/>
                  </a:lnTo>
                  <a:lnTo>
                    <a:pt x="1945322" y="484187"/>
                  </a:lnTo>
                  <a:lnTo>
                    <a:pt x="1943100" y="492442"/>
                  </a:lnTo>
                  <a:lnTo>
                    <a:pt x="1940242" y="500697"/>
                  </a:lnTo>
                  <a:lnTo>
                    <a:pt x="1937384" y="508635"/>
                  </a:lnTo>
                  <a:lnTo>
                    <a:pt x="1934209" y="516572"/>
                  </a:lnTo>
                  <a:lnTo>
                    <a:pt x="1959609" y="554989"/>
                  </a:lnTo>
                  <a:lnTo>
                    <a:pt x="1978659" y="595630"/>
                  </a:lnTo>
                  <a:lnTo>
                    <a:pt x="1991359" y="638175"/>
                  </a:lnTo>
                  <a:lnTo>
                    <a:pt x="1998027" y="681355"/>
                  </a:lnTo>
                  <a:lnTo>
                    <a:pt x="1998345" y="724852"/>
                  </a:lnTo>
                  <a:lnTo>
                    <a:pt x="1992630" y="767714"/>
                  </a:lnTo>
                  <a:lnTo>
                    <a:pt x="1981200" y="809625"/>
                  </a:lnTo>
                  <a:lnTo>
                    <a:pt x="1963420" y="849630"/>
                  </a:lnTo>
                  <a:lnTo>
                    <a:pt x="1940242" y="887412"/>
                  </a:lnTo>
                  <a:lnTo>
                    <a:pt x="1911350" y="921702"/>
                  </a:lnTo>
                  <a:lnTo>
                    <a:pt x="1876425" y="952500"/>
                  </a:lnTo>
                  <a:lnTo>
                    <a:pt x="1843087" y="974725"/>
                  </a:lnTo>
                  <a:lnTo>
                    <a:pt x="1807209" y="992505"/>
                  </a:lnTo>
                  <a:lnTo>
                    <a:pt x="1769427" y="1005522"/>
                  </a:lnTo>
                  <a:lnTo>
                    <a:pt x="1730057" y="1013460"/>
                  </a:lnTo>
                  <a:lnTo>
                    <a:pt x="1725295" y="1061085"/>
                  </a:lnTo>
                  <a:lnTo>
                    <a:pt x="1712595" y="1106170"/>
                  </a:lnTo>
                  <a:lnTo>
                    <a:pt x="1692592" y="1147127"/>
                  </a:lnTo>
                  <a:lnTo>
                    <a:pt x="1665922" y="1183957"/>
                  </a:lnTo>
                  <a:lnTo>
                    <a:pt x="1633220" y="1215707"/>
                  </a:lnTo>
                  <a:lnTo>
                    <a:pt x="1595755" y="1241425"/>
                  </a:lnTo>
                  <a:lnTo>
                    <a:pt x="1554162" y="1260792"/>
                  </a:lnTo>
                  <a:lnTo>
                    <a:pt x="1508759" y="1272857"/>
                  </a:lnTo>
                  <a:lnTo>
                    <a:pt x="1460500" y="1276667"/>
                  </a:lnTo>
                  <a:lnTo>
                    <a:pt x="1423987" y="1273810"/>
                  </a:lnTo>
                  <a:lnTo>
                    <a:pt x="1388109" y="1266189"/>
                  </a:lnTo>
                  <a:lnTo>
                    <a:pt x="1353502" y="1253489"/>
                  </a:lnTo>
                  <a:lnTo>
                    <a:pt x="1321117" y="1236345"/>
                  </a:lnTo>
                  <a:lnTo>
                    <a:pt x="1304607" y="1279525"/>
                  </a:lnTo>
                  <a:lnTo>
                    <a:pt x="1282382" y="1318577"/>
                  </a:lnTo>
                  <a:lnTo>
                    <a:pt x="1255077" y="1353502"/>
                  </a:lnTo>
                  <a:lnTo>
                    <a:pt x="1223645" y="1383982"/>
                  </a:lnTo>
                  <a:lnTo>
                    <a:pt x="1188402" y="1409382"/>
                  </a:lnTo>
                  <a:lnTo>
                    <a:pt x="1149984" y="1430020"/>
                  </a:lnTo>
                  <a:lnTo>
                    <a:pt x="1109345" y="1444942"/>
                  </a:lnTo>
                  <a:lnTo>
                    <a:pt x="1066165" y="1454150"/>
                  </a:lnTo>
                  <a:lnTo>
                    <a:pt x="1022032" y="1457325"/>
                  </a:lnTo>
                  <a:lnTo>
                    <a:pt x="976947" y="1453832"/>
                  </a:lnTo>
                  <a:lnTo>
                    <a:pt x="931862" y="1443672"/>
                  </a:lnTo>
                  <a:lnTo>
                    <a:pt x="882015" y="1423987"/>
                  </a:lnTo>
                  <a:lnTo>
                    <a:pt x="836612" y="1396047"/>
                  </a:lnTo>
                  <a:lnTo>
                    <a:pt x="796607" y="1360805"/>
                  </a:lnTo>
                  <a:lnTo>
                    <a:pt x="762952" y="1319212"/>
                  </a:lnTo>
                  <a:lnTo>
                    <a:pt x="719772" y="1341120"/>
                  </a:lnTo>
                  <a:lnTo>
                    <a:pt x="675005" y="1356995"/>
                  </a:lnTo>
                  <a:lnTo>
                    <a:pt x="629284" y="1366520"/>
                  </a:lnTo>
                  <a:lnTo>
                    <a:pt x="583565" y="1370012"/>
                  </a:lnTo>
                  <a:lnTo>
                    <a:pt x="537844" y="1367472"/>
                  </a:lnTo>
                  <a:lnTo>
                    <a:pt x="492759" y="1359217"/>
                  </a:lnTo>
                  <a:lnTo>
                    <a:pt x="449262" y="1345564"/>
                  </a:lnTo>
                  <a:lnTo>
                    <a:pt x="407669" y="1326197"/>
                  </a:lnTo>
                  <a:lnTo>
                    <a:pt x="368934" y="1301750"/>
                  </a:lnTo>
                  <a:lnTo>
                    <a:pt x="333057" y="1271905"/>
                  </a:lnTo>
                  <a:lnTo>
                    <a:pt x="300990" y="1237297"/>
                  </a:lnTo>
                  <a:lnTo>
                    <a:pt x="273367" y="1197610"/>
                  </a:lnTo>
                  <a:lnTo>
                    <a:pt x="269557" y="1191260"/>
                  </a:lnTo>
                  <a:lnTo>
                    <a:pt x="222884" y="1191260"/>
                  </a:lnTo>
                  <a:lnTo>
                    <a:pt x="179069" y="1181417"/>
                  </a:lnTo>
                  <a:lnTo>
                    <a:pt x="139065" y="1162050"/>
                  </a:lnTo>
                  <a:lnTo>
                    <a:pt x="104457" y="1135062"/>
                  </a:lnTo>
                  <a:lnTo>
                    <a:pt x="76517" y="1101089"/>
                  </a:lnTo>
                  <a:lnTo>
                    <a:pt x="56515" y="1061085"/>
                  </a:lnTo>
                  <a:lnTo>
                    <a:pt x="45719" y="1016317"/>
                  </a:lnTo>
                  <a:lnTo>
                    <a:pt x="45402" y="972820"/>
                  </a:lnTo>
                  <a:lnTo>
                    <a:pt x="54609" y="930592"/>
                  </a:lnTo>
                  <a:lnTo>
                    <a:pt x="72390" y="891539"/>
                  </a:lnTo>
                  <a:lnTo>
                    <a:pt x="98742" y="856614"/>
                  </a:lnTo>
                  <a:lnTo>
                    <a:pt x="61912" y="828992"/>
                  </a:lnTo>
                  <a:lnTo>
                    <a:pt x="33019" y="794385"/>
                  </a:lnTo>
                  <a:lnTo>
                    <a:pt x="12700" y="755332"/>
                  </a:lnTo>
                  <a:lnTo>
                    <a:pt x="1587" y="712787"/>
                  </a:lnTo>
                  <a:lnTo>
                    <a:pt x="0" y="668655"/>
                  </a:lnTo>
                  <a:lnTo>
                    <a:pt x="8255" y="624839"/>
                  </a:lnTo>
                  <a:lnTo>
                    <a:pt x="26987" y="582295"/>
                  </a:lnTo>
                  <a:lnTo>
                    <a:pt x="55562" y="544830"/>
                  </a:lnTo>
                  <a:lnTo>
                    <a:pt x="91757" y="515302"/>
                  </a:lnTo>
                  <a:lnTo>
                    <a:pt x="133667" y="494664"/>
                  </a:lnTo>
                  <a:lnTo>
                    <a:pt x="179705" y="484187"/>
                  </a:lnTo>
                  <a:lnTo>
                    <a:pt x="181292" y="479742"/>
                  </a:lnTo>
                </a:path>
                <a:path w="1998345" h="1457325">
                  <a:moveTo>
                    <a:pt x="218122" y="877887"/>
                  </a:moveTo>
                  <a:lnTo>
                    <a:pt x="187642" y="877887"/>
                  </a:lnTo>
                  <a:lnTo>
                    <a:pt x="157480" y="873442"/>
                  </a:lnTo>
                  <a:lnTo>
                    <a:pt x="128587" y="864235"/>
                  </a:lnTo>
                  <a:lnTo>
                    <a:pt x="100965" y="850900"/>
                  </a:lnTo>
                </a:path>
                <a:path w="1998345" h="1457325">
                  <a:moveTo>
                    <a:pt x="321309" y="1171892"/>
                  </a:moveTo>
                  <a:lnTo>
                    <a:pt x="308927" y="1176337"/>
                  </a:lnTo>
                  <a:lnTo>
                    <a:pt x="296227" y="1180147"/>
                  </a:lnTo>
                  <a:lnTo>
                    <a:pt x="283209" y="1182687"/>
                  </a:lnTo>
                  <a:lnTo>
                    <a:pt x="270192" y="1184910"/>
                  </a:lnTo>
                </a:path>
                <a:path w="1998345" h="1457325">
                  <a:moveTo>
                    <a:pt x="762952" y="1313180"/>
                  </a:moveTo>
                  <a:lnTo>
                    <a:pt x="754062" y="1299210"/>
                  </a:lnTo>
                  <a:lnTo>
                    <a:pt x="745807" y="1284605"/>
                  </a:lnTo>
                  <a:lnTo>
                    <a:pt x="738505" y="1269682"/>
                  </a:lnTo>
                  <a:lnTo>
                    <a:pt x="731837" y="1254442"/>
                  </a:lnTo>
                </a:path>
                <a:path w="1998345" h="1457325">
                  <a:moveTo>
                    <a:pt x="1333500" y="1166812"/>
                  </a:moveTo>
                  <a:lnTo>
                    <a:pt x="1331912" y="1183322"/>
                  </a:lnTo>
                  <a:lnTo>
                    <a:pt x="1329055" y="1199514"/>
                  </a:lnTo>
                  <a:lnTo>
                    <a:pt x="1325562" y="1215389"/>
                  </a:lnTo>
                  <a:lnTo>
                    <a:pt x="1321434" y="123126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85042" y="2743517"/>
              <a:ext cx="162877" cy="25336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394075" y="2054860"/>
              <a:ext cx="1751964" cy="528955"/>
            </a:xfrm>
            <a:custGeom>
              <a:avLst/>
              <a:gdLst/>
              <a:ahLst/>
              <a:cxnLst/>
              <a:rect l="l" t="t" r="r" b="b"/>
              <a:pathLst>
                <a:path w="1751964" h="528955">
                  <a:moveTo>
                    <a:pt x="1751647" y="438785"/>
                  </a:moveTo>
                  <a:lnTo>
                    <a:pt x="1738947" y="464185"/>
                  </a:lnTo>
                  <a:lnTo>
                    <a:pt x="1723707" y="487679"/>
                  </a:lnTo>
                  <a:lnTo>
                    <a:pt x="1705610" y="509269"/>
                  </a:lnTo>
                  <a:lnTo>
                    <a:pt x="1684972" y="528954"/>
                  </a:lnTo>
                </a:path>
                <a:path w="1751964" h="528955">
                  <a:moveTo>
                    <a:pt x="1591310" y="104139"/>
                  </a:moveTo>
                  <a:lnTo>
                    <a:pt x="1592897" y="114617"/>
                  </a:lnTo>
                  <a:lnTo>
                    <a:pt x="1594167" y="125094"/>
                  </a:lnTo>
                  <a:lnTo>
                    <a:pt x="1594802" y="135889"/>
                  </a:lnTo>
                  <a:lnTo>
                    <a:pt x="1594802" y="146685"/>
                  </a:lnTo>
                </a:path>
                <a:path w="1751964" h="528955">
                  <a:moveTo>
                    <a:pt x="1163954" y="54292"/>
                  </a:moveTo>
                  <a:lnTo>
                    <a:pt x="1170939" y="40004"/>
                  </a:lnTo>
                  <a:lnTo>
                    <a:pt x="1178877" y="26035"/>
                  </a:lnTo>
                  <a:lnTo>
                    <a:pt x="1188085" y="12700"/>
                  </a:lnTo>
                  <a:lnTo>
                    <a:pt x="1198245" y="0"/>
                  </a:lnTo>
                </a:path>
                <a:path w="1751964" h="528955">
                  <a:moveTo>
                    <a:pt x="843279" y="80327"/>
                  </a:moveTo>
                  <a:lnTo>
                    <a:pt x="846137" y="68262"/>
                  </a:lnTo>
                  <a:lnTo>
                    <a:pt x="849947" y="56197"/>
                  </a:lnTo>
                  <a:lnTo>
                    <a:pt x="854392" y="44767"/>
                  </a:lnTo>
                  <a:lnTo>
                    <a:pt x="859789" y="33337"/>
                  </a:lnTo>
                </a:path>
                <a:path w="1751964" h="528955">
                  <a:moveTo>
                    <a:pt x="466725" y="96202"/>
                  </a:moveTo>
                  <a:lnTo>
                    <a:pt x="482917" y="106044"/>
                  </a:lnTo>
                  <a:lnTo>
                    <a:pt x="498157" y="117157"/>
                  </a:lnTo>
                  <a:lnTo>
                    <a:pt x="513079" y="128904"/>
                  </a:lnTo>
                  <a:lnTo>
                    <a:pt x="527050" y="141604"/>
                  </a:lnTo>
                </a:path>
                <a:path w="1751964" h="528955">
                  <a:moveTo>
                    <a:pt x="10477" y="453389"/>
                  </a:moveTo>
                  <a:lnTo>
                    <a:pt x="7302" y="441642"/>
                  </a:lnTo>
                  <a:lnTo>
                    <a:pt x="4445" y="429577"/>
                  </a:lnTo>
                  <a:lnTo>
                    <a:pt x="1904" y="417829"/>
                  </a:lnTo>
                  <a:lnTo>
                    <a:pt x="0" y="40544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23945" y="2133600"/>
              <a:ext cx="1368425" cy="58832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652837" y="2163127"/>
              <a:ext cx="1276985" cy="495934"/>
            </a:xfrm>
            <a:custGeom>
              <a:avLst/>
              <a:gdLst/>
              <a:ahLst/>
              <a:cxnLst/>
              <a:rect l="l" t="t" r="r" b="b"/>
              <a:pathLst>
                <a:path w="1276985" h="495935">
                  <a:moveTo>
                    <a:pt x="1193800" y="0"/>
                  </a:moveTo>
                  <a:lnTo>
                    <a:pt x="82550" y="0"/>
                  </a:lnTo>
                  <a:lnTo>
                    <a:pt x="50482" y="6350"/>
                  </a:lnTo>
                  <a:lnTo>
                    <a:pt x="24129" y="24130"/>
                  </a:lnTo>
                  <a:lnTo>
                    <a:pt x="6350" y="50482"/>
                  </a:lnTo>
                  <a:lnTo>
                    <a:pt x="0" y="82550"/>
                  </a:lnTo>
                  <a:lnTo>
                    <a:pt x="0" y="413385"/>
                  </a:lnTo>
                  <a:lnTo>
                    <a:pt x="6350" y="445452"/>
                  </a:lnTo>
                  <a:lnTo>
                    <a:pt x="24129" y="471805"/>
                  </a:lnTo>
                  <a:lnTo>
                    <a:pt x="50482" y="489267"/>
                  </a:lnTo>
                  <a:lnTo>
                    <a:pt x="82550" y="495935"/>
                  </a:lnTo>
                  <a:lnTo>
                    <a:pt x="1193800" y="495935"/>
                  </a:lnTo>
                  <a:lnTo>
                    <a:pt x="1226185" y="489267"/>
                  </a:lnTo>
                  <a:lnTo>
                    <a:pt x="1252220" y="471805"/>
                  </a:lnTo>
                  <a:lnTo>
                    <a:pt x="1270000" y="445452"/>
                  </a:lnTo>
                  <a:lnTo>
                    <a:pt x="1276667" y="413385"/>
                  </a:lnTo>
                  <a:lnTo>
                    <a:pt x="1276667" y="82550"/>
                  </a:lnTo>
                  <a:lnTo>
                    <a:pt x="1270000" y="50482"/>
                  </a:lnTo>
                  <a:lnTo>
                    <a:pt x="1252220" y="24130"/>
                  </a:lnTo>
                  <a:lnTo>
                    <a:pt x="1226185" y="6350"/>
                  </a:lnTo>
                  <a:lnTo>
                    <a:pt x="1193800" y="0"/>
                  </a:lnTo>
                  <a:close/>
                </a:path>
              </a:pathLst>
            </a:custGeom>
            <a:solidFill>
              <a:srgbClr val="7228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652837" y="2163127"/>
              <a:ext cx="1276985" cy="495934"/>
            </a:xfrm>
            <a:custGeom>
              <a:avLst/>
              <a:gdLst/>
              <a:ahLst/>
              <a:cxnLst/>
              <a:rect l="l" t="t" r="r" b="b"/>
              <a:pathLst>
                <a:path w="1276985" h="495935">
                  <a:moveTo>
                    <a:pt x="0" y="82550"/>
                  </a:moveTo>
                  <a:lnTo>
                    <a:pt x="6350" y="50482"/>
                  </a:lnTo>
                  <a:lnTo>
                    <a:pt x="24129" y="24130"/>
                  </a:lnTo>
                  <a:lnTo>
                    <a:pt x="50482" y="6350"/>
                  </a:lnTo>
                  <a:lnTo>
                    <a:pt x="82550" y="0"/>
                  </a:lnTo>
                  <a:lnTo>
                    <a:pt x="1193800" y="0"/>
                  </a:lnTo>
                  <a:lnTo>
                    <a:pt x="1226185" y="6350"/>
                  </a:lnTo>
                  <a:lnTo>
                    <a:pt x="1252220" y="24130"/>
                  </a:lnTo>
                  <a:lnTo>
                    <a:pt x="1270000" y="50482"/>
                  </a:lnTo>
                  <a:lnTo>
                    <a:pt x="1276667" y="82550"/>
                  </a:lnTo>
                  <a:lnTo>
                    <a:pt x="1276667" y="413385"/>
                  </a:lnTo>
                  <a:lnTo>
                    <a:pt x="1270000" y="445452"/>
                  </a:lnTo>
                  <a:lnTo>
                    <a:pt x="1252220" y="471805"/>
                  </a:lnTo>
                  <a:lnTo>
                    <a:pt x="1226185" y="489267"/>
                  </a:lnTo>
                  <a:lnTo>
                    <a:pt x="1193800" y="495935"/>
                  </a:lnTo>
                  <a:lnTo>
                    <a:pt x="82550" y="495935"/>
                  </a:lnTo>
                  <a:lnTo>
                    <a:pt x="50482" y="489267"/>
                  </a:lnTo>
                  <a:lnTo>
                    <a:pt x="24129" y="471805"/>
                  </a:lnTo>
                  <a:lnTo>
                    <a:pt x="6350" y="445452"/>
                  </a:lnTo>
                  <a:lnTo>
                    <a:pt x="0" y="413385"/>
                  </a:lnTo>
                  <a:lnTo>
                    <a:pt x="0" y="8255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23945" y="2664142"/>
              <a:ext cx="1368425" cy="58832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652837" y="2692717"/>
              <a:ext cx="1276985" cy="495934"/>
            </a:xfrm>
            <a:custGeom>
              <a:avLst/>
              <a:gdLst/>
              <a:ahLst/>
              <a:cxnLst/>
              <a:rect l="l" t="t" r="r" b="b"/>
              <a:pathLst>
                <a:path w="1276985" h="495935">
                  <a:moveTo>
                    <a:pt x="1193800" y="0"/>
                  </a:moveTo>
                  <a:lnTo>
                    <a:pt x="82550" y="0"/>
                  </a:lnTo>
                  <a:lnTo>
                    <a:pt x="50482" y="6350"/>
                  </a:lnTo>
                  <a:lnTo>
                    <a:pt x="24129" y="24130"/>
                  </a:lnTo>
                  <a:lnTo>
                    <a:pt x="6350" y="50482"/>
                  </a:lnTo>
                  <a:lnTo>
                    <a:pt x="0" y="82550"/>
                  </a:lnTo>
                  <a:lnTo>
                    <a:pt x="0" y="413385"/>
                  </a:lnTo>
                  <a:lnTo>
                    <a:pt x="6350" y="445452"/>
                  </a:lnTo>
                  <a:lnTo>
                    <a:pt x="24129" y="471805"/>
                  </a:lnTo>
                  <a:lnTo>
                    <a:pt x="50482" y="489267"/>
                  </a:lnTo>
                  <a:lnTo>
                    <a:pt x="82550" y="495935"/>
                  </a:lnTo>
                  <a:lnTo>
                    <a:pt x="1193800" y="495935"/>
                  </a:lnTo>
                  <a:lnTo>
                    <a:pt x="1226185" y="489267"/>
                  </a:lnTo>
                  <a:lnTo>
                    <a:pt x="1252220" y="471805"/>
                  </a:lnTo>
                  <a:lnTo>
                    <a:pt x="1270000" y="445452"/>
                  </a:lnTo>
                  <a:lnTo>
                    <a:pt x="1276667" y="413385"/>
                  </a:lnTo>
                  <a:lnTo>
                    <a:pt x="1276667" y="82550"/>
                  </a:lnTo>
                  <a:lnTo>
                    <a:pt x="1270000" y="50482"/>
                  </a:lnTo>
                  <a:lnTo>
                    <a:pt x="1252220" y="24130"/>
                  </a:lnTo>
                  <a:lnTo>
                    <a:pt x="1226185" y="6350"/>
                  </a:lnTo>
                  <a:lnTo>
                    <a:pt x="119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652837" y="2692717"/>
              <a:ext cx="1276985" cy="495934"/>
            </a:xfrm>
            <a:custGeom>
              <a:avLst/>
              <a:gdLst/>
              <a:ahLst/>
              <a:cxnLst/>
              <a:rect l="l" t="t" r="r" b="b"/>
              <a:pathLst>
                <a:path w="1276985" h="495935">
                  <a:moveTo>
                    <a:pt x="0" y="82550"/>
                  </a:moveTo>
                  <a:lnTo>
                    <a:pt x="6350" y="50482"/>
                  </a:lnTo>
                  <a:lnTo>
                    <a:pt x="24129" y="24130"/>
                  </a:lnTo>
                  <a:lnTo>
                    <a:pt x="50482" y="6350"/>
                  </a:lnTo>
                  <a:lnTo>
                    <a:pt x="82550" y="0"/>
                  </a:lnTo>
                  <a:lnTo>
                    <a:pt x="1193800" y="0"/>
                  </a:lnTo>
                  <a:lnTo>
                    <a:pt x="1226185" y="6350"/>
                  </a:lnTo>
                  <a:lnTo>
                    <a:pt x="1252220" y="24130"/>
                  </a:lnTo>
                  <a:lnTo>
                    <a:pt x="1270000" y="50482"/>
                  </a:lnTo>
                  <a:lnTo>
                    <a:pt x="1276667" y="82550"/>
                  </a:lnTo>
                  <a:lnTo>
                    <a:pt x="1276667" y="413385"/>
                  </a:lnTo>
                  <a:lnTo>
                    <a:pt x="1270000" y="445452"/>
                  </a:lnTo>
                  <a:lnTo>
                    <a:pt x="1252220" y="471805"/>
                  </a:lnTo>
                  <a:lnTo>
                    <a:pt x="1226185" y="489267"/>
                  </a:lnTo>
                  <a:lnTo>
                    <a:pt x="1193800" y="495935"/>
                  </a:lnTo>
                  <a:lnTo>
                    <a:pt x="82550" y="495935"/>
                  </a:lnTo>
                  <a:lnTo>
                    <a:pt x="50482" y="489267"/>
                  </a:lnTo>
                  <a:lnTo>
                    <a:pt x="24129" y="471805"/>
                  </a:lnTo>
                  <a:lnTo>
                    <a:pt x="6350" y="445452"/>
                  </a:lnTo>
                  <a:lnTo>
                    <a:pt x="0" y="413385"/>
                  </a:lnTo>
                  <a:lnTo>
                    <a:pt x="0" y="8255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3989704" y="2132329"/>
            <a:ext cx="53149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9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9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-35" dirty="0">
                <a:latin typeface="Calibri"/>
                <a:cs typeface="Calibri"/>
              </a:rPr>
              <a:t>I</a:t>
            </a:r>
            <a:r>
              <a:rPr sz="1900" b="1" dirty="0">
                <a:latin typeface="Calibri"/>
                <a:cs typeface="Calibri"/>
              </a:rPr>
              <a:t>T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855199" y="5435755"/>
            <a:ext cx="613410" cy="292388"/>
          </a:xfrm>
          <a:prstGeom prst="rect">
            <a:avLst/>
          </a:prstGeom>
          <a:solidFill>
            <a:srgbClr val="E6E6E6"/>
          </a:solidFill>
          <a:ln w="15875">
            <a:solidFill>
              <a:srgbClr val="7228D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500" dirty="0">
              <a:latin typeface="Times New Roman"/>
              <a:cs typeface="Times New Roman"/>
            </a:endParaRPr>
          </a:p>
          <a:p>
            <a:pPr marL="130810">
              <a:lnSpc>
                <a:spcPct val="100000"/>
              </a:lnSpc>
            </a:pPr>
            <a:r>
              <a:rPr sz="1000" spc="20" dirty="0">
                <a:latin typeface="Calibri"/>
                <a:cs typeface="Calibri"/>
              </a:rPr>
              <a:t>Δίοδος</a:t>
            </a:r>
            <a:endParaRPr sz="45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537257" y="5473823"/>
            <a:ext cx="526415" cy="300082"/>
          </a:xfrm>
          <a:prstGeom prst="rect">
            <a:avLst/>
          </a:prstGeom>
          <a:solidFill>
            <a:srgbClr val="E6E6E6"/>
          </a:solidFill>
          <a:ln w="15875">
            <a:solidFill>
              <a:srgbClr val="7228D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50" dirty="0">
              <a:latin typeface="Times New Roman"/>
              <a:cs typeface="Times New Roman"/>
            </a:endParaRPr>
          </a:p>
          <a:p>
            <a:pPr marL="104775">
              <a:lnSpc>
                <a:spcPct val="100000"/>
              </a:lnSpc>
            </a:pPr>
            <a:r>
              <a:rPr sz="1000" spc="25" dirty="0">
                <a:latin typeface="Calibri"/>
                <a:cs typeface="Calibri"/>
              </a:rPr>
              <a:t>Δίοδος</a:t>
            </a:r>
            <a:endParaRPr sz="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object 2">
            <a:extLst>
              <a:ext uri="{FF2B5EF4-FFF2-40B4-BE49-F238E27FC236}">
                <a16:creationId xmlns:a16="http://schemas.microsoft.com/office/drawing/2014/main" id="{DEDFEFCC-4CF4-A06B-A990-414935F40B29}"/>
              </a:ext>
            </a:extLst>
          </p:cNvPr>
          <p:cNvGrpSpPr/>
          <p:nvPr/>
        </p:nvGrpSpPr>
        <p:grpSpPr>
          <a:xfrm>
            <a:off x="7181215" y="0"/>
            <a:ext cx="5010467" cy="6858000"/>
            <a:chOff x="7181215" y="0"/>
            <a:chExt cx="5010467" cy="6858000"/>
          </a:xfrm>
        </p:grpSpPr>
        <p:pic>
          <p:nvPicPr>
            <p:cNvPr id="30" name="object 3">
              <a:extLst>
                <a:ext uri="{FF2B5EF4-FFF2-40B4-BE49-F238E27FC236}">
                  <a16:creationId xmlns:a16="http://schemas.microsoft.com/office/drawing/2014/main" id="{801378C8-22AB-A7A9-F6F0-857B8C80B6A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31" name="object 4">
              <a:extLst>
                <a:ext uri="{FF2B5EF4-FFF2-40B4-BE49-F238E27FC236}">
                  <a16:creationId xmlns:a16="http://schemas.microsoft.com/office/drawing/2014/main" id="{46F44668-B883-8291-69FE-A52A83413B3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32" name="object 5">
              <a:extLst>
                <a:ext uri="{FF2B5EF4-FFF2-40B4-BE49-F238E27FC236}">
                  <a16:creationId xmlns:a16="http://schemas.microsoft.com/office/drawing/2014/main" id="{BE80A5E6-3D37-30BE-DB57-747CF29BFBD0}"/>
                </a:ext>
              </a:extLst>
            </p:cNvPr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6">
              <a:extLst>
                <a:ext uri="{FF2B5EF4-FFF2-40B4-BE49-F238E27FC236}">
                  <a16:creationId xmlns:a16="http://schemas.microsoft.com/office/drawing/2014/main" id="{3B2B3945-629C-6DA4-EBFA-649F4830B48C}"/>
                </a:ext>
              </a:extLst>
            </p:cNvPr>
            <p:cNvSpPr/>
            <p:nvPr/>
          </p:nvSpPr>
          <p:spPr>
            <a:xfrm>
              <a:off x="8728075" y="3846829"/>
              <a:ext cx="2745740" cy="2191385"/>
            </a:xfrm>
            <a:custGeom>
              <a:avLst/>
              <a:gdLst/>
              <a:ahLst/>
              <a:cxnLst/>
              <a:rect l="l" t="t" r="r" b="b"/>
              <a:pathLst>
                <a:path w="2745740" h="2191385">
                  <a:moveTo>
                    <a:pt x="2615882" y="1496377"/>
                  </a:moveTo>
                  <a:lnTo>
                    <a:pt x="115887" y="1496377"/>
                  </a:lnTo>
                  <a:lnTo>
                    <a:pt x="70802" y="1505585"/>
                  </a:lnTo>
                  <a:lnTo>
                    <a:pt x="33972" y="1530350"/>
                  </a:lnTo>
                  <a:lnTo>
                    <a:pt x="9207" y="1567180"/>
                  </a:lnTo>
                  <a:lnTo>
                    <a:pt x="0" y="1612265"/>
                  </a:lnTo>
                  <a:lnTo>
                    <a:pt x="0" y="2075497"/>
                  </a:lnTo>
                  <a:lnTo>
                    <a:pt x="9207" y="2120582"/>
                  </a:lnTo>
                  <a:lnTo>
                    <a:pt x="33972" y="2157412"/>
                  </a:lnTo>
                  <a:lnTo>
                    <a:pt x="70802" y="2182177"/>
                  </a:lnTo>
                  <a:lnTo>
                    <a:pt x="115887" y="2191385"/>
                  </a:lnTo>
                  <a:lnTo>
                    <a:pt x="2615882" y="2191385"/>
                  </a:lnTo>
                  <a:lnTo>
                    <a:pt x="2660967" y="2182177"/>
                  </a:lnTo>
                  <a:lnTo>
                    <a:pt x="2697797" y="2157412"/>
                  </a:lnTo>
                  <a:lnTo>
                    <a:pt x="2722562" y="2120582"/>
                  </a:lnTo>
                  <a:lnTo>
                    <a:pt x="2731770" y="2075497"/>
                  </a:lnTo>
                  <a:lnTo>
                    <a:pt x="2731770" y="1612265"/>
                  </a:lnTo>
                  <a:lnTo>
                    <a:pt x="2722562" y="1567180"/>
                  </a:lnTo>
                  <a:lnTo>
                    <a:pt x="2697797" y="1530350"/>
                  </a:lnTo>
                  <a:lnTo>
                    <a:pt x="2660967" y="1505585"/>
                  </a:lnTo>
                  <a:lnTo>
                    <a:pt x="2615882" y="1496377"/>
                  </a:lnTo>
                  <a:close/>
                </a:path>
                <a:path w="2745740" h="2191385">
                  <a:moveTo>
                    <a:pt x="2615882" y="0"/>
                  </a:moveTo>
                  <a:lnTo>
                    <a:pt x="115887" y="0"/>
                  </a:lnTo>
                  <a:lnTo>
                    <a:pt x="70802" y="9207"/>
                  </a:lnTo>
                  <a:lnTo>
                    <a:pt x="33972" y="33972"/>
                  </a:lnTo>
                  <a:lnTo>
                    <a:pt x="9207" y="70802"/>
                  </a:lnTo>
                  <a:lnTo>
                    <a:pt x="0" y="115887"/>
                  </a:lnTo>
                  <a:lnTo>
                    <a:pt x="0" y="579120"/>
                  </a:lnTo>
                  <a:lnTo>
                    <a:pt x="9207" y="624205"/>
                  </a:lnTo>
                  <a:lnTo>
                    <a:pt x="33972" y="661035"/>
                  </a:lnTo>
                  <a:lnTo>
                    <a:pt x="70802" y="685800"/>
                  </a:lnTo>
                  <a:lnTo>
                    <a:pt x="115887" y="695007"/>
                  </a:lnTo>
                  <a:lnTo>
                    <a:pt x="2615882" y="695007"/>
                  </a:lnTo>
                  <a:lnTo>
                    <a:pt x="2660967" y="685800"/>
                  </a:lnTo>
                  <a:lnTo>
                    <a:pt x="2697797" y="661035"/>
                  </a:lnTo>
                  <a:lnTo>
                    <a:pt x="2722562" y="624205"/>
                  </a:lnTo>
                  <a:lnTo>
                    <a:pt x="2731770" y="579120"/>
                  </a:lnTo>
                  <a:lnTo>
                    <a:pt x="2731770" y="115887"/>
                  </a:lnTo>
                  <a:lnTo>
                    <a:pt x="2722562" y="70802"/>
                  </a:lnTo>
                  <a:lnTo>
                    <a:pt x="2697797" y="33972"/>
                  </a:lnTo>
                  <a:lnTo>
                    <a:pt x="2660967" y="9207"/>
                  </a:lnTo>
                  <a:lnTo>
                    <a:pt x="2615882" y="0"/>
                  </a:lnTo>
                  <a:close/>
                </a:path>
                <a:path w="2745740" h="2191385">
                  <a:moveTo>
                    <a:pt x="2630170" y="748347"/>
                  </a:moveTo>
                  <a:lnTo>
                    <a:pt x="129857" y="748347"/>
                  </a:lnTo>
                  <a:lnTo>
                    <a:pt x="85090" y="757237"/>
                  </a:lnTo>
                  <a:lnTo>
                    <a:pt x="48259" y="782002"/>
                  </a:lnTo>
                  <a:lnTo>
                    <a:pt x="23177" y="818832"/>
                  </a:lnTo>
                  <a:lnTo>
                    <a:pt x="14287" y="863917"/>
                  </a:lnTo>
                  <a:lnTo>
                    <a:pt x="14287" y="1327150"/>
                  </a:lnTo>
                  <a:lnTo>
                    <a:pt x="23177" y="1372235"/>
                  </a:lnTo>
                  <a:lnTo>
                    <a:pt x="48259" y="1409065"/>
                  </a:lnTo>
                  <a:lnTo>
                    <a:pt x="85090" y="1434147"/>
                  </a:lnTo>
                  <a:lnTo>
                    <a:pt x="129857" y="1443037"/>
                  </a:lnTo>
                  <a:lnTo>
                    <a:pt x="2630170" y="1443037"/>
                  </a:lnTo>
                  <a:lnTo>
                    <a:pt x="2674937" y="1434147"/>
                  </a:lnTo>
                  <a:lnTo>
                    <a:pt x="2711767" y="1409065"/>
                  </a:lnTo>
                  <a:lnTo>
                    <a:pt x="2736850" y="1372235"/>
                  </a:lnTo>
                  <a:lnTo>
                    <a:pt x="2745740" y="1327150"/>
                  </a:lnTo>
                  <a:lnTo>
                    <a:pt x="2745740" y="863917"/>
                  </a:lnTo>
                  <a:lnTo>
                    <a:pt x="2736850" y="818832"/>
                  </a:lnTo>
                  <a:lnTo>
                    <a:pt x="2711767" y="782002"/>
                  </a:lnTo>
                  <a:lnTo>
                    <a:pt x="2674937" y="757237"/>
                  </a:lnTo>
                  <a:lnTo>
                    <a:pt x="2630170" y="748347"/>
                  </a:lnTo>
                  <a:close/>
                </a:path>
              </a:pathLst>
            </a:custGeom>
            <a:solidFill>
              <a:srgbClr val="AF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8">
              <a:extLst>
                <a:ext uri="{FF2B5EF4-FFF2-40B4-BE49-F238E27FC236}">
                  <a16:creationId xmlns:a16="http://schemas.microsoft.com/office/drawing/2014/main" id="{7FF98AE6-D400-20D7-D7DC-938122467827}"/>
                </a:ext>
              </a:extLst>
            </p:cNvPr>
            <p:cNvSpPr/>
            <p:nvPr/>
          </p:nvSpPr>
          <p:spPr>
            <a:xfrm>
              <a:off x="8721725" y="2541587"/>
              <a:ext cx="2731770" cy="1252220"/>
            </a:xfrm>
            <a:custGeom>
              <a:avLst/>
              <a:gdLst/>
              <a:ahLst/>
              <a:cxnLst/>
              <a:rect l="l" t="t" r="r" b="b"/>
              <a:pathLst>
                <a:path w="2731770" h="1252220">
                  <a:moveTo>
                    <a:pt x="2522854" y="0"/>
                  </a:moveTo>
                  <a:lnTo>
                    <a:pt x="208597" y="0"/>
                  </a:lnTo>
                  <a:lnTo>
                    <a:pt x="160654" y="5397"/>
                  </a:lnTo>
                  <a:lnTo>
                    <a:pt x="116840" y="21272"/>
                  </a:lnTo>
                  <a:lnTo>
                    <a:pt x="78104" y="45720"/>
                  </a:lnTo>
                  <a:lnTo>
                    <a:pt x="45720" y="78104"/>
                  </a:lnTo>
                  <a:lnTo>
                    <a:pt x="21272" y="116839"/>
                  </a:lnTo>
                  <a:lnTo>
                    <a:pt x="5397" y="160654"/>
                  </a:lnTo>
                  <a:lnTo>
                    <a:pt x="0" y="208597"/>
                  </a:lnTo>
                  <a:lnTo>
                    <a:pt x="0" y="1043304"/>
                  </a:lnTo>
                  <a:lnTo>
                    <a:pt x="5397" y="1090930"/>
                  </a:lnTo>
                  <a:lnTo>
                    <a:pt x="21272" y="1135062"/>
                  </a:lnTo>
                  <a:lnTo>
                    <a:pt x="45720" y="1173797"/>
                  </a:lnTo>
                  <a:lnTo>
                    <a:pt x="78104" y="1205864"/>
                  </a:lnTo>
                  <a:lnTo>
                    <a:pt x="116840" y="1230630"/>
                  </a:lnTo>
                  <a:lnTo>
                    <a:pt x="160654" y="1246187"/>
                  </a:lnTo>
                  <a:lnTo>
                    <a:pt x="208597" y="1251902"/>
                  </a:lnTo>
                  <a:lnTo>
                    <a:pt x="2522854" y="1251902"/>
                  </a:lnTo>
                  <a:lnTo>
                    <a:pt x="2570797" y="1246187"/>
                  </a:lnTo>
                  <a:lnTo>
                    <a:pt x="2614612" y="1230630"/>
                  </a:lnTo>
                  <a:lnTo>
                    <a:pt x="2653347" y="1205864"/>
                  </a:lnTo>
                  <a:lnTo>
                    <a:pt x="2685732" y="1173797"/>
                  </a:lnTo>
                  <a:lnTo>
                    <a:pt x="2710497" y="1135062"/>
                  </a:lnTo>
                  <a:lnTo>
                    <a:pt x="2726054" y="1090930"/>
                  </a:lnTo>
                  <a:lnTo>
                    <a:pt x="2731770" y="1043304"/>
                  </a:lnTo>
                  <a:lnTo>
                    <a:pt x="2731770" y="208597"/>
                  </a:lnTo>
                  <a:lnTo>
                    <a:pt x="2726054" y="160654"/>
                  </a:lnTo>
                  <a:lnTo>
                    <a:pt x="2710497" y="116839"/>
                  </a:lnTo>
                  <a:lnTo>
                    <a:pt x="2685732" y="78104"/>
                  </a:lnTo>
                  <a:lnTo>
                    <a:pt x="2653347" y="45720"/>
                  </a:lnTo>
                  <a:lnTo>
                    <a:pt x="2614612" y="21272"/>
                  </a:lnTo>
                  <a:lnTo>
                    <a:pt x="2570797" y="5397"/>
                  </a:lnTo>
                  <a:lnTo>
                    <a:pt x="2522854" y="0"/>
                  </a:lnTo>
                  <a:close/>
                </a:path>
              </a:pathLst>
            </a:custGeom>
            <a:solidFill>
              <a:srgbClr val="FFE2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4373879" y="4108767"/>
            <a:ext cx="1085215" cy="1186180"/>
            <a:chOff x="4373879" y="4108767"/>
            <a:chExt cx="1085215" cy="1186180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3879" y="4108767"/>
              <a:ext cx="1085214" cy="381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396422" y="4130039"/>
              <a:ext cx="1005840" cy="302895"/>
            </a:xfrm>
            <a:custGeom>
              <a:avLst/>
              <a:gdLst/>
              <a:ahLst/>
              <a:cxnLst/>
              <a:rect l="l" t="t" r="r" b="b"/>
              <a:pathLst>
                <a:path w="1005839" h="302895">
                  <a:moveTo>
                    <a:pt x="854392" y="0"/>
                  </a:moveTo>
                  <a:lnTo>
                    <a:pt x="854392" y="75882"/>
                  </a:lnTo>
                  <a:lnTo>
                    <a:pt x="0" y="75882"/>
                  </a:lnTo>
                  <a:lnTo>
                    <a:pt x="0" y="227330"/>
                  </a:lnTo>
                  <a:lnTo>
                    <a:pt x="854392" y="227330"/>
                  </a:lnTo>
                  <a:lnTo>
                    <a:pt x="854392" y="302895"/>
                  </a:lnTo>
                  <a:lnTo>
                    <a:pt x="1005839" y="151447"/>
                  </a:lnTo>
                  <a:lnTo>
                    <a:pt x="854392" y="0"/>
                  </a:lnTo>
                  <a:close/>
                </a:path>
              </a:pathLst>
            </a:custGeom>
            <a:solidFill>
              <a:srgbClr val="800000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73879" y="4514214"/>
              <a:ext cx="1085214" cy="3841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396422" y="4537074"/>
              <a:ext cx="1005840" cy="302895"/>
            </a:xfrm>
            <a:custGeom>
              <a:avLst/>
              <a:gdLst/>
              <a:ahLst/>
              <a:cxnLst/>
              <a:rect l="l" t="t" r="r" b="b"/>
              <a:pathLst>
                <a:path w="1005839" h="302895">
                  <a:moveTo>
                    <a:pt x="854392" y="0"/>
                  </a:moveTo>
                  <a:lnTo>
                    <a:pt x="854392" y="75882"/>
                  </a:lnTo>
                  <a:lnTo>
                    <a:pt x="0" y="75882"/>
                  </a:lnTo>
                  <a:lnTo>
                    <a:pt x="0" y="227330"/>
                  </a:lnTo>
                  <a:lnTo>
                    <a:pt x="854392" y="227330"/>
                  </a:lnTo>
                  <a:lnTo>
                    <a:pt x="854392" y="302894"/>
                  </a:lnTo>
                  <a:lnTo>
                    <a:pt x="1005839" y="151447"/>
                  </a:lnTo>
                  <a:lnTo>
                    <a:pt x="854392" y="0"/>
                  </a:lnTo>
                  <a:close/>
                </a:path>
              </a:pathLst>
            </a:custGeom>
            <a:solidFill>
              <a:srgbClr val="800000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73879" y="4910454"/>
              <a:ext cx="1085214" cy="3841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396422" y="4932362"/>
              <a:ext cx="1005840" cy="302895"/>
            </a:xfrm>
            <a:custGeom>
              <a:avLst/>
              <a:gdLst/>
              <a:ahLst/>
              <a:cxnLst/>
              <a:rect l="l" t="t" r="r" b="b"/>
              <a:pathLst>
                <a:path w="1005839" h="302895">
                  <a:moveTo>
                    <a:pt x="854392" y="0"/>
                  </a:moveTo>
                  <a:lnTo>
                    <a:pt x="854392" y="75882"/>
                  </a:lnTo>
                  <a:lnTo>
                    <a:pt x="0" y="75882"/>
                  </a:lnTo>
                  <a:lnTo>
                    <a:pt x="0" y="227330"/>
                  </a:lnTo>
                  <a:lnTo>
                    <a:pt x="854392" y="227330"/>
                  </a:lnTo>
                  <a:lnTo>
                    <a:pt x="854392" y="302894"/>
                  </a:lnTo>
                  <a:lnTo>
                    <a:pt x="1005839" y="151447"/>
                  </a:lnTo>
                  <a:lnTo>
                    <a:pt x="854392" y="0"/>
                  </a:lnTo>
                  <a:close/>
                </a:path>
              </a:pathLst>
            </a:custGeom>
            <a:solidFill>
              <a:srgbClr val="800000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656454" y="4277677"/>
            <a:ext cx="14541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50" dirty="0">
                <a:latin typeface="Calibri"/>
                <a:cs typeface="Calibri"/>
              </a:rPr>
              <a:t>..</a:t>
            </a:r>
            <a:r>
              <a:rPr sz="950" spc="105" dirty="0">
                <a:latin typeface="Calibri"/>
                <a:cs typeface="Calibri"/>
              </a:rPr>
              <a:t>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56454" y="4554537"/>
            <a:ext cx="14541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50" dirty="0">
                <a:latin typeface="Calibri"/>
                <a:cs typeface="Calibri"/>
              </a:rPr>
              <a:t>..</a:t>
            </a:r>
            <a:r>
              <a:rPr sz="950" spc="105" dirty="0">
                <a:latin typeface="Calibri"/>
                <a:cs typeface="Calibri"/>
              </a:rPr>
              <a:t>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5344" y="542607"/>
            <a:ext cx="3910329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Απειλές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4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ταξινόμηση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85" dirty="0">
                <a:latin typeface="Times New Roman"/>
                <a:cs typeface="Times New Roman"/>
              </a:rPr>
              <a:t>κυβερνοαπειλών</a:t>
            </a:r>
            <a:r>
              <a:rPr sz="1450" spc="60" dirty="0">
                <a:latin typeface="Times New Roman"/>
                <a:cs typeface="Times New Roman"/>
              </a:rPr>
              <a:t> </a:t>
            </a:r>
            <a:r>
              <a:rPr sz="1450" spc="75" dirty="0">
                <a:latin typeface="Times New Roman"/>
                <a:cs typeface="Times New Roman"/>
              </a:rPr>
              <a:t>σε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100" dirty="0">
                <a:latin typeface="Times New Roman"/>
                <a:cs typeface="Times New Roman"/>
              </a:rPr>
              <a:t>"δίκτυα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ελέγχου"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25" dirty="0">
                <a:latin typeface="Times New Roman"/>
                <a:cs typeface="Times New Roman"/>
              </a:rPr>
              <a:t>-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ΔΙΑΘΕΣΙΜΟΤΗΤΑ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515" y="1636057"/>
            <a:ext cx="7093584" cy="113728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37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b="1" spc="60" dirty="0">
                <a:latin typeface="Calibri"/>
                <a:cs typeface="Calibri"/>
              </a:rPr>
              <a:t>Επίθεση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spc="80" dirty="0">
                <a:latin typeface="Calibri"/>
                <a:cs typeface="Calibri"/>
              </a:rPr>
              <a:t>από</a:t>
            </a:r>
            <a:r>
              <a:rPr sz="950" b="1" spc="5" dirty="0">
                <a:latin typeface="Calibri"/>
                <a:cs typeface="Calibri"/>
              </a:rPr>
              <a:t> </a:t>
            </a:r>
            <a:r>
              <a:rPr sz="950" b="1" spc="75" dirty="0">
                <a:latin typeface="Calibri"/>
                <a:cs typeface="Calibri"/>
              </a:rPr>
              <a:t>πλημμύρα</a:t>
            </a:r>
            <a:endParaRPr sz="95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1205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850" spc="80" dirty="0">
                <a:latin typeface="Calibri"/>
                <a:cs typeface="Calibri"/>
              </a:rPr>
              <a:t>Η</a:t>
            </a:r>
            <a:r>
              <a:rPr sz="850" spc="17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επίθεση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πλημμύρας</a:t>
            </a:r>
            <a:r>
              <a:rPr sz="850" spc="17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είναι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η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δημιουργία</a:t>
            </a:r>
            <a:r>
              <a:rPr sz="850" spc="17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ψευδών</a:t>
            </a:r>
            <a:r>
              <a:rPr sz="850" spc="18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μηνυμάτων</a:t>
            </a:r>
            <a:r>
              <a:rPr sz="850" spc="18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17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την</a:t>
            </a:r>
            <a:r>
              <a:rPr sz="850" spc="18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αύξηση</a:t>
            </a:r>
            <a:r>
              <a:rPr sz="850" spc="18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της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κίνησης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του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δικτύου,</a:t>
            </a:r>
            <a:r>
              <a:rPr sz="850" spc="16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καταναλώνοντας</a:t>
            </a:r>
            <a:r>
              <a:rPr sz="850" spc="18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έτσι </a:t>
            </a:r>
            <a:r>
              <a:rPr sz="850" spc="-17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πόρους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του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διακομιστή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ή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του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δικτύου.</a:t>
            </a:r>
            <a:endParaRPr sz="850">
              <a:latin typeface="Calibri"/>
              <a:cs typeface="Calibri"/>
            </a:endParaRPr>
          </a:p>
          <a:p>
            <a:pPr marL="396875" marR="205740" lvl="1" indent="-182880">
              <a:lnSpc>
                <a:spcPct val="186300"/>
              </a:lnSpc>
              <a:spcBef>
                <a:spcPts val="295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850" spc="45" dirty="0">
                <a:latin typeface="Calibri"/>
                <a:cs typeface="Calibri"/>
              </a:rPr>
              <a:t>Έτσι,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η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επίθεση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έχει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σχεδιαστεί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θέσει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εκτός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λειτουργίας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μια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υπηρεσία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ή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ένα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δίκτυο</a:t>
            </a:r>
            <a:r>
              <a:rPr sz="850" spc="20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κατακλύζοντάς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με</a:t>
            </a:r>
            <a:r>
              <a:rPr sz="850" spc="20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μεγάλες </a:t>
            </a:r>
            <a:r>
              <a:rPr sz="850" spc="6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ποσότητες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μηνυμάτων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(κίνηση),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οπότε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η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απειλή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συνήθως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αποσκοπεί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στην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συνδέσεων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peer-to-peer.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61425" y="2714942"/>
            <a:ext cx="1692910" cy="970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55" dirty="0">
                <a:latin typeface="Calibri"/>
                <a:cs typeface="Calibri"/>
              </a:rPr>
              <a:t>Επίθεση</a:t>
            </a:r>
            <a:r>
              <a:rPr sz="950" spc="-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ωμής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βίας</a:t>
            </a:r>
            <a:endParaRPr sz="9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25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b="1" spc="60" dirty="0">
                <a:latin typeface="Calibri"/>
                <a:cs typeface="Calibri"/>
              </a:rPr>
              <a:t>Επίθεση</a:t>
            </a:r>
            <a:r>
              <a:rPr sz="950" b="1" spc="-10" dirty="0">
                <a:latin typeface="Calibri"/>
                <a:cs typeface="Calibri"/>
              </a:rPr>
              <a:t> </a:t>
            </a:r>
            <a:r>
              <a:rPr sz="950" b="1" spc="80" dirty="0">
                <a:latin typeface="Calibri"/>
                <a:cs typeface="Calibri"/>
              </a:rPr>
              <a:t>από</a:t>
            </a:r>
            <a:r>
              <a:rPr sz="950" b="1" dirty="0">
                <a:latin typeface="Calibri"/>
                <a:cs typeface="Calibri"/>
              </a:rPr>
              <a:t> </a:t>
            </a:r>
            <a:r>
              <a:rPr sz="950" b="1" spc="75" dirty="0">
                <a:latin typeface="Calibri"/>
                <a:cs typeface="Calibri"/>
              </a:rPr>
              <a:t>πλημμύρα</a:t>
            </a:r>
            <a:endParaRPr sz="9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815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50" dirty="0">
                <a:latin typeface="Calibri"/>
                <a:cs typeface="Calibri"/>
              </a:rPr>
              <a:t>Επιτιθέμενος</a:t>
            </a:r>
            <a:r>
              <a:rPr sz="950" spc="-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στρουμφ</a:t>
            </a:r>
            <a:endParaRPr sz="9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75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80" dirty="0">
                <a:latin typeface="Calibri"/>
                <a:cs typeface="Calibri"/>
              </a:rPr>
              <a:t>Επίθεση</a:t>
            </a:r>
            <a:r>
              <a:rPr sz="950" spc="-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επανάληψης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92810" y="3332162"/>
            <a:ext cx="110172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00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spc="55" dirty="0">
                <a:latin typeface="Calibri"/>
                <a:cs typeface="Calibri"/>
              </a:rPr>
              <a:t>Τύποι</a:t>
            </a:r>
            <a:r>
              <a:rPr sz="850" spc="-2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επιθέσεων: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75689" y="3627437"/>
            <a:ext cx="1468755" cy="3492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94310" marR="5080" indent="-182245">
              <a:lnSpc>
                <a:spcPct val="101800"/>
              </a:lnSpc>
              <a:spcBef>
                <a:spcPts val="85"/>
              </a:spcBef>
              <a:buSzPct val="200000"/>
              <a:buFont typeface="Arial"/>
              <a:buChar char="•"/>
              <a:tabLst>
                <a:tab pos="194945" algn="l"/>
              </a:tabLst>
            </a:pPr>
            <a:r>
              <a:rPr sz="700" b="1" spc="40" dirty="0">
                <a:latin typeface="Calibri"/>
                <a:cs typeface="Calibri"/>
              </a:rPr>
              <a:t>Διεύθυνση</a:t>
            </a:r>
            <a:r>
              <a:rPr sz="700" b="1" spc="-20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φυσικού</a:t>
            </a:r>
            <a:r>
              <a:rPr sz="700" b="1" spc="-15" dirty="0">
                <a:latin typeface="Calibri"/>
                <a:cs typeface="Calibri"/>
              </a:rPr>
              <a:t> </a:t>
            </a:r>
            <a:r>
              <a:rPr sz="700" b="1" spc="40" dirty="0">
                <a:latin typeface="Calibri"/>
                <a:cs typeface="Calibri"/>
              </a:rPr>
              <a:t>επιπέδου </a:t>
            </a:r>
            <a:r>
              <a:rPr sz="700" b="1" spc="-145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δικτύου </a:t>
            </a:r>
            <a:r>
              <a:rPr sz="700" b="1" spc="65" dirty="0">
                <a:latin typeface="Calibri"/>
                <a:cs typeface="Calibri"/>
              </a:rPr>
              <a:t>MAC </a:t>
            </a:r>
            <a:r>
              <a:rPr sz="700" b="1" spc="40" dirty="0">
                <a:latin typeface="Calibri"/>
                <a:cs typeface="Calibri"/>
              </a:rPr>
              <a:t>(Διεύθυνση </a:t>
            </a:r>
            <a:r>
              <a:rPr sz="700" b="1" spc="45" dirty="0">
                <a:latin typeface="Calibri"/>
                <a:cs typeface="Calibri"/>
              </a:rPr>
              <a:t> φυσικού</a:t>
            </a:r>
            <a:r>
              <a:rPr sz="700" b="1" spc="-5" dirty="0">
                <a:latin typeface="Calibri"/>
                <a:cs typeface="Calibri"/>
              </a:rPr>
              <a:t> </a:t>
            </a:r>
            <a:r>
              <a:rPr sz="700" b="1" spc="40" dirty="0">
                <a:latin typeface="Calibri"/>
                <a:cs typeface="Calibri"/>
              </a:rPr>
              <a:t>επιπέδου</a:t>
            </a:r>
            <a:r>
              <a:rPr sz="700" b="1" spc="-5" dirty="0">
                <a:latin typeface="Calibri"/>
                <a:cs typeface="Calibri"/>
              </a:rPr>
              <a:t> </a:t>
            </a:r>
            <a:r>
              <a:rPr sz="700" b="1" spc="35" dirty="0">
                <a:latin typeface="Calibri"/>
                <a:cs typeface="Calibri"/>
              </a:rPr>
              <a:t>δικτύου)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5689" y="4098607"/>
            <a:ext cx="1565910" cy="45783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94310" marR="5080" indent="-182245">
              <a:lnSpc>
                <a:spcPct val="101800"/>
              </a:lnSpc>
              <a:spcBef>
                <a:spcPts val="85"/>
              </a:spcBef>
              <a:buSzPct val="200000"/>
              <a:buFont typeface="Arial"/>
              <a:buChar char="•"/>
              <a:tabLst>
                <a:tab pos="194945" algn="l"/>
              </a:tabLst>
            </a:pPr>
            <a:r>
              <a:rPr sz="700" b="1" spc="45" dirty="0">
                <a:latin typeface="Calibri"/>
                <a:cs typeface="Calibri"/>
              </a:rPr>
              <a:t>Πλημμύρα </a:t>
            </a:r>
            <a:r>
              <a:rPr sz="700" b="1" spc="50" dirty="0">
                <a:latin typeface="Calibri"/>
                <a:cs typeface="Calibri"/>
              </a:rPr>
              <a:t>TCP </a:t>
            </a:r>
            <a:r>
              <a:rPr sz="700" b="1" spc="45" dirty="0">
                <a:latin typeface="Calibri"/>
                <a:cs typeface="Calibri"/>
              </a:rPr>
              <a:t>(Transmission </a:t>
            </a:r>
            <a:r>
              <a:rPr sz="700" b="1" spc="50" dirty="0">
                <a:latin typeface="Calibri"/>
                <a:cs typeface="Calibri"/>
              </a:rPr>
              <a:t> </a:t>
            </a:r>
            <a:r>
              <a:rPr sz="700" b="1" spc="40" dirty="0">
                <a:latin typeface="Calibri"/>
                <a:cs typeface="Calibri"/>
              </a:rPr>
              <a:t>Control Protocol </a:t>
            </a:r>
            <a:r>
              <a:rPr sz="700" b="1" spc="30" dirty="0">
                <a:latin typeface="Calibri"/>
                <a:cs typeface="Calibri"/>
              </a:rPr>
              <a:t>- </a:t>
            </a:r>
            <a:r>
              <a:rPr sz="700" b="1" spc="50" dirty="0">
                <a:latin typeface="Calibri"/>
                <a:cs typeface="Calibri"/>
              </a:rPr>
              <a:t>πρωτόκολλο </a:t>
            </a:r>
            <a:r>
              <a:rPr sz="700" b="1" spc="55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επικοινωνίας δικτύου </a:t>
            </a:r>
            <a:r>
              <a:rPr sz="700" b="1" spc="55" dirty="0">
                <a:latin typeface="Calibri"/>
                <a:cs typeface="Calibri"/>
              </a:rPr>
              <a:t>που </a:t>
            </a:r>
            <a:r>
              <a:rPr sz="700" b="1" spc="60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χρησιμοποιείται</a:t>
            </a:r>
            <a:r>
              <a:rPr sz="700" b="1" spc="-5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στο</a:t>
            </a:r>
            <a:r>
              <a:rPr sz="700" b="1" spc="10" dirty="0">
                <a:latin typeface="Calibri"/>
                <a:cs typeface="Calibri"/>
              </a:rPr>
              <a:t> </a:t>
            </a:r>
            <a:r>
              <a:rPr sz="700" b="1" spc="40" dirty="0">
                <a:latin typeface="Calibri"/>
                <a:cs typeface="Calibri"/>
              </a:rPr>
              <a:t>διαδίκτυο)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75689" y="4690427"/>
            <a:ext cx="1564640" cy="3492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94310" marR="5080" indent="-182245">
              <a:lnSpc>
                <a:spcPct val="101800"/>
              </a:lnSpc>
              <a:spcBef>
                <a:spcPts val="85"/>
              </a:spcBef>
              <a:buSzPct val="200000"/>
              <a:buFont typeface="Arial"/>
              <a:buChar char="•"/>
              <a:tabLst>
                <a:tab pos="194945" algn="l"/>
              </a:tabLst>
            </a:pPr>
            <a:r>
              <a:rPr sz="700" b="1" spc="25" dirty="0">
                <a:latin typeface="Calibri"/>
                <a:cs typeface="Calibri"/>
              </a:rPr>
              <a:t>Πλημμύρα </a:t>
            </a:r>
            <a:r>
              <a:rPr sz="700" b="1" spc="20" dirty="0">
                <a:latin typeface="Calibri"/>
                <a:cs typeface="Calibri"/>
              </a:rPr>
              <a:t>UDP </a:t>
            </a:r>
            <a:r>
              <a:rPr sz="700" b="1" spc="10" dirty="0">
                <a:latin typeface="Calibri"/>
                <a:cs typeface="Calibri"/>
              </a:rPr>
              <a:t>(User </a:t>
            </a:r>
            <a:r>
              <a:rPr sz="700" b="1" spc="15" dirty="0">
                <a:latin typeface="Calibri"/>
                <a:cs typeface="Calibri"/>
              </a:rPr>
              <a:t>Datagram 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10" dirty="0">
                <a:latin typeface="Calibri"/>
                <a:cs typeface="Calibri"/>
              </a:rPr>
              <a:t>Protocol</a:t>
            </a:r>
            <a:r>
              <a:rPr sz="700" b="1" spc="-15" dirty="0">
                <a:latin typeface="Calibri"/>
                <a:cs typeface="Calibri"/>
              </a:rPr>
              <a:t> </a:t>
            </a:r>
            <a:r>
              <a:rPr sz="700" b="1" spc="10" dirty="0">
                <a:latin typeface="Calibri"/>
                <a:cs typeface="Calibri"/>
              </a:rPr>
              <a:t>-</a:t>
            </a:r>
            <a:r>
              <a:rPr sz="700" b="1" spc="-10" dirty="0">
                <a:latin typeface="Calibri"/>
                <a:cs typeface="Calibri"/>
              </a:rPr>
              <a:t> </a:t>
            </a:r>
            <a:r>
              <a:rPr sz="700" b="1" spc="15" dirty="0">
                <a:latin typeface="Calibri"/>
                <a:cs typeface="Calibri"/>
              </a:rPr>
              <a:t>πρωτόκολλο</a:t>
            </a:r>
            <a:r>
              <a:rPr sz="700" b="1" spc="-15" dirty="0">
                <a:latin typeface="Calibri"/>
                <a:cs typeface="Calibri"/>
              </a:rPr>
              <a:t> </a:t>
            </a:r>
            <a:r>
              <a:rPr sz="700" b="1" spc="15" dirty="0">
                <a:latin typeface="Calibri"/>
                <a:cs typeface="Calibri"/>
              </a:rPr>
              <a:t>μεταφοράς </a:t>
            </a:r>
            <a:r>
              <a:rPr sz="700" b="1" spc="-145" dirty="0">
                <a:latin typeface="Calibri"/>
                <a:cs typeface="Calibri"/>
              </a:rPr>
              <a:t> </a:t>
            </a:r>
            <a:r>
              <a:rPr sz="700" b="1" spc="15" dirty="0">
                <a:latin typeface="Calibri"/>
                <a:cs typeface="Calibri"/>
              </a:rPr>
              <a:t>δεδομένων</a:t>
            </a:r>
            <a:r>
              <a:rPr sz="700" b="1" spc="-5" dirty="0">
                <a:latin typeface="Calibri"/>
                <a:cs typeface="Calibri"/>
              </a:rPr>
              <a:t> </a:t>
            </a:r>
            <a:r>
              <a:rPr sz="700" b="1" spc="10" dirty="0">
                <a:latin typeface="Calibri"/>
                <a:cs typeface="Calibri"/>
              </a:rPr>
              <a:t>χωρίς</a:t>
            </a:r>
            <a:r>
              <a:rPr sz="700" b="1" dirty="0">
                <a:latin typeface="Calibri"/>
                <a:cs typeface="Calibri"/>
              </a:rPr>
              <a:t> </a:t>
            </a:r>
            <a:r>
              <a:rPr sz="700" b="1" spc="10" dirty="0">
                <a:latin typeface="Calibri"/>
                <a:cs typeface="Calibri"/>
              </a:rPr>
              <a:t>επιβεβαίωση)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75689" y="5173662"/>
            <a:ext cx="1544955" cy="3492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94310" marR="5080" indent="-182245">
              <a:lnSpc>
                <a:spcPct val="101800"/>
              </a:lnSpc>
              <a:spcBef>
                <a:spcPts val="85"/>
              </a:spcBef>
              <a:buSzPct val="200000"/>
              <a:buFont typeface="Arial"/>
              <a:buChar char="•"/>
              <a:tabLst>
                <a:tab pos="194945" algn="l"/>
              </a:tabLst>
            </a:pPr>
            <a:r>
              <a:rPr sz="700" b="1" spc="55" dirty="0">
                <a:latin typeface="Calibri"/>
                <a:cs typeface="Calibri"/>
              </a:rPr>
              <a:t>ICMP</a:t>
            </a:r>
            <a:r>
              <a:rPr sz="700" b="1" spc="10" dirty="0">
                <a:latin typeface="Calibri"/>
                <a:cs typeface="Calibri"/>
              </a:rPr>
              <a:t> </a:t>
            </a:r>
            <a:r>
              <a:rPr sz="700" b="1" spc="30" dirty="0">
                <a:latin typeface="Calibri"/>
                <a:cs typeface="Calibri"/>
              </a:rPr>
              <a:t>(Internet</a:t>
            </a:r>
            <a:r>
              <a:rPr sz="700" b="1" spc="-10" dirty="0">
                <a:latin typeface="Calibri"/>
                <a:cs typeface="Calibri"/>
              </a:rPr>
              <a:t> </a:t>
            </a:r>
            <a:r>
              <a:rPr sz="700" b="1" spc="35" dirty="0">
                <a:latin typeface="Calibri"/>
                <a:cs typeface="Calibri"/>
              </a:rPr>
              <a:t>Control</a:t>
            </a:r>
            <a:r>
              <a:rPr sz="700" b="1" spc="-5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Message </a:t>
            </a:r>
            <a:r>
              <a:rPr sz="700" b="1" spc="-140" dirty="0">
                <a:latin typeface="Calibri"/>
                <a:cs typeface="Calibri"/>
              </a:rPr>
              <a:t> </a:t>
            </a:r>
            <a:r>
              <a:rPr sz="700" b="1" spc="35" dirty="0">
                <a:latin typeface="Calibri"/>
                <a:cs typeface="Calibri"/>
              </a:rPr>
              <a:t>Protocol </a:t>
            </a:r>
            <a:r>
              <a:rPr sz="700" b="1" spc="30" dirty="0">
                <a:latin typeface="Calibri"/>
                <a:cs typeface="Calibri"/>
              </a:rPr>
              <a:t>- </a:t>
            </a:r>
            <a:r>
              <a:rPr sz="700" b="1" spc="45" dirty="0">
                <a:latin typeface="Calibri"/>
                <a:cs typeface="Calibri"/>
              </a:rPr>
              <a:t>Πρωτόκολλο </a:t>
            </a:r>
            <a:r>
              <a:rPr sz="700" b="1" spc="50" dirty="0">
                <a:latin typeface="Calibri"/>
                <a:cs typeface="Calibri"/>
              </a:rPr>
              <a:t> </a:t>
            </a:r>
            <a:r>
              <a:rPr sz="700" b="1" spc="35" dirty="0">
                <a:latin typeface="Calibri"/>
                <a:cs typeface="Calibri"/>
              </a:rPr>
              <a:t>επικοινωνίας</a:t>
            </a:r>
            <a:r>
              <a:rPr sz="700" b="1" spc="-5" dirty="0">
                <a:latin typeface="Calibri"/>
                <a:cs typeface="Calibri"/>
              </a:rPr>
              <a:t> </a:t>
            </a:r>
            <a:r>
              <a:rPr sz="700" b="1" spc="40" dirty="0">
                <a:latin typeface="Calibri"/>
                <a:cs typeface="Calibri"/>
              </a:rPr>
              <a:t>δικτύων)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21660" y="3419157"/>
            <a:ext cx="1042352" cy="1042352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339465" y="4445000"/>
            <a:ext cx="6096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30" dirty="0">
                <a:solidFill>
                  <a:srgbClr val="BF0000"/>
                </a:solidFill>
                <a:latin typeface="Calibri"/>
                <a:cs typeface="Calibri"/>
              </a:rPr>
              <a:t>H</a:t>
            </a:r>
            <a:r>
              <a:rPr sz="700" b="1" spc="20" dirty="0">
                <a:solidFill>
                  <a:srgbClr val="BF0000"/>
                </a:solidFill>
                <a:latin typeface="Calibri"/>
                <a:cs typeface="Calibri"/>
              </a:rPr>
              <a:t>P</a:t>
            </a:r>
            <a:r>
              <a:rPr sz="700" b="1" dirty="0">
                <a:solidFill>
                  <a:srgbClr val="BF0000"/>
                </a:solidFill>
                <a:latin typeface="Calibri"/>
                <a:cs typeface="Calibri"/>
              </a:rPr>
              <a:t>I</a:t>
            </a:r>
            <a:r>
              <a:rPr sz="700" b="1" spc="30" dirty="0">
                <a:solidFill>
                  <a:srgbClr val="BF0000"/>
                </a:solidFill>
                <a:latin typeface="Calibri"/>
                <a:cs typeface="Calibri"/>
              </a:rPr>
              <a:t>NG/</a:t>
            </a:r>
            <a:r>
              <a:rPr sz="700" b="1" spc="-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700" b="1" spc="30" dirty="0">
                <a:solidFill>
                  <a:srgbClr val="BF0000"/>
                </a:solidFill>
                <a:latin typeface="Calibri"/>
                <a:cs typeface="Calibri"/>
              </a:rPr>
              <a:t>N</a:t>
            </a:r>
            <a:r>
              <a:rPr sz="700" b="1" spc="20" dirty="0">
                <a:solidFill>
                  <a:srgbClr val="BF0000"/>
                </a:solidFill>
                <a:latin typeface="Calibri"/>
                <a:cs typeface="Calibri"/>
              </a:rPr>
              <a:t>P</a:t>
            </a:r>
            <a:r>
              <a:rPr sz="700" b="1" dirty="0">
                <a:solidFill>
                  <a:srgbClr val="BF0000"/>
                </a:solidFill>
                <a:latin typeface="Calibri"/>
                <a:cs typeface="Calibri"/>
              </a:rPr>
              <a:t>I</a:t>
            </a:r>
            <a:r>
              <a:rPr sz="700" b="1" spc="30" dirty="0">
                <a:solidFill>
                  <a:srgbClr val="BF0000"/>
                </a:solidFill>
                <a:latin typeface="Calibri"/>
                <a:cs typeface="Calibri"/>
              </a:rPr>
              <a:t>N</a:t>
            </a:r>
            <a:r>
              <a:rPr sz="700" b="1" spc="45" dirty="0">
                <a:solidFill>
                  <a:srgbClr val="BF0000"/>
                </a:solidFill>
                <a:latin typeface="Calibri"/>
                <a:cs typeface="Calibri"/>
              </a:rPr>
              <a:t>G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35804" y="3295967"/>
            <a:ext cx="28257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105" dirty="0">
                <a:latin typeface="Calibri"/>
                <a:cs typeface="Calibri"/>
              </a:rPr>
              <a:t>p</a:t>
            </a:r>
            <a:r>
              <a:rPr sz="950" spc="30" dirty="0">
                <a:latin typeface="Calibri"/>
                <a:cs typeface="Calibri"/>
              </a:rPr>
              <a:t>i</a:t>
            </a:r>
            <a:r>
              <a:rPr sz="950" spc="100" dirty="0">
                <a:latin typeface="Calibri"/>
                <a:cs typeface="Calibri"/>
              </a:rPr>
              <a:t>n</a:t>
            </a:r>
            <a:r>
              <a:rPr sz="950" spc="110" dirty="0">
                <a:latin typeface="Calibri"/>
                <a:cs typeface="Calibri"/>
              </a:rPr>
              <a:t>g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306559" y="4009390"/>
            <a:ext cx="157797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Ολοκληρώνω</a:t>
            </a:r>
            <a:r>
              <a:rPr sz="950" spc="-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την</a:t>
            </a:r>
            <a:r>
              <a:rPr sz="950" spc="-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ακεραιότητα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561512" y="4735195"/>
            <a:ext cx="109791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ΕΜΠΙΣΤΕΥΤΙΚΌΤΗΤΑ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75689" y="5647570"/>
            <a:ext cx="5568315" cy="73723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370"/>
              </a:spcBef>
              <a:buSzPct val="188235"/>
              <a:buFont typeface="Arial"/>
              <a:buChar char="•"/>
              <a:tabLst>
                <a:tab pos="195580" algn="l"/>
              </a:tabLst>
            </a:pPr>
            <a:r>
              <a:rPr sz="850" spc="55" dirty="0">
                <a:latin typeface="Calibri"/>
                <a:cs typeface="Calibri"/>
              </a:rPr>
              <a:t>Με</a:t>
            </a:r>
            <a:r>
              <a:rPr sz="850" spc="75" dirty="0">
                <a:latin typeface="Calibri"/>
                <a:cs typeface="Calibri"/>
              </a:rPr>
              <a:t> </a:t>
            </a:r>
            <a:r>
              <a:rPr sz="850" b="1" spc="40" dirty="0">
                <a:latin typeface="Calibri"/>
                <a:cs typeface="Calibri"/>
              </a:rPr>
              <a:t>HPING</a:t>
            </a:r>
            <a:r>
              <a:rPr sz="850" b="1" spc="85" dirty="0">
                <a:latin typeface="Calibri"/>
                <a:cs typeface="Calibri"/>
              </a:rPr>
              <a:t> </a:t>
            </a:r>
            <a:r>
              <a:rPr sz="850" b="1" spc="25" dirty="0">
                <a:latin typeface="Calibri"/>
                <a:cs typeface="Calibri"/>
              </a:rPr>
              <a:t>(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https://www.k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ali</a:t>
            </a:r>
            <a:r>
              <a:rPr sz="850" u="sng" spc="25" dirty="0"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8"/>
              </a:rPr>
              <a:t>.</a:t>
            </a:r>
            <a:r>
              <a:rPr sz="8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org/tools/hping3/)/NPING</a:t>
            </a:r>
            <a:r>
              <a:rPr sz="850" spc="5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8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(</a:t>
            </a:r>
            <a:r>
              <a:rPr sz="850" spc="20" dirty="0">
                <a:latin typeface="Calibri"/>
                <a:cs typeface="Calibri"/>
              </a:rPr>
              <a:t>https://man7.org/linux/man-pages/man1/nping.1.html)</a:t>
            </a:r>
            <a:endParaRPr sz="850">
              <a:latin typeface="Calibri"/>
              <a:cs typeface="Calibri"/>
            </a:endParaRPr>
          </a:p>
          <a:p>
            <a:pPr marL="377825" marR="83185" lvl="1" indent="-182880">
              <a:lnSpc>
                <a:spcPct val="100000"/>
              </a:lnSpc>
              <a:spcBef>
                <a:spcPts val="1260"/>
              </a:spcBef>
              <a:buSzPct val="188235"/>
              <a:buFont typeface="Arial"/>
              <a:buChar char="•"/>
              <a:tabLst>
                <a:tab pos="378460" algn="l"/>
              </a:tabLst>
            </a:pPr>
            <a:r>
              <a:rPr sz="850" spc="55" dirty="0">
                <a:latin typeface="Calibri"/>
                <a:cs typeface="Calibri"/>
              </a:rPr>
              <a:t>εργαλεία </a:t>
            </a:r>
            <a:r>
              <a:rPr sz="850" spc="50" dirty="0">
                <a:latin typeface="Calibri"/>
                <a:cs typeface="Calibri"/>
              </a:rPr>
              <a:t>Linux (λειτουργικό </a:t>
            </a:r>
            <a:r>
              <a:rPr sz="850" spc="60" dirty="0">
                <a:latin typeface="Calibri"/>
                <a:cs typeface="Calibri"/>
              </a:rPr>
              <a:t>σύστημα </a:t>
            </a:r>
            <a:r>
              <a:rPr sz="850" spc="55" dirty="0">
                <a:latin typeface="Calibri"/>
                <a:cs typeface="Calibri"/>
              </a:rPr>
              <a:t>ανοιχτού </a:t>
            </a:r>
            <a:r>
              <a:rPr sz="850" spc="60" dirty="0">
                <a:latin typeface="Calibri"/>
                <a:cs typeface="Calibri"/>
              </a:rPr>
              <a:t>κώδικα βασισμένο </a:t>
            </a:r>
            <a:r>
              <a:rPr sz="850" spc="55" dirty="0">
                <a:latin typeface="Calibri"/>
                <a:cs typeface="Calibri"/>
              </a:rPr>
              <a:t>στο </a:t>
            </a:r>
            <a:r>
              <a:rPr sz="850" spc="50" dirty="0">
                <a:latin typeface="Calibri"/>
                <a:cs typeface="Calibri"/>
              </a:rPr>
              <a:t>Unix) </a:t>
            </a:r>
            <a:r>
              <a:rPr sz="850" spc="60" dirty="0">
                <a:latin typeface="Calibri"/>
                <a:cs typeface="Calibri"/>
              </a:rPr>
              <a:t>στα οποία </a:t>
            </a:r>
            <a:r>
              <a:rPr sz="850" spc="45" dirty="0">
                <a:latin typeface="Calibri"/>
                <a:cs typeface="Calibri"/>
              </a:rPr>
              <a:t>οι </a:t>
            </a:r>
            <a:r>
              <a:rPr sz="850" spc="50" dirty="0">
                <a:latin typeface="Calibri"/>
                <a:cs typeface="Calibri"/>
              </a:rPr>
              <a:t> επιτιθέμενοι </a:t>
            </a:r>
            <a:r>
              <a:rPr sz="850" spc="60" dirty="0">
                <a:latin typeface="Calibri"/>
                <a:cs typeface="Calibri"/>
              </a:rPr>
              <a:t>μπορούν </a:t>
            </a:r>
            <a:r>
              <a:rPr sz="850" spc="65" dirty="0">
                <a:latin typeface="Calibri"/>
                <a:cs typeface="Calibri"/>
              </a:rPr>
              <a:t>να </a:t>
            </a:r>
            <a:r>
              <a:rPr sz="850" spc="60" dirty="0">
                <a:latin typeface="Calibri"/>
                <a:cs typeface="Calibri"/>
              </a:rPr>
              <a:t>προκαλέσουν διάφορους τύπους </a:t>
            </a:r>
            <a:r>
              <a:rPr sz="850" spc="55" dirty="0">
                <a:latin typeface="Calibri"/>
                <a:cs typeface="Calibri"/>
              </a:rPr>
              <a:t>επιθέσεων </a:t>
            </a:r>
            <a:r>
              <a:rPr sz="850" spc="60" dirty="0">
                <a:latin typeface="Calibri"/>
                <a:cs typeface="Calibri"/>
              </a:rPr>
              <a:t>πλημμύρας, </a:t>
            </a:r>
            <a:r>
              <a:rPr sz="850" spc="65" dirty="0">
                <a:latin typeface="Calibri"/>
                <a:cs typeface="Calibri"/>
              </a:rPr>
              <a:t>όπως </a:t>
            </a:r>
            <a:r>
              <a:rPr sz="850" spc="60" dirty="0">
                <a:latin typeface="Calibri"/>
                <a:cs typeface="Calibri"/>
              </a:rPr>
              <a:t>πλημμύρες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ICMP/TCP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219247" y="5461000"/>
            <a:ext cx="1736725" cy="31178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0" marR="5080" indent="-114300">
              <a:lnSpc>
                <a:spcPts val="1110"/>
              </a:lnSpc>
              <a:spcBef>
                <a:spcPts val="16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ΕΠΑΛΗΘΕΥΣΗ/ ΕΞΟΥΣΙΟΔΌΤΗΣΗ </a:t>
            </a:r>
            <a:r>
              <a:rPr sz="950" spc="-2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ΧΡΗΣΤΗ</a:t>
            </a:r>
            <a:endParaRPr sz="950" dirty="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535295" y="3859529"/>
            <a:ext cx="1050290" cy="1611630"/>
            <a:chOff x="5535295" y="3859529"/>
            <a:chExt cx="1050290" cy="1611630"/>
          </a:xfrm>
        </p:grpSpPr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73077" y="3859529"/>
              <a:ext cx="1012189" cy="66611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35295" y="4477384"/>
              <a:ext cx="1033145" cy="9937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51152" y="2569527"/>
              <a:ext cx="662305" cy="262890"/>
            </a:xfrm>
            <a:custGeom>
              <a:avLst/>
              <a:gdLst/>
              <a:ahLst/>
              <a:cxnLst/>
              <a:rect l="l" t="t" r="r" b="b"/>
              <a:pathLst>
                <a:path w="662304" h="262889">
                  <a:moveTo>
                    <a:pt x="0" y="262572"/>
                  </a:moveTo>
                  <a:lnTo>
                    <a:pt x="66230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3752" y="0"/>
              <a:ext cx="5024755" cy="68579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55344" y="409575"/>
            <a:ext cx="431101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Εργασία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για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05" dirty="0">
                <a:latin typeface="Times New Roman"/>
                <a:cs typeface="Times New Roman"/>
              </a:rPr>
              <a:t>το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σπίτι: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30" dirty="0">
                <a:latin typeface="Times New Roman"/>
                <a:cs typeface="Times New Roman"/>
              </a:rPr>
              <a:t>Επιτιθέμενοι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με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HPING3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1515" y="1090295"/>
            <a:ext cx="8133080" cy="348531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03505" marR="1409700" indent="-91440">
              <a:lnSpc>
                <a:spcPts val="819"/>
              </a:lnSpc>
              <a:spcBef>
                <a:spcPts val="14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52400" algn="l"/>
              </a:tabLst>
            </a:pPr>
            <a:r>
              <a:rPr sz="2400" dirty="0"/>
              <a:t>	</a:t>
            </a:r>
            <a:r>
              <a:rPr sz="900" b="1" spc="60" dirty="0">
                <a:latin typeface="Calibri"/>
                <a:cs typeface="Calibri"/>
              </a:rPr>
              <a:t>Στόχος: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για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να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ενισχύσετε</a:t>
            </a:r>
            <a:r>
              <a:rPr sz="900" spc="35" dirty="0">
                <a:latin typeface="Calibri"/>
                <a:cs typeface="Calibri"/>
              </a:rPr>
              <a:t> τις </a:t>
            </a:r>
            <a:r>
              <a:rPr sz="900" spc="60" dirty="0">
                <a:latin typeface="Calibri"/>
                <a:cs typeface="Calibri"/>
              </a:rPr>
              <a:t>πρακτικές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σας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δεξιότητες,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είναι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ζωτικής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σημασίας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να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ασχοληθείτε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με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πρακτικές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εργασίες.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Σκοπός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αυτής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της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άσκησης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είναι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η 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προσομοίωση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διαδραστικών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δικτυωμένων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αλληλεπιδράσεων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για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την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παροχή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επίθεσης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άρνησης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παροχής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υπηρεσιών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σε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μηχανή-στόχο.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FFBA00"/>
              </a:buClr>
              <a:buFont typeface="Arial"/>
              <a:buChar char="•"/>
            </a:pPr>
            <a:endParaRPr sz="1100" dirty="0">
              <a:latin typeface="Calibri"/>
              <a:cs typeface="Calibri"/>
            </a:endParaRPr>
          </a:p>
          <a:p>
            <a:pPr marL="103505" marR="1857375" indent="-91440">
              <a:lnSpc>
                <a:spcPts val="830"/>
              </a:lnSpc>
              <a:buClr>
                <a:srgbClr val="FFBA00"/>
              </a:buClr>
              <a:buSzPct val="200000"/>
              <a:buFont typeface="Arial"/>
              <a:buChar char="•"/>
              <a:tabLst>
                <a:tab pos="152400" algn="l"/>
              </a:tabLst>
            </a:pPr>
            <a:r>
              <a:rPr sz="2400" dirty="0"/>
              <a:t>	</a:t>
            </a:r>
            <a:r>
              <a:rPr sz="900" b="1" spc="45" dirty="0">
                <a:latin typeface="Calibri"/>
                <a:cs typeface="Calibri"/>
              </a:rPr>
              <a:t>Κατευθυντήριες γραμμές: </a:t>
            </a:r>
            <a:r>
              <a:rPr sz="900" spc="50" dirty="0">
                <a:latin typeface="Calibri"/>
                <a:cs typeface="Calibri"/>
              </a:rPr>
              <a:t>Ακολουθήστε </a:t>
            </a:r>
            <a:r>
              <a:rPr sz="900" spc="45" dirty="0">
                <a:latin typeface="Calibri"/>
                <a:cs typeface="Calibri"/>
              </a:rPr>
              <a:t>τα </a:t>
            </a:r>
            <a:r>
              <a:rPr sz="900" spc="55" dirty="0">
                <a:latin typeface="Calibri"/>
                <a:cs typeface="Calibri"/>
              </a:rPr>
              <a:t>παρακάτω </a:t>
            </a:r>
            <a:r>
              <a:rPr sz="900" spc="50" dirty="0">
                <a:latin typeface="Calibri"/>
                <a:cs typeface="Calibri"/>
              </a:rPr>
              <a:t>βήματα </a:t>
            </a:r>
            <a:r>
              <a:rPr sz="900" spc="45" dirty="0">
                <a:latin typeface="Calibri"/>
                <a:cs typeface="Calibri"/>
              </a:rPr>
              <a:t>για </a:t>
            </a:r>
            <a:r>
              <a:rPr sz="900" spc="50" dirty="0">
                <a:latin typeface="Calibri"/>
                <a:cs typeface="Calibri"/>
              </a:rPr>
              <a:t>να </a:t>
            </a:r>
            <a:r>
              <a:rPr sz="900" spc="45" dirty="0">
                <a:latin typeface="Calibri"/>
                <a:cs typeface="Calibri"/>
              </a:rPr>
              <a:t>δημιουργήσετε </a:t>
            </a:r>
            <a:r>
              <a:rPr sz="900" spc="50" dirty="0">
                <a:latin typeface="Calibri"/>
                <a:cs typeface="Calibri"/>
              </a:rPr>
              <a:t>ένα </a:t>
            </a:r>
            <a:r>
              <a:rPr sz="900" spc="45" dirty="0">
                <a:latin typeface="Calibri"/>
                <a:cs typeface="Calibri"/>
              </a:rPr>
              <a:t>ελεγχόμενο εργαστηριακό περιβάλλον </a:t>
            </a:r>
            <a:r>
              <a:rPr sz="900" spc="55" dirty="0">
                <a:latin typeface="Calibri"/>
                <a:cs typeface="Calibri"/>
              </a:rPr>
              <a:t>που </a:t>
            </a:r>
            <a:r>
              <a:rPr sz="900" spc="45" dirty="0">
                <a:latin typeface="Calibri"/>
                <a:cs typeface="Calibri"/>
              </a:rPr>
              <a:t>βασίζεται σε </a:t>
            </a:r>
            <a:r>
              <a:rPr sz="900" spc="-1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προσομοίωση, </a:t>
            </a:r>
            <a:r>
              <a:rPr sz="900" spc="45" dirty="0">
                <a:latin typeface="Calibri"/>
                <a:cs typeface="Calibri"/>
              </a:rPr>
              <a:t>χρησιμοποιώντας </a:t>
            </a:r>
            <a:r>
              <a:rPr sz="900" spc="40" dirty="0">
                <a:latin typeface="Calibri"/>
                <a:cs typeface="Calibri"/>
              </a:rPr>
              <a:t>εικονικές </a:t>
            </a:r>
            <a:r>
              <a:rPr sz="900" spc="45" dirty="0">
                <a:latin typeface="Calibri"/>
                <a:cs typeface="Calibri"/>
              </a:rPr>
              <a:t>μηχανές </a:t>
            </a:r>
            <a:r>
              <a:rPr sz="900" spc="50" dirty="0">
                <a:latin typeface="Calibri"/>
                <a:cs typeface="Calibri"/>
              </a:rPr>
              <a:t>(θύματα </a:t>
            </a:r>
            <a:r>
              <a:rPr sz="900" spc="40" dirty="0">
                <a:latin typeface="Calibri"/>
                <a:cs typeface="Calibri"/>
              </a:rPr>
              <a:t>και </a:t>
            </a:r>
            <a:r>
              <a:rPr sz="900" spc="50" dirty="0">
                <a:latin typeface="Calibri"/>
                <a:cs typeface="Calibri"/>
              </a:rPr>
              <a:t>έναν </a:t>
            </a:r>
            <a:r>
              <a:rPr sz="900" spc="40" dirty="0">
                <a:latin typeface="Calibri"/>
                <a:cs typeface="Calibri"/>
              </a:rPr>
              <a:t>επιτιθέμενο). </a:t>
            </a:r>
            <a:r>
              <a:rPr sz="900" spc="50" dirty="0">
                <a:latin typeface="Calibri"/>
                <a:cs typeface="Calibri"/>
              </a:rPr>
              <a:t>Αυτή </a:t>
            </a:r>
            <a:r>
              <a:rPr sz="900" spc="55" dirty="0">
                <a:latin typeface="Calibri"/>
                <a:cs typeface="Calibri"/>
              </a:rPr>
              <a:t>η </a:t>
            </a:r>
            <a:r>
              <a:rPr sz="900" spc="50" dirty="0">
                <a:latin typeface="Calibri"/>
                <a:cs typeface="Calibri"/>
              </a:rPr>
              <a:t>ρύθμιση </a:t>
            </a:r>
            <a:r>
              <a:rPr sz="900" spc="55" dirty="0">
                <a:latin typeface="Calibri"/>
                <a:cs typeface="Calibri"/>
              </a:rPr>
              <a:t>θα </a:t>
            </a:r>
            <a:r>
              <a:rPr sz="900" spc="50" dirty="0">
                <a:latin typeface="Calibri"/>
                <a:cs typeface="Calibri"/>
              </a:rPr>
              <a:t>σας </a:t>
            </a:r>
            <a:r>
              <a:rPr sz="900" spc="45" dirty="0">
                <a:latin typeface="Calibri"/>
                <a:cs typeface="Calibri"/>
              </a:rPr>
              <a:t>ενεργοποιήσει </a:t>
            </a:r>
            <a:r>
              <a:rPr sz="900" spc="50" dirty="0">
                <a:latin typeface="Calibri"/>
                <a:cs typeface="Calibri"/>
              </a:rPr>
              <a:t>να </a:t>
            </a:r>
            <a:r>
              <a:rPr sz="900" spc="45" dirty="0">
                <a:latin typeface="Calibri"/>
                <a:cs typeface="Calibri"/>
              </a:rPr>
              <a:t>αποδίδετε </a:t>
            </a:r>
            <a:r>
              <a:rPr sz="900" spc="50" dirty="0">
                <a:latin typeface="Calibri"/>
                <a:cs typeface="Calibri"/>
              </a:rPr>
              <a:t>ανάλυση 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πακέτων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δεδομένων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στις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συσκευές-στόχους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σε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ασφαλές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και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απομονωμένο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περιβάλλον</a:t>
            </a:r>
            <a:endParaRPr sz="900" dirty="0">
              <a:latin typeface="Calibri"/>
              <a:cs typeface="Calibri"/>
            </a:endParaRPr>
          </a:p>
          <a:p>
            <a:pPr marL="424180" lvl="1" indent="-229235">
              <a:lnSpc>
                <a:spcPct val="100000"/>
              </a:lnSpc>
              <a:spcBef>
                <a:spcPts val="570"/>
              </a:spcBef>
              <a:buClr>
                <a:srgbClr val="FFBA00"/>
              </a:buClr>
              <a:buSzPct val="200000"/>
              <a:buAutoNum type="arabicPeriod"/>
              <a:tabLst>
                <a:tab pos="424180" algn="l"/>
              </a:tabLst>
            </a:pPr>
            <a:r>
              <a:rPr sz="800" spc="55" dirty="0">
                <a:latin typeface="Calibri"/>
                <a:cs typeface="Calibri"/>
              </a:rPr>
              <a:t>Χρησιμοποιήστε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τον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προσομοιωτή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δικτύου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GNS3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για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να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δημιουργήσετε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τοπολογία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με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κόμβο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μηχανή-θύμα)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και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μια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μηχανή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Kali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Linux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που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ενεργεί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ως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επιτιθέμενος.</a:t>
            </a:r>
            <a:endParaRPr sz="800" dirty="0">
              <a:latin typeface="Calibri"/>
              <a:cs typeface="Calibri"/>
            </a:endParaRPr>
          </a:p>
          <a:p>
            <a:pPr marL="424180" lvl="1" indent="-229235">
              <a:lnSpc>
                <a:spcPct val="100000"/>
              </a:lnSpc>
              <a:spcBef>
                <a:spcPts val="390"/>
              </a:spcBef>
              <a:buClr>
                <a:srgbClr val="FFBA00"/>
              </a:buClr>
              <a:buSzPct val="200000"/>
              <a:buAutoNum type="arabicPeriod"/>
              <a:tabLst>
                <a:tab pos="424180" algn="l"/>
              </a:tabLst>
            </a:pPr>
            <a:r>
              <a:rPr sz="800" spc="40" dirty="0">
                <a:latin typeface="Calibri"/>
                <a:cs typeface="Calibri"/>
              </a:rPr>
              <a:t>Βεβαιωθείτε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ότι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έχετε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εγκατεστημένα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αυτά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μηχανήματα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στο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λογισμικό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εικονικών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μηχανών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που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προτιμάτε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και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ολοκληρώνετε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με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τον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εξυπηρετητή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GNS3.</a:t>
            </a:r>
            <a:endParaRPr sz="800" dirty="0">
              <a:latin typeface="Calibri"/>
              <a:cs typeface="Calibri"/>
            </a:endParaRPr>
          </a:p>
          <a:p>
            <a:pPr marL="423545" lvl="1" indent="-228600">
              <a:lnSpc>
                <a:spcPct val="100000"/>
              </a:lnSpc>
              <a:spcBef>
                <a:spcPts val="370"/>
              </a:spcBef>
              <a:buClr>
                <a:srgbClr val="FFBA00"/>
              </a:buClr>
              <a:buSzPct val="200000"/>
              <a:buAutoNum type="arabicPeriod"/>
              <a:tabLst>
                <a:tab pos="423545" algn="l"/>
              </a:tabLst>
            </a:pPr>
            <a:r>
              <a:rPr sz="800" spc="25" dirty="0">
                <a:latin typeface="Calibri"/>
                <a:cs typeface="Calibri"/>
              </a:rPr>
              <a:t>Βεβαιωθείτε</a:t>
            </a:r>
            <a:r>
              <a:rPr sz="800" spc="20" dirty="0">
                <a:latin typeface="Calibri"/>
                <a:cs typeface="Calibri"/>
              </a:rPr>
              <a:t> για </a:t>
            </a:r>
            <a:r>
              <a:rPr sz="800" spc="25" dirty="0">
                <a:latin typeface="Calibri"/>
                <a:cs typeface="Calibri"/>
              </a:rPr>
              <a:t>την εγκατάσταση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25" dirty="0">
                <a:latin typeface="Calibri"/>
                <a:cs typeface="Calibri"/>
              </a:rPr>
              <a:t>του εργαλείου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20" dirty="0">
                <a:latin typeface="Calibri"/>
                <a:cs typeface="Calibri"/>
              </a:rPr>
              <a:t>hping3</a:t>
            </a:r>
            <a:r>
              <a:rPr sz="800" spc="25" dirty="0">
                <a:latin typeface="Calibri"/>
                <a:cs typeface="Calibri"/>
              </a:rPr>
              <a:t> στο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15" dirty="0">
                <a:latin typeface="Calibri"/>
                <a:cs typeface="Calibri"/>
              </a:rPr>
              <a:t>Kali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" dirty="0">
                <a:latin typeface="Calibri"/>
                <a:cs typeface="Calibri"/>
              </a:rPr>
              <a:t>Linux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5" dirty="0">
                <a:latin typeface="Calibri"/>
                <a:cs typeface="Calibri"/>
              </a:rPr>
              <a:t>(λειτουργικό</a:t>
            </a:r>
            <a:r>
              <a:rPr sz="800" spc="25" dirty="0">
                <a:latin typeface="Calibri"/>
                <a:cs typeface="Calibri"/>
              </a:rPr>
              <a:t> σύστημα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25" dirty="0">
                <a:latin typeface="Calibri"/>
                <a:cs typeface="Calibri"/>
              </a:rPr>
              <a:t>ανοιχτού κώδικα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25" dirty="0">
                <a:latin typeface="Calibri"/>
                <a:cs typeface="Calibri"/>
              </a:rPr>
              <a:t>βασισμένο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25" dirty="0">
                <a:latin typeface="Calibri"/>
                <a:cs typeface="Calibri"/>
              </a:rPr>
              <a:t>στο</a:t>
            </a:r>
            <a:r>
              <a:rPr sz="800" spc="20" dirty="0">
                <a:latin typeface="Calibri"/>
                <a:cs typeface="Calibri"/>
              </a:rPr>
              <a:t> Unix)</a:t>
            </a:r>
            <a:endParaRPr sz="8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FFBA00"/>
              </a:buClr>
              <a:buFont typeface="Calibri"/>
              <a:buAutoNum type="arabicPeriod"/>
            </a:pPr>
            <a:endParaRPr sz="1000" dirty="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A00"/>
              </a:buClr>
              <a:buSzPct val="200000"/>
              <a:buFont typeface="Arial"/>
              <a:buChar char="•"/>
              <a:tabLst>
                <a:tab pos="103505" algn="l"/>
              </a:tabLst>
            </a:pPr>
            <a:r>
              <a:rPr sz="900" b="1" spc="10" dirty="0">
                <a:latin typeface="Calibri"/>
                <a:cs typeface="Calibri"/>
              </a:rPr>
              <a:t>Εργασία:</a:t>
            </a:r>
            <a:endParaRPr sz="900" dirty="0">
              <a:latin typeface="Calibri"/>
              <a:cs typeface="Calibri"/>
            </a:endParaRPr>
          </a:p>
          <a:p>
            <a:pPr marL="286385" indent="-91440">
              <a:lnSpc>
                <a:spcPct val="100000"/>
              </a:lnSpc>
              <a:spcBef>
                <a:spcPts val="117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800" spc="40" dirty="0">
                <a:latin typeface="Calibri"/>
                <a:cs typeface="Calibri"/>
              </a:rPr>
              <a:t>Χρησιμοποιήστε </a:t>
            </a:r>
            <a:r>
              <a:rPr sz="800" spc="35" dirty="0">
                <a:latin typeface="Calibri"/>
                <a:cs typeface="Calibri"/>
              </a:rPr>
              <a:t>το hping3 για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να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προσομοιώσετε επίθεση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πλημμύρας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TCP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(Transmission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Control Protocol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25" dirty="0">
                <a:latin typeface="Calibri"/>
                <a:cs typeface="Calibri"/>
              </a:rPr>
              <a:t>-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πρωτόκολλο</a:t>
            </a:r>
            <a:r>
              <a:rPr sz="800" spc="35" dirty="0">
                <a:latin typeface="Calibri"/>
                <a:cs typeface="Calibri"/>
              </a:rPr>
              <a:t> επικοινωνίας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δικτύου </a:t>
            </a:r>
            <a:r>
              <a:rPr sz="800" spc="45" dirty="0">
                <a:latin typeface="Calibri"/>
                <a:cs typeface="Calibri"/>
              </a:rPr>
              <a:t>που</a:t>
            </a:r>
            <a:r>
              <a:rPr sz="800" spc="35" dirty="0">
                <a:latin typeface="Calibri"/>
                <a:cs typeface="Calibri"/>
              </a:rPr>
              <a:t> χρησιμοποιείται</a:t>
            </a:r>
            <a:r>
              <a:rPr sz="800" spc="40" dirty="0">
                <a:latin typeface="Calibri"/>
                <a:cs typeface="Calibri"/>
              </a:rPr>
              <a:t> στο</a:t>
            </a:r>
            <a:r>
              <a:rPr sz="800" spc="35" dirty="0">
                <a:latin typeface="Calibri"/>
                <a:cs typeface="Calibri"/>
              </a:rPr>
              <a:t> διαδίκτυο)</a:t>
            </a:r>
            <a:r>
              <a:rPr sz="800" spc="40" dirty="0">
                <a:latin typeface="Calibri"/>
                <a:cs typeface="Calibri"/>
              </a:rPr>
              <a:t> στη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θύρα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80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του </a:t>
            </a:r>
            <a:r>
              <a:rPr sz="800" spc="30" dirty="0">
                <a:latin typeface="Calibri"/>
                <a:cs typeface="Calibri"/>
              </a:rPr>
              <a:t>μηχανήματος-στόχου.</a:t>
            </a:r>
            <a:endParaRPr sz="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A00"/>
              </a:buClr>
              <a:buFont typeface="Arial"/>
              <a:buChar char="•"/>
            </a:pPr>
            <a:endParaRPr sz="1050" dirty="0">
              <a:latin typeface="Calibri"/>
              <a:cs typeface="Calibri"/>
            </a:endParaRPr>
          </a:p>
          <a:p>
            <a:pPr marL="286385" indent="-91440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800" spc="35" dirty="0">
                <a:latin typeface="Calibri"/>
                <a:cs typeface="Calibri"/>
              </a:rPr>
              <a:t>Ελέγξτε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αν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η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μηχανή-στόχος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είναι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σε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θέση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να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επισκεφθεί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οποιαδήποτε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ιστοσελίδα</a:t>
            </a:r>
            <a:endParaRPr sz="800" dirty="0">
              <a:latin typeface="Calibri"/>
              <a:cs typeface="Calibri"/>
            </a:endParaRPr>
          </a:p>
          <a:p>
            <a:pPr marL="286385" indent="-91440">
              <a:lnSpc>
                <a:spcPct val="100000"/>
              </a:lnSpc>
              <a:spcBef>
                <a:spcPts val="109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800" spc="35" dirty="0">
                <a:latin typeface="Calibri"/>
                <a:cs typeface="Calibri"/>
              </a:rPr>
              <a:t>Επεκτείνετε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την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επίθεσή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σας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για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να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συμπεριλάβετε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άλλο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15" dirty="0">
                <a:latin typeface="Calibri"/>
                <a:cs typeface="Calibri"/>
              </a:rPr>
              <a:t>λιμάνι-στόχο</a:t>
            </a:r>
            <a:endParaRPr sz="800" dirty="0">
              <a:latin typeface="Calibri"/>
              <a:cs typeface="Calibri"/>
            </a:endParaRPr>
          </a:p>
          <a:p>
            <a:pPr marL="286385" marR="1696085" indent="-91440">
              <a:lnSpc>
                <a:spcPct val="103499"/>
              </a:lnSpc>
              <a:spcBef>
                <a:spcPts val="109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7020" algn="l"/>
              </a:tabLst>
            </a:pPr>
            <a:r>
              <a:rPr sz="800" spc="50" dirty="0">
                <a:latin typeface="Calibri"/>
                <a:cs typeface="Calibri"/>
              </a:rPr>
              <a:t>Παράγει/κάνει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σύγκριση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μεταξύ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του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εύρους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ζώνης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του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δικτύου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πριν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και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κατά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τη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διάρκεια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της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επίθεσης.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Μπορείτε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να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χρησιμοποιήσετε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το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iPerf3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μπορείτε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επίσης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να </a:t>
            </a:r>
            <a:r>
              <a:rPr sz="800" spc="6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χρησιμοποιήσετε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οποιοδήποτε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)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για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αυτή.</a:t>
            </a:r>
            <a:endParaRPr sz="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BA00"/>
              </a:buClr>
              <a:buFont typeface="Arial"/>
              <a:buChar char="•"/>
            </a:pPr>
            <a:endParaRPr sz="1000" dirty="0">
              <a:latin typeface="Calibri"/>
              <a:cs typeface="Calibri"/>
            </a:endParaRPr>
          </a:p>
          <a:p>
            <a:pPr marL="286385" indent="-91440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800" spc="55" dirty="0">
                <a:latin typeface="Calibri"/>
                <a:cs typeface="Calibri"/>
              </a:rPr>
              <a:t>Αναφέρετε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τα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αποτελέσματα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δείξτε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πώς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επηρεάστηκε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η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μηχανή-στόχος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από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την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επίθεση.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9600" y="6341427"/>
            <a:ext cx="30257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Abdelkader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Shaaban,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Αυστριακό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Ινστιτούτο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Τεχνολογίας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35092" y="62864"/>
            <a:ext cx="285750" cy="42786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45"/>
              </a:lnSpc>
            </a:pPr>
            <a:r>
              <a:rPr sz="2050" spc="145" dirty="0">
                <a:solidFill>
                  <a:srgbClr val="D8D8D8"/>
                </a:solidFill>
                <a:latin typeface="Calibri"/>
                <a:cs typeface="Calibri"/>
              </a:rPr>
              <a:t>ΠΡΟΑΙΡΕΤΙΚΈΣ</a:t>
            </a:r>
            <a:r>
              <a:rPr sz="20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150" dirty="0">
                <a:solidFill>
                  <a:srgbClr val="D8D8D8"/>
                </a:solidFill>
                <a:latin typeface="Calibri"/>
                <a:cs typeface="Calibri"/>
              </a:rPr>
              <a:t>ΠΡΑΚΤΙΚΈΣ</a:t>
            </a:r>
            <a:r>
              <a:rPr sz="20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80" dirty="0">
                <a:solidFill>
                  <a:srgbClr val="D8D8D8"/>
                </a:solidFill>
                <a:latin typeface="Calibri"/>
                <a:cs typeface="Calibri"/>
              </a:rPr>
              <a:t>ΕΡΓΑΣΊΕΣ</a:t>
            </a:r>
            <a:endParaRPr sz="205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31350" y="0"/>
            <a:ext cx="2173287" cy="215011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28075" y="3846829"/>
              <a:ext cx="2745740" cy="2191385"/>
            </a:xfrm>
            <a:custGeom>
              <a:avLst/>
              <a:gdLst/>
              <a:ahLst/>
              <a:cxnLst/>
              <a:rect l="l" t="t" r="r" b="b"/>
              <a:pathLst>
                <a:path w="2745740" h="2191385">
                  <a:moveTo>
                    <a:pt x="2615882" y="1496377"/>
                  </a:moveTo>
                  <a:lnTo>
                    <a:pt x="115887" y="1496377"/>
                  </a:lnTo>
                  <a:lnTo>
                    <a:pt x="70802" y="1505585"/>
                  </a:lnTo>
                  <a:lnTo>
                    <a:pt x="33972" y="1530350"/>
                  </a:lnTo>
                  <a:lnTo>
                    <a:pt x="9207" y="1567180"/>
                  </a:lnTo>
                  <a:lnTo>
                    <a:pt x="0" y="1612265"/>
                  </a:lnTo>
                  <a:lnTo>
                    <a:pt x="0" y="2075497"/>
                  </a:lnTo>
                  <a:lnTo>
                    <a:pt x="9207" y="2120582"/>
                  </a:lnTo>
                  <a:lnTo>
                    <a:pt x="33972" y="2157412"/>
                  </a:lnTo>
                  <a:lnTo>
                    <a:pt x="70802" y="2182177"/>
                  </a:lnTo>
                  <a:lnTo>
                    <a:pt x="115887" y="2191385"/>
                  </a:lnTo>
                  <a:lnTo>
                    <a:pt x="2615882" y="2191385"/>
                  </a:lnTo>
                  <a:lnTo>
                    <a:pt x="2660967" y="2182177"/>
                  </a:lnTo>
                  <a:lnTo>
                    <a:pt x="2697797" y="2157412"/>
                  </a:lnTo>
                  <a:lnTo>
                    <a:pt x="2722562" y="2120582"/>
                  </a:lnTo>
                  <a:lnTo>
                    <a:pt x="2731770" y="2075497"/>
                  </a:lnTo>
                  <a:lnTo>
                    <a:pt x="2731770" y="1612265"/>
                  </a:lnTo>
                  <a:lnTo>
                    <a:pt x="2722562" y="1567180"/>
                  </a:lnTo>
                  <a:lnTo>
                    <a:pt x="2697797" y="1530350"/>
                  </a:lnTo>
                  <a:lnTo>
                    <a:pt x="2660967" y="1505585"/>
                  </a:lnTo>
                  <a:lnTo>
                    <a:pt x="2615882" y="1496377"/>
                  </a:lnTo>
                  <a:close/>
                </a:path>
                <a:path w="2745740" h="2191385">
                  <a:moveTo>
                    <a:pt x="2615882" y="0"/>
                  </a:moveTo>
                  <a:lnTo>
                    <a:pt x="115887" y="0"/>
                  </a:lnTo>
                  <a:lnTo>
                    <a:pt x="70802" y="9207"/>
                  </a:lnTo>
                  <a:lnTo>
                    <a:pt x="33972" y="33972"/>
                  </a:lnTo>
                  <a:lnTo>
                    <a:pt x="9207" y="70802"/>
                  </a:lnTo>
                  <a:lnTo>
                    <a:pt x="0" y="115887"/>
                  </a:lnTo>
                  <a:lnTo>
                    <a:pt x="0" y="579120"/>
                  </a:lnTo>
                  <a:lnTo>
                    <a:pt x="9207" y="624205"/>
                  </a:lnTo>
                  <a:lnTo>
                    <a:pt x="33972" y="661035"/>
                  </a:lnTo>
                  <a:lnTo>
                    <a:pt x="70802" y="685800"/>
                  </a:lnTo>
                  <a:lnTo>
                    <a:pt x="115887" y="695007"/>
                  </a:lnTo>
                  <a:lnTo>
                    <a:pt x="2615882" y="695007"/>
                  </a:lnTo>
                  <a:lnTo>
                    <a:pt x="2660967" y="685800"/>
                  </a:lnTo>
                  <a:lnTo>
                    <a:pt x="2697797" y="661035"/>
                  </a:lnTo>
                  <a:lnTo>
                    <a:pt x="2722562" y="624205"/>
                  </a:lnTo>
                  <a:lnTo>
                    <a:pt x="2731770" y="579120"/>
                  </a:lnTo>
                  <a:lnTo>
                    <a:pt x="2731770" y="115887"/>
                  </a:lnTo>
                  <a:lnTo>
                    <a:pt x="2722562" y="70802"/>
                  </a:lnTo>
                  <a:lnTo>
                    <a:pt x="2697797" y="33972"/>
                  </a:lnTo>
                  <a:lnTo>
                    <a:pt x="2660967" y="9207"/>
                  </a:lnTo>
                  <a:lnTo>
                    <a:pt x="2615882" y="0"/>
                  </a:lnTo>
                  <a:close/>
                </a:path>
                <a:path w="2745740" h="2191385">
                  <a:moveTo>
                    <a:pt x="2630170" y="748347"/>
                  </a:moveTo>
                  <a:lnTo>
                    <a:pt x="129857" y="748347"/>
                  </a:lnTo>
                  <a:lnTo>
                    <a:pt x="85090" y="757237"/>
                  </a:lnTo>
                  <a:lnTo>
                    <a:pt x="48259" y="782002"/>
                  </a:lnTo>
                  <a:lnTo>
                    <a:pt x="23177" y="818832"/>
                  </a:lnTo>
                  <a:lnTo>
                    <a:pt x="14287" y="863917"/>
                  </a:lnTo>
                  <a:lnTo>
                    <a:pt x="14287" y="1327150"/>
                  </a:lnTo>
                  <a:lnTo>
                    <a:pt x="23177" y="1372235"/>
                  </a:lnTo>
                  <a:lnTo>
                    <a:pt x="48259" y="1409065"/>
                  </a:lnTo>
                  <a:lnTo>
                    <a:pt x="85090" y="1434147"/>
                  </a:lnTo>
                  <a:lnTo>
                    <a:pt x="129857" y="1443037"/>
                  </a:lnTo>
                  <a:lnTo>
                    <a:pt x="2630170" y="1443037"/>
                  </a:lnTo>
                  <a:lnTo>
                    <a:pt x="2674937" y="1434147"/>
                  </a:lnTo>
                  <a:lnTo>
                    <a:pt x="2711767" y="1409065"/>
                  </a:lnTo>
                  <a:lnTo>
                    <a:pt x="2736850" y="1372235"/>
                  </a:lnTo>
                  <a:lnTo>
                    <a:pt x="2745740" y="1327150"/>
                  </a:lnTo>
                  <a:lnTo>
                    <a:pt x="2745740" y="863917"/>
                  </a:lnTo>
                  <a:lnTo>
                    <a:pt x="2736850" y="818832"/>
                  </a:lnTo>
                  <a:lnTo>
                    <a:pt x="2711767" y="782002"/>
                  </a:lnTo>
                  <a:lnTo>
                    <a:pt x="2674937" y="757237"/>
                  </a:lnTo>
                  <a:lnTo>
                    <a:pt x="2630170" y="748347"/>
                  </a:lnTo>
                  <a:close/>
                </a:path>
              </a:pathLst>
            </a:custGeom>
            <a:solidFill>
              <a:srgbClr val="AF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21725" y="1805622"/>
              <a:ext cx="2731770" cy="695325"/>
            </a:xfrm>
            <a:custGeom>
              <a:avLst/>
              <a:gdLst/>
              <a:ahLst/>
              <a:cxnLst/>
              <a:rect l="l" t="t" r="r" b="b"/>
              <a:pathLst>
                <a:path w="2731770" h="695325">
                  <a:moveTo>
                    <a:pt x="2615882" y="0"/>
                  </a:moveTo>
                  <a:lnTo>
                    <a:pt x="115887" y="0"/>
                  </a:lnTo>
                  <a:lnTo>
                    <a:pt x="70802" y="9207"/>
                  </a:lnTo>
                  <a:lnTo>
                    <a:pt x="33972" y="33972"/>
                  </a:lnTo>
                  <a:lnTo>
                    <a:pt x="9207" y="70802"/>
                  </a:lnTo>
                  <a:lnTo>
                    <a:pt x="0" y="115887"/>
                  </a:lnTo>
                  <a:lnTo>
                    <a:pt x="0" y="579119"/>
                  </a:lnTo>
                  <a:lnTo>
                    <a:pt x="9207" y="624204"/>
                  </a:lnTo>
                  <a:lnTo>
                    <a:pt x="33972" y="661035"/>
                  </a:lnTo>
                  <a:lnTo>
                    <a:pt x="70802" y="685800"/>
                  </a:lnTo>
                  <a:lnTo>
                    <a:pt x="115887" y="695007"/>
                  </a:lnTo>
                  <a:lnTo>
                    <a:pt x="2615882" y="695007"/>
                  </a:lnTo>
                  <a:lnTo>
                    <a:pt x="2660967" y="685800"/>
                  </a:lnTo>
                  <a:lnTo>
                    <a:pt x="2697797" y="661035"/>
                  </a:lnTo>
                  <a:lnTo>
                    <a:pt x="2722562" y="624204"/>
                  </a:lnTo>
                  <a:lnTo>
                    <a:pt x="2731770" y="579119"/>
                  </a:lnTo>
                  <a:lnTo>
                    <a:pt x="2731770" y="115887"/>
                  </a:lnTo>
                  <a:lnTo>
                    <a:pt x="2722562" y="70802"/>
                  </a:lnTo>
                  <a:lnTo>
                    <a:pt x="2697797" y="33972"/>
                  </a:lnTo>
                  <a:lnTo>
                    <a:pt x="2660967" y="9207"/>
                  </a:lnTo>
                  <a:lnTo>
                    <a:pt x="261588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21725" y="2541587"/>
              <a:ext cx="2731770" cy="1252220"/>
            </a:xfrm>
            <a:custGeom>
              <a:avLst/>
              <a:gdLst/>
              <a:ahLst/>
              <a:cxnLst/>
              <a:rect l="l" t="t" r="r" b="b"/>
              <a:pathLst>
                <a:path w="2731770" h="1252220">
                  <a:moveTo>
                    <a:pt x="2522854" y="0"/>
                  </a:moveTo>
                  <a:lnTo>
                    <a:pt x="208597" y="0"/>
                  </a:lnTo>
                  <a:lnTo>
                    <a:pt x="160654" y="5397"/>
                  </a:lnTo>
                  <a:lnTo>
                    <a:pt x="116840" y="21272"/>
                  </a:lnTo>
                  <a:lnTo>
                    <a:pt x="78104" y="45720"/>
                  </a:lnTo>
                  <a:lnTo>
                    <a:pt x="45720" y="78104"/>
                  </a:lnTo>
                  <a:lnTo>
                    <a:pt x="21272" y="116839"/>
                  </a:lnTo>
                  <a:lnTo>
                    <a:pt x="5397" y="160654"/>
                  </a:lnTo>
                  <a:lnTo>
                    <a:pt x="0" y="208597"/>
                  </a:lnTo>
                  <a:lnTo>
                    <a:pt x="0" y="1043304"/>
                  </a:lnTo>
                  <a:lnTo>
                    <a:pt x="5397" y="1090930"/>
                  </a:lnTo>
                  <a:lnTo>
                    <a:pt x="21272" y="1135062"/>
                  </a:lnTo>
                  <a:lnTo>
                    <a:pt x="45720" y="1173797"/>
                  </a:lnTo>
                  <a:lnTo>
                    <a:pt x="78104" y="1205864"/>
                  </a:lnTo>
                  <a:lnTo>
                    <a:pt x="116840" y="1230630"/>
                  </a:lnTo>
                  <a:lnTo>
                    <a:pt x="160654" y="1246187"/>
                  </a:lnTo>
                  <a:lnTo>
                    <a:pt x="208597" y="1251902"/>
                  </a:lnTo>
                  <a:lnTo>
                    <a:pt x="2522854" y="1251902"/>
                  </a:lnTo>
                  <a:lnTo>
                    <a:pt x="2570797" y="1246187"/>
                  </a:lnTo>
                  <a:lnTo>
                    <a:pt x="2614612" y="1230630"/>
                  </a:lnTo>
                  <a:lnTo>
                    <a:pt x="2653347" y="1205864"/>
                  </a:lnTo>
                  <a:lnTo>
                    <a:pt x="2685732" y="1173797"/>
                  </a:lnTo>
                  <a:lnTo>
                    <a:pt x="2710497" y="1135062"/>
                  </a:lnTo>
                  <a:lnTo>
                    <a:pt x="2726054" y="1090930"/>
                  </a:lnTo>
                  <a:lnTo>
                    <a:pt x="2731770" y="1043304"/>
                  </a:lnTo>
                  <a:lnTo>
                    <a:pt x="2731770" y="208597"/>
                  </a:lnTo>
                  <a:lnTo>
                    <a:pt x="2726054" y="160654"/>
                  </a:lnTo>
                  <a:lnTo>
                    <a:pt x="2710497" y="116839"/>
                  </a:lnTo>
                  <a:lnTo>
                    <a:pt x="2685732" y="78104"/>
                  </a:lnTo>
                  <a:lnTo>
                    <a:pt x="2653347" y="45720"/>
                  </a:lnTo>
                  <a:lnTo>
                    <a:pt x="2614612" y="21272"/>
                  </a:lnTo>
                  <a:lnTo>
                    <a:pt x="2570797" y="5397"/>
                  </a:lnTo>
                  <a:lnTo>
                    <a:pt x="2522854" y="0"/>
                  </a:lnTo>
                  <a:close/>
                </a:path>
              </a:pathLst>
            </a:custGeom>
            <a:solidFill>
              <a:srgbClr val="FFE2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55344" y="542607"/>
            <a:ext cx="3910329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Απειλές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4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ταξινόμηση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85" dirty="0">
                <a:latin typeface="Times New Roman"/>
                <a:cs typeface="Times New Roman"/>
              </a:rPr>
              <a:t>κυβερνοαπειλών</a:t>
            </a:r>
            <a:r>
              <a:rPr sz="1450" spc="60" dirty="0">
                <a:latin typeface="Times New Roman"/>
                <a:cs typeface="Times New Roman"/>
              </a:rPr>
              <a:t> </a:t>
            </a:r>
            <a:r>
              <a:rPr sz="1450" spc="75" dirty="0">
                <a:latin typeface="Times New Roman"/>
                <a:cs typeface="Times New Roman"/>
              </a:rPr>
              <a:t>σε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100" dirty="0">
                <a:latin typeface="Times New Roman"/>
                <a:cs typeface="Times New Roman"/>
              </a:rPr>
              <a:t>"δίκτυα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ελέγχου"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25" dirty="0">
                <a:latin typeface="Times New Roman"/>
                <a:cs typeface="Times New Roman"/>
              </a:rPr>
              <a:t>-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ΔΙΑΘΕΣΙΜΟΤΗΤΑ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9768" y="1361251"/>
            <a:ext cx="5816600" cy="689932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75260" indent="-162560">
              <a:lnSpc>
                <a:spcPct val="100000"/>
              </a:lnSpc>
              <a:spcBef>
                <a:spcPts val="420"/>
              </a:spcBef>
              <a:buClr>
                <a:srgbClr val="FFBA00"/>
              </a:buClr>
              <a:buSzPct val="210526"/>
              <a:buFont typeface="Arial"/>
              <a:buChar char="•"/>
              <a:tabLst>
                <a:tab pos="175260" algn="l"/>
              </a:tabLst>
            </a:pPr>
            <a:r>
              <a:rPr sz="1050" b="1" spc="-15" dirty="0">
                <a:latin typeface="Calibri"/>
                <a:cs typeface="Calibri"/>
              </a:rPr>
              <a:t>Επιτιθέμενος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στρουμφ</a:t>
            </a:r>
            <a:endParaRPr sz="1050" dirty="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spcBef>
                <a:spcPts val="1295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1000" spc="55" dirty="0">
                <a:latin typeface="Calibri"/>
                <a:cs typeface="Calibri"/>
              </a:rPr>
              <a:t>Πρόκειται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για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ένα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είδος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πλημμύρας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ICMP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(π.χ.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με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τη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χρήση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του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hping3),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κατά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την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οποία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ένας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επιτιθέμενος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6776" y="2051183"/>
            <a:ext cx="4610100" cy="535403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35"/>
              </a:spcBef>
              <a:buSzPct val="200000"/>
              <a:buAutoNum type="arabicPeriod"/>
              <a:tabLst>
                <a:tab pos="354965" algn="l"/>
                <a:tab pos="355600" algn="l"/>
              </a:tabLst>
            </a:pPr>
            <a:r>
              <a:rPr sz="900" spc="60" dirty="0">
                <a:latin typeface="Calibri"/>
                <a:cs typeface="Calibri"/>
              </a:rPr>
              <a:t>Προσποιείται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νόμιμο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κόμβο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π.χ.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χρησιμοποιώντας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την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IP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του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θύματος)</a:t>
            </a:r>
            <a:endParaRPr sz="9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SzPct val="200000"/>
              <a:buAutoNum type="arabicPeriod"/>
              <a:tabLst>
                <a:tab pos="354965" algn="l"/>
                <a:tab pos="355600" algn="l"/>
              </a:tabLst>
            </a:pPr>
            <a:r>
              <a:rPr sz="900" spc="65" dirty="0">
                <a:latin typeface="Calibri"/>
                <a:cs typeface="Calibri"/>
              </a:rPr>
              <a:t>Προκαλεί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πλημμύρα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πολυεκπομπής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ή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εκπομπής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με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την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αποστολή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ενός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πακέτου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δεδομένων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ICMP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3897" y="2699717"/>
            <a:ext cx="6538595" cy="675826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370"/>
              </a:spcBef>
              <a:buSzPct val="188235"/>
              <a:buFont typeface="Arial"/>
              <a:buChar char="•"/>
              <a:tabLst>
                <a:tab pos="195580" algn="l"/>
              </a:tabLst>
            </a:pPr>
            <a:r>
              <a:rPr sz="1000" spc="85" dirty="0">
                <a:latin typeface="Calibri"/>
                <a:cs typeface="Calibri"/>
              </a:rPr>
              <a:t>Κάθε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σύστημα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που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λαμβάνει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το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αίτημα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ICMP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echo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request)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θα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μια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απάντηση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(echo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reply)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στο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όχι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στον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επιτιθέμενο.</a:t>
            </a:r>
            <a:endParaRPr sz="10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1260"/>
              </a:spcBef>
              <a:buSzPct val="188235"/>
              <a:buFont typeface="Arial"/>
              <a:buChar char="•"/>
              <a:tabLst>
                <a:tab pos="195580" algn="l"/>
              </a:tabLst>
            </a:pPr>
            <a:r>
              <a:rPr sz="1000" spc="65" dirty="0">
                <a:latin typeface="Calibri"/>
                <a:cs typeface="Calibri"/>
              </a:rPr>
              <a:t>Ως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αποτέλεσμα,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το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σύστημα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του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θύματος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θα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πλημμυρίσει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και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ο</a:t>
            </a:r>
            <a:r>
              <a:rPr sz="1000" spc="50" dirty="0">
                <a:latin typeface="Calibri"/>
                <a:cs typeface="Calibri"/>
              </a:rPr>
              <a:t> επιτιθέμενος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θα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αρνηθεί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την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εξυπηρέτηση.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2602" y="3302430"/>
            <a:ext cx="6139815" cy="11477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37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1050" b="1" spc="80" dirty="0">
                <a:latin typeface="Calibri"/>
                <a:cs typeface="Calibri"/>
              </a:rPr>
              <a:t>Επίθεση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100" dirty="0">
                <a:latin typeface="Calibri"/>
                <a:cs typeface="Calibri"/>
              </a:rPr>
              <a:t>επανάληψης</a:t>
            </a:r>
            <a:endParaRPr sz="1050" dirty="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1205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1000" spc="80" dirty="0">
                <a:latin typeface="Calibri"/>
                <a:cs typeface="Calibri"/>
              </a:rPr>
              <a:t>Αυτή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επίθεση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αποσκοπεί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στην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πρόκληση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δραστικής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άρνησης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παροχής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υπηρεσιών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με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την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επανάληψη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ενός </a:t>
            </a:r>
            <a:r>
              <a:rPr sz="1000" spc="-17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προηγούμενου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μηνύματος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αρκετές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φορές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εναντίον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ενός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συγκεκριμένου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στόχου.</a:t>
            </a:r>
            <a:endParaRPr sz="10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Char char="•"/>
            </a:pPr>
            <a:endParaRPr sz="1200" dirty="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buSzPct val="200000"/>
              <a:buFont typeface="Arial"/>
              <a:buChar char="•"/>
              <a:tabLst>
                <a:tab pos="396875" algn="l"/>
              </a:tabLst>
            </a:pPr>
            <a:r>
              <a:rPr sz="900" spc="40" dirty="0">
                <a:latin typeface="Calibri"/>
                <a:cs typeface="Calibri"/>
              </a:rPr>
              <a:t>Για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να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γίνει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αυτό,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ο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επιτιθέμενος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πρέπει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πρώτα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να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υποκλέψει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κανάλια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επικοινωνίας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623107" y="1973897"/>
            <a:ext cx="931544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ΔΙΑΘΕΣΙΜΟΤΗΤΑ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227502" y="2247582"/>
            <a:ext cx="172529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Μερικά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παραδείγματα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είναι: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860790" y="2704217"/>
            <a:ext cx="1713864" cy="10223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85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55" dirty="0">
                <a:latin typeface="Calibri"/>
                <a:cs typeface="Calibri"/>
              </a:rPr>
              <a:t>Επίθεση</a:t>
            </a:r>
            <a:r>
              <a:rPr sz="950" spc="-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ωμής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βίας</a:t>
            </a:r>
            <a:endParaRPr sz="9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1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80" dirty="0">
                <a:latin typeface="Calibri"/>
                <a:cs typeface="Calibri"/>
              </a:rPr>
              <a:t>Επίθεση</a:t>
            </a:r>
            <a:r>
              <a:rPr sz="950" spc="5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από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πλημμύρα</a:t>
            </a:r>
            <a:endParaRPr sz="9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1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b="1" spc="-15" dirty="0">
                <a:latin typeface="Calibri"/>
                <a:cs typeface="Calibri"/>
              </a:rPr>
              <a:t>Επιτιθέμενος</a:t>
            </a:r>
            <a:r>
              <a:rPr sz="950" b="1" spc="-35" dirty="0">
                <a:latin typeface="Calibri"/>
                <a:cs typeface="Calibri"/>
              </a:rPr>
              <a:t> </a:t>
            </a:r>
            <a:r>
              <a:rPr sz="950" b="1" spc="-5" dirty="0">
                <a:latin typeface="Calibri"/>
                <a:cs typeface="Calibri"/>
              </a:rPr>
              <a:t>στρουμφ</a:t>
            </a:r>
            <a:endParaRPr sz="9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15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b="1" spc="80" dirty="0">
                <a:latin typeface="Calibri"/>
                <a:cs typeface="Calibri"/>
              </a:rPr>
              <a:t>Επίθεση</a:t>
            </a:r>
            <a:r>
              <a:rPr sz="950" b="1" dirty="0">
                <a:latin typeface="Calibri"/>
                <a:cs typeface="Calibri"/>
              </a:rPr>
              <a:t> </a:t>
            </a:r>
            <a:r>
              <a:rPr sz="950" b="1" spc="100" dirty="0">
                <a:latin typeface="Calibri"/>
                <a:cs typeface="Calibri"/>
              </a:rPr>
              <a:t>επανάληψης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306242" y="4050029"/>
            <a:ext cx="157797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Ολοκληρώνω</a:t>
            </a:r>
            <a:r>
              <a:rPr sz="950" spc="-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την</a:t>
            </a:r>
            <a:r>
              <a:rPr sz="950" spc="-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Calibri"/>
                <a:cs typeface="Calibri"/>
              </a:rPr>
              <a:t>ακεραιότητα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995409" y="4668202"/>
            <a:ext cx="2200275" cy="652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ΕΜΠΙΣΤΕΥΤΙΚΌΤΗΤΑ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ΠΙΣΤΟΠΟΙΗΣΗ/</a:t>
            </a:r>
            <a:r>
              <a:rPr sz="9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ΕΞΟΥΣΙΟΔΌΤΗΣΗ</a:t>
            </a:r>
            <a:r>
              <a:rPr sz="9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ΧΡΗΣΤΗ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2554" y="5913754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333162" y="5805804"/>
            <a:ext cx="10350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673840" y="52069"/>
            <a:ext cx="336550" cy="46335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204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r>
              <a:rPr sz="2450" spc="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50" dirty="0">
                <a:solidFill>
                  <a:srgbClr val="D8D8D8"/>
                </a:solidFill>
                <a:latin typeface="Calibri"/>
                <a:cs typeface="Calibri"/>
              </a:rPr>
              <a:t>ΚΥΒΕΡΝΟΑΠΕΙΛΩΝ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28075" y="4595177"/>
              <a:ext cx="2745740" cy="1443355"/>
            </a:xfrm>
            <a:custGeom>
              <a:avLst/>
              <a:gdLst/>
              <a:ahLst/>
              <a:cxnLst/>
              <a:rect l="l" t="t" r="r" b="b"/>
              <a:pathLst>
                <a:path w="2745740" h="1443354">
                  <a:moveTo>
                    <a:pt x="2615882" y="748347"/>
                  </a:moveTo>
                  <a:lnTo>
                    <a:pt x="115887" y="748347"/>
                  </a:lnTo>
                  <a:lnTo>
                    <a:pt x="70802" y="757237"/>
                  </a:lnTo>
                  <a:lnTo>
                    <a:pt x="33972" y="782002"/>
                  </a:lnTo>
                  <a:lnTo>
                    <a:pt x="9207" y="818832"/>
                  </a:lnTo>
                  <a:lnTo>
                    <a:pt x="0" y="863917"/>
                  </a:lnTo>
                  <a:lnTo>
                    <a:pt x="0" y="1327150"/>
                  </a:lnTo>
                  <a:lnTo>
                    <a:pt x="9207" y="1372235"/>
                  </a:lnTo>
                  <a:lnTo>
                    <a:pt x="33972" y="1409065"/>
                  </a:lnTo>
                  <a:lnTo>
                    <a:pt x="70802" y="1434147"/>
                  </a:lnTo>
                  <a:lnTo>
                    <a:pt x="115887" y="1443037"/>
                  </a:lnTo>
                  <a:lnTo>
                    <a:pt x="2615882" y="1443037"/>
                  </a:lnTo>
                  <a:lnTo>
                    <a:pt x="2660967" y="1434147"/>
                  </a:lnTo>
                  <a:lnTo>
                    <a:pt x="2697797" y="1409065"/>
                  </a:lnTo>
                  <a:lnTo>
                    <a:pt x="2722562" y="1372235"/>
                  </a:lnTo>
                  <a:lnTo>
                    <a:pt x="2731770" y="1327150"/>
                  </a:lnTo>
                  <a:lnTo>
                    <a:pt x="2731770" y="863917"/>
                  </a:lnTo>
                  <a:lnTo>
                    <a:pt x="2722562" y="818832"/>
                  </a:lnTo>
                  <a:lnTo>
                    <a:pt x="2697797" y="782002"/>
                  </a:lnTo>
                  <a:lnTo>
                    <a:pt x="2660967" y="757237"/>
                  </a:lnTo>
                  <a:lnTo>
                    <a:pt x="2615882" y="748347"/>
                  </a:lnTo>
                  <a:close/>
                </a:path>
                <a:path w="2745740" h="1443354">
                  <a:moveTo>
                    <a:pt x="2630170" y="0"/>
                  </a:moveTo>
                  <a:lnTo>
                    <a:pt x="129857" y="0"/>
                  </a:lnTo>
                  <a:lnTo>
                    <a:pt x="85090" y="9207"/>
                  </a:lnTo>
                  <a:lnTo>
                    <a:pt x="48259" y="33972"/>
                  </a:lnTo>
                  <a:lnTo>
                    <a:pt x="23177" y="70802"/>
                  </a:lnTo>
                  <a:lnTo>
                    <a:pt x="14287" y="115887"/>
                  </a:lnTo>
                  <a:lnTo>
                    <a:pt x="14287" y="579120"/>
                  </a:lnTo>
                  <a:lnTo>
                    <a:pt x="23177" y="624205"/>
                  </a:lnTo>
                  <a:lnTo>
                    <a:pt x="48259" y="661035"/>
                  </a:lnTo>
                  <a:lnTo>
                    <a:pt x="85090" y="685800"/>
                  </a:lnTo>
                  <a:lnTo>
                    <a:pt x="129857" y="695007"/>
                  </a:lnTo>
                  <a:lnTo>
                    <a:pt x="2630170" y="695007"/>
                  </a:lnTo>
                  <a:lnTo>
                    <a:pt x="2674937" y="685800"/>
                  </a:lnTo>
                  <a:lnTo>
                    <a:pt x="2711767" y="661035"/>
                  </a:lnTo>
                  <a:lnTo>
                    <a:pt x="2736850" y="624205"/>
                  </a:lnTo>
                  <a:lnTo>
                    <a:pt x="2745740" y="579120"/>
                  </a:lnTo>
                  <a:lnTo>
                    <a:pt x="2745740" y="115887"/>
                  </a:lnTo>
                  <a:lnTo>
                    <a:pt x="2736850" y="70802"/>
                  </a:lnTo>
                  <a:lnTo>
                    <a:pt x="2711767" y="33972"/>
                  </a:lnTo>
                  <a:lnTo>
                    <a:pt x="2674937" y="9207"/>
                  </a:lnTo>
                  <a:lnTo>
                    <a:pt x="2630170" y="0"/>
                  </a:lnTo>
                  <a:close/>
                </a:path>
              </a:pathLst>
            </a:custGeom>
            <a:solidFill>
              <a:srgbClr val="AF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69032" y="2884487"/>
              <a:ext cx="2731770" cy="695325"/>
            </a:xfrm>
            <a:custGeom>
              <a:avLst/>
              <a:gdLst/>
              <a:ahLst/>
              <a:cxnLst/>
              <a:rect l="l" t="t" r="r" b="b"/>
              <a:pathLst>
                <a:path w="2731770" h="695325">
                  <a:moveTo>
                    <a:pt x="2615882" y="0"/>
                  </a:moveTo>
                  <a:lnTo>
                    <a:pt x="115887" y="0"/>
                  </a:lnTo>
                  <a:lnTo>
                    <a:pt x="70802" y="9207"/>
                  </a:lnTo>
                  <a:lnTo>
                    <a:pt x="33972" y="33972"/>
                  </a:lnTo>
                  <a:lnTo>
                    <a:pt x="9207" y="70802"/>
                  </a:lnTo>
                  <a:lnTo>
                    <a:pt x="0" y="115887"/>
                  </a:lnTo>
                  <a:lnTo>
                    <a:pt x="0" y="579120"/>
                  </a:lnTo>
                  <a:lnTo>
                    <a:pt x="9207" y="624204"/>
                  </a:lnTo>
                  <a:lnTo>
                    <a:pt x="33972" y="661035"/>
                  </a:lnTo>
                  <a:lnTo>
                    <a:pt x="70802" y="685800"/>
                  </a:lnTo>
                  <a:lnTo>
                    <a:pt x="115887" y="695007"/>
                  </a:lnTo>
                  <a:lnTo>
                    <a:pt x="2615882" y="695007"/>
                  </a:lnTo>
                  <a:lnTo>
                    <a:pt x="2660967" y="685800"/>
                  </a:lnTo>
                  <a:lnTo>
                    <a:pt x="2697797" y="661035"/>
                  </a:lnTo>
                  <a:lnTo>
                    <a:pt x="2722562" y="624204"/>
                  </a:lnTo>
                  <a:lnTo>
                    <a:pt x="2731770" y="579120"/>
                  </a:lnTo>
                  <a:lnTo>
                    <a:pt x="2731770" y="115887"/>
                  </a:lnTo>
                  <a:lnTo>
                    <a:pt x="2722562" y="70802"/>
                  </a:lnTo>
                  <a:lnTo>
                    <a:pt x="2697797" y="33972"/>
                  </a:lnTo>
                  <a:lnTo>
                    <a:pt x="2660967" y="9207"/>
                  </a:lnTo>
                  <a:lnTo>
                    <a:pt x="261588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74747" y="2157412"/>
              <a:ext cx="2731770" cy="695325"/>
            </a:xfrm>
            <a:custGeom>
              <a:avLst/>
              <a:gdLst/>
              <a:ahLst/>
              <a:cxnLst/>
              <a:rect l="l" t="t" r="r" b="b"/>
              <a:pathLst>
                <a:path w="2731770" h="695325">
                  <a:moveTo>
                    <a:pt x="2615882" y="0"/>
                  </a:moveTo>
                  <a:lnTo>
                    <a:pt x="115887" y="0"/>
                  </a:lnTo>
                  <a:lnTo>
                    <a:pt x="70802" y="9207"/>
                  </a:lnTo>
                  <a:lnTo>
                    <a:pt x="33972" y="33972"/>
                  </a:lnTo>
                  <a:lnTo>
                    <a:pt x="9207" y="70802"/>
                  </a:lnTo>
                  <a:lnTo>
                    <a:pt x="0" y="115887"/>
                  </a:lnTo>
                  <a:lnTo>
                    <a:pt x="0" y="579120"/>
                  </a:lnTo>
                  <a:lnTo>
                    <a:pt x="9207" y="624204"/>
                  </a:lnTo>
                  <a:lnTo>
                    <a:pt x="33972" y="661035"/>
                  </a:lnTo>
                  <a:lnTo>
                    <a:pt x="70802" y="685800"/>
                  </a:lnTo>
                  <a:lnTo>
                    <a:pt x="115887" y="695007"/>
                  </a:lnTo>
                  <a:lnTo>
                    <a:pt x="2615882" y="695007"/>
                  </a:lnTo>
                  <a:lnTo>
                    <a:pt x="2660967" y="685800"/>
                  </a:lnTo>
                  <a:lnTo>
                    <a:pt x="2697797" y="661035"/>
                  </a:lnTo>
                  <a:lnTo>
                    <a:pt x="2722562" y="624204"/>
                  </a:lnTo>
                  <a:lnTo>
                    <a:pt x="2731770" y="579120"/>
                  </a:lnTo>
                  <a:lnTo>
                    <a:pt x="2731770" y="115887"/>
                  </a:lnTo>
                  <a:lnTo>
                    <a:pt x="2722562" y="70802"/>
                  </a:lnTo>
                  <a:lnTo>
                    <a:pt x="2697797" y="33972"/>
                  </a:lnTo>
                  <a:lnTo>
                    <a:pt x="2660967" y="9207"/>
                  </a:lnTo>
                  <a:lnTo>
                    <a:pt x="2615882" y="0"/>
                  </a:lnTo>
                  <a:close/>
                </a:path>
              </a:pathLst>
            </a:custGeom>
            <a:solidFill>
              <a:srgbClr val="AF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742362" y="3626167"/>
              <a:ext cx="2731770" cy="904240"/>
            </a:xfrm>
            <a:custGeom>
              <a:avLst/>
              <a:gdLst/>
              <a:ahLst/>
              <a:cxnLst/>
              <a:rect l="l" t="t" r="r" b="b"/>
              <a:pathLst>
                <a:path w="2731770" h="904239">
                  <a:moveTo>
                    <a:pt x="2580957" y="0"/>
                  </a:moveTo>
                  <a:lnTo>
                    <a:pt x="150812" y="0"/>
                  </a:lnTo>
                  <a:lnTo>
                    <a:pt x="103187" y="7620"/>
                  </a:lnTo>
                  <a:lnTo>
                    <a:pt x="61595" y="29210"/>
                  </a:lnTo>
                  <a:lnTo>
                    <a:pt x="29209" y="61595"/>
                  </a:lnTo>
                  <a:lnTo>
                    <a:pt x="7620" y="103187"/>
                  </a:lnTo>
                  <a:lnTo>
                    <a:pt x="0" y="150812"/>
                  </a:lnTo>
                  <a:lnTo>
                    <a:pt x="0" y="753427"/>
                  </a:lnTo>
                  <a:lnTo>
                    <a:pt x="7620" y="801052"/>
                  </a:lnTo>
                  <a:lnTo>
                    <a:pt x="29209" y="842645"/>
                  </a:lnTo>
                  <a:lnTo>
                    <a:pt x="61595" y="875030"/>
                  </a:lnTo>
                  <a:lnTo>
                    <a:pt x="103187" y="896620"/>
                  </a:lnTo>
                  <a:lnTo>
                    <a:pt x="150812" y="904240"/>
                  </a:lnTo>
                  <a:lnTo>
                    <a:pt x="2580957" y="904240"/>
                  </a:lnTo>
                  <a:lnTo>
                    <a:pt x="2628582" y="896620"/>
                  </a:lnTo>
                  <a:lnTo>
                    <a:pt x="2669857" y="875030"/>
                  </a:lnTo>
                  <a:lnTo>
                    <a:pt x="2702559" y="842645"/>
                  </a:lnTo>
                  <a:lnTo>
                    <a:pt x="2723832" y="801052"/>
                  </a:lnTo>
                  <a:lnTo>
                    <a:pt x="2731770" y="753427"/>
                  </a:lnTo>
                  <a:lnTo>
                    <a:pt x="2731770" y="150812"/>
                  </a:lnTo>
                  <a:lnTo>
                    <a:pt x="2723832" y="103187"/>
                  </a:lnTo>
                  <a:lnTo>
                    <a:pt x="2702559" y="61595"/>
                  </a:lnTo>
                  <a:lnTo>
                    <a:pt x="2669857" y="29210"/>
                  </a:lnTo>
                  <a:lnTo>
                    <a:pt x="2628582" y="7620"/>
                  </a:lnTo>
                  <a:lnTo>
                    <a:pt x="2580957" y="0"/>
                  </a:lnTo>
                  <a:close/>
                </a:path>
              </a:pathLst>
            </a:custGeom>
            <a:solidFill>
              <a:srgbClr val="FFE2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55344" y="542607"/>
            <a:ext cx="3910329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Απειλές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4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ταξινόμηση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85" dirty="0">
                <a:latin typeface="Times New Roman"/>
                <a:cs typeface="Times New Roman"/>
              </a:rPr>
              <a:t>κυβερνοαπειλών</a:t>
            </a:r>
            <a:r>
              <a:rPr sz="1450" spc="60" dirty="0">
                <a:latin typeface="Times New Roman"/>
                <a:cs typeface="Times New Roman"/>
              </a:rPr>
              <a:t> </a:t>
            </a:r>
            <a:r>
              <a:rPr sz="1450" spc="75" dirty="0">
                <a:latin typeface="Times New Roman"/>
                <a:cs typeface="Times New Roman"/>
              </a:rPr>
              <a:t>σε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130" dirty="0">
                <a:latin typeface="Times New Roman"/>
                <a:cs typeface="Times New Roman"/>
              </a:rPr>
              <a:t>"δίκτυα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ελέγχου"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45" dirty="0">
                <a:latin typeface="Times New Roman"/>
                <a:cs typeface="Times New Roman"/>
              </a:rPr>
              <a:t>-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14" dirty="0">
                <a:latin typeface="Times New Roman"/>
                <a:cs typeface="Times New Roman"/>
              </a:rPr>
              <a:t>ΟΛΟΚΛΗΡΩΣΗ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515" y="1592325"/>
            <a:ext cx="5924550" cy="147320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52400" indent="-139700">
              <a:lnSpc>
                <a:spcPct val="100000"/>
              </a:lnSpc>
              <a:spcBef>
                <a:spcPts val="390"/>
              </a:spcBef>
              <a:buClr>
                <a:srgbClr val="FFBA00"/>
              </a:buClr>
              <a:buSzPct val="155555"/>
              <a:buFont typeface="Arial"/>
              <a:buChar char="•"/>
              <a:tabLst>
                <a:tab pos="152400" algn="l"/>
              </a:tabLst>
            </a:pPr>
            <a:r>
              <a:rPr sz="900" b="1" spc="35" dirty="0">
                <a:latin typeface="Calibri"/>
                <a:cs typeface="Calibri"/>
              </a:rPr>
              <a:t>Λάθος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διαμόρφωση</a:t>
            </a:r>
            <a:endParaRPr sz="9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180"/>
              </a:spcBef>
              <a:buSzPct val="187500"/>
              <a:buFont typeface="Arial"/>
              <a:buChar char="•"/>
              <a:tabLst>
                <a:tab pos="396240" algn="l"/>
              </a:tabLst>
            </a:pPr>
            <a:r>
              <a:rPr sz="800" spc="75" dirty="0">
                <a:latin typeface="Calibri"/>
                <a:cs typeface="Calibri"/>
              </a:rPr>
              <a:t>Αυτός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85" dirty="0">
                <a:latin typeface="Calibri"/>
                <a:cs typeface="Calibri"/>
              </a:rPr>
              <a:t>ο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τύπος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επίθεσης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μπορεί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80" dirty="0">
                <a:latin typeface="Calibri"/>
                <a:cs typeface="Calibri"/>
              </a:rPr>
              <a:t>να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είναι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τυχαίος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ανθρώπινο</a:t>
            </a:r>
            <a:r>
              <a:rPr sz="800" spc="5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)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85" dirty="0">
                <a:latin typeface="Calibri"/>
                <a:cs typeface="Calibri"/>
              </a:rPr>
              <a:t>ή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προγραμματισμένος.</a:t>
            </a:r>
            <a:endParaRPr sz="800">
              <a:latin typeface="Calibri"/>
              <a:cs typeface="Calibri"/>
            </a:endParaRPr>
          </a:p>
          <a:p>
            <a:pPr marL="160655" indent="-147955">
              <a:lnSpc>
                <a:spcPct val="100000"/>
              </a:lnSpc>
              <a:spcBef>
                <a:spcPts val="1225"/>
              </a:spcBef>
              <a:buClr>
                <a:srgbClr val="FFBA00"/>
              </a:buClr>
              <a:buSzPct val="177777"/>
              <a:buFont typeface="Arial"/>
              <a:buChar char="•"/>
              <a:tabLst>
                <a:tab pos="160655" algn="l"/>
              </a:tabLst>
            </a:pPr>
            <a:r>
              <a:rPr sz="900" b="1" spc="70" dirty="0">
                <a:latin typeface="Calibri"/>
                <a:cs typeface="Calibri"/>
              </a:rPr>
              <a:t>Παραβίαση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π.χ.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65" dirty="0">
                <a:latin typeface="Calibri"/>
                <a:cs typeface="Calibri"/>
              </a:rPr>
              <a:t>εισαγωγή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70" dirty="0">
                <a:latin typeface="Calibri"/>
                <a:cs typeface="Calibri"/>
              </a:rPr>
              <a:t>κακόβουλου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60" dirty="0">
                <a:latin typeface="Calibri"/>
                <a:cs typeface="Calibri"/>
              </a:rPr>
              <a:t>λογισμικού)</a:t>
            </a:r>
            <a:endParaRPr sz="90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1185"/>
              </a:spcBef>
              <a:buSzPct val="187500"/>
              <a:buFont typeface="Arial"/>
              <a:buChar char="•"/>
              <a:tabLst>
                <a:tab pos="396875" algn="l"/>
              </a:tabLst>
            </a:pPr>
            <a:r>
              <a:rPr sz="800" spc="50" dirty="0">
                <a:latin typeface="Calibri"/>
                <a:cs typeface="Calibri"/>
              </a:rPr>
              <a:t>Όχι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μόνο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λόγω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ευπαθειών,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αλλά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και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λόγω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πτυχών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όπως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η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λανθασμένη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ρύθμιση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παραμέτρων/ανθρώπινο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λάθος,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το </a:t>
            </a:r>
            <a:r>
              <a:rPr sz="800" spc="-16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phishing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κ.λπ.</a:t>
            </a:r>
            <a:endParaRPr sz="8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1000">
              <a:latin typeface="Calibri"/>
              <a:cs typeface="Calibri"/>
            </a:endParaRPr>
          </a:p>
          <a:p>
            <a:pPr marL="160655" indent="-147955">
              <a:lnSpc>
                <a:spcPct val="100000"/>
              </a:lnSpc>
              <a:buClr>
                <a:srgbClr val="FFBA00"/>
              </a:buClr>
              <a:buSzPct val="177777"/>
              <a:buFont typeface="Arial"/>
              <a:buChar char="•"/>
              <a:tabLst>
                <a:tab pos="160655" algn="l"/>
              </a:tabLst>
            </a:pPr>
            <a:r>
              <a:rPr sz="900" b="1" spc="45" dirty="0">
                <a:latin typeface="Calibri"/>
                <a:cs typeface="Calibri"/>
              </a:rPr>
              <a:t>Τροποποίηση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του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δικτύου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ελέγχου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και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των</a:t>
            </a:r>
            <a:r>
              <a:rPr sz="900" b="1" spc="5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κύριων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πόρων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του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2810" y="3148139"/>
            <a:ext cx="5822950" cy="864869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380"/>
              </a:spcBef>
              <a:buSzPct val="187500"/>
              <a:buFont typeface="Arial"/>
              <a:buChar char="•"/>
              <a:tabLst>
                <a:tab pos="194945" algn="l"/>
              </a:tabLst>
            </a:pPr>
            <a:r>
              <a:rPr sz="800" spc="20" dirty="0">
                <a:latin typeface="Calibri"/>
                <a:cs typeface="Calibri"/>
              </a:rPr>
              <a:t>Man-in-the-middle</a:t>
            </a:r>
            <a:endParaRPr sz="80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35"/>
              </a:spcBef>
              <a:buSzPct val="187500"/>
              <a:buFont typeface="Arial"/>
              <a:buChar char="•"/>
              <a:tabLst>
                <a:tab pos="194945" algn="l"/>
              </a:tabLst>
            </a:pPr>
            <a:r>
              <a:rPr sz="800" spc="55" dirty="0">
                <a:latin typeface="Calibri"/>
                <a:cs typeface="Calibri"/>
              </a:rPr>
              <a:t>Τροποποίηση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του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σταθερολογισμικού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ή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του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λειτουργικού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συστήματος</a:t>
            </a:r>
            <a:endParaRPr sz="800">
              <a:latin typeface="Calibri"/>
              <a:cs typeface="Calibri"/>
            </a:endParaRPr>
          </a:p>
          <a:p>
            <a:pPr marL="194945" marR="5080" indent="-182245">
              <a:lnSpc>
                <a:spcPct val="101800"/>
              </a:lnSpc>
              <a:spcBef>
                <a:spcPts val="1215"/>
              </a:spcBef>
              <a:buSzPct val="187500"/>
              <a:buFont typeface="Arial"/>
              <a:buChar char="•"/>
              <a:tabLst>
                <a:tab pos="194945" algn="l"/>
              </a:tabLst>
            </a:pPr>
            <a:r>
              <a:rPr sz="800" spc="35" dirty="0">
                <a:latin typeface="Calibri"/>
                <a:cs typeface="Calibri"/>
              </a:rPr>
              <a:t>Κατάχρηση </a:t>
            </a:r>
            <a:r>
              <a:rPr sz="800" spc="40" dirty="0">
                <a:latin typeface="Calibri"/>
                <a:cs typeface="Calibri"/>
              </a:rPr>
              <a:t>μη ασφαλών πρωτοκόλλων όπως </a:t>
            </a:r>
            <a:r>
              <a:rPr sz="800" spc="35" dirty="0">
                <a:latin typeface="Calibri"/>
                <a:cs typeface="Calibri"/>
              </a:rPr>
              <a:t>TELNET, FTP </a:t>
            </a:r>
            <a:r>
              <a:rPr sz="800" spc="25" dirty="0">
                <a:latin typeface="Calibri"/>
                <a:cs typeface="Calibri"/>
              </a:rPr>
              <a:t>(File </a:t>
            </a:r>
            <a:r>
              <a:rPr sz="800" spc="30" dirty="0">
                <a:latin typeface="Calibri"/>
                <a:cs typeface="Calibri"/>
              </a:rPr>
              <a:t>Transfer Protocol </a:t>
            </a:r>
            <a:r>
              <a:rPr sz="800" spc="25" dirty="0">
                <a:latin typeface="Calibri"/>
                <a:cs typeface="Calibri"/>
              </a:rPr>
              <a:t>- </a:t>
            </a:r>
            <a:r>
              <a:rPr sz="800" spc="35" dirty="0">
                <a:latin typeface="Calibri"/>
                <a:cs typeface="Calibri"/>
              </a:rPr>
              <a:t>πρωτόκολλο μεταφοράς αρχείων μεταξύ </a:t>
            </a:r>
            <a:r>
              <a:rPr sz="800" spc="-170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servers)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ή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HTTP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2810" y="4106989"/>
            <a:ext cx="4023995" cy="480059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380"/>
              </a:spcBef>
              <a:buSzPct val="187500"/>
              <a:buFont typeface="Arial"/>
              <a:buChar char="•"/>
              <a:tabLst>
                <a:tab pos="194945" algn="l"/>
              </a:tabLst>
            </a:pPr>
            <a:r>
              <a:rPr sz="800" spc="75" dirty="0">
                <a:latin typeface="Calibri"/>
                <a:cs typeface="Calibri"/>
              </a:rPr>
              <a:t>Εισαγωγή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κώδικα</a:t>
            </a:r>
            <a:r>
              <a:rPr sz="800" spc="5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προγραμματισμού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για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80" dirty="0">
                <a:latin typeface="Calibri"/>
                <a:cs typeface="Calibri"/>
              </a:rPr>
              <a:t>κακόβουλο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90" dirty="0">
                <a:latin typeface="Calibri"/>
                <a:cs typeface="Calibri"/>
              </a:rPr>
              <a:t>Command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Control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80" dirty="0">
                <a:latin typeface="Calibri"/>
                <a:cs typeface="Calibri"/>
              </a:rPr>
              <a:t>C&amp;C)</a:t>
            </a:r>
            <a:endParaRPr sz="80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35"/>
              </a:spcBef>
              <a:buSzPct val="187500"/>
              <a:buFont typeface="Arial"/>
              <a:buChar char="•"/>
              <a:tabLst>
                <a:tab pos="194945" algn="l"/>
              </a:tabLst>
            </a:pPr>
            <a:r>
              <a:rPr sz="800" spc="55" dirty="0">
                <a:latin typeface="Calibri"/>
                <a:cs typeface="Calibri"/>
              </a:rPr>
              <a:t>...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1515" y="4699634"/>
            <a:ext cx="6213475" cy="435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77777"/>
              <a:buFont typeface="Arial"/>
              <a:buChar char="•"/>
              <a:tabLst>
                <a:tab pos="158750" algn="l"/>
              </a:tabLst>
            </a:pPr>
            <a:r>
              <a:rPr sz="900" spc="60" dirty="0">
                <a:latin typeface="Calibri"/>
                <a:cs typeface="Calibri"/>
              </a:rPr>
              <a:t>ΣΗΜΕΙΩΣΕΙΣ: Οι </a:t>
            </a:r>
            <a:r>
              <a:rPr sz="900" spc="55" dirty="0">
                <a:latin typeface="Calibri"/>
                <a:cs typeface="Calibri"/>
              </a:rPr>
              <a:t>απειλές </a:t>
            </a:r>
            <a:r>
              <a:rPr sz="900" spc="60" dirty="0">
                <a:latin typeface="Calibri"/>
                <a:cs typeface="Calibri"/>
              </a:rPr>
              <a:t>αυτές προαπαιτούν </a:t>
            </a:r>
            <a:r>
              <a:rPr sz="900" spc="65" dirty="0">
                <a:latin typeface="Calibri"/>
                <a:cs typeface="Calibri"/>
              </a:rPr>
              <a:t>διάφορα </a:t>
            </a:r>
            <a:r>
              <a:rPr sz="900" spc="60" dirty="0">
                <a:latin typeface="Calibri"/>
                <a:cs typeface="Calibri"/>
              </a:rPr>
              <a:t>πράγματα: τοποθεσία </a:t>
            </a:r>
            <a:r>
              <a:rPr sz="900" spc="65" dirty="0">
                <a:latin typeface="Calibri"/>
                <a:cs typeface="Calibri"/>
              </a:rPr>
              <a:t>των </a:t>
            </a:r>
            <a:r>
              <a:rPr sz="900" spc="60" dirty="0">
                <a:latin typeface="Calibri"/>
                <a:cs typeface="Calibri"/>
              </a:rPr>
              <a:t>στόχων, τύπος εξουσιοδότησης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και </a:t>
            </a:r>
            <a:r>
              <a:rPr sz="900" spc="65" dirty="0">
                <a:latin typeface="Calibri"/>
                <a:cs typeface="Calibri"/>
              </a:rPr>
              <a:t>χαλαρός </a:t>
            </a:r>
            <a:r>
              <a:rPr sz="900" spc="55" dirty="0">
                <a:latin typeface="Calibri"/>
                <a:cs typeface="Calibri"/>
              </a:rPr>
              <a:t>έλεγχος, </a:t>
            </a:r>
            <a:r>
              <a:rPr sz="900" spc="60" dirty="0">
                <a:latin typeface="Calibri"/>
                <a:cs typeface="Calibri"/>
              </a:rPr>
              <a:t>δραστηριότητα </a:t>
            </a:r>
            <a:r>
              <a:rPr sz="900" spc="55" dirty="0">
                <a:latin typeface="Calibri"/>
                <a:cs typeface="Calibri"/>
              </a:rPr>
              <a:t>και κινήσεις </a:t>
            </a:r>
            <a:r>
              <a:rPr sz="900" spc="50" dirty="0">
                <a:latin typeface="Calibri"/>
                <a:cs typeface="Calibri"/>
              </a:rPr>
              <a:t>(για </a:t>
            </a:r>
            <a:r>
              <a:rPr sz="900" spc="65" dirty="0">
                <a:latin typeface="Calibri"/>
                <a:cs typeface="Calibri"/>
              </a:rPr>
              <a:t>να </a:t>
            </a:r>
            <a:r>
              <a:rPr sz="900" spc="70" dirty="0">
                <a:latin typeface="Calibri"/>
                <a:cs typeface="Calibri"/>
              </a:rPr>
              <a:t>προκύψουν </a:t>
            </a:r>
            <a:r>
              <a:rPr sz="900" spc="50" dirty="0">
                <a:latin typeface="Calibri"/>
                <a:cs typeface="Calibri"/>
              </a:rPr>
              <a:t>stealth </a:t>
            </a:r>
            <a:r>
              <a:rPr sz="900" spc="55" dirty="0">
                <a:latin typeface="Calibri"/>
                <a:cs typeface="Calibri"/>
              </a:rPr>
              <a:t>επιθέσεις </a:t>
            </a:r>
            <a:r>
              <a:rPr sz="900" spc="70" dirty="0">
                <a:latin typeface="Calibri"/>
                <a:cs typeface="Calibri"/>
              </a:rPr>
              <a:t>ή </a:t>
            </a:r>
            <a:r>
              <a:rPr sz="900" spc="60" dirty="0">
                <a:latin typeface="Calibri"/>
                <a:cs typeface="Calibri"/>
              </a:rPr>
              <a:t>στοχευμένες </a:t>
            </a:r>
            <a:r>
              <a:rPr sz="900" spc="55" dirty="0">
                <a:latin typeface="Calibri"/>
                <a:cs typeface="Calibri"/>
              </a:rPr>
              <a:t>επιθέσεις 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όπως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b="1" spc="55" dirty="0">
                <a:latin typeface="Calibri"/>
                <a:cs typeface="Calibri"/>
              </a:rPr>
              <a:t>οι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προηγμένες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επίμονες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b="1" spc="60" dirty="0">
                <a:latin typeface="Calibri"/>
                <a:cs typeface="Calibri"/>
              </a:rPr>
              <a:t>απειλές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55" dirty="0">
                <a:latin typeface="Calibri"/>
                <a:cs typeface="Calibri"/>
              </a:rPr>
              <a:t>(APT))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....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554" y="5432107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76447" y="2360612"/>
            <a:ext cx="931544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ΔΙΑΘΕΣΙΜΟΤΗΤΑ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347517" y="2921634"/>
            <a:ext cx="157797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Ολοκληρώνω</a:t>
            </a:r>
            <a:r>
              <a:rPr sz="9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9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ακεραιότητα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74809" y="3195320"/>
            <a:ext cx="172529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Μερικά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παραδείγματα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είναι: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865234" y="3620840"/>
            <a:ext cx="2192655" cy="74485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85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70" dirty="0">
                <a:latin typeface="Calibri"/>
                <a:cs typeface="Calibri"/>
              </a:rPr>
              <a:t>Ψευδής</a:t>
            </a:r>
            <a:r>
              <a:rPr sz="950" spc="-4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ένεση</a:t>
            </a:r>
            <a:endParaRPr sz="9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1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114" dirty="0">
                <a:latin typeface="Calibri"/>
                <a:cs typeface="Calibri"/>
              </a:rPr>
              <a:t>Κώδικας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spc="105" dirty="0">
                <a:latin typeface="Calibri"/>
                <a:cs typeface="Calibri"/>
              </a:rPr>
              <a:t>προγραμματισμού</a:t>
            </a:r>
            <a:endParaRPr sz="9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75"/>
              </a:spcBef>
              <a:buClr>
                <a:srgbClr val="000000"/>
              </a:buClr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ΕΜΠΙΣΤΕΥΤΙΚΟΤΗΤΑ</a:t>
            </a:r>
            <a:r>
              <a:rPr sz="950" spc="-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30" dirty="0">
                <a:latin typeface="Calibri"/>
                <a:cs typeface="Calibri"/>
              </a:rPr>
              <a:t>APT</a:t>
            </a:r>
            <a:r>
              <a:rPr sz="950" spc="-40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(Advanced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150984" y="4585334"/>
            <a:ext cx="159766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15" dirty="0">
                <a:latin typeface="Calibri"/>
                <a:cs typeface="Calibri"/>
              </a:rPr>
              <a:t>Persistent</a:t>
            </a:r>
            <a:r>
              <a:rPr sz="950" spc="-30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Threat</a:t>
            </a:r>
            <a:r>
              <a:rPr sz="950" spc="-25" dirty="0">
                <a:latin typeface="Calibri"/>
                <a:cs typeface="Calibri"/>
              </a:rPr>
              <a:t> </a:t>
            </a:r>
            <a:r>
              <a:rPr sz="950" spc="30" dirty="0">
                <a:latin typeface="Calibri"/>
                <a:cs typeface="Calibri"/>
              </a:rPr>
              <a:t>-</a:t>
            </a:r>
            <a:r>
              <a:rPr sz="950" spc="-25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Προηγμένη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50984" y="4899025"/>
            <a:ext cx="88963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25" dirty="0">
                <a:latin typeface="Calibri"/>
                <a:cs typeface="Calibri"/>
              </a:rPr>
              <a:t>Επίμονη</a:t>
            </a:r>
            <a:r>
              <a:rPr sz="950" spc="-50" dirty="0">
                <a:latin typeface="Calibri"/>
                <a:cs typeface="Calibri"/>
              </a:rPr>
              <a:t> </a:t>
            </a:r>
            <a:r>
              <a:rPr sz="950" spc="20" dirty="0">
                <a:latin typeface="Calibri"/>
                <a:cs typeface="Calibri"/>
              </a:rPr>
              <a:t>Απειλή)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88119" y="5231447"/>
            <a:ext cx="218567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ΕΠΑΛΗΘΕΥΣΗ/</a:t>
            </a:r>
            <a:r>
              <a:rPr sz="95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ΕΞΟΥΣΙΟΔΌΤΗΣΗ</a:t>
            </a:r>
            <a:r>
              <a:rPr sz="95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ΧΡΗΣΤΗ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338559" y="5888672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673840" y="52069"/>
            <a:ext cx="336550" cy="46335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204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r>
              <a:rPr sz="2450" spc="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50" dirty="0">
                <a:solidFill>
                  <a:srgbClr val="D8D8D8"/>
                </a:solidFill>
                <a:latin typeface="Calibri"/>
                <a:cs typeface="Calibri"/>
              </a:rPr>
              <a:t>ΚΥΒΕΡΝΟΑΠΕΙΛΩΝ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862" y="2809557"/>
            <a:ext cx="4154804" cy="217392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181532" y="0"/>
            <a:ext cx="5010785" cy="6858000"/>
            <a:chOff x="7181532" y="0"/>
            <a:chExt cx="5010785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81532" y="0"/>
              <a:ext cx="501046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4123690" cy="6858000"/>
            </a:xfrm>
            <a:custGeom>
              <a:avLst/>
              <a:gdLst/>
              <a:ahLst/>
              <a:cxnLst/>
              <a:rect l="l" t="t" r="r" b="b"/>
              <a:pathLst>
                <a:path w="412369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412369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41157" y="1596389"/>
                  </a:lnTo>
                  <a:lnTo>
                    <a:pt x="1681162" y="1642745"/>
                  </a:lnTo>
                  <a:lnTo>
                    <a:pt x="1701165" y="1701482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77327" y="2890837"/>
                  </a:lnTo>
                  <a:lnTo>
                    <a:pt x="1462722" y="2893695"/>
                  </a:lnTo>
                  <a:lnTo>
                    <a:pt x="1425892" y="2918460"/>
                  </a:lnTo>
                  <a:lnTo>
                    <a:pt x="1401127" y="2955290"/>
                  </a:lnTo>
                  <a:lnTo>
                    <a:pt x="1391920" y="3000375"/>
                  </a:lnTo>
                  <a:lnTo>
                    <a:pt x="1391920" y="3463607"/>
                  </a:lnTo>
                  <a:lnTo>
                    <a:pt x="1401127" y="3508692"/>
                  </a:lnTo>
                  <a:lnTo>
                    <a:pt x="1425892" y="3545522"/>
                  </a:lnTo>
                  <a:lnTo>
                    <a:pt x="1462722" y="3570287"/>
                  </a:lnTo>
                  <a:lnTo>
                    <a:pt x="1507807" y="3579495"/>
                  </a:lnTo>
                  <a:lnTo>
                    <a:pt x="4007802" y="3579495"/>
                  </a:lnTo>
                  <a:lnTo>
                    <a:pt x="4052887" y="3570287"/>
                  </a:lnTo>
                  <a:lnTo>
                    <a:pt x="4089717" y="3545522"/>
                  </a:lnTo>
                  <a:lnTo>
                    <a:pt x="4114482" y="3508692"/>
                  </a:lnTo>
                  <a:lnTo>
                    <a:pt x="4123690" y="3463607"/>
                  </a:lnTo>
                  <a:lnTo>
                    <a:pt x="4123690" y="3000375"/>
                  </a:lnTo>
                  <a:lnTo>
                    <a:pt x="4114482" y="2955290"/>
                  </a:lnTo>
                  <a:lnTo>
                    <a:pt x="4089717" y="2918460"/>
                  </a:lnTo>
                  <a:lnTo>
                    <a:pt x="4052887" y="2893695"/>
                  </a:lnTo>
                  <a:lnTo>
                    <a:pt x="4007802" y="2884487"/>
                  </a:lnTo>
                  <a:lnTo>
                    <a:pt x="1508442" y="2884487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412369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721484" y="2884487"/>
                  </a:lnTo>
                  <a:lnTo>
                    <a:pt x="1756727" y="2884487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28392" y="2157412"/>
              <a:ext cx="2778760" cy="3881120"/>
            </a:xfrm>
            <a:custGeom>
              <a:avLst/>
              <a:gdLst/>
              <a:ahLst/>
              <a:cxnLst/>
              <a:rect l="l" t="t" r="r" b="b"/>
              <a:pathLst>
                <a:path w="2778759" h="3881120">
                  <a:moveTo>
                    <a:pt x="2615882" y="3185795"/>
                  </a:moveTo>
                  <a:lnTo>
                    <a:pt x="115887" y="3185795"/>
                  </a:lnTo>
                  <a:lnTo>
                    <a:pt x="70802" y="3195002"/>
                  </a:lnTo>
                  <a:lnTo>
                    <a:pt x="33972" y="3219767"/>
                  </a:lnTo>
                  <a:lnTo>
                    <a:pt x="9207" y="3256597"/>
                  </a:lnTo>
                  <a:lnTo>
                    <a:pt x="0" y="3301682"/>
                  </a:lnTo>
                  <a:lnTo>
                    <a:pt x="0" y="3764915"/>
                  </a:lnTo>
                  <a:lnTo>
                    <a:pt x="9207" y="3810000"/>
                  </a:lnTo>
                  <a:lnTo>
                    <a:pt x="33972" y="3846829"/>
                  </a:lnTo>
                  <a:lnTo>
                    <a:pt x="70802" y="3871595"/>
                  </a:lnTo>
                  <a:lnTo>
                    <a:pt x="115887" y="3880802"/>
                  </a:lnTo>
                  <a:lnTo>
                    <a:pt x="2615882" y="3880802"/>
                  </a:lnTo>
                  <a:lnTo>
                    <a:pt x="2660967" y="3871595"/>
                  </a:lnTo>
                  <a:lnTo>
                    <a:pt x="2697797" y="3846829"/>
                  </a:lnTo>
                  <a:lnTo>
                    <a:pt x="2722562" y="3810000"/>
                  </a:lnTo>
                  <a:lnTo>
                    <a:pt x="2731770" y="3764915"/>
                  </a:lnTo>
                  <a:lnTo>
                    <a:pt x="2731770" y="3301682"/>
                  </a:lnTo>
                  <a:lnTo>
                    <a:pt x="2722562" y="3256597"/>
                  </a:lnTo>
                  <a:lnTo>
                    <a:pt x="2697797" y="3219767"/>
                  </a:lnTo>
                  <a:lnTo>
                    <a:pt x="2660967" y="3195002"/>
                  </a:lnTo>
                  <a:lnTo>
                    <a:pt x="2615882" y="3185795"/>
                  </a:lnTo>
                  <a:close/>
                </a:path>
                <a:path w="2778759" h="3881120">
                  <a:moveTo>
                    <a:pt x="2630170" y="2437765"/>
                  </a:moveTo>
                  <a:lnTo>
                    <a:pt x="129857" y="2437765"/>
                  </a:lnTo>
                  <a:lnTo>
                    <a:pt x="85090" y="2446655"/>
                  </a:lnTo>
                  <a:lnTo>
                    <a:pt x="48260" y="2471737"/>
                  </a:lnTo>
                  <a:lnTo>
                    <a:pt x="23177" y="2508567"/>
                  </a:lnTo>
                  <a:lnTo>
                    <a:pt x="14287" y="2553652"/>
                  </a:lnTo>
                  <a:lnTo>
                    <a:pt x="14287" y="3016885"/>
                  </a:lnTo>
                  <a:lnTo>
                    <a:pt x="23177" y="3061970"/>
                  </a:lnTo>
                  <a:lnTo>
                    <a:pt x="48260" y="3098800"/>
                  </a:lnTo>
                  <a:lnTo>
                    <a:pt x="85090" y="3123565"/>
                  </a:lnTo>
                  <a:lnTo>
                    <a:pt x="129857" y="3132455"/>
                  </a:lnTo>
                  <a:lnTo>
                    <a:pt x="2630170" y="3132455"/>
                  </a:lnTo>
                  <a:lnTo>
                    <a:pt x="2674937" y="3123565"/>
                  </a:lnTo>
                  <a:lnTo>
                    <a:pt x="2711767" y="3098800"/>
                  </a:lnTo>
                  <a:lnTo>
                    <a:pt x="2736850" y="3061970"/>
                  </a:lnTo>
                  <a:lnTo>
                    <a:pt x="2745740" y="3016885"/>
                  </a:lnTo>
                  <a:lnTo>
                    <a:pt x="2745740" y="2553652"/>
                  </a:lnTo>
                  <a:lnTo>
                    <a:pt x="2736850" y="2508567"/>
                  </a:lnTo>
                  <a:lnTo>
                    <a:pt x="2711767" y="2471737"/>
                  </a:lnTo>
                  <a:lnTo>
                    <a:pt x="2674937" y="2446655"/>
                  </a:lnTo>
                  <a:lnTo>
                    <a:pt x="2630170" y="2437765"/>
                  </a:lnTo>
                  <a:close/>
                </a:path>
                <a:path w="2778759" h="3881120">
                  <a:moveTo>
                    <a:pt x="2662554" y="0"/>
                  </a:moveTo>
                  <a:lnTo>
                    <a:pt x="162560" y="0"/>
                  </a:lnTo>
                  <a:lnTo>
                    <a:pt x="117475" y="9207"/>
                  </a:lnTo>
                  <a:lnTo>
                    <a:pt x="80645" y="33972"/>
                  </a:lnTo>
                  <a:lnTo>
                    <a:pt x="55879" y="70802"/>
                  </a:lnTo>
                  <a:lnTo>
                    <a:pt x="46672" y="115887"/>
                  </a:lnTo>
                  <a:lnTo>
                    <a:pt x="46672" y="579120"/>
                  </a:lnTo>
                  <a:lnTo>
                    <a:pt x="55879" y="624204"/>
                  </a:lnTo>
                  <a:lnTo>
                    <a:pt x="80645" y="661035"/>
                  </a:lnTo>
                  <a:lnTo>
                    <a:pt x="117475" y="685800"/>
                  </a:lnTo>
                  <a:lnTo>
                    <a:pt x="162560" y="695007"/>
                  </a:lnTo>
                  <a:lnTo>
                    <a:pt x="2662554" y="695007"/>
                  </a:lnTo>
                  <a:lnTo>
                    <a:pt x="2707640" y="685800"/>
                  </a:lnTo>
                  <a:lnTo>
                    <a:pt x="2744470" y="661035"/>
                  </a:lnTo>
                  <a:lnTo>
                    <a:pt x="2769235" y="624204"/>
                  </a:lnTo>
                  <a:lnTo>
                    <a:pt x="2778442" y="579120"/>
                  </a:lnTo>
                  <a:lnTo>
                    <a:pt x="2778442" y="115887"/>
                  </a:lnTo>
                  <a:lnTo>
                    <a:pt x="2769235" y="70802"/>
                  </a:lnTo>
                  <a:lnTo>
                    <a:pt x="2744470" y="33972"/>
                  </a:lnTo>
                  <a:lnTo>
                    <a:pt x="2707640" y="9207"/>
                  </a:lnTo>
                  <a:lnTo>
                    <a:pt x="2662554" y="0"/>
                  </a:lnTo>
                  <a:close/>
                </a:path>
              </a:pathLst>
            </a:custGeom>
            <a:solidFill>
              <a:srgbClr val="AF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42362" y="3626167"/>
              <a:ext cx="2731770" cy="904240"/>
            </a:xfrm>
            <a:custGeom>
              <a:avLst/>
              <a:gdLst/>
              <a:ahLst/>
              <a:cxnLst/>
              <a:rect l="l" t="t" r="r" b="b"/>
              <a:pathLst>
                <a:path w="2731770" h="904239">
                  <a:moveTo>
                    <a:pt x="2580957" y="0"/>
                  </a:moveTo>
                  <a:lnTo>
                    <a:pt x="150812" y="0"/>
                  </a:lnTo>
                  <a:lnTo>
                    <a:pt x="103187" y="7620"/>
                  </a:lnTo>
                  <a:lnTo>
                    <a:pt x="61595" y="29210"/>
                  </a:lnTo>
                  <a:lnTo>
                    <a:pt x="29209" y="61595"/>
                  </a:lnTo>
                  <a:lnTo>
                    <a:pt x="7620" y="103187"/>
                  </a:lnTo>
                  <a:lnTo>
                    <a:pt x="0" y="150812"/>
                  </a:lnTo>
                  <a:lnTo>
                    <a:pt x="0" y="753427"/>
                  </a:lnTo>
                  <a:lnTo>
                    <a:pt x="7620" y="801052"/>
                  </a:lnTo>
                  <a:lnTo>
                    <a:pt x="29209" y="842645"/>
                  </a:lnTo>
                  <a:lnTo>
                    <a:pt x="61595" y="875030"/>
                  </a:lnTo>
                  <a:lnTo>
                    <a:pt x="103187" y="896620"/>
                  </a:lnTo>
                  <a:lnTo>
                    <a:pt x="150812" y="904240"/>
                  </a:lnTo>
                  <a:lnTo>
                    <a:pt x="2580957" y="904240"/>
                  </a:lnTo>
                  <a:lnTo>
                    <a:pt x="2628582" y="896620"/>
                  </a:lnTo>
                  <a:lnTo>
                    <a:pt x="2669857" y="875030"/>
                  </a:lnTo>
                  <a:lnTo>
                    <a:pt x="2702559" y="842645"/>
                  </a:lnTo>
                  <a:lnTo>
                    <a:pt x="2723832" y="801052"/>
                  </a:lnTo>
                  <a:lnTo>
                    <a:pt x="2731770" y="753427"/>
                  </a:lnTo>
                  <a:lnTo>
                    <a:pt x="2731770" y="150812"/>
                  </a:lnTo>
                  <a:lnTo>
                    <a:pt x="2723832" y="103187"/>
                  </a:lnTo>
                  <a:lnTo>
                    <a:pt x="2702559" y="61595"/>
                  </a:lnTo>
                  <a:lnTo>
                    <a:pt x="2669857" y="29210"/>
                  </a:lnTo>
                  <a:lnTo>
                    <a:pt x="2628582" y="7620"/>
                  </a:lnTo>
                  <a:lnTo>
                    <a:pt x="2580957" y="0"/>
                  </a:lnTo>
                  <a:close/>
                </a:path>
              </a:pathLst>
            </a:custGeom>
            <a:solidFill>
              <a:srgbClr val="FFE2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66615" y="2944495"/>
            <a:ext cx="1042352" cy="1042352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3425507" y="3883025"/>
            <a:ext cx="4599940" cy="1569720"/>
            <a:chOff x="3425507" y="3883025"/>
            <a:chExt cx="4599940" cy="1569720"/>
          </a:xfrm>
        </p:grpSpPr>
        <p:sp>
          <p:nvSpPr>
            <p:cNvPr id="11" name="object 11"/>
            <p:cNvSpPr/>
            <p:nvPr/>
          </p:nvSpPr>
          <p:spPr>
            <a:xfrm>
              <a:off x="3425507" y="4595177"/>
              <a:ext cx="3208020" cy="306070"/>
            </a:xfrm>
            <a:custGeom>
              <a:avLst/>
              <a:gdLst/>
              <a:ahLst/>
              <a:cxnLst/>
              <a:rect l="l" t="t" r="r" b="b"/>
              <a:pathLst>
                <a:path w="3208020" h="306070">
                  <a:moveTo>
                    <a:pt x="3208020" y="0"/>
                  </a:moveTo>
                  <a:lnTo>
                    <a:pt x="38100" y="0"/>
                  </a:lnTo>
                  <a:lnTo>
                    <a:pt x="11112" y="44767"/>
                  </a:lnTo>
                  <a:lnTo>
                    <a:pt x="2857" y="93345"/>
                  </a:lnTo>
                  <a:lnTo>
                    <a:pt x="0" y="153035"/>
                  </a:lnTo>
                  <a:lnTo>
                    <a:pt x="2857" y="212407"/>
                  </a:lnTo>
                  <a:lnTo>
                    <a:pt x="11112" y="261302"/>
                  </a:lnTo>
                  <a:lnTo>
                    <a:pt x="23494" y="294005"/>
                  </a:lnTo>
                  <a:lnTo>
                    <a:pt x="38100" y="306070"/>
                  </a:lnTo>
                  <a:lnTo>
                    <a:pt x="3208020" y="306070"/>
                  </a:lnTo>
                  <a:lnTo>
                    <a:pt x="3193097" y="294005"/>
                  </a:lnTo>
                  <a:lnTo>
                    <a:pt x="3180714" y="261302"/>
                  </a:lnTo>
                  <a:lnTo>
                    <a:pt x="3172777" y="212407"/>
                  </a:lnTo>
                  <a:lnTo>
                    <a:pt x="3169602" y="153035"/>
                  </a:lnTo>
                  <a:lnTo>
                    <a:pt x="3172777" y="93345"/>
                  </a:lnTo>
                  <a:lnTo>
                    <a:pt x="3180714" y="44767"/>
                  </a:lnTo>
                  <a:lnTo>
                    <a:pt x="3193097" y="12065"/>
                  </a:lnTo>
                  <a:lnTo>
                    <a:pt x="320802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95110" y="4595177"/>
              <a:ext cx="76835" cy="306070"/>
            </a:xfrm>
            <a:custGeom>
              <a:avLst/>
              <a:gdLst/>
              <a:ahLst/>
              <a:cxnLst/>
              <a:rect l="l" t="t" r="r" b="b"/>
              <a:pathLst>
                <a:path w="76834" h="306070">
                  <a:moveTo>
                    <a:pt x="38100" y="0"/>
                  </a:moveTo>
                  <a:lnTo>
                    <a:pt x="23495" y="12065"/>
                  </a:lnTo>
                  <a:lnTo>
                    <a:pt x="11112" y="44767"/>
                  </a:lnTo>
                  <a:lnTo>
                    <a:pt x="2857" y="93345"/>
                  </a:lnTo>
                  <a:lnTo>
                    <a:pt x="0" y="153035"/>
                  </a:lnTo>
                  <a:lnTo>
                    <a:pt x="2857" y="212407"/>
                  </a:lnTo>
                  <a:lnTo>
                    <a:pt x="11112" y="261302"/>
                  </a:lnTo>
                  <a:lnTo>
                    <a:pt x="23495" y="294005"/>
                  </a:lnTo>
                  <a:lnTo>
                    <a:pt x="38100" y="306070"/>
                  </a:lnTo>
                  <a:lnTo>
                    <a:pt x="53022" y="294005"/>
                  </a:lnTo>
                  <a:lnTo>
                    <a:pt x="65405" y="261302"/>
                  </a:lnTo>
                  <a:lnTo>
                    <a:pt x="73342" y="212407"/>
                  </a:lnTo>
                  <a:lnTo>
                    <a:pt x="76517" y="153035"/>
                  </a:lnTo>
                  <a:lnTo>
                    <a:pt x="73342" y="93345"/>
                  </a:lnTo>
                  <a:lnTo>
                    <a:pt x="65405" y="44767"/>
                  </a:lnTo>
                  <a:lnTo>
                    <a:pt x="53022" y="12065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FD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027295" y="4251959"/>
              <a:ext cx="331470" cy="548640"/>
            </a:xfrm>
            <a:custGeom>
              <a:avLst/>
              <a:gdLst/>
              <a:ahLst/>
              <a:cxnLst/>
              <a:rect l="l" t="t" r="r" b="b"/>
              <a:pathLst>
                <a:path w="331470" h="548639">
                  <a:moveTo>
                    <a:pt x="331469" y="382587"/>
                  </a:moveTo>
                  <a:lnTo>
                    <a:pt x="0" y="382587"/>
                  </a:lnTo>
                  <a:lnTo>
                    <a:pt x="165734" y="548322"/>
                  </a:lnTo>
                  <a:lnTo>
                    <a:pt x="331469" y="382587"/>
                  </a:lnTo>
                  <a:close/>
                </a:path>
                <a:path w="331470" h="548639">
                  <a:moveTo>
                    <a:pt x="248602" y="0"/>
                  </a:moveTo>
                  <a:lnTo>
                    <a:pt x="82867" y="0"/>
                  </a:lnTo>
                  <a:lnTo>
                    <a:pt x="82867" y="382587"/>
                  </a:lnTo>
                  <a:lnTo>
                    <a:pt x="248602" y="382587"/>
                  </a:lnTo>
                  <a:lnTo>
                    <a:pt x="248602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027295" y="4251959"/>
              <a:ext cx="331470" cy="548640"/>
            </a:xfrm>
            <a:custGeom>
              <a:avLst/>
              <a:gdLst/>
              <a:ahLst/>
              <a:cxnLst/>
              <a:rect l="l" t="t" r="r" b="b"/>
              <a:pathLst>
                <a:path w="331470" h="548639">
                  <a:moveTo>
                    <a:pt x="0" y="382587"/>
                  </a:moveTo>
                  <a:lnTo>
                    <a:pt x="82867" y="382587"/>
                  </a:lnTo>
                  <a:lnTo>
                    <a:pt x="82867" y="0"/>
                  </a:lnTo>
                  <a:lnTo>
                    <a:pt x="248602" y="0"/>
                  </a:lnTo>
                  <a:lnTo>
                    <a:pt x="248602" y="382587"/>
                  </a:lnTo>
                  <a:lnTo>
                    <a:pt x="331469" y="382587"/>
                  </a:lnTo>
                  <a:lnTo>
                    <a:pt x="165734" y="548322"/>
                  </a:lnTo>
                  <a:lnTo>
                    <a:pt x="0" y="382587"/>
                  </a:lnTo>
                </a:path>
              </a:pathLst>
            </a:custGeom>
            <a:ln w="15874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10150" y="4616767"/>
              <a:ext cx="1002347" cy="83597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25895" y="3883025"/>
              <a:ext cx="1499552" cy="1441767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855344" y="542607"/>
            <a:ext cx="3910329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Απειλές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4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ταξινόμηση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85" dirty="0">
                <a:latin typeface="Times New Roman"/>
                <a:cs typeface="Times New Roman"/>
              </a:rPr>
              <a:t>κυβερνοαπειλών</a:t>
            </a:r>
            <a:r>
              <a:rPr sz="1450" spc="60" dirty="0">
                <a:latin typeface="Times New Roman"/>
                <a:cs typeface="Times New Roman"/>
              </a:rPr>
              <a:t> </a:t>
            </a:r>
            <a:r>
              <a:rPr sz="1450" spc="75" dirty="0">
                <a:latin typeface="Times New Roman"/>
                <a:cs typeface="Times New Roman"/>
              </a:rPr>
              <a:t>σε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130" dirty="0">
                <a:latin typeface="Times New Roman"/>
                <a:cs typeface="Times New Roman"/>
              </a:rPr>
              <a:t>"δίκτυα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ελέγχου"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45" dirty="0">
                <a:latin typeface="Times New Roman"/>
                <a:cs typeface="Times New Roman"/>
              </a:rPr>
              <a:t>-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ΑΘΕΙΟΤΗΤΑ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1515" y="1601364"/>
            <a:ext cx="6158865" cy="67818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60655" indent="-147955">
              <a:lnSpc>
                <a:spcPct val="100000"/>
              </a:lnSpc>
              <a:spcBef>
                <a:spcPts val="385"/>
              </a:spcBef>
              <a:buClr>
                <a:srgbClr val="FFBA00"/>
              </a:buClr>
              <a:buSzPct val="152380"/>
              <a:buFont typeface="Arial"/>
              <a:buChar char="•"/>
              <a:tabLst>
                <a:tab pos="160655" algn="l"/>
              </a:tabLst>
            </a:pPr>
            <a:r>
              <a:rPr sz="1050" b="1" spc="85" dirty="0">
                <a:latin typeface="Calibri"/>
                <a:cs typeface="Calibri"/>
              </a:rPr>
              <a:t>Ψευδής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65" dirty="0">
                <a:latin typeface="Calibri"/>
                <a:cs typeface="Calibri"/>
              </a:rPr>
              <a:t>ένεση</a:t>
            </a:r>
            <a:endParaRPr sz="1050">
              <a:latin typeface="Calibri"/>
              <a:cs typeface="Calibri"/>
            </a:endParaRPr>
          </a:p>
          <a:p>
            <a:pPr marL="396875" marR="5080" lvl="1" indent="-182880">
              <a:lnSpc>
                <a:spcPts val="1110"/>
              </a:lnSpc>
              <a:spcBef>
                <a:spcPts val="1400"/>
              </a:spcBef>
              <a:buSzPct val="189473"/>
              <a:buFont typeface="Arial"/>
              <a:buChar char="•"/>
              <a:tabLst>
                <a:tab pos="396875" algn="l"/>
              </a:tabLst>
            </a:pPr>
            <a:r>
              <a:rPr sz="950" spc="65" dirty="0">
                <a:latin typeface="Calibri"/>
                <a:cs typeface="Calibri"/>
              </a:rPr>
              <a:t>Οι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επιτιθέμενοι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μπορεί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είναι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σε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θέση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εισάγουν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πλαστά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πακέτα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δεδομένων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στο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δίκτυο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ελέγχου,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υποδυόμενοι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ακόμη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αποστολέα.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425305" y="2360612"/>
            <a:ext cx="931544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ΔΙΑΘΕΣΙΜΟΤΗΤΑ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96204" y="3786504"/>
            <a:ext cx="40640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spc="80" dirty="0">
                <a:solidFill>
                  <a:srgbClr val="BF0000"/>
                </a:solidFill>
                <a:latin typeface="Calibri"/>
                <a:cs typeface="Calibri"/>
              </a:rPr>
              <a:t>S</a:t>
            </a:r>
            <a:r>
              <a:rPr sz="950" b="1" spc="85" dirty="0">
                <a:solidFill>
                  <a:srgbClr val="BF0000"/>
                </a:solidFill>
                <a:latin typeface="Calibri"/>
                <a:cs typeface="Calibri"/>
              </a:rPr>
              <a:t>C</a:t>
            </a:r>
            <a:r>
              <a:rPr sz="950" b="1" spc="100" dirty="0">
                <a:solidFill>
                  <a:srgbClr val="BF0000"/>
                </a:solidFill>
                <a:latin typeface="Calibri"/>
                <a:cs typeface="Calibri"/>
              </a:rPr>
              <a:t>A</a:t>
            </a:r>
            <a:r>
              <a:rPr sz="950" b="1" spc="85" dirty="0">
                <a:solidFill>
                  <a:srgbClr val="BF0000"/>
                </a:solidFill>
                <a:latin typeface="Calibri"/>
                <a:cs typeface="Calibri"/>
              </a:rPr>
              <a:t>P</a:t>
            </a:r>
            <a:r>
              <a:rPr sz="950" b="1" spc="100" dirty="0">
                <a:solidFill>
                  <a:srgbClr val="BF0000"/>
                </a:solidFill>
                <a:latin typeface="Calibri"/>
                <a:cs typeface="Calibri"/>
              </a:rPr>
              <a:t>Y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274175" y="2921317"/>
            <a:ext cx="1725295" cy="443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Ολοκληρώνω</a:t>
            </a:r>
            <a:r>
              <a:rPr sz="9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9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ακεραιότητα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Μερικά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παραδείγματα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είναι: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865234" y="3621158"/>
            <a:ext cx="3051175" cy="7531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85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b="1" spc="75" dirty="0">
                <a:latin typeface="Calibri"/>
                <a:cs typeface="Calibri"/>
              </a:rPr>
              <a:t>Ψευδής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spc="60" dirty="0">
                <a:latin typeface="Calibri"/>
                <a:cs typeface="Calibri"/>
              </a:rPr>
              <a:t>ένεση</a:t>
            </a:r>
            <a:endParaRPr sz="9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1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114" dirty="0">
                <a:latin typeface="Calibri"/>
                <a:cs typeface="Calibri"/>
              </a:rPr>
              <a:t>Κώδικας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105" dirty="0">
                <a:latin typeface="Calibri"/>
                <a:cs typeface="Calibri"/>
              </a:rPr>
              <a:t>προγραμματισμού</a:t>
            </a:r>
            <a:endParaRPr sz="9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4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5" dirty="0">
                <a:latin typeface="Calibri"/>
                <a:cs typeface="Calibri"/>
              </a:rPr>
              <a:t>APTs</a:t>
            </a:r>
            <a:r>
              <a:rPr sz="950" spc="-3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(Advanced</a:t>
            </a:r>
            <a:r>
              <a:rPr sz="950" spc="-25" dirty="0">
                <a:latin typeface="Calibri"/>
                <a:cs typeface="Calibri"/>
              </a:rPr>
              <a:t> </a:t>
            </a:r>
            <a:r>
              <a:rPr sz="950" spc="-5" dirty="0">
                <a:latin typeface="Calibri"/>
                <a:cs typeface="Calibri"/>
              </a:rPr>
              <a:t>Persistent</a:t>
            </a:r>
            <a:r>
              <a:rPr sz="950" spc="-3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Threat</a:t>
            </a:r>
            <a:r>
              <a:rPr sz="950" spc="-30" dirty="0">
                <a:latin typeface="Calibri"/>
                <a:cs typeface="Calibri"/>
              </a:rPr>
              <a:t> </a:t>
            </a:r>
            <a:r>
              <a:rPr sz="950" spc="15" dirty="0">
                <a:latin typeface="Calibri"/>
                <a:cs typeface="Calibri"/>
              </a:rPr>
              <a:t>-</a:t>
            </a:r>
            <a:r>
              <a:rPr sz="950" spc="-3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Προηγμένη</a:t>
            </a:r>
            <a:r>
              <a:rPr sz="950" spc="-3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Επίμονη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150350" y="4460240"/>
            <a:ext cx="1097915" cy="655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dirty="0">
                <a:latin typeface="Calibri"/>
                <a:cs typeface="Calibri"/>
              </a:rPr>
              <a:t>Απειλή)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ΕΜΠΙΣΤΕΥΤΙΚΌΤΗΤΑ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54332" y="5465445"/>
            <a:ext cx="101155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55" dirty="0">
                <a:latin typeface="Calibri"/>
                <a:cs typeface="Calibri"/>
              </a:rPr>
              <a:t>Ψεύτικο</a:t>
            </a:r>
            <a:r>
              <a:rPr sz="600" b="1" spc="15" dirty="0">
                <a:latin typeface="Calibri"/>
                <a:cs typeface="Calibri"/>
              </a:rPr>
              <a:t> </a:t>
            </a:r>
            <a:r>
              <a:rPr sz="600" b="1" spc="65" dirty="0">
                <a:latin typeface="Calibri"/>
                <a:cs typeface="Calibri"/>
              </a:rPr>
              <a:t>C&amp;C</a:t>
            </a:r>
            <a:r>
              <a:rPr sz="600" b="1" spc="15" dirty="0">
                <a:latin typeface="Calibri"/>
                <a:cs typeface="Calibri"/>
              </a:rPr>
              <a:t> </a:t>
            </a:r>
            <a:r>
              <a:rPr sz="600" b="1" spc="55" dirty="0">
                <a:latin typeface="Calibri"/>
                <a:cs typeface="Calibri"/>
              </a:rPr>
              <a:t>στο</a:t>
            </a:r>
            <a:r>
              <a:rPr sz="600" b="1" spc="10" dirty="0">
                <a:latin typeface="Calibri"/>
                <a:cs typeface="Calibri"/>
              </a:rPr>
              <a:t> </a:t>
            </a:r>
            <a:r>
              <a:rPr sz="600" b="1" spc="55" dirty="0">
                <a:latin typeface="Calibri"/>
                <a:cs typeface="Calibri"/>
              </a:rPr>
              <a:t>Modbus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2554" y="5878512"/>
            <a:ext cx="619760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835" marR="5080" indent="-182880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965835" algn="l"/>
              </a:tabLst>
            </a:pPr>
            <a:r>
              <a:rPr sz="950" b="1" spc="70" dirty="0">
                <a:latin typeface="Calibri"/>
                <a:cs typeface="Calibri"/>
              </a:rPr>
              <a:t>Το </a:t>
            </a:r>
            <a:r>
              <a:rPr sz="950" b="1" spc="65" dirty="0">
                <a:latin typeface="Calibri"/>
                <a:cs typeface="Calibri"/>
              </a:rPr>
              <a:t>Scapy </a:t>
            </a:r>
            <a:r>
              <a:rPr sz="950" b="1" spc="55" dirty="0">
                <a:latin typeface="Calibri"/>
                <a:cs typeface="Calibri"/>
              </a:rPr>
              <a:t>(</a:t>
            </a:r>
            <a:r>
              <a:rPr sz="9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https://scapy.net</a:t>
            </a:r>
            <a:r>
              <a:rPr sz="950" spc="55" dirty="0">
                <a:latin typeface="Calibri"/>
                <a:cs typeface="Calibri"/>
              </a:rPr>
              <a:t>είναι </a:t>
            </a:r>
            <a:r>
              <a:rPr sz="950" spc="65" dirty="0">
                <a:latin typeface="Calibri"/>
                <a:cs typeface="Calibri"/>
              </a:rPr>
              <a:t>ένα </a:t>
            </a:r>
            <a:r>
              <a:rPr sz="950" spc="60" dirty="0">
                <a:latin typeface="Calibri"/>
                <a:cs typeface="Calibri"/>
              </a:rPr>
              <a:t>εργαλείο </a:t>
            </a:r>
            <a:r>
              <a:rPr sz="950" spc="55" dirty="0">
                <a:latin typeface="Calibri"/>
                <a:cs typeface="Calibri"/>
              </a:rPr>
              <a:t>Linux (λειτουργικό </a:t>
            </a:r>
            <a:r>
              <a:rPr sz="950" spc="70" dirty="0">
                <a:latin typeface="Calibri"/>
                <a:cs typeface="Calibri"/>
              </a:rPr>
              <a:t>σύστημα </a:t>
            </a:r>
            <a:r>
              <a:rPr sz="950" spc="60" dirty="0">
                <a:latin typeface="Calibri"/>
                <a:cs typeface="Calibri"/>
              </a:rPr>
              <a:t>ανοιχτού </a:t>
            </a:r>
            <a:r>
              <a:rPr sz="950" spc="65" dirty="0">
                <a:latin typeface="Calibri"/>
                <a:cs typeface="Calibri"/>
              </a:rPr>
              <a:t>κώδικα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βασισμένο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στο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Unix)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που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παρέχει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πακέτων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δεδομένων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088119" y="5427662"/>
            <a:ext cx="218567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ΕΠΑΛΗΘΕΥΣΗ/</a:t>
            </a:r>
            <a:r>
              <a:rPr sz="95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ΕΞΟΥΣΙΟΔΌΤΗΣΗ</a:t>
            </a:r>
            <a:r>
              <a:rPr sz="95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ΧΡΗΣΤΗ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338559" y="6085522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673840" y="52069"/>
            <a:ext cx="336550" cy="53581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204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r>
              <a:rPr sz="2450" spc="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215" dirty="0">
                <a:solidFill>
                  <a:srgbClr val="D8D8D8"/>
                </a:solidFill>
                <a:latin typeface="Calibri"/>
                <a:cs typeface="Calibri"/>
              </a:rPr>
              <a:t>ΤΩΝ</a:t>
            </a:r>
            <a:r>
              <a:rPr sz="2450" spc="8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50" dirty="0">
                <a:solidFill>
                  <a:srgbClr val="D8D8D8"/>
                </a:solidFill>
                <a:latin typeface="Calibri"/>
                <a:cs typeface="Calibri"/>
              </a:rPr>
              <a:t>ΚΥΒΕΡΝΟΑΠΕΙΛΩΝ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51152" y="2569527"/>
              <a:ext cx="662305" cy="262890"/>
            </a:xfrm>
            <a:custGeom>
              <a:avLst/>
              <a:gdLst/>
              <a:ahLst/>
              <a:cxnLst/>
              <a:rect l="l" t="t" r="r" b="b"/>
              <a:pathLst>
                <a:path w="662304" h="262889">
                  <a:moveTo>
                    <a:pt x="0" y="262572"/>
                  </a:moveTo>
                  <a:lnTo>
                    <a:pt x="662304" y="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3752" y="0"/>
              <a:ext cx="5024755" cy="6857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31350" y="0"/>
              <a:ext cx="2173287" cy="215011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782320"/>
            <a:ext cx="410654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40" dirty="0">
                <a:latin typeface="Times New Roman"/>
                <a:cs typeface="Times New Roman"/>
              </a:rPr>
              <a:t>Εργασία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για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05" dirty="0">
                <a:latin typeface="Times New Roman"/>
                <a:cs typeface="Times New Roman"/>
              </a:rPr>
              <a:t>το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Times New Roman"/>
                <a:cs typeface="Times New Roman"/>
              </a:rPr>
              <a:t>σπίτι: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Scapy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Packet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Times New Roman"/>
                <a:cs typeface="Times New Roman"/>
              </a:rPr>
              <a:t>Injection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1515" y="1457007"/>
            <a:ext cx="6728459" cy="329000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03505" marR="5080" indent="-91440">
              <a:lnSpc>
                <a:spcPts val="819"/>
              </a:lnSpc>
              <a:spcBef>
                <a:spcPts val="14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152400" algn="l"/>
              </a:tabLst>
            </a:pPr>
            <a:r>
              <a:rPr sz="2000" dirty="0"/>
              <a:t>	</a:t>
            </a:r>
            <a:r>
              <a:rPr sz="800" b="1" spc="60" dirty="0">
                <a:latin typeface="Calibri"/>
                <a:cs typeface="Calibri"/>
              </a:rPr>
              <a:t>Στόχος:</a:t>
            </a:r>
            <a:r>
              <a:rPr sz="800" b="1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για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να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ενισχύσετε</a:t>
            </a:r>
            <a:r>
              <a:rPr sz="800" spc="35" dirty="0">
                <a:latin typeface="Calibri"/>
                <a:cs typeface="Calibri"/>
              </a:rPr>
              <a:t> τις </a:t>
            </a:r>
            <a:r>
              <a:rPr sz="800" spc="60" dirty="0">
                <a:latin typeface="Calibri"/>
                <a:cs typeface="Calibri"/>
              </a:rPr>
              <a:t>πρακτικές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σας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δεξιότητες,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είναι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ζωτικής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σημασίας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να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ασχοληθείτε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με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πρακτικές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εργασίες.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Σκοπός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αυτής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της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άσκησης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είναι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η </a:t>
            </a:r>
            <a:r>
              <a:rPr sz="800" spc="6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προσομοίωση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διαδραστικών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δικτυωμένων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αλληλεπιδράσεων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με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την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εισαγωγή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πακέτων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δεδομένων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προς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ένα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μηχάνημα-θύμα.</a:t>
            </a:r>
            <a:endParaRPr sz="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FFBA00"/>
              </a:buClr>
              <a:buFont typeface="Arial"/>
              <a:buChar char="•"/>
            </a:pPr>
            <a:endParaRPr sz="1050" dirty="0">
              <a:latin typeface="Calibri"/>
              <a:cs typeface="Calibri"/>
            </a:endParaRPr>
          </a:p>
          <a:p>
            <a:pPr marL="103505" marR="219075" indent="-91440">
              <a:lnSpc>
                <a:spcPts val="830"/>
              </a:lnSpc>
              <a:buClr>
                <a:srgbClr val="FFBA00"/>
              </a:buClr>
              <a:buSzPct val="200000"/>
              <a:buFont typeface="Arial"/>
              <a:buChar char="•"/>
              <a:tabLst>
                <a:tab pos="152400" algn="l"/>
              </a:tabLst>
            </a:pPr>
            <a:r>
              <a:rPr sz="2000" dirty="0"/>
              <a:t>	</a:t>
            </a:r>
            <a:r>
              <a:rPr sz="800" b="1" spc="60" dirty="0">
                <a:latin typeface="Calibri"/>
                <a:cs typeface="Calibri"/>
              </a:rPr>
              <a:t>Οδηγίες: </a:t>
            </a:r>
            <a:r>
              <a:rPr sz="800" spc="65" dirty="0">
                <a:latin typeface="Calibri"/>
                <a:cs typeface="Calibri"/>
              </a:rPr>
              <a:t>Ακολουθήστε </a:t>
            </a:r>
            <a:r>
              <a:rPr sz="800" spc="60" dirty="0">
                <a:latin typeface="Calibri"/>
                <a:cs typeface="Calibri"/>
              </a:rPr>
              <a:t>τα </a:t>
            </a:r>
            <a:r>
              <a:rPr sz="800" spc="55" dirty="0">
                <a:latin typeface="Calibri"/>
                <a:cs typeface="Calibri"/>
              </a:rPr>
              <a:t>για </a:t>
            </a:r>
            <a:r>
              <a:rPr sz="800" spc="70" dirty="0">
                <a:latin typeface="Calibri"/>
                <a:cs typeface="Calibri"/>
              </a:rPr>
              <a:t>να </a:t>
            </a:r>
            <a:r>
              <a:rPr sz="800" spc="65" dirty="0">
                <a:latin typeface="Calibri"/>
                <a:cs typeface="Calibri"/>
              </a:rPr>
              <a:t>δημιουργήσετε ένα ελεγχόμενο εργαστηριακό περιβάλλον </a:t>
            </a:r>
            <a:r>
              <a:rPr sz="800" spc="75" dirty="0">
                <a:latin typeface="Calibri"/>
                <a:cs typeface="Calibri"/>
              </a:rPr>
              <a:t>που </a:t>
            </a:r>
            <a:r>
              <a:rPr sz="800" spc="60" dirty="0">
                <a:latin typeface="Calibri"/>
                <a:cs typeface="Calibri"/>
              </a:rPr>
              <a:t>βασίζεται </a:t>
            </a:r>
            <a:r>
              <a:rPr sz="800" spc="70" dirty="0">
                <a:latin typeface="Calibri"/>
                <a:cs typeface="Calibri"/>
              </a:rPr>
              <a:t>σε προσομοίωση </a:t>
            </a:r>
            <a:r>
              <a:rPr sz="800" spc="55" dirty="0">
                <a:latin typeface="Calibri"/>
                <a:cs typeface="Calibri"/>
              </a:rPr>
              <a:t>και </a:t>
            </a:r>
            <a:r>
              <a:rPr sz="800" spc="60" dirty="0">
                <a:latin typeface="Calibri"/>
                <a:cs typeface="Calibri"/>
              </a:rPr>
              <a:t>χρησιμοποιεί </a:t>
            </a:r>
            <a:r>
              <a:rPr sz="800" spc="6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εικονικές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μηχανές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(θύματα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και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έναν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επιτιθέμενοΑυτή</a:t>
            </a:r>
            <a:r>
              <a:rPr sz="800" spc="5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η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ρύθμιση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θα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σας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ενεργοποιήσει</a:t>
            </a:r>
            <a:r>
              <a:rPr sz="800" spc="5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να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αποδίδετε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την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έγχυση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πακέτων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δεδομένων</a:t>
            </a:r>
            <a:r>
              <a:rPr sz="800" spc="5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με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τη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χρήση </a:t>
            </a:r>
            <a:r>
              <a:rPr sz="800" spc="7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του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Scapy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σε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ένα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ασφαλές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απομονωμένο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περιβάλλον</a:t>
            </a:r>
            <a:endParaRPr sz="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A00"/>
              </a:buClr>
              <a:buFont typeface="Arial"/>
              <a:buChar char="•"/>
            </a:pPr>
            <a:endParaRPr sz="700" dirty="0">
              <a:latin typeface="Calibri"/>
              <a:cs typeface="Calibri"/>
            </a:endParaRPr>
          </a:p>
          <a:p>
            <a:pPr marL="423545" marR="835025" lvl="1" indent="-228600">
              <a:lnSpc>
                <a:spcPct val="88700"/>
              </a:lnSpc>
              <a:buClr>
                <a:srgbClr val="FFBA00"/>
              </a:buClr>
              <a:buSzPct val="200000"/>
              <a:buAutoNum type="arabicPeriod"/>
              <a:tabLst>
                <a:tab pos="424180" algn="l"/>
              </a:tabLst>
            </a:pPr>
            <a:r>
              <a:rPr sz="700" spc="55" dirty="0">
                <a:latin typeface="Calibri"/>
                <a:cs typeface="Calibri"/>
              </a:rPr>
              <a:t>Χρησιμοποιήστε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τον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προσομοιωτή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δικτύου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GNS3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για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να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δημιουργήσετε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τοπολογία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με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έναν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κόμβο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μηχανή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θύματος)</a:t>
            </a:r>
            <a:r>
              <a:rPr sz="700" spc="45" dirty="0">
                <a:latin typeface="Calibri"/>
                <a:cs typeface="Calibri"/>
              </a:rPr>
              <a:t> και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μια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μηχανή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Kali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Linux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που </a:t>
            </a:r>
            <a:r>
              <a:rPr sz="700" spc="6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ενεργεί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ως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επιτιθέμενος.</a:t>
            </a:r>
            <a:endParaRPr sz="700" dirty="0">
              <a:latin typeface="Calibri"/>
              <a:cs typeface="Calibri"/>
            </a:endParaRPr>
          </a:p>
          <a:p>
            <a:pPr marL="424180" lvl="1" indent="-229235">
              <a:lnSpc>
                <a:spcPct val="100000"/>
              </a:lnSpc>
              <a:spcBef>
                <a:spcPts val="509"/>
              </a:spcBef>
              <a:buClr>
                <a:srgbClr val="FFBA00"/>
              </a:buClr>
              <a:buSzPct val="200000"/>
              <a:buAutoNum type="arabicPeriod"/>
              <a:tabLst>
                <a:tab pos="424180" algn="l"/>
              </a:tabLst>
            </a:pPr>
            <a:r>
              <a:rPr sz="700" spc="40" dirty="0">
                <a:latin typeface="Calibri"/>
                <a:cs typeface="Calibri"/>
              </a:rPr>
              <a:t>Βεβαιωθείτε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ότι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έχετε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εγκατεστημένα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αυτά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τα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μηχανήματα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στο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λογισμικό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εικονικών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μηχανών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που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προτιμάτε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και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ολοκληρώστε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τα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με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τον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εξυπηρετητή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GNS3.</a:t>
            </a:r>
            <a:endParaRPr sz="700" dirty="0">
              <a:latin typeface="Calibri"/>
              <a:cs typeface="Calibri"/>
            </a:endParaRPr>
          </a:p>
          <a:p>
            <a:pPr marL="424180" lvl="1" indent="-229235">
              <a:lnSpc>
                <a:spcPct val="100000"/>
              </a:lnSpc>
              <a:spcBef>
                <a:spcPts val="365"/>
              </a:spcBef>
              <a:buClr>
                <a:srgbClr val="FFBA00"/>
              </a:buClr>
              <a:buSzPct val="200000"/>
              <a:buAutoNum type="arabicPeriod"/>
              <a:tabLst>
                <a:tab pos="424180" algn="l"/>
              </a:tabLst>
            </a:pPr>
            <a:r>
              <a:rPr sz="700" spc="40" dirty="0">
                <a:latin typeface="Calibri"/>
                <a:cs typeface="Calibri"/>
              </a:rPr>
              <a:t>Βεβαιωθείτε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για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την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εγκατάσταση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του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εργαλείου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Scapy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στο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μηχάνημα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Kali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Linux. </a:t>
            </a:r>
            <a:r>
              <a:rPr sz="700" spc="35" dirty="0">
                <a:latin typeface="Calibri"/>
                <a:cs typeface="Calibri"/>
              </a:rPr>
              <a:t>Επίσης,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αρχείο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εγκατάστασης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λογισμικού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Wireshark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στο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μηχάνημα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θύμα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σας.</a:t>
            </a:r>
            <a:endParaRPr sz="7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FFBA00"/>
              </a:buClr>
              <a:buFont typeface="Calibri"/>
              <a:buAutoNum type="arabicPeriod"/>
            </a:pPr>
            <a:endParaRPr sz="1000" dirty="0">
              <a:latin typeface="Calibri"/>
              <a:cs typeface="Calibri"/>
            </a:endParaRPr>
          </a:p>
          <a:p>
            <a:pPr marL="103505" indent="-90805">
              <a:lnSpc>
                <a:spcPct val="100000"/>
              </a:lnSpc>
              <a:buClr>
                <a:srgbClr val="FFBA00"/>
              </a:buClr>
              <a:buSzPct val="200000"/>
              <a:buFont typeface="Arial"/>
              <a:buChar char="•"/>
              <a:tabLst>
                <a:tab pos="103505" algn="l"/>
              </a:tabLst>
            </a:pPr>
            <a:r>
              <a:rPr sz="800" b="1" spc="10" dirty="0">
                <a:latin typeface="Calibri"/>
                <a:cs typeface="Calibri"/>
              </a:rPr>
              <a:t>Εργασία:</a:t>
            </a:r>
            <a:endParaRPr sz="800" dirty="0">
              <a:latin typeface="Calibri"/>
              <a:cs typeface="Calibri"/>
            </a:endParaRPr>
          </a:p>
          <a:p>
            <a:pPr marL="329565" indent="-134620">
              <a:lnSpc>
                <a:spcPct val="100000"/>
              </a:lnSpc>
              <a:spcBef>
                <a:spcPts val="114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329565" algn="l"/>
              </a:tabLst>
            </a:pPr>
            <a:r>
              <a:rPr sz="700" spc="70" dirty="0">
                <a:latin typeface="Calibri"/>
                <a:cs typeface="Calibri"/>
              </a:rPr>
              <a:t>Χρησιμοποιήστε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το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Scapy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για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75" dirty="0">
                <a:latin typeface="Calibri"/>
                <a:cs typeface="Calibri"/>
              </a:rPr>
              <a:t>να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70" dirty="0">
                <a:latin typeface="Calibri"/>
                <a:cs typeface="Calibri"/>
              </a:rPr>
              <a:t>δημιουργήσετε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και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75" dirty="0">
                <a:latin typeface="Calibri"/>
                <a:cs typeface="Calibri"/>
              </a:rPr>
              <a:t>να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στείλετε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70" dirty="0">
                <a:latin typeface="Calibri"/>
                <a:cs typeface="Calibri"/>
              </a:rPr>
              <a:t>πακέτο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75" dirty="0">
                <a:latin typeface="Calibri"/>
                <a:cs typeface="Calibri"/>
              </a:rPr>
              <a:t>δεδομένων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70" dirty="0">
                <a:latin typeface="Calibri"/>
                <a:cs typeface="Calibri"/>
              </a:rPr>
              <a:t>στο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στόχο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μηχανήματος</a:t>
            </a:r>
            <a:endParaRPr sz="700" dirty="0">
              <a:latin typeface="Calibri"/>
              <a:cs typeface="Calibri"/>
            </a:endParaRPr>
          </a:p>
          <a:p>
            <a:pPr marL="329565" indent="-134620">
              <a:lnSpc>
                <a:spcPct val="100000"/>
              </a:lnSpc>
              <a:spcBef>
                <a:spcPts val="109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329565" algn="l"/>
              </a:tabLst>
            </a:pPr>
            <a:r>
              <a:rPr sz="700" spc="40" dirty="0">
                <a:latin typeface="Calibri"/>
                <a:cs typeface="Calibri"/>
              </a:rPr>
              <a:t>Πιάστε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το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πακέτο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δεδομένων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που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μεταδίδεται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χρησιμοποιώντας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το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20" dirty="0">
                <a:latin typeface="Calibri"/>
                <a:cs typeface="Calibri"/>
              </a:rPr>
              <a:t>εργαλείο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Wireshark</a:t>
            </a:r>
            <a:endParaRPr sz="700" dirty="0">
              <a:latin typeface="Calibri"/>
              <a:cs typeface="Calibri"/>
            </a:endParaRPr>
          </a:p>
          <a:p>
            <a:pPr marL="329565" indent="-134620">
              <a:lnSpc>
                <a:spcPct val="100000"/>
              </a:lnSpc>
              <a:spcBef>
                <a:spcPts val="112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329565" algn="l"/>
              </a:tabLst>
            </a:pPr>
            <a:r>
              <a:rPr sz="700" spc="50" dirty="0">
                <a:latin typeface="Calibri"/>
                <a:cs typeface="Calibri"/>
              </a:rPr>
              <a:t>Επεκτείνετε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την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επίθεσή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σας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για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να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στείλετε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πολλά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πακέτα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δεδομένων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ταυτόχρονα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για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να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αποδώσετε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μια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επίθεση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DoS.</a:t>
            </a:r>
            <a:endParaRPr sz="7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BA00"/>
              </a:buClr>
              <a:buFont typeface="Arial"/>
              <a:buChar char="•"/>
            </a:pPr>
            <a:endParaRPr sz="1000" dirty="0">
              <a:latin typeface="Calibri"/>
              <a:cs typeface="Calibri"/>
            </a:endParaRPr>
          </a:p>
          <a:p>
            <a:pPr marL="286385" marR="483870" indent="-91440">
              <a:lnSpc>
                <a:spcPts val="710"/>
              </a:lnSpc>
              <a:spcBef>
                <a:spcPts val="5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329565" algn="l"/>
              </a:tabLst>
            </a:pPr>
            <a:r>
              <a:rPr sz="2000" dirty="0"/>
              <a:t>	</a:t>
            </a:r>
            <a:r>
              <a:rPr sz="700" spc="50" dirty="0">
                <a:latin typeface="Calibri"/>
                <a:cs typeface="Calibri"/>
              </a:rPr>
              <a:t>Παράγει/κάνει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σύγκριση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μεταξύ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του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εύρους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ζώνης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του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δικτύου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πριν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και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κατά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τη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διάρκεια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της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επίθεσης.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spc="70" dirty="0">
                <a:latin typeface="Calibri"/>
                <a:cs typeface="Calibri"/>
              </a:rPr>
              <a:t>Θα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μπορούσατε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να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χρησιμοποιήσετε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το</a:t>
            </a:r>
            <a:r>
              <a:rPr sz="700" spc="40" dirty="0">
                <a:latin typeface="Calibri"/>
                <a:cs typeface="Calibri"/>
              </a:rPr>
              <a:t> iPerf3,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αν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και </a:t>
            </a:r>
            <a:r>
              <a:rPr sz="700" spc="50" dirty="0">
                <a:latin typeface="Calibri"/>
                <a:cs typeface="Calibri"/>
              </a:rPr>
              <a:t> μπορείτε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να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χρησιμοποιήσετε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οποιοδήποτε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εργαλείο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για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αυτή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την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εργασία.</a:t>
            </a:r>
            <a:endParaRPr sz="7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A00"/>
              </a:buClr>
              <a:buFont typeface="Arial"/>
              <a:buChar char="•"/>
            </a:pPr>
            <a:endParaRPr sz="700" dirty="0">
              <a:latin typeface="Calibri"/>
              <a:cs typeface="Calibri"/>
            </a:endParaRPr>
          </a:p>
          <a:p>
            <a:pPr marL="286385" indent="-91440">
              <a:lnSpc>
                <a:spcPct val="100000"/>
              </a:lnSpc>
              <a:spcBef>
                <a:spcPts val="430"/>
              </a:spcBef>
              <a:buClr>
                <a:srgbClr val="FFBA00"/>
              </a:buClr>
              <a:buSzPct val="200000"/>
              <a:buFont typeface="Arial"/>
              <a:buChar char="•"/>
              <a:tabLst>
                <a:tab pos="286385" algn="l"/>
              </a:tabLst>
            </a:pPr>
            <a:r>
              <a:rPr sz="700" spc="55" dirty="0">
                <a:latin typeface="Calibri"/>
                <a:cs typeface="Calibri"/>
              </a:rPr>
              <a:t>Αναφέρετε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τα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αποτελέσματα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και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δείξτε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πώς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επηρεάστηκε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65" dirty="0">
                <a:latin typeface="Calibri"/>
                <a:cs typeface="Calibri"/>
              </a:rPr>
              <a:t>η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5" dirty="0">
                <a:latin typeface="Calibri"/>
                <a:cs typeface="Calibri"/>
              </a:rPr>
              <a:t>μηχανή-στόχος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60" dirty="0">
                <a:latin typeface="Calibri"/>
                <a:cs typeface="Calibri"/>
              </a:rPr>
              <a:t>από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την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επίθεση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6364" y="4797425"/>
            <a:ext cx="30257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Abdelkader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Shaaban,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Αυστριακό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Ινστιτούτο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Τεχνολογίας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535092" y="62864"/>
            <a:ext cx="285750" cy="42786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45"/>
              </a:lnSpc>
            </a:pPr>
            <a:r>
              <a:rPr sz="2050" spc="145" dirty="0">
                <a:solidFill>
                  <a:srgbClr val="D8D8D8"/>
                </a:solidFill>
                <a:latin typeface="Calibri"/>
                <a:cs typeface="Calibri"/>
              </a:rPr>
              <a:t>ΠΡΟΑΙΡΕΤΙΚΈΣ</a:t>
            </a:r>
            <a:r>
              <a:rPr sz="20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150" dirty="0">
                <a:solidFill>
                  <a:srgbClr val="D8D8D8"/>
                </a:solidFill>
                <a:latin typeface="Calibri"/>
                <a:cs typeface="Calibri"/>
              </a:rPr>
              <a:t>ΠΡΑΚΤΙΚΈΣ</a:t>
            </a:r>
            <a:r>
              <a:rPr sz="20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050" spc="80" dirty="0">
                <a:solidFill>
                  <a:srgbClr val="D8D8D8"/>
                </a:solidFill>
                <a:latin typeface="Calibri"/>
                <a:cs typeface="Calibri"/>
              </a:rPr>
              <a:t>ΕΡΓΑΣΊΕΣ</a:t>
            </a:r>
            <a:endParaRPr sz="2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4123690" cy="6858000"/>
            </a:xfrm>
            <a:custGeom>
              <a:avLst/>
              <a:gdLst/>
              <a:ahLst/>
              <a:cxnLst/>
              <a:rect l="l" t="t" r="r" b="b"/>
              <a:pathLst>
                <a:path w="412369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412369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41157" y="1596389"/>
                  </a:lnTo>
                  <a:lnTo>
                    <a:pt x="1681162" y="1642745"/>
                  </a:lnTo>
                  <a:lnTo>
                    <a:pt x="1701165" y="1701482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77327" y="2890837"/>
                  </a:lnTo>
                  <a:lnTo>
                    <a:pt x="1462722" y="2893695"/>
                  </a:lnTo>
                  <a:lnTo>
                    <a:pt x="1425892" y="2918460"/>
                  </a:lnTo>
                  <a:lnTo>
                    <a:pt x="1401127" y="2955290"/>
                  </a:lnTo>
                  <a:lnTo>
                    <a:pt x="1391920" y="3000375"/>
                  </a:lnTo>
                  <a:lnTo>
                    <a:pt x="1391920" y="3463607"/>
                  </a:lnTo>
                  <a:lnTo>
                    <a:pt x="1401127" y="3508692"/>
                  </a:lnTo>
                  <a:lnTo>
                    <a:pt x="1425892" y="3545522"/>
                  </a:lnTo>
                  <a:lnTo>
                    <a:pt x="1462722" y="3570287"/>
                  </a:lnTo>
                  <a:lnTo>
                    <a:pt x="1507807" y="3579495"/>
                  </a:lnTo>
                  <a:lnTo>
                    <a:pt x="4007802" y="3579495"/>
                  </a:lnTo>
                  <a:lnTo>
                    <a:pt x="4052887" y="3570287"/>
                  </a:lnTo>
                  <a:lnTo>
                    <a:pt x="4089717" y="3545522"/>
                  </a:lnTo>
                  <a:lnTo>
                    <a:pt x="4114482" y="3508692"/>
                  </a:lnTo>
                  <a:lnTo>
                    <a:pt x="4123690" y="3463607"/>
                  </a:lnTo>
                  <a:lnTo>
                    <a:pt x="4123690" y="3000375"/>
                  </a:lnTo>
                  <a:lnTo>
                    <a:pt x="4114482" y="2955290"/>
                  </a:lnTo>
                  <a:lnTo>
                    <a:pt x="4089717" y="2918460"/>
                  </a:lnTo>
                  <a:lnTo>
                    <a:pt x="4052887" y="2893695"/>
                  </a:lnTo>
                  <a:lnTo>
                    <a:pt x="4007802" y="2884487"/>
                  </a:lnTo>
                  <a:lnTo>
                    <a:pt x="1508442" y="2884487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412369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721484" y="2884487"/>
                  </a:lnTo>
                  <a:lnTo>
                    <a:pt x="1756727" y="2884487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28075" y="2157412"/>
              <a:ext cx="2778760" cy="3881120"/>
            </a:xfrm>
            <a:custGeom>
              <a:avLst/>
              <a:gdLst/>
              <a:ahLst/>
              <a:cxnLst/>
              <a:rect l="l" t="t" r="r" b="b"/>
              <a:pathLst>
                <a:path w="2778759" h="3881120">
                  <a:moveTo>
                    <a:pt x="2615882" y="3185795"/>
                  </a:moveTo>
                  <a:lnTo>
                    <a:pt x="115887" y="3185795"/>
                  </a:lnTo>
                  <a:lnTo>
                    <a:pt x="70802" y="3195002"/>
                  </a:lnTo>
                  <a:lnTo>
                    <a:pt x="33972" y="3219767"/>
                  </a:lnTo>
                  <a:lnTo>
                    <a:pt x="9207" y="3256597"/>
                  </a:lnTo>
                  <a:lnTo>
                    <a:pt x="0" y="3301682"/>
                  </a:lnTo>
                  <a:lnTo>
                    <a:pt x="0" y="3764915"/>
                  </a:lnTo>
                  <a:lnTo>
                    <a:pt x="9207" y="3810000"/>
                  </a:lnTo>
                  <a:lnTo>
                    <a:pt x="33972" y="3846829"/>
                  </a:lnTo>
                  <a:lnTo>
                    <a:pt x="70802" y="3871595"/>
                  </a:lnTo>
                  <a:lnTo>
                    <a:pt x="115887" y="3880802"/>
                  </a:lnTo>
                  <a:lnTo>
                    <a:pt x="2615882" y="3880802"/>
                  </a:lnTo>
                  <a:lnTo>
                    <a:pt x="2660967" y="3871595"/>
                  </a:lnTo>
                  <a:lnTo>
                    <a:pt x="2697797" y="3846829"/>
                  </a:lnTo>
                  <a:lnTo>
                    <a:pt x="2722562" y="3810000"/>
                  </a:lnTo>
                  <a:lnTo>
                    <a:pt x="2731770" y="3764915"/>
                  </a:lnTo>
                  <a:lnTo>
                    <a:pt x="2731770" y="3301682"/>
                  </a:lnTo>
                  <a:lnTo>
                    <a:pt x="2722562" y="3256597"/>
                  </a:lnTo>
                  <a:lnTo>
                    <a:pt x="2697797" y="3219767"/>
                  </a:lnTo>
                  <a:lnTo>
                    <a:pt x="2660967" y="3195002"/>
                  </a:lnTo>
                  <a:lnTo>
                    <a:pt x="2615882" y="3185795"/>
                  </a:lnTo>
                  <a:close/>
                </a:path>
                <a:path w="2778759" h="3881120">
                  <a:moveTo>
                    <a:pt x="2630170" y="2437765"/>
                  </a:moveTo>
                  <a:lnTo>
                    <a:pt x="129857" y="2437765"/>
                  </a:lnTo>
                  <a:lnTo>
                    <a:pt x="85090" y="2446655"/>
                  </a:lnTo>
                  <a:lnTo>
                    <a:pt x="48259" y="2471737"/>
                  </a:lnTo>
                  <a:lnTo>
                    <a:pt x="23177" y="2508567"/>
                  </a:lnTo>
                  <a:lnTo>
                    <a:pt x="14287" y="2553652"/>
                  </a:lnTo>
                  <a:lnTo>
                    <a:pt x="14287" y="3016885"/>
                  </a:lnTo>
                  <a:lnTo>
                    <a:pt x="23177" y="3061970"/>
                  </a:lnTo>
                  <a:lnTo>
                    <a:pt x="48259" y="3098800"/>
                  </a:lnTo>
                  <a:lnTo>
                    <a:pt x="85090" y="3123565"/>
                  </a:lnTo>
                  <a:lnTo>
                    <a:pt x="129857" y="3132455"/>
                  </a:lnTo>
                  <a:lnTo>
                    <a:pt x="2630170" y="3132455"/>
                  </a:lnTo>
                  <a:lnTo>
                    <a:pt x="2674937" y="3123565"/>
                  </a:lnTo>
                  <a:lnTo>
                    <a:pt x="2711767" y="3098800"/>
                  </a:lnTo>
                  <a:lnTo>
                    <a:pt x="2736850" y="3061970"/>
                  </a:lnTo>
                  <a:lnTo>
                    <a:pt x="2745740" y="3016885"/>
                  </a:lnTo>
                  <a:lnTo>
                    <a:pt x="2745740" y="2553652"/>
                  </a:lnTo>
                  <a:lnTo>
                    <a:pt x="2736850" y="2508567"/>
                  </a:lnTo>
                  <a:lnTo>
                    <a:pt x="2711767" y="2471737"/>
                  </a:lnTo>
                  <a:lnTo>
                    <a:pt x="2674937" y="2446655"/>
                  </a:lnTo>
                  <a:lnTo>
                    <a:pt x="2630170" y="2437765"/>
                  </a:lnTo>
                  <a:close/>
                </a:path>
                <a:path w="2778759" h="3881120">
                  <a:moveTo>
                    <a:pt x="2662554" y="0"/>
                  </a:moveTo>
                  <a:lnTo>
                    <a:pt x="162559" y="0"/>
                  </a:lnTo>
                  <a:lnTo>
                    <a:pt x="117475" y="9207"/>
                  </a:lnTo>
                  <a:lnTo>
                    <a:pt x="80645" y="33972"/>
                  </a:lnTo>
                  <a:lnTo>
                    <a:pt x="55879" y="70802"/>
                  </a:lnTo>
                  <a:lnTo>
                    <a:pt x="46672" y="115887"/>
                  </a:lnTo>
                  <a:lnTo>
                    <a:pt x="46672" y="579120"/>
                  </a:lnTo>
                  <a:lnTo>
                    <a:pt x="55879" y="624204"/>
                  </a:lnTo>
                  <a:lnTo>
                    <a:pt x="80645" y="661035"/>
                  </a:lnTo>
                  <a:lnTo>
                    <a:pt x="117475" y="685800"/>
                  </a:lnTo>
                  <a:lnTo>
                    <a:pt x="162559" y="695007"/>
                  </a:lnTo>
                  <a:lnTo>
                    <a:pt x="2662554" y="695007"/>
                  </a:lnTo>
                  <a:lnTo>
                    <a:pt x="2707640" y="685800"/>
                  </a:lnTo>
                  <a:lnTo>
                    <a:pt x="2744470" y="661035"/>
                  </a:lnTo>
                  <a:lnTo>
                    <a:pt x="2769234" y="624204"/>
                  </a:lnTo>
                  <a:lnTo>
                    <a:pt x="2778442" y="579120"/>
                  </a:lnTo>
                  <a:lnTo>
                    <a:pt x="2778442" y="115887"/>
                  </a:lnTo>
                  <a:lnTo>
                    <a:pt x="2769234" y="70802"/>
                  </a:lnTo>
                  <a:lnTo>
                    <a:pt x="2744470" y="33972"/>
                  </a:lnTo>
                  <a:lnTo>
                    <a:pt x="2707640" y="9207"/>
                  </a:lnTo>
                  <a:lnTo>
                    <a:pt x="2662554" y="0"/>
                  </a:lnTo>
                  <a:close/>
                </a:path>
              </a:pathLst>
            </a:custGeom>
            <a:solidFill>
              <a:srgbClr val="AF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42362" y="3626167"/>
              <a:ext cx="2731770" cy="904240"/>
            </a:xfrm>
            <a:custGeom>
              <a:avLst/>
              <a:gdLst/>
              <a:ahLst/>
              <a:cxnLst/>
              <a:rect l="l" t="t" r="r" b="b"/>
              <a:pathLst>
                <a:path w="2731770" h="904239">
                  <a:moveTo>
                    <a:pt x="2580957" y="0"/>
                  </a:moveTo>
                  <a:lnTo>
                    <a:pt x="150812" y="0"/>
                  </a:lnTo>
                  <a:lnTo>
                    <a:pt x="103187" y="7620"/>
                  </a:lnTo>
                  <a:lnTo>
                    <a:pt x="61595" y="29210"/>
                  </a:lnTo>
                  <a:lnTo>
                    <a:pt x="29209" y="61595"/>
                  </a:lnTo>
                  <a:lnTo>
                    <a:pt x="7620" y="103187"/>
                  </a:lnTo>
                  <a:lnTo>
                    <a:pt x="0" y="150812"/>
                  </a:lnTo>
                  <a:lnTo>
                    <a:pt x="0" y="753427"/>
                  </a:lnTo>
                  <a:lnTo>
                    <a:pt x="7620" y="801052"/>
                  </a:lnTo>
                  <a:lnTo>
                    <a:pt x="29209" y="842645"/>
                  </a:lnTo>
                  <a:lnTo>
                    <a:pt x="61595" y="875030"/>
                  </a:lnTo>
                  <a:lnTo>
                    <a:pt x="103187" y="896620"/>
                  </a:lnTo>
                  <a:lnTo>
                    <a:pt x="150812" y="904240"/>
                  </a:lnTo>
                  <a:lnTo>
                    <a:pt x="2580957" y="904240"/>
                  </a:lnTo>
                  <a:lnTo>
                    <a:pt x="2628582" y="896620"/>
                  </a:lnTo>
                  <a:lnTo>
                    <a:pt x="2669857" y="875030"/>
                  </a:lnTo>
                  <a:lnTo>
                    <a:pt x="2702559" y="842645"/>
                  </a:lnTo>
                  <a:lnTo>
                    <a:pt x="2723832" y="801052"/>
                  </a:lnTo>
                  <a:lnTo>
                    <a:pt x="2731770" y="753427"/>
                  </a:lnTo>
                  <a:lnTo>
                    <a:pt x="2731770" y="150812"/>
                  </a:lnTo>
                  <a:lnTo>
                    <a:pt x="2723832" y="103187"/>
                  </a:lnTo>
                  <a:lnTo>
                    <a:pt x="2702559" y="61595"/>
                  </a:lnTo>
                  <a:lnTo>
                    <a:pt x="2669857" y="29210"/>
                  </a:lnTo>
                  <a:lnTo>
                    <a:pt x="2628582" y="7620"/>
                  </a:lnTo>
                  <a:lnTo>
                    <a:pt x="2580957" y="0"/>
                  </a:lnTo>
                  <a:close/>
                </a:path>
              </a:pathLst>
            </a:custGeom>
            <a:solidFill>
              <a:srgbClr val="FFE2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55344" y="542607"/>
            <a:ext cx="3910329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Απειλές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4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ταξινόμηση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85" dirty="0">
                <a:latin typeface="Times New Roman"/>
                <a:cs typeface="Times New Roman"/>
              </a:rPr>
              <a:t>κυβερνοαπειλών</a:t>
            </a:r>
            <a:r>
              <a:rPr sz="1450" spc="60" dirty="0">
                <a:latin typeface="Times New Roman"/>
                <a:cs typeface="Times New Roman"/>
              </a:rPr>
              <a:t> </a:t>
            </a:r>
            <a:r>
              <a:rPr sz="1450" spc="75" dirty="0">
                <a:latin typeface="Times New Roman"/>
                <a:cs typeface="Times New Roman"/>
              </a:rPr>
              <a:t>σε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130" dirty="0">
                <a:latin typeface="Times New Roman"/>
                <a:cs typeface="Times New Roman"/>
              </a:rPr>
              <a:t>"δίκτυα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ελέγχου"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45" dirty="0">
                <a:latin typeface="Times New Roman"/>
                <a:cs typeface="Times New Roman"/>
              </a:rPr>
              <a:t>-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ΑΘΕΙΟΤΗΤΑ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1515" y="1572305"/>
            <a:ext cx="6466205" cy="1214434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46685" indent="-133985">
              <a:lnSpc>
                <a:spcPct val="100000"/>
              </a:lnSpc>
              <a:spcBef>
                <a:spcPts val="409"/>
              </a:spcBef>
              <a:buClr>
                <a:srgbClr val="FFBA00"/>
              </a:buClr>
              <a:buSzPct val="141176"/>
              <a:buFont typeface="Arial"/>
              <a:buChar char="•"/>
              <a:tabLst>
                <a:tab pos="146685" algn="l"/>
              </a:tabLst>
            </a:pPr>
            <a:r>
              <a:rPr sz="1000" b="1" spc="70" dirty="0">
                <a:latin typeface="Calibri"/>
                <a:cs typeface="Calibri"/>
              </a:rPr>
              <a:t>Εισροή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000" b="1" spc="85" dirty="0">
                <a:latin typeface="Calibri"/>
                <a:cs typeface="Calibri"/>
              </a:rPr>
              <a:t>κώδικα</a:t>
            </a:r>
            <a:r>
              <a:rPr sz="1000" b="1" spc="15" dirty="0">
                <a:latin typeface="Calibri"/>
                <a:cs typeface="Calibri"/>
              </a:rPr>
              <a:t> </a:t>
            </a:r>
            <a:r>
              <a:rPr sz="1000" b="1" spc="85" dirty="0">
                <a:latin typeface="Calibri"/>
                <a:cs typeface="Calibri"/>
              </a:rPr>
              <a:t>προγραμματισμού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BA00"/>
              </a:buClr>
              <a:buFont typeface="Arial"/>
              <a:buChar char="•"/>
            </a:pPr>
            <a:endParaRPr sz="105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buSzPct val="200000"/>
              <a:buFont typeface="Arial"/>
              <a:buChar char="•"/>
              <a:tabLst>
                <a:tab pos="396875" algn="l"/>
              </a:tabLst>
            </a:pPr>
            <a:r>
              <a:rPr sz="900" spc="45" dirty="0">
                <a:latin typeface="Calibri"/>
                <a:cs typeface="Calibri"/>
              </a:rPr>
              <a:t>Οι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επιθέσεις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έγχυσης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κώδικα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περιλαμβάνουν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την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έγχυση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κακόβουλου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κώδικα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σε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ευάλωτα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συστήματα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να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μεταβάλουν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συμπεριφορά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τους.</a:t>
            </a:r>
            <a:endParaRPr sz="90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spcBef>
                <a:spcPts val="1130"/>
              </a:spcBef>
              <a:buSzPct val="200000"/>
              <a:buFont typeface="Arial"/>
              <a:buChar char="•"/>
              <a:tabLst>
                <a:tab pos="396875" algn="l"/>
              </a:tabLst>
            </a:pPr>
            <a:r>
              <a:rPr sz="900" spc="45" dirty="0">
                <a:latin typeface="Calibri"/>
                <a:cs typeface="Calibri"/>
              </a:rPr>
              <a:t>Αυτός</a:t>
            </a:r>
            <a:r>
              <a:rPr sz="900" spc="55" dirty="0">
                <a:latin typeface="Calibri"/>
                <a:cs typeface="Calibri"/>
              </a:rPr>
              <a:t> ο </a:t>
            </a:r>
            <a:r>
              <a:rPr sz="900" spc="45" dirty="0">
                <a:latin typeface="Calibri"/>
                <a:cs typeface="Calibri"/>
              </a:rPr>
              <a:t>τύπος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κακόβουλου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κώδικα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είναι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επίσης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γνωστός</a:t>
            </a:r>
            <a:r>
              <a:rPr sz="900" spc="55" dirty="0">
                <a:latin typeface="Calibri"/>
                <a:cs typeface="Calibri"/>
              </a:rPr>
              <a:t> ως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"κακόβουλο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λογισμικό"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και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μπορεί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να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εισαχθεί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μέσω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άλλων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επιθέσεων,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όπως</a:t>
            </a:r>
            <a:endParaRPr sz="900">
              <a:latin typeface="Calibri"/>
              <a:cs typeface="Calibri"/>
            </a:endParaRPr>
          </a:p>
          <a:p>
            <a:pPr marL="396875">
              <a:lnSpc>
                <a:spcPct val="100000"/>
              </a:lnSpc>
              <a:spcBef>
                <a:spcPts val="15"/>
              </a:spcBef>
            </a:pPr>
            <a:r>
              <a:rPr sz="900" b="1" spc="40" dirty="0">
                <a:latin typeface="Calibri"/>
                <a:cs typeface="Calibri"/>
              </a:rPr>
              <a:t>επιθέσεις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κοινωνικής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μηχανικής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55" dirty="0">
                <a:latin typeface="Calibri"/>
                <a:cs typeface="Calibri"/>
              </a:rPr>
              <a:t>ή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επιθέσεις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στην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αλυσίδα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εφοδιασμού.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4845" y="2747115"/>
            <a:ext cx="5956300" cy="126316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60655" indent="-147955">
              <a:lnSpc>
                <a:spcPct val="100000"/>
              </a:lnSpc>
              <a:spcBef>
                <a:spcPts val="409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160655" algn="l"/>
              </a:tabLst>
            </a:pPr>
            <a:r>
              <a:rPr sz="1000" b="1" spc="30" dirty="0">
                <a:latin typeface="Calibri"/>
                <a:cs typeface="Calibri"/>
              </a:rPr>
              <a:t>Κακόβουλο</a:t>
            </a:r>
            <a:r>
              <a:rPr sz="1000" b="1" spc="-30" dirty="0">
                <a:latin typeface="Calibri"/>
                <a:cs typeface="Calibri"/>
              </a:rPr>
              <a:t> </a:t>
            </a:r>
            <a:r>
              <a:rPr sz="1000" b="1" spc="25" dirty="0">
                <a:latin typeface="Calibri"/>
                <a:cs typeface="Calibri"/>
              </a:rPr>
              <a:t>λογισμικό</a:t>
            </a:r>
            <a:endParaRPr sz="1000" dirty="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spcBef>
                <a:spcPts val="1210"/>
              </a:spcBef>
              <a:buSzPct val="200000"/>
              <a:buFont typeface="Arial"/>
              <a:buChar char="•"/>
              <a:tabLst>
                <a:tab pos="396875" algn="l"/>
              </a:tabLst>
            </a:pPr>
            <a:r>
              <a:rPr sz="900" spc="30" dirty="0">
                <a:latin typeface="Calibri"/>
                <a:cs typeface="Calibri"/>
              </a:rPr>
              <a:t>Το κακόβουλο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λογισμικό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είναι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κακόβουλο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λογισμικό </a:t>
            </a:r>
            <a:r>
              <a:rPr sz="900" spc="35" dirty="0">
                <a:latin typeface="Calibri"/>
                <a:cs typeface="Calibri"/>
              </a:rPr>
              <a:t>που </a:t>
            </a:r>
            <a:r>
              <a:rPr sz="900" spc="30" dirty="0">
                <a:latin typeface="Calibri"/>
                <a:cs typeface="Calibri"/>
              </a:rPr>
              <a:t>δημιουργήθηκε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για</a:t>
            </a:r>
            <a:r>
              <a:rPr sz="900" spc="35" dirty="0">
                <a:latin typeface="Calibri"/>
                <a:cs typeface="Calibri"/>
              </a:rPr>
              <a:t> να </a:t>
            </a:r>
            <a:r>
              <a:rPr sz="900" spc="30" dirty="0">
                <a:latin typeface="Calibri"/>
                <a:cs typeface="Calibri"/>
              </a:rPr>
              <a:t>βλάψει </a:t>
            </a:r>
            <a:r>
              <a:rPr sz="900" spc="25" dirty="0">
                <a:latin typeface="Calibri"/>
                <a:cs typeface="Calibri"/>
              </a:rPr>
              <a:t>υπολογιστές,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δίκτυα</a:t>
            </a:r>
            <a:r>
              <a:rPr sz="900" spc="35" dirty="0">
                <a:latin typeface="Calibri"/>
                <a:cs typeface="Calibri"/>
              </a:rPr>
              <a:t> ή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διακομιστές/εξυπηρετητές.</a:t>
            </a:r>
            <a:endParaRPr sz="900" dirty="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spcBef>
                <a:spcPts val="1250"/>
              </a:spcBef>
              <a:buSzPct val="200000"/>
              <a:buFont typeface="Arial"/>
              <a:buChar char="•"/>
              <a:tabLst>
                <a:tab pos="396875" algn="l"/>
              </a:tabLst>
            </a:pPr>
            <a:r>
              <a:rPr sz="900" spc="45" dirty="0">
                <a:latin typeface="Calibri"/>
                <a:cs typeface="Calibri"/>
              </a:rPr>
              <a:t>Περιλαμβάνει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υποσύνολα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όπως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Ransomware,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Trojans,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Spyware,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ιούς,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Worms,</a:t>
            </a:r>
            <a:r>
              <a:rPr sz="900" spc="25" dirty="0">
                <a:latin typeface="Calibri"/>
                <a:cs typeface="Calibri"/>
              </a:rPr>
              <a:t> 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Bots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και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Cryptojacking.</a:t>
            </a:r>
            <a:endParaRPr sz="900" dirty="0">
              <a:latin typeface="Calibri"/>
              <a:cs typeface="Calibri"/>
            </a:endParaRPr>
          </a:p>
          <a:p>
            <a:pPr marL="158750" indent="-146050">
              <a:lnSpc>
                <a:spcPct val="100000"/>
              </a:lnSpc>
              <a:spcBef>
                <a:spcPts val="1300"/>
              </a:spcBef>
              <a:buClr>
                <a:srgbClr val="FFBA00"/>
              </a:buClr>
              <a:buSzPct val="188235"/>
              <a:buFont typeface="Arial"/>
              <a:buChar char="•"/>
              <a:tabLst>
                <a:tab pos="158750" algn="l"/>
              </a:tabLst>
            </a:pPr>
            <a:r>
              <a:rPr sz="1000" b="1" spc="65" dirty="0">
                <a:latin typeface="Calibri"/>
                <a:cs typeface="Calibri"/>
              </a:rPr>
              <a:t>Επιτιθέμενοι</a:t>
            </a:r>
            <a:r>
              <a:rPr sz="1000" b="1" spc="15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στην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αλυσίδα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85" dirty="0">
                <a:latin typeface="Calibri"/>
                <a:cs typeface="Calibri"/>
              </a:rPr>
              <a:t>εφοδιασμού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3357" y="4071262"/>
            <a:ext cx="5949315" cy="2886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95580" marR="5080" indent="-182880">
              <a:lnSpc>
                <a:spcPct val="101800"/>
              </a:lnSpc>
              <a:spcBef>
                <a:spcPts val="85"/>
              </a:spcBef>
              <a:buSzPct val="200000"/>
              <a:buFont typeface="Arial"/>
              <a:buChar char="•"/>
              <a:tabLst>
                <a:tab pos="195580" algn="l"/>
              </a:tabLst>
            </a:pPr>
            <a:r>
              <a:rPr sz="900" spc="50" dirty="0">
                <a:latin typeface="Calibri"/>
                <a:cs typeface="Calibri"/>
              </a:rPr>
              <a:t>Αυτή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η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επίθεση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στοχεύει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αξιόπιστους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προμηθευτές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τρίτων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στην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αλυσίδα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εφοδιασμού,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εισάγοντας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κακόβουλο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κώδικα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προγραμματισμού 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σε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λογισμικό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ή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παραβιάζοντας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εξαρτήματα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υλικού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για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να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μολύνουν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τους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χρήστες.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2800" y="4455421"/>
            <a:ext cx="6189980" cy="3305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95580" marR="5080" indent="-182880">
              <a:lnSpc>
                <a:spcPts val="819"/>
              </a:lnSpc>
              <a:spcBef>
                <a:spcPts val="140"/>
              </a:spcBef>
              <a:buSzPct val="200000"/>
              <a:buFont typeface="Arial"/>
              <a:buChar char="•"/>
              <a:tabLst>
                <a:tab pos="195580" algn="l"/>
              </a:tabLst>
            </a:pPr>
            <a:r>
              <a:rPr sz="900" spc="45" dirty="0">
                <a:latin typeface="Calibri"/>
                <a:cs typeface="Calibri"/>
              </a:rPr>
              <a:t>Οι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αλυσίδες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εφοδιασμού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λογισμικού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είναι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ευάλωτες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λόγω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της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εξάρτησής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τους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από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διάφορα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έτοιμα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εξαρτήματα,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όπως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API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(Application 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Programming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Interface)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τρίτων,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κώδικα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προγραμματισμού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ανοικτού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κώδικα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και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ιδιοταγές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λογισμικά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από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τους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προμηθευτές.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76447" y="2360612"/>
            <a:ext cx="931544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ΔΙΑΘΕΣΙΜΟΤΗΤΑ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47834" y="2921634"/>
            <a:ext cx="157797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Ολοκληρώνω</a:t>
            </a:r>
            <a:r>
              <a:rPr sz="9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9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ακεραιότητα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275127" y="3195320"/>
            <a:ext cx="172529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Μερικά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παραδείγματα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είναι: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865234" y="3620840"/>
            <a:ext cx="2192655" cy="74485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85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b="1" spc="75" dirty="0">
                <a:latin typeface="Calibri"/>
                <a:cs typeface="Calibri"/>
              </a:rPr>
              <a:t>Ψευδής</a:t>
            </a:r>
            <a:r>
              <a:rPr sz="950" b="1" spc="-45" dirty="0">
                <a:latin typeface="Calibri"/>
                <a:cs typeface="Calibri"/>
              </a:rPr>
              <a:t> </a:t>
            </a:r>
            <a:r>
              <a:rPr sz="950" b="1" spc="60" dirty="0">
                <a:latin typeface="Calibri"/>
                <a:cs typeface="Calibri"/>
              </a:rPr>
              <a:t>ένεση</a:t>
            </a:r>
            <a:endParaRPr sz="9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1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114" dirty="0">
                <a:latin typeface="Calibri"/>
                <a:cs typeface="Calibri"/>
              </a:rPr>
              <a:t>Κώδικας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spc="105" dirty="0">
                <a:latin typeface="Calibri"/>
                <a:cs typeface="Calibri"/>
              </a:rPr>
              <a:t>προγραμματισμού</a:t>
            </a:r>
            <a:endParaRPr sz="9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75"/>
              </a:spcBef>
              <a:buClr>
                <a:srgbClr val="000000"/>
              </a:buClr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ΕΜΠΙΣΤΕΥΤΙΚΟΤΗΤΑ</a:t>
            </a:r>
            <a:r>
              <a:rPr sz="950" spc="-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30" dirty="0">
                <a:latin typeface="Calibri"/>
                <a:cs typeface="Calibri"/>
              </a:rPr>
              <a:t>APT</a:t>
            </a:r>
            <a:r>
              <a:rPr sz="950" spc="-40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(Advanced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81926" y="4785961"/>
            <a:ext cx="2185670" cy="816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295">
              <a:lnSpc>
                <a:spcPct val="100000"/>
              </a:lnSpc>
              <a:spcBef>
                <a:spcPts val="100"/>
              </a:spcBef>
            </a:pPr>
            <a:r>
              <a:rPr sz="950" spc="15" dirty="0">
                <a:latin typeface="Calibri"/>
                <a:cs typeface="Calibri"/>
              </a:rPr>
              <a:t>Persistent</a:t>
            </a:r>
            <a:r>
              <a:rPr sz="950" spc="-25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Threat</a:t>
            </a:r>
            <a:r>
              <a:rPr sz="950" spc="-25" dirty="0">
                <a:latin typeface="Calibri"/>
                <a:cs typeface="Calibri"/>
              </a:rPr>
              <a:t> </a:t>
            </a:r>
            <a:r>
              <a:rPr sz="950" spc="30" dirty="0">
                <a:latin typeface="Calibri"/>
                <a:cs typeface="Calibri"/>
              </a:rPr>
              <a:t>-</a:t>
            </a:r>
            <a:r>
              <a:rPr sz="950" spc="-25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Προηγμένη</a:t>
            </a:r>
            <a:endParaRPr sz="9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 dirty="0">
              <a:latin typeface="Calibri"/>
              <a:cs typeface="Calibri"/>
            </a:endParaRPr>
          </a:p>
          <a:p>
            <a:pPr marL="74295">
              <a:lnSpc>
                <a:spcPct val="100000"/>
              </a:lnSpc>
            </a:pPr>
            <a:r>
              <a:rPr sz="950" spc="25" dirty="0">
                <a:latin typeface="Calibri"/>
                <a:cs typeface="Calibri"/>
              </a:rPr>
              <a:t>Επίμονη</a:t>
            </a:r>
            <a:r>
              <a:rPr sz="950" spc="-40" dirty="0">
                <a:latin typeface="Calibri"/>
                <a:cs typeface="Calibri"/>
              </a:rPr>
              <a:t> </a:t>
            </a:r>
            <a:r>
              <a:rPr sz="950" spc="20" dirty="0">
                <a:latin typeface="Calibri"/>
                <a:cs typeface="Calibri"/>
              </a:rPr>
              <a:t>Απειλή)</a:t>
            </a:r>
            <a:endParaRPr sz="9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ΕΠΑΛΗΘΕΥΣΗ/</a:t>
            </a:r>
            <a:r>
              <a:rPr sz="95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ΕΞΟΥΣΙΟΔΌΤΗΣΗ</a:t>
            </a:r>
            <a:r>
              <a:rPr sz="95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ΧΡΗΣΤΗ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2554" y="5847079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333162" y="5739129"/>
            <a:ext cx="10350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673840" y="52069"/>
            <a:ext cx="336550" cy="53581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204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r>
              <a:rPr sz="2450" spc="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215" dirty="0">
                <a:solidFill>
                  <a:srgbClr val="D8D8D8"/>
                </a:solidFill>
                <a:latin typeface="Calibri"/>
                <a:cs typeface="Calibri"/>
              </a:rPr>
              <a:t>ΤΩΝ</a:t>
            </a:r>
            <a:r>
              <a:rPr sz="2450" spc="8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50" dirty="0">
                <a:solidFill>
                  <a:srgbClr val="D8D8D8"/>
                </a:solidFill>
                <a:latin typeface="Calibri"/>
                <a:cs typeface="Calibri"/>
              </a:rPr>
              <a:t>ΚΥΒΕΡΝΟΑΠΕΙΛΩΝ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532" y="0"/>
              <a:ext cx="5010467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28392" y="4595177"/>
              <a:ext cx="2745740" cy="1443355"/>
            </a:xfrm>
            <a:custGeom>
              <a:avLst/>
              <a:gdLst/>
              <a:ahLst/>
              <a:cxnLst/>
              <a:rect l="l" t="t" r="r" b="b"/>
              <a:pathLst>
                <a:path w="2745740" h="1443354">
                  <a:moveTo>
                    <a:pt x="2615882" y="748347"/>
                  </a:moveTo>
                  <a:lnTo>
                    <a:pt x="115887" y="748347"/>
                  </a:lnTo>
                  <a:lnTo>
                    <a:pt x="70802" y="757237"/>
                  </a:lnTo>
                  <a:lnTo>
                    <a:pt x="33972" y="782002"/>
                  </a:lnTo>
                  <a:lnTo>
                    <a:pt x="9207" y="818832"/>
                  </a:lnTo>
                  <a:lnTo>
                    <a:pt x="0" y="863917"/>
                  </a:lnTo>
                  <a:lnTo>
                    <a:pt x="0" y="1327150"/>
                  </a:lnTo>
                  <a:lnTo>
                    <a:pt x="9207" y="1372235"/>
                  </a:lnTo>
                  <a:lnTo>
                    <a:pt x="33972" y="1409065"/>
                  </a:lnTo>
                  <a:lnTo>
                    <a:pt x="70802" y="1434147"/>
                  </a:lnTo>
                  <a:lnTo>
                    <a:pt x="115887" y="1443037"/>
                  </a:lnTo>
                  <a:lnTo>
                    <a:pt x="2615882" y="1443037"/>
                  </a:lnTo>
                  <a:lnTo>
                    <a:pt x="2660967" y="1434147"/>
                  </a:lnTo>
                  <a:lnTo>
                    <a:pt x="2697797" y="1409065"/>
                  </a:lnTo>
                  <a:lnTo>
                    <a:pt x="2722562" y="1372235"/>
                  </a:lnTo>
                  <a:lnTo>
                    <a:pt x="2731770" y="1327150"/>
                  </a:lnTo>
                  <a:lnTo>
                    <a:pt x="2731770" y="863917"/>
                  </a:lnTo>
                  <a:lnTo>
                    <a:pt x="2722562" y="818832"/>
                  </a:lnTo>
                  <a:lnTo>
                    <a:pt x="2697797" y="782002"/>
                  </a:lnTo>
                  <a:lnTo>
                    <a:pt x="2660967" y="757237"/>
                  </a:lnTo>
                  <a:lnTo>
                    <a:pt x="2615882" y="748347"/>
                  </a:lnTo>
                  <a:close/>
                </a:path>
                <a:path w="2745740" h="1443354">
                  <a:moveTo>
                    <a:pt x="2630170" y="0"/>
                  </a:moveTo>
                  <a:lnTo>
                    <a:pt x="129857" y="0"/>
                  </a:lnTo>
                  <a:lnTo>
                    <a:pt x="85090" y="9207"/>
                  </a:lnTo>
                  <a:lnTo>
                    <a:pt x="48260" y="33972"/>
                  </a:lnTo>
                  <a:lnTo>
                    <a:pt x="23177" y="70802"/>
                  </a:lnTo>
                  <a:lnTo>
                    <a:pt x="14287" y="115887"/>
                  </a:lnTo>
                  <a:lnTo>
                    <a:pt x="14287" y="579120"/>
                  </a:lnTo>
                  <a:lnTo>
                    <a:pt x="23177" y="624205"/>
                  </a:lnTo>
                  <a:lnTo>
                    <a:pt x="48260" y="661035"/>
                  </a:lnTo>
                  <a:lnTo>
                    <a:pt x="85090" y="685800"/>
                  </a:lnTo>
                  <a:lnTo>
                    <a:pt x="129857" y="695007"/>
                  </a:lnTo>
                  <a:lnTo>
                    <a:pt x="2630170" y="695007"/>
                  </a:lnTo>
                  <a:lnTo>
                    <a:pt x="2674937" y="685800"/>
                  </a:lnTo>
                  <a:lnTo>
                    <a:pt x="2711767" y="661035"/>
                  </a:lnTo>
                  <a:lnTo>
                    <a:pt x="2736850" y="624205"/>
                  </a:lnTo>
                  <a:lnTo>
                    <a:pt x="2745740" y="579120"/>
                  </a:lnTo>
                  <a:lnTo>
                    <a:pt x="2745740" y="115887"/>
                  </a:lnTo>
                  <a:lnTo>
                    <a:pt x="2736850" y="70802"/>
                  </a:lnTo>
                  <a:lnTo>
                    <a:pt x="2711767" y="33972"/>
                  </a:lnTo>
                  <a:lnTo>
                    <a:pt x="2674937" y="9207"/>
                  </a:lnTo>
                  <a:lnTo>
                    <a:pt x="2630170" y="0"/>
                  </a:lnTo>
                  <a:close/>
                </a:path>
              </a:pathLst>
            </a:custGeom>
            <a:solidFill>
              <a:srgbClr val="AF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16865" y="2883535"/>
            <a:ext cx="1463040" cy="1457325"/>
            <a:chOff x="316865" y="2883535"/>
            <a:chExt cx="1463040" cy="145732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5152" y="3368040"/>
              <a:ext cx="539432" cy="48164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07377" y="3389630"/>
              <a:ext cx="459740" cy="403860"/>
            </a:xfrm>
            <a:custGeom>
              <a:avLst/>
              <a:gdLst/>
              <a:ahLst/>
              <a:cxnLst/>
              <a:rect l="l" t="t" r="r" b="b"/>
              <a:pathLst>
                <a:path w="459740" h="403860">
                  <a:moveTo>
                    <a:pt x="132714" y="0"/>
                  </a:moveTo>
                  <a:lnTo>
                    <a:pt x="0" y="0"/>
                  </a:lnTo>
                  <a:lnTo>
                    <a:pt x="0" y="369252"/>
                  </a:lnTo>
                  <a:lnTo>
                    <a:pt x="315277" y="369252"/>
                  </a:lnTo>
                  <a:lnTo>
                    <a:pt x="315277" y="403860"/>
                  </a:lnTo>
                  <a:lnTo>
                    <a:pt x="459740" y="302895"/>
                  </a:lnTo>
                  <a:lnTo>
                    <a:pt x="364794" y="236537"/>
                  </a:lnTo>
                  <a:lnTo>
                    <a:pt x="132714" y="236537"/>
                  </a:lnTo>
                  <a:lnTo>
                    <a:pt x="132714" y="0"/>
                  </a:lnTo>
                  <a:close/>
                </a:path>
                <a:path w="459740" h="403860">
                  <a:moveTo>
                    <a:pt x="315277" y="201930"/>
                  </a:moveTo>
                  <a:lnTo>
                    <a:pt x="315277" y="236537"/>
                  </a:lnTo>
                  <a:lnTo>
                    <a:pt x="364794" y="236537"/>
                  </a:lnTo>
                  <a:lnTo>
                    <a:pt x="315277" y="20193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9247" y="2883535"/>
              <a:ext cx="1112520" cy="5546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6865" y="3008312"/>
              <a:ext cx="1136967" cy="32321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50520" y="2903537"/>
              <a:ext cx="1035050" cy="476250"/>
            </a:xfrm>
            <a:custGeom>
              <a:avLst/>
              <a:gdLst/>
              <a:ahLst/>
              <a:cxnLst/>
              <a:rect l="l" t="t" r="r" b="b"/>
              <a:pathLst>
                <a:path w="1035050" h="476250">
                  <a:moveTo>
                    <a:pt x="955675" y="0"/>
                  </a:moveTo>
                  <a:lnTo>
                    <a:pt x="79375" y="0"/>
                  </a:lnTo>
                  <a:lnTo>
                    <a:pt x="48577" y="6350"/>
                  </a:lnTo>
                  <a:lnTo>
                    <a:pt x="23177" y="23177"/>
                  </a:lnTo>
                  <a:lnTo>
                    <a:pt x="6350" y="48577"/>
                  </a:lnTo>
                  <a:lnTo>
                    <a:pt x="0" y="79375"/>
                  </a:lnTo>
                  <a:lnTo>
                    <a:pt x="0" y="396557"/>
                  </a:lnTo>
                  <a:lnTo>
                    <a:pt x="6350" y="427354"/>
                  </a:lnTo>
                  <a:lnTo>
                    <a:pt x="23177" y="452437"/>
                  </a:lnTo>
                  <a:lnTo>
                    <a:pt x="48577" y="469582"/>
                  </a:lnTo>
                  <a:lnTo>
                    <a:pt x="79375" y="475932"/>
                  </a:lnTo>
                  <a:lnTo>
                    <a:pt x="955675" y="475932"/>
                  </a:lnTo>
                  <a:lnTo>
                    <a:pt x="986472" y="469582"/>
                  </a:lnTo>
                  <a:lnTo>
                    <a:pt x="1011872" y="452437"/>
                  </a:lnTo>
                  <a:lnTo>
                    <a:pt x="1028700" y="427354"/>
                  </a:lnTo>
                  <a:lnTo>
                    <a:pt x="1035050" y="396557"/>
                  </a:lnTo>
                  <a:lnTo>
                    <a:pt x="1035050" y="79375"/>
                  </a:lnTo>
                  <a:lnTo>
                    <a:pt x="1028700" y="48577"/>
                  </a:lnTo>
                  <a:lnTo>
                    <a:pt x="1011872" y="23177"/>
                  </a:lnTo>
                  <a:lnTo>
                    <a:pt x="986472" y="6350"/>
                  </a:lnTo>
                  <a:lnTo>
                    <a:pt x="955675" y="0"/>
                  </a:lnTo>
                  <a:close/>
                </a:path>
              </a:pathLst>
            </a:custGeom>
            <a:solidFill>
              <a:srgbClr val="EDA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6007" y="3858895"/>
              <a:ext cx="539432" cy="48164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98550" y="3879850"/>
              <a:ext cx="459740" cy="403860"/>
            </a:xfrm>
            <a:custGeom>
              <a:avLst/>
              <a:gdLst/>
              <a:ahLst/>
              <a:cxnLst/>
              <a:rect l="l" t="t" r="r" b="b"/>
              <a:pathLst>
                <a:path w="459740" h="403860">
                  <a:moveTo>
                    <a:pt x="132715" y="0"/>
                  </a:moveTo>
                  <a:lnTo>
                    <a:pt x="0" y="0"/>
                  </a:lnTo>
                  <a:lnTo>
                    <a:pt x="0" y="369252"/>
                  </a:lnTo>
                  <a:lnTo>
                    <a:pt x="315277" y="369252"/>
                  </a:lnTo>
                  <a:lnTo>
                    <a:pt x="315277" y="403860"/>
                  </a:lnTo>
                  <a:lnTo>
                    <a:pt x="459740" y="302894"/>
                  </a:lnTo>
                  <a:lnTo>
                    <a:pt x="364794" y="236537"/>
                  </a:lnTo>
                  <a:lnTo>
                    <a:pt x="132715" y="236537"/>
                  </a:lnTo>
                  <a:lnTo>
                    <a:pt x="132715" y="0"/>
                  </a:lnTo>
                  <a:close/>
                </a:path>
                <a:path w="459740" h="403860">
                  <a:moveTo>
                    <a:pt x="315277" y="201930"/>
                  </a:moveTo>
                  <a:lnTo>
                    <a:pt x="315277" y="236537"/>
                  </a:lnTo>
                  <a:lnTo>
                    <a:pt x="364794" y="236537"/>
                  </a:lnTo>
                  <a:lnTo>
                    <a:pt x="315277" y="20193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1080" y="3453447"/>
              <a:ext cx="758825" cy="55784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6800" y="3581400"/>
              <a:ext cx="667385" cy="32321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2352" y="3476307"/>
              <a:ext cx="680085" cy="476250"/>
            </a:xfrm>
            <a:custGeom>
              <a:avLst/>
              <a:gdLst/>
              <a:ahLst/>
              <a:cxnLst/>
              <a:rect l="l" t="t" r="r" b="b"/>
              <a:pathLst>
                <a:path w="680085" h="476250">
                  <a:moveTo>
                    <a:pt x="600392" y="0"/>
                  </a:moveTo>
                  <a:lnTo>
                    <a:pt x="79375" y="0"/>
                  </a:lnTo>
                  <a:lnTo>
                    <a:pt x="48577" y="6350"/>
                  </a:lnTo>
                  <a:lnTo>
                    <a:pt x="23177" y="23177"/>
                  </a:lnTo>
                  <a:lnTo>
                    <a:pt x="6350" y="48577"/>
                  </a:lnTo>
                  <a:lnTo>
                    <a:pt x="0" y="79375"/>
                  </a:lnTo>
                  <a:lnTo>
                    <a:pt x="0" y="396557"/>
                  </a:lnTo>
                  <a:lnTo>
                    <a:pt x="6350" y="427354"/>
                  </a:lnTo>
                  <a:lnTo>
                    <a:pt x="23177" y="452437"/>
                  </a:lnTo>
                  <a:lnTo>
                    <a:pt x="48577" y="469582"/>
                  </a:lnTo>
                  <a:lnTo>
                    <a:pt x="79375" y="475932"/>
                  </a:lnTo>
                  <a:lnTo>
                    <a:pt x="600392" y="475932"/>
                  </a:lnTo>
                  <a:lnTo>
                    <a:pt x="631190" y="469582"/>
                  </a:lnTo>
                  <a:lnTo>
                    <a:pt x="656590" y="452437"/>
                  </a:lnTo>
                  <a:lnTo>
                    <a:pt x="673417" y="427354"/>
                  </a:lnTo>
                  <a:lnTo>
                    <a:pt x="679767" y="396557"/>
                  </a:lnTo>
                  <a:lnTo>
                    <a:pt x="679767" y="79375"/>
                  </a:lnTo>
                  <a:lnTo>
                    <a:pt x="673417" y="48577"/>
                  </a:lnTo>
                  <a:lnTo>
                    <a:pt x="656590" y="23177"/>
                  </a:lnTo>
                  <a:lnTo>
                    <a:pt x="631190" y="6350"/>
                  </a:lnTo>
                  <a:lnTo>
                    <a:pt x="600392" y="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615439" y="3962400"/>
            <a:ext cx="932815" cy="957580"/>
            <a:chOff x="1615439" y="3962400"/>
            <a:chExt cx="932815" cy="957580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83079" y="4438015"/>
              <a:ext cx="539432" cy="48164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04034" y="4458334"/>
              <a:ext cx="459740" cy="403860"/>
            </a:xfrm>
            <a:custGeom>
              <a:avLst/>
              <a:gdLst/>
              <a:ahLst/>
              <a:cxnLst/>
              <a:rect l="l" t="t" r="r" b="b"/>
              <a:pathLst>
                <a:path w="459739" h="403860">
                  <a:moveTo>
                    <a:pt x="132714" y="0"/>
                  </a:moveTo>
                  <a:lnTo>
                    <a:pt x="0" y="0"/>
                  </a:lnTo>
                  <a:lnTo>
                    <a:pt x="0" y="369252"/>
                  </a:lnTo>
                  <a:lnTo>
                    <a:pt x="315277" y="369252"/>
                  </a:lnTo>
                  <a:lnTo>
                    <a:pt x="315277" y="403859"/>
                  </a:lnTo>
                  <a:lnTo>
                    <a:pt x="459739" y="302894"/>
                  </a:lnTo>
                  <a:lnTo>
                    <a:pt x="364794" y="236537"/>
                  </a:lnTo>
                  <a:lnTo>
                    <a:pt x="132714" y="236537"/>
                  </a:lnTo>
                  <a:lnTo>
                    <a:pt x="132714" y="0"/>
                  </a:lnTo>
                  <a:close/>
                </a:path>
                <a:path w="459739" h="403860">
                  <a:moveTo>
                    <a:pt x="315277" y="201929"/>
                  </a:moveTo>
                  <a:lnTo>
                    <a:pt x="315277" y="236537"/>
                  </a:lnTo>
                  <a:lnTo>
                    <a:pt x="364794" y="236537"/>
                  </a:lnTo>
                  <a:lnTo>
                    <a:pt x="315277" y="201929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27504" y="3962400"/>
              <a:ext cx="911225" cy="5546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15439" y="4087495"/>
              <a:ext cx="932815" cy="32607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48142" y="3983037"/>
              <a:ext cx="833119" cy="476250"/>
            </a:xfrm>
            <a:custGeom>
              <a:avLst/>
              <a:gdLst/>
              <a:ahLst/>
              <a:cxnLst/>
              <a:rect l="l" t="t" r="r" b="b"/>
              <a:pathLst>
                <a:path w="833119" h="476250">
                  <a:moveTo>
                    <a:pt x="753744" y="0"/>
                  </a:moveTo>
                  <a:lnTo>
                    <a:pt x="79375" y="0"/>
                  </a:lnTo>
                  <a:lnTo>
                    <a:pt x="48577" y="6350"/>
                  </a:lnTo>
                  <a:lnTo>
                    <a:pt x="23177" y="23177"/>
                  </a:lnTo>
                  <a:lnTo>
                    <a:pt x="6350" y="48577"/>
                  </a:lnTo>
                  <a:lnTo>
                    <a:pt x="0" y="79375"/>
                  </a:lnTo>
                  <a:lnTo>
                    <a:pt x="0" y="396557"/>
                  </a:lnTo>
                  <a:lnTo>
                    <a:pt x="6350" y="427355"/>
                  </a:lnTo>
                  <a:lnTo>
                    <a:pt x="23177" y="452437"/>
                  </a:lnTo>
                  <a:lnTo>
                    <a:pt x="48577" y="469582"/>
                  </a:lnTo>
                  <a:lnTo>
                    <a:pt x="79375" y="475932"/>
                  </a:lnTo>
                  <a:lnTo>
                    <a:pt x="753744" y="475932"/>
                  </a:lnTo>
                  <a:lnTo>
                    <a:pt x="784542" y="469582"/>
                  </a:lnTo>
                  <a:lnTo>
                    <a:pt x="809625" y="452437"/>
                  </a:lnTo>
                  <a:lnTo>
                    <a:pt x="826769" y="427355"/>
                  </a:lnTo>
                  <a:lnTo>
                    <a:pt x="832802" y="396557"/>
                  </a:lnTo>
                  <a:lnTo>
                    <a:pt x="832802" y="79375"/>
                  </a:lnTo>
                  <a:lnTo>
                    <a:pt x="826769" y="48577"/>
                  </a:lnTo>
                  <a:lnTo>
                    <a:pt x="809625" y="23177"/>
                  </a:lnTo>
                  <a:lnTo>
                    <a:pt x="784542" y="6350"/>
                  </a:lnTo>
                  <a:lnTo>
                    <a:pt x="753744" y="0"/>
                  </a:lnTo>
                  <a:close/>
                </a:path>
              </a:pathLst>
            </a:custGeom>
            <a:solidFill>
              <a:srgbClr val="FFA8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267585" y="4495800"/>
            <a:ext cx="1100455" cy="957580"/>
            <a:chOff x="2267585" y="4495800"/>
            <a:chExt cx="1100455" cy="957580"/>
          </a:xfrm>
        </p:grpSpPr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2535" y="4971415"/>
              <a:ext cx="536575" cy="48164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522855" y="4993005"/>
              <a:ext cx="459740" cy="403860"/>
            </a:xfrm>
            <a:custGeom>
              <a:avLst/>
              <a:gdLst/>
              <a:ahLst/>
              <a:cxnLst/>
              <a:rect l="l" t="t" r="r" b="b"/>
              <a:pathLst>
                <a:path w="459739" h="403860">
                  <a:moveTo>
                    <a:pt x="132714" y="0"/>
                  </a:moveTo>
                  <a:lnTo>
                    <a:pt x="0" y="0"/>
                  </a:lnTo>
                  <a:lnTo>
                    <a:pt x="0" y="369252"/>
                  </a:lnTo>
                  <a:lnTo>
                    <a:pt x="315277" y="369252"/>
                  </a:lnTo>
                  <a:lnTo>
                    <a:pt x="315277" y="403860"/>
                  </a:lnTo>
                  <a:lnTo>
                    <a:pt x="459739" y="302895"/>
                  </a:lnTo>
                  <a:lnTo>
                    <a:pt x="364794" y="236537"/>
                  </a:lnTo>
                  <a:lnTo>
                    <a:pt x="132714" y="236537"/>
                  </a:lnTo>
                  <a:lnTo>
                    <a:pt x="132714" y="0"/>
                  </a:lnTo>
                  <a:close/>
                </a:path>
                <a:path w="459739" h="403860">
                  <a:moveTo>
                    <a:pt x="315277" y="201930"/>
                  </a:moveTo>
                  <a:lnTo>
                    <a:pt x="315277" y="236537"/>
                  </a:lnTo>
                  <a:lnTo>
                    <a:pt x="364794" y="236537"/>
                  </a:lnTo>
                  <a:lnTo>
                    <a:pt x="315277" y="201930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76792" y="4495800"/>
              <a:ext cx="1051559" cy="5546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67585" y="4559935"/>
              <a:ext cx="1100455" cy="45116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297112" y="4517390"/>
              <a:ext cx="972819" cy="476250"/>
            </a:xfrm>
            <a:custGeom>
              <a:avLst/>
              <a:gdLst/>
              <a:ahLst/>
              <a:cxnLst/>
              <a:rect l="l" t="t" r="r" b="b"/>
              <a:pathLst>
                <a:path w="972820" h="476250">
                  <a:moveTo>
                    <a:pt x="893444" y="0"/>
                  </a:moveTo>
                  <a:lnTo>
                    <a:pt x="79375" y="0"/>
                  </a:lnTo>
                  <a:lnTo>
                    <a:pt x="48577" y="6350"/>
                  </a:lnTo>
                  <a:lnTo>
                    <a:pt x="23177" y="23177"/>
                  </a:lnTo>
                  <a:lnTo>
                    <a:pt x="6350" y="48577"/>
                  </a:lnTo>
                  <a:lnTo>
                    <a:pt x="0" y="79375"/>
                  </a:lnTo>
                  <a:lnTo>
                    <a:pt x="0" y="396557"/>
                  </a:lnTo>
                  <a:lnTo>
                    <a:pt x="6350" y="427355"/>
                  </a:lnTo>
                  <a:lnTo>
                    <a:pt x="23177" y="452437"/>
                  </a:lnTo>
                  <a:lnTo>
                    <a:pt x="48577" y="469582"/>
                  </a:lnTo>
                  <a:lnTo>
                    <a:pt x="79375" y="475932"/>
                  </a:lnTo>
                  <a:lnTo>
                    <a:pt x="893444" y="475932"/>
                  </a:lnTo>
                  <a:lnTo>
                    <a:pt x="924560" y="469582"/>
                  </a:lnTo>
                  <a:lnTo>
                    <a:pt x="949642" y="452437"/>
                  </a:lnTo>
                  <a:lnTo>
                    <a:pt x="966470" y="427355"/>
                  </a:lnTo>
                  <a:lnTo>
                    <a:pt x="972820" y="396557"/>
                  </a:lnTo>
                  <a:lnTo>
                    <a:pt x="972820" y="79375"/>
                  </a:lnTo>
                  <a:lnTo>
                    <a:pt x="966470" y="48577"/>
                  </a:lnTo>
                  <a:lnTo>
                    <a:pt x="949642" y="23177"/>
                  </a:lnTo>
                  <a:lnTo>
                    <a:pt x="924560" y="6350"/>
                  </a:lnTo>
                  <a:lnTo>
                    <a:pt x="893444" y="0"/>
                  </a:lnTo>
                  <a:close/>
                </a:path>
              </a:pathLst>
            </a:custGeom>
            <a:solidFill>
              <a:srgbClr val="561F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228917" y="2798445"/>
            <a:ext cx="6783070" cy="3495675"/>
            <a:chOff x="228917" y="2798445"/>
            <a:chExt cx="6783070" cy="3495675"/>
          </a:xfrm>
        </p:grpSpPr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18167" y="5504815"/>
              <a:ext cx="539432" cy="48450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140075" y="5527357"/>
              <a:ext cx="459740" cy="403860"/>
            </a:xfrm>
            <a:custGeom>
              <a:avLst/>
              <a:gdLst/>
              <a:ahLst/>
              <a:cxnLst/>
              <a:rect l="l" t="t" r="r" b="b"/>
              <a:pathLst>
                <a:path w="459739" h="403860">
                  <a:moveTo>
                    <a:pt x="132714" y="0"/>
                  </a:moveTo>
                  <a:lnTo>
                    <a:pt x="0" y="0"/>
                  </a:lnTo>
                  <a:lnTo>
                    <a:pt x="0" y="369252"/>
                  </a:lnTo>
                  <a:lnTo>
                    <a:pt x="315277" y="369252"/>
                  </a:lnTo>
                  <a:lnTo>
                    <a:pt x="315277" y="403859"/>
                  </a:lnTo>
                  <a:lnTo>
                    <a:pt x="459739" y="302894"/>
                  </a:lnTo>
                  <a:lnTo>
                    <a:pt x="364794" y="236537"/>
                  </a:lnTo>
                  <a:lnTo>
                    <a:pt x="132714" y="236537"/>
                  </a:lnTo>
                  <a:lnTo>
                    <a:pt x="132714" y="0"/>
                  </a:lnTo>
                  <a:close/>
                </a:path>
                <a:path w="459739" h="403860">
                  <a:moveTo>
                    <a:pt x="315277" y="201929"/>
                  </a:moveTo>
                  <a:lnTo>
                    <a:pt x="315277" y="236537"/>
                  </a:lnTo>
                  <a:lnTo>
                    <a:pt x="364794" y="236537"/>
                  </a:lnTo>
                  <a:lnTo>
                    <a:pt x="315277" y="201929"/>
                  </a:lnTo>
                  <a:close/>
                </a:path>
              </a:pathLst>
            </a:custGeom>
            <a:solidFill>
              <a:srgbClr val="FFD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22904" y="5029200"/>
              <a:ext cx="990599" cy="5546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11487" y="5093335"/>
              <a:ext cx="813752" cy="45116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946082" y="5051742"/>
              <a:ext cx="909955" cy="476250"/>
            </a:xfrm>
            <a:custGeom>
              <a:avLst/>
              <a:gdLst/>
              <a:ahLst/>
              <a:cxnLst/>
              <a:rect l="l" t="t" r="r" b="b"/>
              <a:pathLst>
                <a:path w="909954" h="476250">
                  <a:moveTo>
                    <a:pt x="830262" y="0"/>
                  </a:moveTo>
                  <a:lnTo>
                    <a:pt x="79375" y="0"/>
                  </a:lnTo>
                  <a:lnTo>
                    <a:pt x="48577" y="6350"/>
                  </a:lnTo>
                  <a:lnTo>
                    <a:pt x="23177" y="23177"/>
                  </a:lnTo>
                  <a:lnTo>
                    <a:pt x="6350" y="48577"/>
                  </a:lnTo>
                  <a:lnTo>
                    <a:pt x="0" y="79375"/>
                  </a:lnTo>
                  <a:lnTo>
                    <a:pt x="0" y="396557"/>
                  </a:lnTo>
                  <a:lnTo>
                    <a:pt x="6350" y="427355"/>
                  </a:lnTo>
                  <a:lnTo>
                    <a:pt x="23177" y="452437"/>
                  </a:lnTo>
                  <a:lnTo>
                    <a:pt x="48577" y="469582"/>
                  </a:lnTo>
                  <a:lnTo>
                    <a:pt x="79375" y="475932"/>
                  </a:lnTo>
                  <a:lnTo>
                    <a:pt x="830262" y="475932"/>
                  </a:lnTo>
                  <a:lnTo>
                    <a:pt x="861059" y="469582"/>
                  </a:lnTo>
                  <a:lnTo>
                    <a:pt x="886459" y="452437"/>
                  </a:lnTo>
                  <a:lnTo>
                    <a:pt x="903287" y="427355"/>
                  </a:lnTo>
                  <a:lnTo>
                    <a:pt x="909637" y="396557"/>
                  </a:lnTo>
                  <a:lnTo>
                    <a:pt x="909637" y="79375"/>
                  </a:lnTo>
                  <a:lnTo>
                    <a:pt x="903287" y="48577"/>
                  </a:lnTo>
                  <a:lnTo>
                    <a:pt x="886459" y="23177"/>
                  </a:lnTo>
                  <a:lnTo>
                    <a:pt x="861059" y="6350"/>
                  </a:lnTo>
                  <a:lnTo>
                    <a:pt x="830262" y="0"/>
                  </a:lnTo>
                  <a:close/>
                </a:path>
              </a:pathLst>
            </a:custGeom>
            <a:solidFill>
              <a:srgbClr val="9A1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97287" y="5562600"/>
              <a:ext cx="758825" cy="55467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697287" y="5690552"/>
              <a:ext cx="762000" cy="32321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719829" y="5585142"/>
              <a:ext cx="680085" cy="476250"/>
            </a:xfrm>
            <a:custGeom>
              <a:avLst/>
              <a:gdLst/>
              <a:ahLst/>
              <a:cxnLst/>
              <a:rect l="l" t="t" r="r" b="b"/>
              <a:pathLst>
                <a:path w="680085" h="476250">
                  <a:moveTo>
                    <a:pt x="600392" y="0"/>
                  </a:moveTo>
                  <a:lnTo>
                    <a:pt x="79375" y="0"/>
                  </a:lnTo>
                  <a:lnTo>
                    <a:pt x="48577" y="6350"/>
                  </a:lnTo>
                  <a:lnTo>
                    <a:pt x="23177" y="23177"/>
                  </a:lnTo>
                  <a:lnTo>
                    <a:pt x="6350" y="48577"/>
                  </a:lnTo>
                  <a:lnTo>
                    <a:pt x="0" y="79375"/>
                  </a:lnTo>
                  <a:lnTo>
                    <a:pt x="0" y="396557"/>
                  </a:lnTo>
                  <a:lnTo>
                    <a:pt x="6350" y="427355"/>
                  </a:lnTo>
                  <a:lnTo>
                    <a:pt x="23177" y="452437"/>
                  </a:lnTo>
                  <a:lnTo>
                    <a:pt x="48577" y="469582"/>
                  </a:lnTo>
                  <a:lnTo>
                    <a:pt x="79375" y="475932"/>
                  </a:lnTo>
                  <a:lnTo>
                    <a:pt x="600392" y="475932"/>
                  </a:lnTo>
                  <a:lnTo>
                    <a:pt x="631190" y="469582"/>
                  </a:lnTo>
                  <a:lnTo>
                    <a:pt x="656590" y="452437"/>
                  </a:lnTo>
                  <a:lnTo>
                    <a:pt x="673417" y="427355"/>
                  </a:lnTo>
                  <a:lnTo>
                    <a:pt x="679767" y="396557"/>
                  </a:lnTo>
                  <a:lnTo>
                    <a:pt x="679767" y="79375"/>
                  </a:lnTo>
                  <a:lnTo>
                    <a:pt x="673417" y="48577"/>
                  </a:lnTo>
                  <a:lnTo>
                    <a:pt x="656590" y="23177"/>
                  </a:lnTo>
                  <a:lnTo>
                    <a:pt x="631190" y="6350"/>
                  </a:lnTo>
                  <a:lnTo>
                    <a:pt x="600392" y="0"/>
                  </a:lnTo>
                  <a:close/>
                </a:path>
              </a:pathLst>
            </a:custGeom>
            <a:solidFill>
              <a:srgbClr val="9A1A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656647" y="5472112"/>
              <a:ext cx="1912620" cy="701040"/>
            </a:xfrm>
            <a:custGeom>
              <a:avLst/>
              <a:gdLst/>
              <a:ahLst/>
              <a:cxnLst/>
              <a:rect l="l" t="t" r="r" b="b"/>
              <a:pathLst>
                <a:path w="1912620" h="701039">
                  <a:moveTo>
                    <a:pt x="0" y="0"/>
                  </a:moveTo>
                  <a:lnTo>
                    <a:pt x="1912619" y="0"/>
                  </a:lnTo>
                  <a:lnTo>
                    <a:pt x="1912619" y="701040"/>
                  </a:lnTo>
                  <a:lnTo>
                    <a:pt x="0" y="701040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96887" y="3711892"/>
              <a:ext cx="2729230" cy="2272665"/>
            </a:xfrm>
            <a:custGeom>
              <a:avLst/>
              <a:gdLst/>
              <a:ahLst/>
              <a:cxnLst/>
              <a:rect l="l" t="t" r="r" b="b"/>
              <a:pathLst>
                <a:path w="2729230" h="2272665">
                  <a:moveTo>
                    <a:pt x="2562225" y="2175510"/>
                  </a:moveTo>
                  <a:lnTo>
                    <a:pt x="2521902" y="2224087"/>
                  </a:lnTo>
                  <a:lnTo>
                    <a:pt x="2729230" y="2272665"/>
                  </a:lnTo>
                  <a:lnTo>
                    <a:pt x="2695257" y="2195512"/>
                  </a:lnTo>
                  <a:lnTo>
                    <a:pt x="2586672" y="2195512"/>
                  </a:lnTo>
                  <a:lnTo>
                    <a:pt x="2562225" y="2175510"/>
                  </a:lnTo>
                  <a:close/>
                </a:path>
                <a:path w="2729230" h="2272665">
                  <a:moveTo>
                    <a:pt x="2602865" y="2126615"/>
                  </a:moveTo>
                  <a:lnTo>
                    <a:pt x="2562225" y="2175510"/>
                  </a:lnTo>
                  <a:lnTo>
                    <a:pt x="2586672" y="2195512"/>
                  </a:lnTo>
                  <a:lnTo>
                    <a:pt x="2627312" y="2146935"/>
                  </a:lnTo>
                  <a:lnTo>
                    <a:pt x="2602865" y="2126615"/>
                  </a:lnTo>
                  <a:close/>
                </a:path>
                <a:path w="2729230" h="2272665">
                  <a:moveTo>
                    <a:pt x="2643505" y="2077720"/>
                  </a:moveTo>
                  <a:lnTo>
                    <a:pt x="2602865" y="2126615"/>
                  </a:lnTo>
                  <a:lnTo>
                    <a:pt x="2627312" y="2146935"/>
                  </a:lnTo>
                  <a:lnTo>
                    <a:pt x="2586672" y="2195512"/>
                  </a:lnTo>
                  <a:lnTo>
                    <a:pt x="2695257" y="2195512"/>
                  </a:lnTo>
                  <a:lnTo>
                    <a:pt x="2643505" y="2077720"/>
                  </a:lnTo>
                  <a:close/>
                </a:path>
                <a:path w="2729230" h="2272665">
                  <a:moveTo>
                    <a:pt x="40639" y="0"/>
                  </a:moveTo>
                  <a:lnTo>
                    <a:pt x="0" y="48895"/>
                  </a:lnTo>
                  <a:lnTo>
                    <a:pt x="2562225" y="2175510"/>
                  </a:lnTo>
                  <a:lnTo>
                    <a:pt x="2602865" y="2126615"/>
                  </a:lnTo>
                  <a:lnTo>
                    <a:pt x="4063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49554" y="2819082"/>
              <a:ext cx="6741795" cy="3454400"/>
            </a:xfrm>
            <a:custGeom>
              <a:avLst/>
              <a:gdLst/>
              <a:ahLst/>
              <a:cxnLst/>
              <a:rect l="l" t="t" r="r" b="b"/>
              <a:pathLst>
                <a:path w="6741795" h="3454400">
                  <a:moveTo>
                    <a:pt x="0" y="0"/>
                  </a:moveTo>
                  <a:lnTo>
                    <a:pt x="6741477" y="0"/>
                  </a:lnTo>
                  <a:lnTo>
                    <a:pt x="6741477" y="3454400"/>
                  </a:lnTo>
                  <a:lnTo>
                    <a:pt x="0" y="3454400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8769350" y="2157412"/>
            <a:ext cx="2737485" cy="1422400"/>
            <a:chOff x="8769350" y="2157412"/>
            <a:chExt cx="2737485" cy="1422400"/>
          </a:xfrm>
        </p:grpSpPr>
        <p:sp>
          <p:nvSpPr>
            <p:cNvPr id="44" name="object 44"/>
            <p:cNvSpPr/>
            <p:nvPr/>
          </p:nvSpPr>
          <p:spPr>
            <a:xfrm>
              <a:off x="8769350" y="2884487"/>
              <a:ext cx="2731770" cy="695325"/>
            </a:xfrm>
            <a:custGeom>
              <a:avLst/>
              <a:gdLst/>
              <a:ahLst/>
              <a:cxnLst/>
              <a:rect l="l" t="t" r="r" b="b"/>
              <a:pathLst>
                <a:path w="2731770" h="695325">
                  <a:moveTo>
                    <a:pt x="2615882" y="0"/>
                  </a:moveTo>
                  <a:lnTo>
                    <a:pt x="115887" y="0"/>
                  </a:lnTo>
                  <a:lnTo>
                    <a:pt x="70802" y="9207"/>
                  </a:lnTo>
                  <a:lnTo>
                    <a:pt x="33972" y="33972"/>
                  </a:lnTo>
                  <a:lnTo>
                    <a:pt x="9207" y="70802"/>
                  </a:lnTo>
                  <a:lnTo>
                    <a:pt x="0" y="115887"/>
                  </a:lnTo>
                  <a:lnTo>
                    <a:pt x="0" y="579120"/>
                  </a:lnTo>
                  <a:lnTo>
                    <a:pt x="9207" y="624204"/>
                  </a:lnTo>
                  <a:lnTo>
                    <a:pt x="33972" y="661035"/>
                  </a:lnTo>
                  <a:lnTo>
                    <a:pt x="70802" y="685800"/>
                  </a:lnTo>
                  <a:lnTo>
                    <a:pt x="115887" y="695007"/>
                  </a:lnTo>
                  <a:lnTo>
                    <a:pt x="2615882" y="695007"/>
                  </a:lnTo>
                  <a:lnTo>
                    <a:pt x="2660967" y="685800"/>
                  </a:lnTo>
                  <a:lnTo>
                    <a:pt x="2697797" y="661035"/>
                  </a:lnTo>
                  <a:lnTo>
                    <a:pt x="2722562" y="624204"/>
                  </a:lnTo>
                  <a:lnTo>
                    <a:pt x="2731770" y="579120"/>
                  </a:lnTo>
                  <a:lnTo>
                    <a:pt x="2731770" y="115887"/>
                  </a:lnTo>
                  <a:lnTo>
                    <a:pt x="2722562" y="70802"/>
                  </a:lnTo>
                  <a:lnTo>
                    <a:pt x="2697797" y="33972"/>
                  </a:lnTo>
                  <a:lnTo>
                    <a:pt x="2660967" y="9207"/>
                  </a:lnTo>
                  <a:lnTo>
                    <a:pt x="261588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775064" y="2157412"/>
              <a:ext cx="2731770" cy="695325"/>
            </a:xfrm>
            <a:custGeom>
              <a:avLst/>
              <a:gdLst/>
              <a:ahLst/>
              <a:cxnLst/>
              <a:rect l="l" t="t" r="r" b="b"/>
              <a:pathLst>
                <a:path w="2731770" h="695325">
                  <a:moveTo>
                    <a:pt x="2615882" y="0"/>
                  </a:moveTo>
                  <a:lnTo>
                    <a:pt x="115887" y="0"/>
                  </a:lnTo>
                  <a:lnTo>
                    <a:pt x="70802" y="9207"/>
                  </a:lnTo>
                  <a:lnTo>
                    <a:pt x="33972" y="33972"/>
                  </a:lnTo>
                  <a:lnTo>
                    <a:pt x="9207" y="70802"/>
                  </a:lnTo>
                  <a:lnTo>
                    <a:pt x="0" y="115887"/>
                  </a:lnTo>
                  <a:lnTo>
                    <a:pt x="0" y="579120"/>
                  </a:lnTo>
                  <a:lnTo>
                    <a:pt x="9207" y="624204"/>
                  </a:lnTo>
                  <a:lnTo>
                    <a:pt x="33972" y="661035"/>
                  </a:lnTo>
                  <a:lnTo>
                    <a:pt x="70802" y="685800"/>
                  </a:lnTo>
                  <a:lnTo>
                    <a:pt x="115887" y="695007"/>
                  </a:lnTo>
                  <a:lnTo>
                    <a:pt x="2615882" y="695007"/>
                  </a:lnTo>
                  <a:lnTo>
                    <a:pt x="2660967" y="685800"/>
                  </a:lnTo>
                  <a:lnTo>
                    <a:pt x="2697797" y="661035"/>
                  </a:lnTo>
                  <a:lnTo>
                    <a:pt x="2722562" y="624204"/>
                  </a:lnTo>
                  <a:lnTo>
                    <a:pt x="2731769" y="579120"/>
                  </a:lnTo>
                  <a:lnTo>
                    <a:pt x="2731769" y="115887"/>
                  </a:lnTo>
                  <a:lnTo>
                    <a:pt x="2722562" y="70802"/>
                  </a:lnTo>
                  <a:lnTo>
                    <a:pt x="2697797" y="33972"/>
                  </a:lnTo>
                  <a:lnTo>
                    <a:pt x="2660967" y="9207"/>
                  </a:lnTo>
                  <a:lnTo>
                    <a:pt x="2615882" y="0"/>
                  </a:lnTo>
                  <a:close/>
                </a:path>
              </a:pathLst>
            </a:custGeom>
            <a:solidFill>
              <a:srgbClr val="AF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/>
          <p:nvPr/>
        </p:nvSpPr>
        <p:spPr>
          <a:xfrm>
            <a:off x="8742362" y="3626167"/>
            <a:ext cx="2731770" cy="904240"/>
          </a:xfrm>
          <a:custGeom>
            <a:avLst/>
            <a:gdLst/>
            <a:ahLst/>
            <a:cxnLst/>
            <a:rect l="l" t="t" r="r" b="b"/>
            <a:pathLst>
              <a:path w="2731770" h="904239">
                <a:moveTo>
                  <a:pt x="2580957" y="0"/>
                </a:moveTo>
                <a:lnTo>
                  <a:pt x="150812" y="0"/>
                </a:lnTo>
                <a:lnTo>
                  <a:pt x="103187" y="7620"/>
                </a:lnTo>
                <a:lnTo>
                  <a:pt x="61595" y="29210"/>
                </a:lnTo>
                <a:lnTo>
                  <a:pt x="29209" y="61595"/>
                </a:lnTo>
                <a:lnTo>
                  <a:pt x="7620" y="103187"/>
                </a:lnTo>
                <a:lnTo>
                  <a:pt x="0" y="150812"/>
                </a:lnTo>
                <a:lnTo>
                  <a:pt x="0" y="753427"/>
                </a:lnTo>
                <a:lnTo>
                  <a:pt x="7620" y="801052"/>
                </a:lnTo>
                <a:lnTo>
                  <a:pt x="29209" y="842645"/>
                </a:lnTo>
                <a:lnTo>
                  <a:pt x="61595" y="875030"/>
                </a:lnTo>
                <a:lnTo>
                  <a:pt x="103187" y="896620"/>
                </a:lnTo>
                <a:lnTo>
                  <a:pt x="150812" y="904240"/>
                </a:lnTo>
                <a:lnTo>
                  <a:pt x="2580957" y="904240"/>
                </a:lnTo>
                <a:lnTo>
                  <a:pt x="2628582" y="896620"/>
                </a:lnTo>
                <a:lnTo>
                  <a:pt x="2669857" y="875030"/>
                </a:lnTo>
                <a:lnTo>
                  <a:pt x="2702559" y="842645"/>
                </a:lnTo>
                <a:lnTo>
                  <a:pt x="2723832" y="801052"/>
                </a:lnTo>
                <a:lnTo>
                  <a:pt x="2731770" y="753427"/>
                </a:lnTo>
                <a:lnTo>
                  <a:pt x="2731770" y="150812"/>
                </a:lnTo>
                <a:lnTo>
                  <a:pt x="2723832" y="103187"/>
                </a:lnTo>
                <a:lnTo>
                  <a:pt x="2702559" y="61595"/>
                </a:lnTo>
                <a:lnTo>
                  <a:pt x="2669857" y="29210"/>
                </a:lnTo>
                <a:lnTo>
                  <a:pt x="2628582" y="7620"/>
                </a:lnTo>
                <a:lnTo>
                  <a:pt x="2580957" y="0"/>
                </a:lnTo>
                <a:close/>
              </a:path>
            </a:pathLst>
          </a:custGeom>
          <a:solidFill>
            <a:srgbClr val="FFE2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3788727" y="5789612"/>
            <a:ext cx="258445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450" b="1" spc="20" dirty="0">
                <a:solidFill>
                  <a:srgbClr val="FFFFFF"/>
                </a:solidFill>
                <a:latin typeface="Calibri"/>
                <a:cs typeface="Calibri"/>
              </a:rPr>
              <a:t>Εκτέλεση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471034" y="5804534"/>
            <a:ext cx="73850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50" b="1" spc="55" dirty="0">
                <a:latin typeface="Calibri"/>
                <a:cs typeface="Calibri"/>
              </a:rPr>
              <a:t>Κύριος</a:t>
            </a:r>
            <a:r>
              <a:rPr sz="850" b="1" spc="-25" dirty="0">
                <a:latin typeface="Calibri"/>
                <a:cs typeface="Calibri"/>
              </a:rPr>
              <a:t> </a:t>
            </a:r>
            <a:r>
              <a:rPr sz="850" b="1" spc="40" dirty="0">
                <a:latin typeface="Calibri"/>
                <a:cs typeface="Calibri"/>
              </a:rPr>
              <a:t>στόχος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97192" y="3054350"/>
            <a:ext cx="449580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b="1" spc="30" dirty="0">
                <a:solidFill>
                  <a:srgbClr val="FFFFFF"/>
                </a:solidFill>
                <a:latin typeface="Calibri"/>
                <a:cs typeface="Calibri"/>
              </a:rPr>
              <a:t>Αναγνωριστικό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45222" y="3610609"/>
            <a:ext cx="313690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b="1" spc="25" dirty="0">
                <a:solidFill>
                  <a:srgbClr val="FFFFFF"/>
                </a:solidFill>
                <a:latin typeface="Calibri"/>
                <a:cs typeface="Calibri"/>
              </a:rPr>
              <a:t>Παράδοση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837689" y="3023870"/>
            <a:ext cx="4763770" cy="2057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700"/>
              </a:lnSpc>
              <a:spcBef>
                <a:spcPts val="140"/>
              </a:spcBef>
              <a:buSzPct val="200000"/>
              <a:buFont typeface="Arial"/>
              <a:buChar char="•"/>
              <a:tabLst>
                <a:tab pos="108585" algn="l"/>
              </a:tabLst>
            </a:pPr>
            <a:r>
              <a:rPr sz="800" b="1" spc="45" dirty="0">
                <a:latin typeface="Calibri"/>
                <a:cs typeface="Calibri"/>
              </a:rPr>
              <a:t>Το MITRE ATT&amp;CK </a:t>
            </a:r>
            <a:r>
              <a:rPr sz="800" b="1" spc="30" dirty="0">
                <a:latin typeface="Calibri"/>
                <a:cs typeface="Calibri"/>
              </a:rPr>
              <a:t>(</a:t>
            </a:r>
            <a:r>
              <a:rPr sz="800" u="dash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https://attack</a:t>
            </a:r>
            <a:r>
              <a:rPr sz="800" spc="30" dirty="0">
                <a:solidFill>
                  <a:srgbClr val="87872D"/>
                </a:solidFill>
                <a:latin typeface="Calibri"/>
                <a:cs typeface="Calibri"/>
              </a:rPr>
              <a:t>.</a:t>
            </a:r>
            <a:r>
              <a:rPr sz="800" spc="30" dirty="0">
                <a:latin typeface="Calibri"/>
                <a:cs typeface="Calibri"/>
              </a:rPr>
              <a:t>mitre.org/) </a:t>
            </a:r>
            <a:r>
              <a:rPr sz="800" spc="35" dirty="0">
                <a:latin typeface="Calibri"/>
                <a:cs typeface="Calibri"/>
              </a:rPr>
              <a:t>παρέχει </a:t>
            </a:r>
            <a:r>
              <a:rPr sz="800" spc="40" dirty="0">
                <a:latin typeface="Calibri"/>
                <a:cs typeface="Calibri"/>
              </a:rPr>
              <a:t>μια </a:t>
            </a:r>
            <a:r>
              <a:rPr sz="800" spc="45" dirty="0">
                <a:latin typeface="Calibri"/>
                <a:cs typeface="Calibri"/>
              </a:rPr>
              <a:t>σαφή </a:t>
            </a:r>
            <a:r>
              <a:rPr sz="800" spc="40" dirty="0">
                <a:latin typeface="Calibri"/>
                <a:cs typeface="Calibri"/>
              </a:rPr>
              <a:t>επισκόπηση των επιθέσεων κατά του βιομηχανικού </a:t>
            </a:r>
            <a:r>
              <a:rPr sz="800" spc="35" dirty="0">
                <a:latin typeface="Calibri"/>
                <a:cs typeface="Calibri"/>
              </a:rPr>
              <a:t>ελέγχου, </a:t>
            </a:r>
            <a:r>
              <a:rPr sz="800" spc="40" dirty="0">
                <a:latin typeface="Calibri"/>
                <a:cs typeface="Calibri"/>
              </a:rPr>
              <a:t>των </a:t>
            </a:r>
            <a:r>
              <a:rPr sz="800" spc="-1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επιχειρήσεων,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των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κινητών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σεναρίων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837689" y="3354070"/>
            <a:ext cx="4756150" cy="4116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040" indent="-53340">
              <a:lnSpc>
                <a:spcPts val="869"/>
              </a:lnSpc>
              <a:buSzPct val="200000"/>
              <a:buFont typeface="Arial"/>
              <a:buChar char="•"/>
              <a:tabLst>
                <a:tab pos="66040" algn="l"/>
              </a:tabLst>
            </a:pPr>
            <a:r>
              <a:rPr sz="800" spc="40" dirty="0">
                <a:latin typeface="Calibri"/>
                <a:cs typeface="Calibri"/>
              </a:rPr>
              <a:t>Οι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τακτικές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επίθεσης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που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περιγράφονται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λεπτομερώς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στην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b="1" spc="35" dirty="0">
                <a:latin typeface="Calibri"/>
                <a:cs typeface="Calibri"/>
              </a:rPr>
              <a:t>ταξινομία</a:t>
            </a:r>
            <a:r>
              <a:rPr sz="800" b="1" spc="25" dirty="0">
                <a:latin typeface="Calibri"/>
                <a:cs typeface="Calibri"/>
              </a:rPr>
              <a:t> </a:t>
            </a:r>
            <a:r>
              <a:rPr sz="800" b="1" spc="40" dirty="0">
                <a:latin typeface="Calibri"/>
                <a:cs typeface="Calibri"/>
              </a:rPr>
              <a:t>κυβερνοαπειλών</a:t>
            </a:r>
            <a:r>
              <a:rPr sz="800" b="1" spc="30" dirty="0">
                <a:latin typeface="Calibri"/>
                <a:cs typeface="Calibri"/>
              </a:rPr>
              <a:t> </a:t>
            </a:r>
            <a:r>
              <a:rPr sz="800" b="1" spc="45" dirty="0">
                <a:latin typeface="Calibri"/>
                <a:cs typeface="Calibri"/>
              </a:rPr>
              <a:t>ATT&amp;CK</a:t>
            </a:r>
            <a:r>
              <a:rPr sz="800" b="1" spc="20" dirty="0">
                <a:latin typeface="Calibri"/>
                <a:cs typeface="Calibri"/>
              </a:rPr>
              <a:t> </a:t>
            </a:r>
            <a:r>
              <a:rPr sz="800" b="1" spc="35" dirty="0">
                <a:latin typeface="Calibri"/>
                <a:cs typeface="Calibri"/>
              </a:rPr>
              <a:t>της</a:t>
            </a:r>
            <a:r>
              <a:rPr sz="800" b="1" spc="25" dirty="0">
                <a:latin typeface="Calibri"/>
                <a:cs typeface="Calibri"/>
              </a:rPr>
              <a:t> </a:t>
            </a:r>
            <a:r>
              <a:rPr sz="800" b="1" spc="45" dirty="0">
                <a:latin typeface="Calibri"/>
                <a:cs typeface="Calibri"/>
              </a:rPr>
              <a:t>MITRE</a:t>
            </a:r>
            <a:r>
              <a:rPr sz="800" b="1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συμπίπτουν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(ως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επί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το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ts val="650"/>
              </a:lnSpc>
            </a:pPr>
            <a:r>
              <a:rPr sz="800" spc="35" dirty="0">
                <a:latin typeface="Calibri"/>
                <a:cs typeface="Calibri"/>
              </a:rPr>
              <a:t>πλείστον)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με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την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αλυσίδα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θανάτου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μιας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επίθεσης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τύπου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APT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(Advanced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Persistent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Threat</a:t>
            </a:r>
            <a:r>
              <a:rPr sz="800" spc="25" dirty="0">
                <a:latin typeface="Calibri"/>
                <a:cs typeface="Calibri"/>
              </a:rPr>
              <a:t> -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Προηγμένη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Επίμονη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Απειλή).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695450" y="4186237"/>
            <a:ext cx="398780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b="1" spc="30" dirty="0">
                <a:solidFill>
                  <a:srgbClr val="FFFFFF"/>
                </a:solidFill>
                <a:latin typeface="Calibri"/>
                <a:cs typeface="Calibri"/>
              </a:rPr>
              <a:t>Συ</a:t>
            </a:r>
            <a:r>
              <a:rPr sz="450" b="1" spc="40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450" b="1" spc="35" dirty="0">
                <a:solidFill>
                  <a:srgbClr val="FFFFFF"/>
                </a:solidFill>
                <a:latin typeface="Calibri"/>
                <a:cs typeface="Calibri"/>
              </a:rPr>
              <a:t>β</a:t>
            </a:r>
            <a:r>
              <a:rPr sz="450" b="1" spc="1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450" b="1" spc="35" dirty="0">
                <a:solidFill>
                  <a:srgbClr val="FFFFFF"/>
                </a:solidFill>
                <a:latin typeface="Calibri"/>
                <a:cs typeface="Calibri"/>
              </a:rPr>
              <a:t>βασμός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346325" y="4606925"/>
            <a:ext cx="628015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b="1" spc="40" dirty="0">
                <a:solidFill>
                  <a:srgbClr val="FFFFFF"/>
                </a:solidFill>
                <a:latin typeface="Calibri"/>
                <a:cs typeface="Calibri"/>
              </a:rPr>
              <a:t>Διοίκηση</a:t>
            </a:r>
            <a:r>
              <a:rPr sz="4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b="1" spc="3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4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b="1" spc="30" dirty="0">
                <a:solidFill>
                  <a:srgbClr val="FFFFFF"/>
                </a:solidFill>
                <a:latin typeface="Calibri"/>
                <a:cs typeface="Calibri"/>
              </a:rPr>
              <a:t>έλεγχος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201670" y="5140325"/>
            <a:ext cx="464820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b="1" spc="20" dirty="0">
                <a:solidFill>
                  <a:srgbClr val="FFFFFF"/>
                </a:solidFill>
                <a:latin typeface="Calibri"/>
                <a:cs typeface="Calibri"/>
              </a:rPr>
              <a:t>Πλευρική</a:t>
            </a:r>
            <a:r>
              <a:rPr sz="45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b="1" spc="5" dirty="0">
                <a:solidFill>
                  <a:srgbClr val="FFFFFF"/>
                </a:solidFill>
                <a:latin typeface="Calibri"/>
                <a:cs typeface="Calibri"/>
              </a:rPr>
              <a:t>κίνηση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xfrm>
            <a:off x="855344" y="542607"/>
            <a:ext cx="3910329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Απειλές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4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ταξινόμηση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85" dirty="0">
                <a:latin typeface="Times New Roman"/>
                <a:cs typeface="Times New Roman"/>
              </a:rPr>
              <a:t>κυβερνοαπειλών</a:t>
            </a:r>
            <a:r>
              <a:rPr sz="1450" spc="60" dirty="0">
                <a:latin typeface="Times New Roman"/>
                <a:cs typeface="Times New Roman"/>
              </a:rPr>
              <a:t> </a:t>
            </a:r>
            <a:r>
              <a:rPr sz="1450" spc="75" dirty="0">
                <a:latin typeface="Times New Roman"/>
                <a:cs typeface="Times New Roman"/>
              </a:rPr>
              <a:t>σε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55344" y="937577"/>
            <a:ext cx="323469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"δίκτυα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ελέγχου"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45" dirty="0">
                <a:latin typeface="Times New Roman"/>
                <a:cs typeface="Times New Roman"/>
              </a:rPr>
              <a:t>-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114" dirty="0">
                <a:latin typeface="Times New Roman"/>
                <a:cs typeface="Times New Roman"/>
              </a:rPr>
              <a:t>ΟΛΟΚΛΗΡΩΣΗ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91515" y="1612245"/>
            <a:ext cx="6184265" cy="75120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60655" indent="-147955">
              <a:lnSpc>
                <a:spcPct val="100000"/>
              </a:lnSpc>
              <a:spcBef>
                <a:spcPts val="370"/>
              </a:spcBef>
              <a:buClr>
                <a:srgbClr val="FFBA00"/>
              </a:buClr>
              <a:buSzPct val="168421"/>
              <a:buFont typeface="Arial"/>
              <a:buChar char="•"/>
              <a:tabLst>
                <a:tab pos="160655" algn="l"/>
              </a:tabLst>
            </a:pPr>
            <a:r>
              <a:rPr sz="950" b="1" spc="20" dirty="0">
                <a:latin typeface="Calibri"/>
                <a:cs typeface="Calibri"/>
              </a:rPr>
              <a:t>APTs</a:t>
            </a:r>
            <a:r>
              <a:rPr sz="950" b="1" spc="5" dirty="0">
                <a:latin typeface="Calibri"/>
                <a:cs typeface="Calibri"/>
              </a:rPr>
              <a:t> </a:t>
            </a:r>
            <a:r>
              <a:rPr sz="950" b="1" spc="20" dirty="0">
                <a:latin typeface="Calibri"/>
                <a:cs typeface="Calibri"/>
              </a:rPr>
              <a:t>(Advanced</a:t>
            </a:r>
            <a:r>
              <a:rPr sz="950" b="1" spc="5" dirty="0">
                <a:latin typeface="Calibri"/>
                <a:cs typeface="Calibri"/>
              </a:rPr>
              <a:t> </a:t>
            </a:r>
            <a:r>
              <a:rPr sz="950" b="1" spc="15" dirty="0">
                <a:latin typeface="Calibri"/>
                <a:cs typeface="Calibri"/>
              </a:rPr>
              <a:t>Persistent</a:t>
            </a:r>
            <a:r>
              <a:rPr sz="950" b="1" spc="5" dirty="0">
                <a:latin typeface="Calibri"/>
                <a:cs typeface="Calibri"/>
              </a:rPr>
              <a:t> </a:t>
            </a:r>
            <a:r>
              <a:rPr sz="950" b="1" spc="20" dirty="0">
                <a:latin typeface="Calibri"/>
                <a:cs typeface="Calibri"/>
              </a:rPr>
              <a:t>Threat</a:t>
            </a:r>
            <a:r>
              <a:rPr sz="950" b="1" spc="5" dirty="0">
                <a:latin typeface="Calibri"/>
                <a:cs typeface="Calibri"/>
              </a:rPr>
              <a:t> </a:t>
            </a:r>
            <a:r>
              <a:rPr sz="950" b="1" spc="15" dirty="0">
                <a:latin typeface="Calibri"/>
                <a:cs typeface="Calibri"/>
              </a:rPr>
              <a:t>-</a:t>
            </a:r>
            <a:r>
              <a:rPr sz="950" b="1" spc="5" dirty="0">
                <a:latin typeface="Calibri"/>
                <a:cs typeface="Calibri"/>
              </a:rPr>
              <a:t> </a:t>
            </a:r>
            <a:r>
              <a:rPr sz="950" b="1" spc="20" dirty="0">
                <a:latin typeface="Calibri"/>
                <a:cs typeface="Calibri"/>
              </a:rPr>
              <a:t>Προηγμένη</a:t>
            </a:r>
            <a:r>
              <a:rPr sz="950" b="1" spc="10" dirty="0">
                <a:latin typeface="Calibri"/>
                <a:cs typeface="Calibri"/>
              </a:rPr>
              <a:t> </a:t>
            </a:r>
            <a:r>
              <a:rPr sz="950" b="1" spc="20" dirty="0">
                <a:latin typeface="Calibri"/>
                <a:cs typeface="Calibri"/>
              </a:rPr>
              <a:t>Επίμονη</a:t>
            </a:r>
            <a:r>
              <a:rPr sz="950" b="1" spc="10" dirty="0">
                <a:latin typeface="Calibri"/>
                <a:cs typeface="Calibri"/>
              </a:rPr>
              <a:t> </a:t>
            </a:r>
            <a:r>
              <a:rPr sz="950" b="1" spc="20" dirty="0">
                <a:latin typeface="Calibri"/>
                <a:cs typeface="Calibri"/>
              </a:rPr>
              <a:t>Απειλή)</a:t>
            </a:r>
            <a:r>
              <a:rPr sz="950" b="1" spc="10" dirty="0">
                <a:latin typeface="Calibri"/>
                <a:cs typeface="Calibri"/>
              </a:rPr>
              <a:t> </a:t>
            </a:r>
            <a:r>
              <a:rPr sz="950" b="1" spc="20" dirty="0">
                <a:latin typeface="Calibri"/>
                <a:cs typeface="Calibri"/>
              </a:rPr>
              <a:t>σε</a:t>
            </a:r>
            <a:r>
              <a:rPr sz="950" b="1" spc="15" dirty="0">
                <a:latin typeface="Calibri"/>
                <a:cs typeface="Calibri"/>
              </a:rPr>
              <a:t> </a:t>
            </a:r>
            <a:r>
              <a:rPr sz="950" b="1" spc="10" dirty="0">
                <a:latin typeface="Calibri"/>
                <a:cs typeface="Calibri"/>
              </a:rPr>
              <a:t>δίκτυα</a:t>
            </a:r>
            <a:endParaRPr sz="950">
              <a:latin typeface="Calibri"/>
              <a:cs typeface="Calibri"/>
            </a:endParaRPr>
          </a:p>
          <a:p>
            <a:pPr marL="396875" marR="5080" lvl="1" indent="-182880">
              <a:lnSpc>
                <a:spcPct val="101699"/>
              </a:lnSpc>
              <a:spcBef>
                <a:spcPts val="1185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850" spc="65" dirty="0">
                <a:latin typeface="Calibri"/>
                <a:cs typeface="Calibri"/>
              </a:rPr>
              <a:t>Πέρα από </a:t>
            </a:r>
            <a:r>
              <a:rPr sz="850" spc="55" dirty="0">
                <a:latin typeface="Calibri"/>
                <a:cs typeface="Calibri"/>
              </a:rPr>
              <a:t>την </a:t>
            </a:r>
            <a:r>
              <a:rPr sz="850" spc="60" dirty="0">
                <a:latin typeface="Calibri"/>
                <a:cs typeface="Calibri"/>
              </a:rPr>
              <a:t>εκροή δεδομένων </a:t>
            </a:r>
            <a:r>
              <a:rPr sz="850" spc="55" dirty="0">
                <a:latin typeface="Calibri"/>
                <a:cs typeface="Calibri"/>
              </a:rPr>
              <a:t>(ως μέρος της </a:t>
            </a:r>
            <a:r>
              <a:rPr sz="850" spc="50" dirty="0">
                <a:latin typeface="Calibri"/>
                <a:cs typeface="Calibri"/>
              </a:rPr>
              <a:t>εμπιστευτικότητας), </a:t>
            </a:r>
            <a:r>
              <a:rPr sz="850" spc="60" dirty="0">
                <a:latin typeface="Calibri"/>
                <a:cs typeface="Calibri"/>
              </a:rPr>
              <a:t>ένα άλλο </a:t>
            </a:r>
            <a:r>
              <a:rPr sz="850" spc="55" dirty="0">
                <a:latin typeface="Calibri"/>
                <a:cs typeface="Calibri"/>
              </a:rPr>
              <a:t>κύριο στάδιο </a:t>
            </a:r>
            <a:r>
              <a:rPr sz="850" spc="60" dirty="0">
                <a:latin typeface="Calibri"/>
                <a:cs typeface="Calibri"/>
              </a:rPr>
              <a:t>των </a:t>
            </a:r>
            <a:r>
              <a:rPr sz="850" spc="65" dirty="0">
                <a:latin typeface="Calibri"/>
                <a:cs typeface="Calibri"/>
              </a:rPr>
              <a:t>APT </a:t>
            </a:r>
            <a:r>
              <a:rPr sz="850" spc="55" dirty="0">
                <a:latin typeface="Calibri"/>
                <a:cs typeface="Calibri"/>
              </a:rPr>
              <a:t>(Advanced </a:t>
            </a:r>
            <a:r>
              <a:rPr sz="850" spc="6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Persistent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Threat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-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Προηγμένη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Επίμονη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Απειλή)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είναι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η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b="1" spc="65" dirty="0">
                <a:latin typeface="Calibri"/>
                <a:cs typeface="Calibri"/>
              </a:rPr>
              <a:t>καταστροφή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κρίσιμων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πόρων,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70" dirty="0">
                <a:latin typeface="Calibri"/>
                <a:cs typeface="Calibri"/>
              </a:rPr>
              <a:t>όπως</a:t>
            </a:r>
            <a:r>
              <a:rPr sz="850" b="1" spc="4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οι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γεννήτριες,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με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την </a:t>
            </a:r>
            <a:r>
              <a:rPr sz="850" spc="-17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κατάληψη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του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ελέγχου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των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ελεγκτών.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425940" y="2360612"/>
            <a:ext cx="931544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ΔΙΑΘΕΣΙΜΟΤΗΤΑ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346565" y="2904490"/>
            <a:ext cx="157797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Ολοκληρώνω</a:t>
            </a:r>
            <a:r>
              <a:rPr sz="9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9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ακεραιότητα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273857" y="3178175"/>
            <a:ext cx="172529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Μερικά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παραδείγματα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είναι: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865234" y="3604330"/>
            <a:ext cx="3118485" cy="854721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ArialMT"/>
              </a:rPr>
              <a:t>• </a:t>
            </a:r>
            <a:r>
              <a:rPr lang="en-US" sz="1800" b="0" i="0" u="none" strike="noStrike" baseline="0" dirty="0">
                <a:latin typeface="CenturyGothic"/>
              </a:rPr>
              <a:t>False injection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• </a:t>
            </a:r>
            <a:r>
              <a:rPr lang="en-US" sz="1800" b="0" i="0" u="none" strike="noStrike" baseline="0" dirty="0">
                <a:latin typeface="CenturyGothic"/>
              </a:rPr>
              <a:t>Code Injection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• </a:t>
            </a:r>
            <a:r>
              <a:rPr lang="en-US" sz="1800" b="1" i="0" u="none" strike="noStrike" baseline="0" dirty="0">
                <a:latin typeface="CenturyGothic-Bold"/>
              </a:rPr>
              <a:t>APTs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259569" y="4826904"/>
            <a:ext cx="109791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ΕΜΠΙΣΤΕΥΤΙΚΌΤΗΤΑ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088119" y="5411152"/>
            <a:ext cx="218567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ΕΠΑΛΗΘΕΥΣΗ/</a:t>
            </a:r>
            <a:r>
              <a:rPr sz="95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ΕΞΟΥΣΙΟΔΌΤΗΣΗ</a:t>
            </a:r>
            <a:r>
              <a:rPr sz="95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ΧΡΗΣΤΗ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87642" y="6618922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1333162" y="6066790"/>
            <a:ext cx="10350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 rot="2400000">
            <a:off x="331942" y="4657715"/>
            <a:ext cx="176181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sz="950" spc="110" dirty="0">
                <a:latin typeface="Calibri"/>
                <a:cs typeface="Calibri"/>
              </a:rPr>
              <a:t>Πολλές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επιθέσεις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και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πολλές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 rot="2400000">
            <a:off x="94761" y="4889364"/>
            <a:ext cx="196078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sz="950" spc="60" dirty="0">
                <a:latin typeface="Calibri"/>
                <a:cs typeface="Calibri"/>
              </a:rPr>
              <a:t>εργαλεία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στη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διαδικασία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επίθεσης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673840" y="52069"/>
            <a:ext cx="336550" cy="53581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204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r>
              <a:rPr sz="2450" spc="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215" dirty="0">
                <a:solidFill>
                  <a:srgbClr val="D8D8D8"/>
                </a:solidFill>
                <a:latin typeface="Calibri"/>
                <a:cs typeface="Calibri"/>
              </a:rPr>
              <a:t>ΤΩΝ</a:t>
            </a:r>
            <a:r>
              <a:rPr sz="2450" spc="8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50" dirty="0">
                <a:solidFill>
                  <a:srgbClr val="D8D8D8"/>
                </a:solidFill>
                <a:latin typeface="Calibri"/>
                <a:cs typeface="Calibri"/>
              </a:rPr>
              <a:t>ΚΥΒΕΡΝΟΑΠΕΙΛΩΝ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40140" y="2900997"/>
              <a:ext cx="2731770" cy="695325"/>
            </a:xfrm>
            <a:custGeom>
              <a:avLst/>
              <a:gdLst/>
              <a:ahLst/>
              <a:cxnLst/>
              <a:rect l="l" t="t" r="r" b="b"/>
              <a:pathLst>
                <a:path w="2731770" h="695325">
                  <a:moveTo>
                    <a:pt x="2615882" y="0"/>
                  </a:moveTo>
                  <a:lnTo>
                    <a:pt x="115887" y="0"/>
                  </a:lnTo>
                  <a:lnTo>
                    <a:pt x="70802" y="9207"/>
                  </a:lnTo>
                  <a:lnTo>
                    <a:pt x="33972" y="33972"/>
                  </a:lnTo>
                  <a:lnTo>
                    <a:pt x="9207" y="70802"/>
                  </a:lnTo>
                  <a:lnTo>
                    <a:pt x="0" y="115887"/>
                  </a:lnTo>
                  <a:lnTo>
                    <a:pt x="0" y="579119"/>
                  </a:lnTo>
                  <a:lnTo>
                    <a:pt x="9207" y="624204"/>
                  </a:lnTo>
                  <a:lnTo>
                    <a:pt x="33972" y="661035"/>
                  </a:lnTo>
                  <a:lnTo>
                    <a:pt x="70802" y="685800"/>
                  </a:lnTo>
                  <a:lnTo>
                    <a:pt x="115887" y="695007"/>
                  </a:lnTo>
                  <a:lnTo>
                    <a:pt x="2615882" y="695007"/>
                  </a:lnTo>
                  <a:lnTo>
                    <a:pt x="2660967" y="685800"/>
                  </a:lnTo>
                  <a:lnTo>
                    <a:pt x="2697797" y="661035"/>
                  </a:lnTo>
                  <a:lnTo>
                    <a:pt x="2722562" y="624204"/>
                  </a:lnTo>
                  <a:lnTo>
                    <a:pt x="2731769" y="579119"/>
                  </a:lnTo>
                  <a:lnTo>
                    <a:pt x="2731769" y="115887"/>
                  </a:lnTo>
                  <a:lnTo>
                    <a:pt x="2722562" y="70802"/>
                  </a:lnTo>
                  <a:lnTo>
                    <a:pt x="2697797" y="33972"/>
                  </a:lnTo>
                  <a:lnTo>
                    <a:pt x="2660967" y="9207"/>
                  </a:lnTo>
                  <a:lnTo>
                    <a:pt x="2615882" y="0"/>
                  </a:lnTo>
                  <a:close/>
                </a:path>
              </a:pathLst>
            </a:custGeom>
            <a:solidFill>
              <a:srgbClr val="AF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22042" y="3656012"/>
              <a:ext cx="2731770" cy="695325"/>
            </a:xfrm>
            <a:custGeom>
              <a:avLst/>
              <a:gdLst/>
              <a:ahLst/>
              <a:cxnLst/>
              <a:rect l="l" t="t" r="r" b="b"/>
              <a:pathLst>
                <a:path w="2731770" h="695325">
                  <a:moveTo>
                    <a:pt x="2615882" y="0"/>
                  </a:moveTo>
                  <a:lnTo>
                    <a:pt x="115887" y="0"/>
                  </a:lnTo>
                  <a:lnTo>
                    <a:pt x="70802" y="9207"/>
                  </a:lnTo>
                  <a:lnTo>
                    <a:pt x="33972" y="33972"/>
                  </a:lnTo>
                  <a:lnTo>
                    <a:pt x="9207" y="70802"/>
                  </a:lnTo>
                  <a:lnTo>
                    <a:pt x="0" y="115887"/>
                  </a:lnTo>
                  <a:lnTo>
                    <a:pt x="0" y="579119"/>
                  </a:lnTo>
                  <a:lnTo>
                    <a:pt x="9207" y="624205"/>
                  </a:lnTo>
                  <a:lnTo>
                    <a:pt x="33972" y="661035"/>
                  </a:lnTo>
                  <a:lnTo>
                    <a:pt x="70802" y="685800"/>
                  </a:lnTo>
                  <a:lnTo>
                    <a:pt x="115887" y="695007"/>
                  </a:lnTo>
                  <a:lnTo>
                    <a:pt x="2615882" y="695007"/>
                  </a:lnTo>
                  <a:lnTo>
                    <a:pt x="2660967" y="685800"/>
                  </a:lnTo>
                  <a:lnTo>
                    <a:pt x="2697797" y="661035"/>
                  </a:lnTo>
                  <a:lnTo>
                    <a:pt x="2722562" y="624205"/>
                  </a:lnTo>
                  <a:lnTo>
                    <a:pt x="2731770" y="579119"/>
                  </a:lnTo>
                  <a:lnTo>
                    <a:pt x="2731770" y="115887"/>
                  </a:lnTo>
                  <a:lnTo>
                    <a:pt x="2722562" y="70802"/>
                  </a:lnTo>
                  <a:lnTo>
                    <a:pt x="2697797" y="33972"/>
                  </a:lnTo>
                  <a:lnTo>
                    <a:pt x="2660967" y="9207"/>
                  </a:lnTo>
                  <a:lnTo>
                    <a:pt x="261588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28075" y="2149157"/>
              <a:ext cx="2743835" cy="3889375"/>
            </a:xfrm>
            <a:custGeom>
              <a:avLst/>
              <a:gdLst/>
              <a:ahLst/>
              <a:cxnLst/>
              <a:rect l="l" t="t" r="r" b="b"/>
              <a:pathLst>
                <a:path w="2743834" h="3889375">
                  <a:moveTo>
                    <a:pt x="2615882" y="3194049"/>
                  </a:moveTo>
                  <a:lnTo>
                    <a:pt x="115887" y="3194049"/>
                  </a:lnTo>
                  <a:lnTo>
                    <a:pt x="70802" y="3203257"/>
                  </a:lnTo>
                  <a:lnTo>
                    <a:pt x="33972" y="3228022"/>
                  </a:lnTo>
                  <a:lnTo>
                    <a:pt x="9207" y="3264852"/>
                  </a:lnTo>
                  <a:lnTo>
                    <a:pt x="0" y="3309937"/>
                  </a:lnTo>
                  <a:lnTo>
                    <a:pt x="0" y="3773169"/>
                  </a:lnTo>
                  <a:lnTo>
                    <a:pt x="9207" y="3818254"/>
                  </a:lnTo>
                  <a:lnTo>
                    <a:pt x="33972" y="3855084"/>
                  </a:lnTo>
                  <a:lnTo>
                    <a:pt x="70802" y="3879850"/>
                  </a:lnTo>
                  <a:lnTo>
                    <a:pt x="115887" y="3889057"/>
                  </a:lnTo>
                  <a:lnTo>
                    <a:pt x="2615882" y="3889057"/>
                  </a:lnTo>
                  <a:lnTo>
                    <a:pt x="2660967" y="3879850"/>
                  </a:lnTo>
                  <a:lnTo>
                    <a:pt x="2697797" y="3855084"/>
                  </a:lnTo>
                  <a:lnTo>
                    <a:pt x="2722562" y="3818254"/>
                  </a:lnTo>
                  <a:lnTo>
                    <a:pt x="2731770" y="3773169"/>
                  </a:lnTo>
                  <a:lnTo>
                    <a:pt x="2731770" y="3309937"/>
                  </a:lnTo>
                  <a:lnTo>
                    <a:pt x="2722562" y="3264852"/>
                  </a:lnTo>
                  <a:lnTo>
                    <a:pt x="2697797" y="3228022"/>
                  </a:lnTo>
                  <a:lnTo>
                    <a:pt x="2660967" y="3203257"/>
                  </a:lnTo>
                  <a:lnTo>
                    <a:pt x="2615882" y="3194049"/>
                  </a:lnTo>
                  <a:close/>
                </a:path>
                <a:path w="2743834" h="3889375">
                  <a:moveTo>
                    <a:pt x="2627947" y="0"/>
                  </a:moveTo>
                  <a:lnTo>
                    <a:pt x="127952" y="0"/>
                  </a:lnTo>
                  <a:lnTo>
                    <a:pt x="82867" y="9207"/>
                  </a:lnTo>
                  <a:lnTo>
                    <a:pt x="46037" y="33972"/>
                  </a:lnTo>
                  <a:lnTo>
                    <a:pt x="21272" y="70802"/>
                  </a:lnTo>
                  <a:lnTo>
                    <a:pt x="12065" y="115887"/>
                  </a:lnTo>
                  <a:lnTo>
                    <a:pt x="12065" y="579119"/>
                  </a:lnTo>
                  <a:lnTo>
                    <a:pt x="21272" y="624204"/>
                  </a:lnTo>
                  <a:lnTo>
                    <a:pt x="46037" y="661034"/>
                  </a:lnTo>
                  <a:lnTo>
                    <a:pt x="82867" y="685800"/>
                  </a:lnTo>
                  <a:lnTo>
                    <a:pt x="127952" y="695007"/>
                  </a:lnTo>
                  <a:lnTo>
                    <a:pt x="2627947" y="695007"/>
                  </a:lnTo>
                  <a:lnTo>
                    <a:pt x="2673032" y="685800"/>
                  </a:lnTo>
                  <a:lnTo>
                    <a:pt x="2709862" y="661034"/>
                  </a:lnTo>
                  <a:lnTo>
                    <a:pt x="2734627" y="624204"/>
                  </a:lnTo>
                  <a:lnTo>
                    <a:pt x="2743834" y="579119"/>
                  </a:lnTo>
                  <a:lnTo>
                    <a:pt x="2743834" y="115887"/>
                  </a:lnTo>
                  <a:lnTo>
                    <a:pt x="2734627" y="70802"/>
                  </a:lnTo>
                  <a:lnTo>
                    <a:pt x="2709862" y="33972"/>
                  </a:lnTo>
                  <a:lnTo>
                    <a:pt x="2673032" y="9207"/>
                  </a:lnTo>
                  <a:lnTo>
                    <a:pt x="2627947" y="0"/>
                  </a:lnTo>
                  <a:close/>
                </a:path>
              </a:pathLst>
            </a:custGeom>
            <a:solidFill>
              <a:srgbClr val="AF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723947" y="4397057"/>
              <a:ext cx="2731770" cy="900430"/>
            </a:xfrm>
            <a:custGeom>
              <a:avLst/>
              <a:gdLst/>
              <a:ahLst/>
              <a:cxnLst/>
              <a:rect l="l" t="t" r="r" b="b"/>
              <a:pathLst>
                <a:path w="2731770" h="900429">
                  <a:moveTo>
                    <a:pt x="2581592" y="0"/>
                  </a:moveTo>
                  <a:lnTo>
                    <a:pt x="150177" y="0"/>
                  </a:lnTo>
                  <a:lnTo>
                    <a:pt x="102552" y="7619"/>
                  </a:lnTo>
                  <a:lnTo>
                    <a:pt x="61277" y="28892"/>
                  </a:lnTo>
                  <a:lnTo>
                    <a:pt x="28892" y="61277"/>
                  </a:lnTo>
                  <a:lnTo>
                    <a:pt x="7620" y="102552"/>
                  </a:lnTo>
                  <a:lnTo>
                    <a:pt x="0" y="150177"/>
                  </a:lnTo>
                  <a:lnTo>
                    <a:pt x="0" y="750252"/>
                  </a:lnTo>
                  <a:lnTo>
                    <a:pt x="7620" y="797559"/>
                  </a:lnTo>
                  <a:lnTo>
                    <a:pt x="28892" y="838834"/>
                  </a:lnTo>
                  <a:lnTo>
                    <a:pt x="61277" y="871219"/>
                  </a:lnTo>
                  <a:lnTo>
                    <a:pt x="102552" y="892492"/>
                  </a:lnTo>
                  <a:lnTo>
                    <a:pt x="150177" y="900112"/>
                  </a:lnTo>
                  <a:lnTo>
                    <a:pt x="2581592" y="900112"/>
                  </a:lnTo>
                  <a:lnTo>
                    <a:pt x="2628900" y="892492"/>
                  </a:lnTo>
                  <a:lnTo>
                    <a:pt x="2670175" y="871219"/>
                  </a:lnTo>
                  <a:lnTo>
                    <a:pt x="2702560" y="838834"/>
                  </a:lnTo>
                  <a:lnTo>
                    <a:pt x="2723832" y="797559"/>
                  </a:lnTo>
                  <a:lnTo>
                    <a:pt x="2731770" y="750252"/>
                  </a:lnTo>
                  <a:lnTo>
                    <a:pt x="2731770" y="150177"/>
                  </a:lnTo>
                  <a:lnTo>
                    <a:pt x="2723832" y="102552"/>
                  </a:lnTo>
                  <a:lnTo>
                    <a:pt x="2702560" y="61277"/>
                  </a:lnTo>
                  <a:lnTo>
                    <a:pt x="2670175" y="28892"/>
                  </a:lnTo>
                  <a:lnTo>
                    <a:pt x="2628900" y="7619"/>
                  </a:lnTo>
                  <a:lnTo>
                    <a:pt x="2581592" y="0"/>
                  </a:lnTo>
                  <a:close/>
                </a:path>
              </a:pathLst>
            </a:custGeom>
            <a:solidFill>
              <a:srgbClr val="FFE2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55344" y="542607"/>
            <a:ext cx="3910329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Απειλές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4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ταξινόμηση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85" dirty="0">
                <a:latin typeface="Times New Roman"/>
                <a:cs typeface="Times New Roman"/>
              </a:rPr>
              <a:t>κυβερνοαπειλών</a:t>
            </a:r>
            <a:r>
              <a:rPr sz="1450" spc="60" dirty="0">
                <a:latin typeface="Times New Roman"/>
                <a:cs typeface="Times New Roman"/>
              </a:rPr>
              <a:t> </a:t>
            </a:r>
            <a:r>
              <a:rPr sz="1450" spc="75" dirty="0">
                <a:latin typeface="Times New Roman"/>
                <a:cs typeface="Times New Roman"/>
              </a:rPr>
              <a:t>σε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100" dirty="0">
                <a:latin typeface="Times New Roman"/>
                <a:cs typeface="Times New Roman"/>
              </a:rPr>
              <a:t>"δίκτυα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ελέγχου"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25" dirty="0">
                <a:latin typeface="Times New Roman"/>
                <a:cs typeface="Times New Roman"/>
              </a:rPr>
              <a:t>-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ΕΜΠΙΣΤΕΥΤΙΚΟΤΗΤΑ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515" y="1648989"/>
            <a:ext cx="3134360" cy="121602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75260" indent="-162560">
              <a:lnSpc>
                <a:spcPct val="100000"/>
              </a:lnSpc>
              <a:spcBef>
                <a:spcPts val="385"/>
              </a:spcBef>
              <a:buClr>
                <a:srgbClr val="FFBA00"/>
              </a:buClr>
              <a:buSzPct val="190476"/>
              <a:buFont typeface="Arial"/>
              <a:buChar char="•"/>
              <a:tabLst>
                <a:tab pos="175260" algn="l"/>
              </a:tabLst>
            </a:pPr>
            <a:r>
              <a:rPr sz="1050" b="1" spc="100" dirty="0">
                <a:latin typeface="Calibri"/>
                <a:cs typeface="Calibri"/>
              </a:rPr>
              <a:t>Υποκλοπή</a:t>
            </a:r>
            <a:r>
              <a:rPr sz="1050" b="1" spc="10" dirty="0">
                <a:latin typeface="Calibri"/>
                <a:cs typeface="Calibri"/>
              </a:rPr>
              <a:t> </a:t>
            </a:r>
            <a:r>
              <a:rPr sz="1050" b="1" spc="105" dirty="0">
                <a:latin typeface="Calibri"/>
                <a:cs typeface="Calibri"/>
              </a:rPr>
              <a:t>δεδομένων</a:t>
            </a:r>
            <a:endParaRPr sz="10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340"/>
              </a:spcBef>
              <a:buSzPct val="189473"/>
              <a:buFont typeface="Arial"/>
              <a:buChar char="•"/>
              <a:tabLst>
                <a:tab pos="396240" algn="l"/>
              </a:tabLst>
            </a:pPr>
            <a:r>
              <a:rPr sz="950" spc="70" dirty="0">
                <a:latin typeface="Calibri"/>
                <a:cs typeface="Calibri"/>
              </a:rPr>
              <a:t>Συνήθως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ηγείται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Man-in-the-Middle</a:t>
            </a:r>
            <a:endParaRPr sz="950">
              <a:latin typeface="Calibri"/>
              <a:cs typeface="Calibri"/>
            </a:endParaRPr>
          </a:p>
          <a:p>
            <a:pPr marL="175260" indent="-162560">
              <a:lnSpc>
                <a:spcPct val="100000"/>
              </a:lnSpc>
              <a:spcBef>
                <a:spcPts val="1405"/>
              </a:spcBef>
              <a:buClr>
                <a:srgbClr val="FFBA00"/>
              </a:buClr>
              <a:buSzPct val="190476"/>
              <a:buFont typeface="Arial"/>
              <a:buChar char="•"/>
              <a:tabLst>
                <a:tab pos="175260" algn="l"/>
              </a:tabLst>
            </a:pPr>
            <a:r>
              <a:rPr sz="1050" b="1" spc="45" dirty="0">
                <a:latin typeface="Calibri"/>
                <a:cs typeface="Calibri"/>
              </a:rPr>
              <a:t>Απορρόφηση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50" dirty="0">
                <a:latin typeface="Calibri"/>
                <a:cs typeface="Calibri"/>
              </a:rPr>
              <a:t>δεδομένων</a:t>
            </a:r>
            <a:endParaRPr sz="10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1370"/>
              </a:spcBef>
              <a:buSzPct val="189473"/>
              <a:buFont typeface="Arial"/>
              <a:buChar char="•"/>
              <a:tabLst>
                <a:tab pos="396240" algn="l"/>
              </a:tabLst>
            </a:pPr>
            <a:r>
              <a:rPr sz="950" spc="70" dirty="0">
                <a:latin typeface="Calibri"/>
                <a:cs typeface="Calibri"/>
              </a:rPr>
              <a:t>Μπορεί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να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αποδίδεται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με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πολλαπλούς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τρόπους: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5689" y="2949029"/>
            <a:ext cx="2548255" cy="78422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365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b="1" spc="40" dirty="0">
                <a:latin typeface="Calibri"/>
                <a:cs typeface="Calibri"/>
              </a:rPr>
              <a:t>Ανάλυση</a:t>
            </a:r>
            <a:r>
              <a:rPr sz="850" b="1" spc="15" dirty="0">
                <a:latin typeface="Calibri"/>
                <a:cs typeface="Calibri"/>
              </a:rPr>
              <a:t> </a:t>
            </a:r>
            <a:r>
              <a:rPr sz="850" b="1" spc="35" dirty="0">
                <a:latin typeface="Calibri"/>
                <a:cs typeface="Calibri"/>
              </a:rPr>
              <a:t>κίνησης</a:t>
            </a:r>
            <a:r>
              <a:rPr sz="850" b="1" spc="15" dirty="0">
                <a:latin typeface="Calibri"/>
                <a:cs typeface="Calibri"/>
              </a:rPr>
              <a:t> </a:t>
            </a:r>
            <a:r>
              <a:rPr sz="850" b="1" spc="35" dirty="0">
                <a:latin typeface="Calibri"/>
                <a:cs typeface="Calibri"/>
              </a:rPr>
              <a:t>δικτύου</a:t>
            </a:r>
            <a:r>
              <a:rPr sz="850" b="1" spc="20" dirty="0">
                <a:latin typeface="Calibri"/>
                <a:cs typeface="Calibri"/>
              </a:rPr>
              <a:t> </a:t>
            </a:r>
            <a:r>
              <a:rPr sz="850" b="1" spc="30" dirty="0">
                <a:latin typeface="Calibri"/>
                <a:cs typeface="Calibri"/>
              </a:rPr>
              <a:t>αναγνώριση</a:t>
            </a:r>
            <a:r>
              <a:rPr sz="850" b="1" dirty="0">
                <a:latin typeface="Calibri"/>
                <a:cs typeface="Calibri"/>
              </a:rPr>
              <a:t> </a:t>
            </a:r>
            <a:r>
              <a:rPr sz="850" b="1" spc="35" dirty="0">
                <a:latin typeface="Calibri"/>
                <a:cs typeface="Calibri"/>
              </a:rPr>
              <a:t>δικτύου</a:t>
            </a:r>
            <a:endParaRPr sz="8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45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b="1" spc="60" dirty="0">
                <a:latin typeface="Calibri"/>
                <a:cs typeface="Calibri"/>
              </a:rPr>
              <a:t>Ανάλυση</a:t>
            </a:r>
            <a:r>
              <a:rPr sz="850" b="1" spc="-15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συσκευής</a:t>
            </a:r>
            <a:endParaRPr sz="8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55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b="1" spc="55" dirty="0">
                <a:latin typeface="Calibri"/>
                <a:cs typeface="Calibri"/>
              </a:rPr>
              <a:t>...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2810" y="3862070"/>
            <a:ext cx="385445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194945" algn="l"/>
              </a:tabLst>
            </a:pPr>
            <a:r>
              <a:rPr sz="950" spc="95" dirty="0">
                <a:latin typeface="Calibri"/>
                <a:cs typeface="Calibri"/>
              </a:rPr>
              <a:t>Μπορεί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να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προκαλέσει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διαρροή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δεδομένων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σε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ανταγωνιστές: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75689" y="4138384"/>
            <a:ext cx="1687830" cy="166497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365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spc="25" dirty="0">
                <a:latin typeface="Calibri"/>
                <a:cs typeface="Calibri"/>
              </a:rPr>
              <a:t>Πληροφορίες</a:t>
            </a:r>
            <a:r>
              <a:rPr sz="850" spc="-1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για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την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υποδομή</a:t>
            </a:r>
            <a:endParaRPr sz="8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45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spc="60" dirty="0">
                <a:latin typeface="Calibri"/>
                <a:cs typeface="Calibri"/>
              </a:rPr>
              <a:t>Λειτουργικές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πληροφορίες</a:t>
            </a:r>
            <a:endParaRPr sz="8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80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spc="25" dirty="0">
                <a:latin typeface="Calibri"/>
                <a:cs typeface="Calibri"/>
              </a:rPr>
              <a:t>Πληροφορίες</a:t>
            </a:r>
            <a:r>
              <a:rPr sz="850" spc="-2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διαδικασίας</a:t>
            </a:r>
            <a:endParaRPr sz="8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340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spc="25" dirty="0">
                <a:latin typeface="Calibri"/>
                <a:cs typeface="Calibri"/>
              </a:rPr>
              <a:t>Πληροφορίες</a:t>
            </a:r>
            <a:r>
              <a:rPr sz="850" spc="-1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ασφαλείας</a:t>
            </a:r>
            <a:endParaRPr sz="8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55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spc="60" dirty="0">
                <a:latin typeface="Calibri"/>
                <a:cs typeface="Calibri"/>
              </a:rPr>
              <a:t>Ανθρώπινες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πληροφορίες</a:t>
            </a:r>
            <a:endParaRPr sz="8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50"/>
              </a:spcBef>
              <a:buSzPct val="188235"/>
              <a:buFont typeface="Arial"/>
              <a:buChar char="•"/>
              <a:tabLst>
                <a:tab pos="194945" algn="l"/>
              </a:tabLst>
            </a:pPr>
            <a:r>
              <a:rPr sz="850" spc="60" dirty="0">
                <a:latin typeface="Calibri"/>
                <a:cs typeface="Calibri"/>
              </a:rPr>
              <a:t>...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554" y="6125845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41840" y="2351722"/>
            <a:ext cx="931544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ΔΙΑΘΕΣΙΜΟΤΗΤΑ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306559" y="3013392"/>
            <a:ext cx="160274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45" dirty="0">
                <a:solidFill>
                  <a:srgbClr val="7E7E7E"/>
                </a:solidFill>
                <a:latin typeface="Calibri"/>
                <a:cs typeface="Calibri"/>
              </a:rPr>
              <a:t>ΟΛΟΚΛΗΡΩΝΩ</a:t>
            </a:r>
            <a:r>
              <a:rPr sz="950" spc="-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ΑΚΕΡΑΙΌΤΗΤΑ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540875" y="3629342"/>
            <a:ext cx="109791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ΕΜΠΙΣΤΕΥΤΙΚΌΤΗΤΑ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227819" y="3966845"/>
            <a:ext cx="172529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Μερικά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παραδείγματα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είναι: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846819" y="4399597"/>
            <a:ext cx="2077720" cy="582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100" dirty="0">
                <a:latin typeface="Calibri"/>
                <a:cs typeface="Calibri"/>
              </a:rPr>
              <a:t>Αναγνωριστικό</a:t>
            </a:r>
            <a:endParaRPr sz="95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55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45" dirty="0">
                <a:latin typeface="Calibri"/>
                <a:cs typeface="Calibri"/>
              </a:rPr>
              <a:t>APT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(Advanced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Persistent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Threat</a:t>
            </a:r>
            <a:endParaRPr sz="950" dirty="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5"/>
              </a:spcBef>
            </a:pPr>
            <a:r>
              <a:rPr sz="950" spc="30" dirty="0">
                <a:latin typeface="Calibri"/>
                <a:cs typeface="Calibri"/>
              </a:rPr>
              <a:t>-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Προηγμένη</a:t>
            </a:r>
            <a:r>
              <a:rPr sz="950" spc="5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Επίμονη</a:t>
            </a:r>
            <a:r>
              <a:rPr sz="950" spc="-25" dirty="0">
                <a:latin typeface="Calibri"/>
                <a:cs typeface="Calibri"/>
              </a:rPr>
              <a:t> </a:t>
            </a:r>
            <a:r>
              <a:rPr sz="950" spc="20" dirty="0">
                <a:latin typeface="Calibri"/>
                <a:cs typeface="Calibri"/>
              </a:rPr>
              <a:t>Απειλή)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995092" y="5622131"/>
            <a:ext cx="218567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ΕΠΑΛΗΘΕΥΣΗ/</a:t>
            </a:r>
            <a:r>
              <a:rPr sz="95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ΕΞΟΥΣΙΟΔΌΤΗΣΗ</a:t>
            </a:r>
            <a:r>
              <a:rPr sz="95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ΧΡΗΣΤΗ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338559" y="5775325"/>
            <a:ext cx="10033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2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673840" y="52069"/>
            <a:ext cx="336550" cy="53581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204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r>
              <a:rPr sz="2450" spc="8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215" dirty="0">
                <a:solidFill>
                  <a:srgbClr val="D8D8D8"/>
                </a:solidFill>
                <a:latin typeface="Calibri"/>
                <a:cs typeface="Calibri"/>
              </a:rPr>
              <a:t>ΤΩΝ</a:t>
            </a:r>
            <a:r>
              <a:rPr sz="2450" spc="8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50" dirty="0">
                <a:solidFill>
                  <a:srgbClr val="D8D8D8"/>
                </a:solidFill>
                <a:latin typeface="Calibri"/>
                <a:cs typeface="Calibri"/>
              </a:rPr>
              <a:t>ΚΥΒΕΡΝΟΑΠΕΙΛΩΝ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215" y="0"/>
              <a:ext cx="501046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40140" y="2900997"/>
              <a:ext cx="2731770" cy="695325"/>
            </a:xfrm>
            <a:custGeom>
              <a:avLst/>
              <a:gdLst/>
              <a:ahLst/>
              <a:cxnLst/>
              <a:rect l="l" t="t" r="r" b="b"/>
              <a:pathLst>
                <a:path w="2731770" h="695325">
                  <a:moveTo>
                    <a:pt x="2615882" y="0"/>
                  </a:moveTo>
                  <a:lnTo>
                    <a:pt x="115887" y="0"/>
                  </a:lnTo>
                  <a:lnTo>
                    <a:pt x="70802" y="9207"/>
                  </a:lnTo>
                  <a:lnTo>
                    <a:pt x="33972" y="33972"/>
                  </a:lnTo>
                  <a:lnTo>
                    <a:pt x="9207" y="70802"/>
                  </a:lnTo>
                  <a:lnTo>
                    <a:pt x="0" y="115887"/>
                  </a:lnTo>
                  <a:lnTo>
                    <a:pt x="0" y="579119"/>
                  </a:lnTo>
                  <a:lnTo>
                    <a:pt x="9207" y="624204"/>
                  </a:lnTo>
                  <a:lnTo>
                    <a:pt x="33972" y="661035"/>
                  </a:lnTo>
                  <a:lnTo>
                    <a:pt x="70802" y="685800"/>
                  </a:lnTo>
                  <a:lnTo>
                    <a:pt x="115887" y="695007"/>
                  </a:lnTo>
                  <a:lnTo>
                    <a:pt x="2615882" y="695007"/>
                  </a:lnTo>
                  <a:lnTo>
                    <a:pt x="2660967" y="685800"/>
                  </a:lnTo>
                  <a:lnTo>
                    <a:pt x="2697797" y="661035"/>
                  </a:lnTo>
                  <a:lnTo>
                    <a:pt x="2722562" y="624204"/>
                  </a:lnTo>
                  <a:lnTo>
                    <a:pt x="2731769" y="579119"/>
                  </a:lnTo>
                  <a:lnTo>
                    <a:pt x="2731769" y="115887"/>
                  </a:lnTo>
                  <a:lnTo>
                    <a:pt x="2722562" y="70802"/>
                  </a:lnTo>
                  <a:lnTo>
                    <a:pt x="2697797" y="33972"/>
                  </a:lnTo>
                  <a:lnTo>
                    <a:pt x="2660967" y="9207"/>
                  </a:lnTo>
                  <a:lnTo>
                    <a:pt x="2615882" y="0"/>
                  </a:lnTo>
                  <a:close/>
                </a:path>
              </a:pathLst>
            </a:custGeom>
            <a:solidFill>
              <a:srgbClr val="AF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22042" y="3656012"/>
              <a:ext cx="2731770" cy="695325"/>
            </a:xfrm>
            <a:custGeom>
              <a:avLst/>
              <a:gdLst/>
              <a:ahLst/>
              <a:cxnLst/>
              <a:rect l="l" t="t" r="r" b="b"/>
              <a:pathLst>
                <a:path w="2731770" h="695325">
                  <a:moveTo>
                    <a:pt x="2615882" y="0"/>
                  </a:moveTo>
                  <a:lnTo>
                    <a:pt x="115887" y="0"/>
                  </a:lnTo>
                  <a:lnTo>
                    <a:pt x="70802" y="9207"/>
                  </a:lnTo>
                  <a:lnTo>
                    <a:pt x="33972" y="33972"/>
                  </a:lnTo>
                  <a:lnTo>
                    <a:pt x="9207" y="70802"/>
                  </a:lnTo>
                  <a:lnTo>
                    <a:pt x="0" y="115887"/>
                  </a:lnTo>
                  <a:lnTo>
                    <a:pt x="0" y="579119"/>
                  </a:lnTo>
                  <a:lnTo>
                    <a:pt x="9207" y="624205"/>
                  </a:lnTo>
                  <a:lnTo>
                    <a:pt x="33972" y="661035"/>
                  </a:lnTo>
                  <a:lnTo>
                    <a:pt x="70802" y="685800"/>
                  </a:lnTo>
                  <a:lnTo>
                    <a:pt x="115887" y="695007"/>
                  </a:lnTo>
                  <a:lnTo>
                    <a:pt x="2615882" y="695007"/>
                  </a:lnTo>
                  <a:lnTo>
                    <a:pt x="2660967" y="685800"/>
                  </a:lnTo>
                  <a:lnTo>
                    <a:pt x="2697797" y="661035"/>
                  </a:lnTo>
                  <a:lnTo>
                    <a:pt x="2722562" y="624205"/>
                  </a:lnTo>
                  <a:lnTo>
                    <a:pt x="2731770" y="579119"/>
                  </a:lnTo>
                  <a:lnTo>
                    <a:pt x="2731770" y="115887"/>
                  </a:lnTo>
                  <a:lnTo>
                    <a:pt x="2722562" y="70802"/>
                  </a:lnTo>
                  <a:lnTo>
                    <a:pt x="2697797" y="33972"/>
                  </a:lnTo>
                  <a:lnTo>
                    <a:pt x="2660967" y="9207"/>
                  </a:lnTo>
                  <a:lnTo>
                    <a:pt x="261588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28075" y="2149157"/>
              <a:ext cx="2743835" cy="3889375"/>
            </a:xfrm>
            <a:custGeom>
              <a:avLst/>
              <a:gdLst/>
              <a:ahLst/>
              <a:cxnLst/>
              <a:rect l="l" t="t" r="r" b="b"/>
              <a:pathLst>
                <a:path w="2743834" h="3889375">
                  <a:moveTo>
                    <a:pt x="2615882" y="3194049"/>
                  </a:moveTo>
                  <a:lnTo>
                    <a:pt x="115887" y="3194049"/>
                  </a:lnTo>
                  <a:lnTo>
                    <a:pt x="70802" y="3203257"/>
                  </a:lnTo>
                  <a:lnTo>
                    <a:pt x="33972" y="3228022"/>
                  </a:lnTo>
                  <a:lnTo>
                    <a:pt x="9207" y="3264852"/>
                  </a:lnTo>
                  <a:lnTo>
                    <a:pt x="0" y="3309937"/>
                  </a:lnTo>
                  <a:lnTo>
                    <a:pt x="0" y="3773169"/>
                  </a:lnTo>
                  <a:lnTo>
                    <a:pt x="9207" y="3818254"/>
                  </a:lnTo>
                  <a:lnTo>
                    <a:pt x="33972" y="3855084"/>
                  </a:lnTo>
                  <a:lnTo>
                    <a:pt x="70802" y="3879850"/>
                  </a:lnTo>
                  <a:lnTo>
                    <a:pt x="115887" y="3889057"/>
                  </a:lnTo>
                  <a:lnTo>
                    <a:pt x="2615882" y="3889057"/>
                  </a:lnTo>
                  <a:lnTo>
                    <a:pt x="2660967" y="3879850"/>
                  </a:lnTo>
                  <a:lnTo>
                    <a:pt x="2697797" y="3855084"/>
                  </a:lnTo>
                  <a:lnTo>
                    <a:pt x="2722562" y="3818254"/>
                  </a:lnTo>
                  <a:lnTo>
                    <a:pt x="2731770" y="3773169"/>
                  </a:lnTo>
                  <a:lnTo>
                    <a:pt x="2731770" y="3309937"/>
                  </a:lnTo>
                  <a:lnTo>
                    <a:pt x="2722562" y="3264852"/>
                  </a:lnTo>
                  <a:lnTo>
                    <a:pt x="2697797" y="3228022"/>
                  </a:lnTo>
                  <a:lnTo>
                    <a:pt x="2660967" y="3203257"/>
                  </a:lnTo>
                  <a:lnTo>
                    <a:pt x="2615882" y="3194049"/>
                  </a:lnTo>
                  <a:close/>
                </a:path>
                <a:path w="2743834" h="3889375">
                  <a:moveTo>
                    <a:pt x="2627947" y="0"/>
                  </a:moveTo>
                  <a:lnTo>
                    <a:pt x="127952" y="0"/>
                  </a:lnTo>
                  <a:lnTo>
                    <a:pt x="82867" y="9207"/>
                  </a:lnTo>
                  <a:lnTo>
                    <a:pt x="46037" y="33972"/>
                  </a:lnTo>
                  <a:lnTo>
                    <a:pt x="21272" y="70802"/>
                  </a:lnTo>
                  <a:lnTo>
                    <a:pt x="12065" y="115887"/>
                  </a:lnTo>
                  <a:lnTo>
                    <a:pt x="12065" y="579119"/>
                  </a:lnTo>
                  <a:lnTo>
                    <a:pt x="21272" y="624204"/>
                  </a:lnTo>
                  <a:lnTo>
                    <a:pt x="46037" y="661034"/>
                  </a:lnTo>
                  <a:lnTo>
                    <a:pt x="82867" y="685800"/>
                  </a:lnTo>
                  <a:lnTo>
                    <a:pt x="127952" y="695007"/>
                  </a:lnTo>
                  <a:lnTo>
                    <a:pt x="2627947" y="695007"/>
                  </a:lnTo>
                  <a:lnTo>
                    <a:pt x="2673032" y="685800"/>
                  </a:lnTo>
                  <a:lnTo>
                    <a:pt x="2709862" y="661034"/>
                  </a:lnTo>
                  <a:lnTo>
                    <a:pt x="2734627" y="624204"/>
                  </a:lnTo>
                  <a:lnTo>
                    <a:pt x="2743834" y="579119"/>
                  </a:lnTo>
                  <a:lnTo>
                    <a:pt x="2743834" y="115887"/>
                  </a:lnTo>
                  <a:lnTo>
                    <a:pt x="2734627" y="70802"/>
                  </a:lnTo>
                  <a:lnTo>
                    <a:pt x="2709862" y="33972"/>
                  </a:lnTo>
                  <a:lnTo>
                    <a:pt x="2673032" y="9207"/>
                  </a:lnTo>
                  <a:lnTo>
                    <a:pt x="2627947" y="0"/>
                  </a:lnTo>
                  <a:close/>
                </a:path>
              </a:pathLst>
            </a:custGeom>
            <a:solidFill>
              <a:srgbClr val="AF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723947" y="4397057"/>
              <a:ext cx="2731770" cy="900430"/>
            </a:xfrm>
            <a:custGeom>
              <a:avLst/>
              <a:gdLst/>
              <a:ahLst/>
              <a:cxnLst/>
              <a:rect l="l" t="t" r="r" b="b"/>
              <a:pathLst>
                <a:path w="2731770" h="900429">
                  <a:moveTo>
                    <a:pt x="2581592" y="0"/>
                  </a:moveTo>
                  <a:lnTo>
                    <a:pt x="150177" y="0"/>
                  </a:lnTo>
                  <a:lnTo>
                    <a:pt x="102552" y="7619"/>
                  </a:lnTo>
                  <a:lnTo>
                    <a:pt x="61277" y="28892"/>
                  </a:lnTo>
                  <a:lnTo>
                    <a:pt x="28892" y="61277"/>
                  </a:lnTo>
                  <a:lnTo>
                    <a:pt x="7620" y="102552"/>
                  </a:lnTo>
                  <a:lnTo>
                    <a:pt x="0" y="150177"/>
                  </a:lnTo>
                  <a:lnTo>
                    <a:pt x="0" y="750252"/>
                  </a:lnTo>
                  <a:lnTo>
                    <a:pt x="7620" y="797559"/>
                  </a:lnTo>
                  <a:lnTo>
                    <a:pt x="28892" y="838834"/>
                  </a:lnTo>
                  <a:lnTo>
                    <a:pt x="61277" y="871219"/>
                  </a:lnTo>
                  <a:lnTo>
                    <a:pt x="102552" y="892492"/>
                  </a:lnTo>
                  <a:lnTo>
                    <a:pt x="150177" y="900112"/>
                  </a:lnTo>
                  <a:lnTo>
                    <a:pt x="2581592" y="900112"/>
                  </a:lnTo>
                  <a:lnTo>
                    <a:pt x="2628900" y="892492"/>
                  </a:lnTo>
                  <a:lnTo>
                    <a:pt x="2670175" y="871219"/>
                  </a:lnTo>
                  <a:lnTo>
                    <a:pt x="2702560" y="838834"/>
                  </a:lnTo>
                  <a:lnTo>
                    <a:pt x="2723832" y="797559"/>
                  </a:lnTo>
                  <a:lnTo>
                    <a:pt x="2731770" y="750252"/>
                  </a:lnTo>
                  <a:lnTo>
                    <a:pt x="2731770" y="150177"/>
                  </a:lnTo>
                  <a:lnTo>
                    <a:pt x="2723832" y="102552"/>
                  </a:lnTo>
                  <a:lnTo>
                    <a:pt x="2702560" y="61277"/>
                  </a:lnTo>
                  <a:lnTo>
                    <a:pt x="2670175" y="28892"/>
                  </a:lnTo>
                  <a:lnTo>
                    <a:pt x="2628900" y="7619"/>
                  </a:lnTo>
                  <a:lnTo>
                    <a:pt x="2581592" y="0"/>
                  </a:lnTo>
                  <a:close/>
                </a:path>
              </a:pathLst>
            </a:custGeom>
            <a:solidFill>
              <a:srgbClr val="FFE2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54000" y="4017009"/>
            <a:ext cx="6153150" cy="1643380"/>
            <a:chOff x="254000" y="4017009"/>
            <a:chExt cx="6153150" cy="164338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88527" y="4017009"/>
              <a:ext cx="810894" cy="81089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777682" y="4871084"/>
              <a:ext cx="3208020" cy="306070"/>
            </a:xfrm>
            <a:custGeom>
              <a:avLst/>
              <a:gdLst/>
              <a:ahLst/>
              <a:cxnLst/>
              <a:rect l="l" t="t" r="r" b="b"/>
              <a:pathLst>
                <a:path w="3208020" h="306070">
                  <a:moveTo>
                    <a:pt x="3208020" y="0"/>
                  </a:moveTo>
                  <a:lnTo>
                    <a:pt x="38100" y="0"/>
                  </a:lnTo>
                  <a:lnTo>
                    <a:pt x="11112" y="44767"/>
                  </a:lnTo>
                  <a:lnTo>
                    <a:pt x="2857" y="93344"/>
                  </a:lnTo>
                  <a:lnTo>
                    <a:pt x="0" y="153034"/>
                  </a:lnTo>
                  <a:lnTo>
                    <a:pt x="2857" y="212407"/>
                  </a:lnTo>
                  <a:lnTo>
                    <a:pt x="11112" y="261302"/>
                  </a:lnTo>
                  <a:lnTo>
                    <a:pt x="23494" y="294004"/>
                  </a:lnTo>
                  <a:lnTo>
                    <a:pt x="38100" y="306069"/>
                  </a:lnTo>
                  <a:lnTo>
                    <a:pt x="3208020" y="306069"/>
                  </a:lnTo>
                  <a:lnTo>
                    <a:pt x="3193097" y="294004"/>
                  </a:lnTo>
                  <a:lnTo>
                    <a:pt x="3180715" y="261302"/>
                  </a:lnTo>
                  <a:lnTo>
                    <a:pt x="3172777" y="212407"/>
                  </a:lnTo>
                  <a:lnTo>
                    <a:pt x="3169602" y="153034"/>
                  </a:lnTo>
                  <a:lnTo>
                    <a:pt x="3172777" y="93344"/>
                  </a:lnTo>
                  <a:lnTo>
                    <a:pt x="3180715" y="44767"/>
                  </a:lnTo>
                  <a:lnTo>
                    <a:pt x="3193097" y="12064"/>
                  </a:lnTo>
                  <a:lnTo>
                    <a:pt x="320802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47284" y="4871084"/>
              <a:ext cx="76835" cy="306070"/>
            </a:xfrm>
            <a:custGeom>
              <a:avLst/>
              <a:gdLst/>
              <a:ahLst/>
              <a:cxnLst/>
              <a:rect l="l" t="t" r="r" b="b"/>
              <a:pathLst>
                <a:path w="76835" h="306070">
                  <a:moveTo>
                    <a:pt x="38100" y="0"/>
                  </a:moveTo>
                  <a:lnTo>
                    <a:pt x="23494" y="12064"/>
                  </a:lnTo>
                  <a:lnTo>
                    <a:pt x="11112" y="44767"/>
                  </a:lnTo>
                  <a:lnTo>
                    <a:pt x="2857" y="93344"/>
                  </a:lnTo>
                  <a:lnTo>
                    <a:pt x="0" y="153034"/>
                  </a:lnTo>
                  <a:lnTo>
                    <a:pt x="2857" y="212407"/>
                  </a:lnTo>
                  <a:lnTo>
                    <a:pt x="11112" y="261302"/>
                  </a:lnTo>
                  <a:lnTo>
                    <a:pt x="23494" y="294004"/>
                  </a:lnTo>
                  <a:lnTo>
                    <a:pt x="38100" y="306069"/>
                  </a:lnTo>
                  <a:lnTo>
                    <a:pt x="53022" y="294004"/>
                  </a:lnTo>
                  <a:lnTo>
                    <a:pt x="65404" y="261302"/>
                  </a:lnTo>
                  <a:lnTo>
                    <a:pt x="73342" y="212407"/>
                  </a:lnTo>
                  <a:lnTo>
                    <a:pt x="76517" y="153034"/>
                  </a:lnTo>
                  <a:lnTo>
                    <a:pt x="73342" y="93344"/>
                  </a:lnTo>
                  <a:lnTo>
                    <a:pt x="65404" y="44767"/>
                  </a:lnTo>
                  <a:lnTo>
                    <a:pt x="53022" y="12064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FD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65145" y="4761547"/>
              <a:ext cx="1002347" cy="83597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10137" y="4218304"/>
              <a:ext cx="1496695" cy="144176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428239" y="4782184"/>
              <a:ext cx="331470" cy="309245"/>
            </a:xfrm>
            <a:custGeom>
              <a:avLst/>
              <a:gdLst/>
              <a:ahLst/>
              <a:cxnLst/>
              <a:rect l="l" t="t" r="r" b="b"/>
              <a:pathLst>
                <a:path w="331469" h="309245">
                  <a:moveTo>
                    <a:pt x="331470" y="154304"/>
                  </a:moveTo>
                  <a:lnTo>
                    <a:pt x="0" y="154304"/>
                  </a:lnTo>
                  <a:lnTo>
                    <a:pt x="165735" y="308927"/>
                  </a:lnTo>
                  <a:lnTo>
                    <a:pt x="331470" y="154304"/>
                  </a:lnTo>
                  <a:close/>
                </a:path>
                <a:path w="331469" h="309245">
                  <a:moveTo>
                    <a:pt x="248602" y="0"/>
                  </a:moveTo>
                  <a:lnTo>
                    <a:pt x="82867" y="0"/>
                  </a:lnTo>
                  <a:lnTo>
                    <a:pt x="82867" y="154304"/>
                  </a:lnTo>
                  <a:lnTo>
                    <a:pt x="248602" y="154304"/>
                  </a:lnTo>
                  <a:lnTo>
                    <a:pt x="248602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428239" y="4782184"/>
              <a:ext cx="331470" cy="309245"/>
            </a:xfrm>
            <a:custGeom>
              <a:avLst/>
              <a:gdLst/>
              <a:ahLst/>
              <a:cxnLst/>
              <a:rect l="l" t="t" r="r" b="b"/>
              <a:pathLst>
                <a:path w="331469" h="309245">
                  <a:moveTo>
                    <a:pt x="0" y="154304"/>
                  </a:moveTo>
                  <a:lnTo>
                    <a:pt x="82867" y="154304"/>
                  </a:lnTo>
                  <a:lnTo>
                    <a:pt x="82867" y="0"/>
                  </a:lnTo>
                  <a:lnTo>
                    <a:pt x="248602" y="0"/>
                  </a:lnTo>
                  <a:lnTo>
                    <a:pt x="248602" y="154304"/>
                  </a:lnTo>
                  <a:lnTo>
                    <a:pt x="331470" y="154304"/>
                  </a:lnTo>
                  <a:lnTo>
                    <a:pt x="165735" y="308927"/>
                  </a:lnTo>
                  <a:lnTo>
                    <a:pt x="0" y="154304"/>
                  </a:lnTo>
                </a:path>
              </a:pathLst>
            </a:custGeom>
            <a:ln w="15875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4000" y="4441189"/>
              <a:ext cx="2128202" cy="741362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855344" y="542607"/>
            <a:ext cx="3910329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30" dirty="0">
                <a:latin typeface="Times New Roman"/>
                <a:cs typeface="Times New Roman"/>
              </a:rPr>
              <a:t>Απειλές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και</a:t>
            </a:r>
            <a:r>
              <a:rPr sz="1450" spc="140" dirty="0">
                <a:latin typeface="Times New Roman"/>
                <a:cs typeface="Times New Roman"/>
              </a:rPr>
              <a:t> </a:t>
            </a:r>
            <a:r>
              <a:rPr sz="1450" spc="135" dirty="0">
                <a:latin typeface="Times New Roman"/>
                <a:cs typeface="Times New Roman"/>
              </a:rPr>
              <a:t>ταξινόμηση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spc="85" dirty="0">
                <a:latin typeface="Times New Roman"/>
                <a:cs typeface="Times New Roman"/>
              </a:rPr>
              <a:t>κυβερνοαπειλών</a:t>
            </a:r>
            <a:r>
              <a:rPr sz="1450" spc="60" dirty="0">
                <a:latin typeface="Times New Roman"/>
                <a:cs typeface="Times New Roman"/>
              </a:rPr>
              <a:t> </a:t>
            </a:r>
            <a:r>
              <a:rPr sz="1450" spc="75" dirty="0">
                <a:latin typeface="Times New Roman"/>
                <a:cs typeface="Times New Roman"/>
              </a:rPr>
              <a:t>σε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50" spc="100" dirty="0">
                <a:latin typeface="Times New Roman"/>
                <a:cs typeface="Times New Roman"/>
              </a:rPr>
              <a:t>"δίκτυα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Times New Roman"/>
                <a:cs typeface="Times New Roman"/>
              </a:rPr>
              <a:t>ελέγχου"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25" dirty="0">
                <a:latin typeface="Times New Roman"/>
                <a:cs typeface="Times New Roman"/>
              </a:rPr>
              <a:t>-</a:t>
            </a:r>
            <a:r>
              <a:rPr sz="1450" spc="190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Times New Roman"/>
                <a:cs typeface="Times New Roman"/>
              </a:rPr>
              <a:t>ΕΜΠΙΣΤΕΥΤΙΚΟΤΗΤΑ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1515" y="1636057"/>
            <a:ext cx="6684009" cy="117221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370"/>
              </a:spcBef>
              <a:buClr>
                <a:srgbClr val="FFBA00"/>
              </a:buClr>
              <a:buSzPct val="189473"/>
              <a:buFont typeface="Arial"/>
              <a:buChar char="•"/>
              <a:tabLst>
                <a:tab pos="167005" algn="l"/>
              </a:tabLst>
            </a:pPr>
            <a:r>
              <a:rPr sz="950" b="1" spc="40" dirty="0">
                <a:latin typeface="Calibri"/>
                <a:cs typeface="Calibri"/>
              </a:rPr>
              <a:t>Δίκτυο</a:t>
            </a:r>
            <a:r>
              <a:rPr sz="950" b="1" spc="-10" dirty="0">
                <a:latin typeface="Calibri"/>
                <a:cs typeface="Calibri"/>
              </a:rPr>
              <a:t> </a:t>
            </a:r>
            <a:r>
              <a:rPr sz="950" b="1" spc="60" dirty="0">
                <a:latin typeface="Calibri"/>
                <a:cs typeface="Calibri"/>
              </a:rPr>
              <a:t>δικτύωσης</a:t>
            </a:r>
            <a:endParaRPr sz="950">
              <a:latin typeface="Calibri"/>
              <a:cs typeface="Calibri"/>
            </a:endParaRPr>
          </a:p>
          <a:p>
            <a:pPr marL="396875" marR="802005" lvl="1" indent="-182880">
              <a:lnSpc>
                <a:spcPct val="100000"/>
              </a:lnSpc>
              <a:spcBef>
                <a:spcPts val="1205"/>
              </a:spcBef>
              <a:buSzPct val="188235"/>
              <a:buFont typeface="Arial"/>
              <a:buChar char="•"/>
              <a:tabLst>
                <a:tab pos="396875" algn="l"/>
              </a:tabLst>
            </a:pPr>
            <a:r>
              <a:rPr sz="850" spc="70" dirty="0">
                <a:latin typeface="Calibri"/>
                <a:cs typeface="Calibri"/>
              </a:rPr>
              <a:t>Όπως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συζητήθηκε,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ένας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επιτιθέμενος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μπορεί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χρειαστεί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πρώτα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εξερευνήσει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πλαίσιο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εφαρμογής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(το </a:t>
            </a:r>
            <a:r>
              <a:rPr sz="850" spc="55" dirty="0">
                <a:latin typeface="Calibri"/>
                <a:cs typeface="Calibri"/>
              </a:rPr>
              <a:t> σενάριοπριν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από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τελική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εκμετάλλευση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ευπάθειας.</a:t>
            </a:r>
            <a:endParaRPr sz="8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1100">
              <a:latin typeface="Calibri"/>
              <a:cs typeface="Calibri"/>
            </a:endParaRPr>
          </a:p>
          <a:p>
            <a:pPr marL="396875" marR="5080" lvl="1" indent="-182880">
              <a:lnSpc>
                <a:spcPts val="1000"/>
              </a:lnSpc>
              <a:spcBef>
                <a:spcPts val="5"/>
              </a:spcBef>
              <a:buSzPct val="188235"/>
              <a:buFont typeface="Arial"/>
              <a:buChar char="•"/>
              <a:tabLst>
                <a:tab pos="503555" algn="l"/>
                <a:tab pos="504190" algn="l"/>
              </a:tabLst>
            </a:pPr>
            <a:r>
              <a:rPr dirty="0"/>
              <a:t>	</a:t>
            </a:r>
            <a:r>
              <a:rPr sz="850" spc="50" dirty="0">
                <a:latin typeface="Calibri"/>
                <a:cs typeface="Calibri"/>
              </a:rPr>
              <a:t>Για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γίνει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αυτό,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επιτιθέμενος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μπορεί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χρειαστεί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αποδώσει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διάφορες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επιθέσεις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που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σχετίζονται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με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την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κοινωνική </a:t>
            </a:r>
            <a:r>
              <a:rPr sz="850" spc="6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μηχανική </a:t>
            </a:r>
            <a:r>
              <a:rPr sz="850" spc="40" dirty="0">
                <a:latin typeface="Calibri"/>
                <a:cs typeface="Calibri"/>
              </a:rPr>
              <a:t>(π.χ. </a:t>
            </a:r>
            <a:r>
              <a:rPr sz="850" spc="50" dirty="0">
                <a:latin typeface="Calibri"/>
                <a:cs typeface="Calibri"/>
              </a:rPr>
              <a:t>phishing) </a:t>
            </a:r>
            <a:r>
              <a:rPr sz="850" spc="65" dirty="0">
                <a:latin typeface="Calibri"/>
                <a:cs typeface="Calibri"/>
              </a:rPr>
              <a:t>ή </a:t>
            </a:r>
            <a:r>
              <a:rPr sz="850" spc="55" dirty="0">
                <a:latin typeface="Calibri"/>
                <a:cs typeface="Calibri"/>
              </a:rPr>
              <a:t>την παθητική </a:t>
            </a:r>
            <a:r>
              <a:rPr sz="850" spc="60" dirty="0">
                <a:latin typeface="Calibri"/>
                <a:cs typeface="Calibri"/>
              </a:rPr>
              <a:t>παρατήρηση </a:t>
            </a:r>
            <a:r>
              <a:rPr sz="850" spc="70" dirty="0">
                <a:latin typeface="Calibri"/>
                <a:cs typeface="Calibri"/>
              </a:rPr>
              <a:t>XML </a:t>
            </a:r>
            <a:r>
              <a:rPr sz="850" spc="45" dirty="0">
                <a:latin typeface="Calibri"/>
                <a:cs typeface="Calibri"/>
              </a:rPr>
              <a:t>(Extensible </a:t>
            </a:r>
            <a:r>
              <a:rPr sz="850" spc="65" dirty="0">
                <a:latin typeface="Calibri"/>
                <a:cs typeface="Calibri"/>
              </a:rPr>
              <a:t>Markup </a:t>
            </a:r>
            <a:r>
              <a:rPr sz="850" spc="55" dirty="0">
                <a:latin typeface="Calibri"/>
                <a:cs typeface="Calibri"/>
              </a:rPr>
              <a:t>Language </a:t>
            </a:r>
            <a:r>
              <a:rPr sz="850" spc="35" dirty="0">
                <a:latin typeface="Calibri"/>
                <a:cs typeface="Calibri"/>
              </a:rPr>
              <a:t>- </a:t>
            </a:r>
            <a:r>
              <a:rPr sz="850" spc="60" dirty="0">
                <a:latin typeface="Calibri"/>
                <a:cs typeface="Calibri"/>
              </a:rPr>
              <a:t>δομημένη </a:t>
            </a:r>
            <a:r>
              <a:rPr sz="850" spc="65" dirty="0">
                <a:latin typeface="Calibri"/>
                <a:cs typeface="Calibri"/>
              </a:rPr>
              <a:t>μορφή </a:t>
            </a:r>
            <a:r>
              <a:rPr sz="850" spc="55" dirty="0">
                <a:latin typeface="Calibri"/>
                <a:cs typeface="Calibri"/>
              </a:rPr>
              <a:t>ανταλλαγής </a:t>
            </a:r>
            <a:r>
              <a:rPr sz="850" spc="60" dirty="0">
                <a:latin typeface="Calibri"/>
                <a:cs typeface="Calibri"/>
              </a:rPr>
              <a:t> δεδομένωνn)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του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δικτύου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που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χρησιμοποιεί: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736089" y="3057207"/>
            <a:ext cx="855344" cy="0"/>
          </a:xfrm>
          <a:custGeom>
            <a:avLst/>
            <a:gdLst/>
            <a:ahLst/>
            <a:cxnLst/>
            <a:rect l="l" t="t" r="r" b="b"/>
            <a:pathLst>
              <a:path w="855344">
                <a:moveTo>
                  <a:pt x="0" y="0"/>
                </a:moveTo>
                <a:lnTo>
                  <a:pt x="855027" y="0"/>
                </a:lnTo>
              </a:path>
            </a:pathLst>
          </a:custGeom>
          <a:ln w="5397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962785" y="3323272"/>
            <a:ext cx="934719" cy="0"/>
          </a:xfrm>
          <a:custGeom>
            <a:avLst/>
            <a:gdLst/>
            <a:ahLst/>
            <a:cxnLst/>
            <a:rect l="l" t="t" r="r" b="b"/>
            <a:pathLst>
              <a:path w="934719">
                <a:moveTo>
                  <a:pt x="0" y="0"/>
                </a:moveTo>
                <a:lnTo>
                  <a:pt x="934719" y="0"/>
                </a:lnTo>
              </a:path>
            </a:pathLst>
          </a:custGeom>
          <a:ln w="5397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075689" y="2902585"/>
            <a:ext cx="4479290" cy="979114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375"/>
              </a:spcBef>
              <a:buSzPct val="200000"/>
              <a:buFont typeface="Arial"/>
              <a:buChar char="•"/>
              <a:tabLst>
                <a:tab pos="194945" algn="l"/>
              </a:tabLst>
            </a:pPr>
            <a:r>
              <a:rPr sz="700" b="1" spc="30" dirty="0">
                <a:latin typeface="Calibri"/>
                <a:cs typeface="Calibri"/>
              </a:rPr>
              <a:t>Wireshark,</a:t>
            </a:r>
            <a:r>
              <a:rPr sz="700" b="1" spc="5" dirty="0">
                <a:latin typeface="Calibri"/>
                <a:cs typeface="Calibri"/>
              </a:rPr>
              <a:t> </a:t>
            </a:r>
            <a:r>
              <a:rPr sz="700" spc="15" dirty="0">
                <a:solidFill>
                  <a:srgbClr val="87872D"/>
                </a:solidFill>
                <a:latin typeface="Calibri"/>
                <a:cs typeface="Calibri"/>
                <a:hlinkClick r:id="rId8"/>
              </a:rPr>
              <a:t>://www.wireshark.o</a:t>
            </a:r>
            <a:r>
              <a:rPr sz="700" spc="15" dirty="0">
                <a:solidFill>
                  <a:srgbClr val="87872D"/>
                </a:solidFill>
                <a:latin typeface="Calibri"/>
                <a:cs typeface="Calibri"/>
              </a:rPr>
              <a:t>rg</a:t>
            </a:r>
            <a:endParaRPr sz="700" dirty="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1255"/>
              </a:spcBef>
              <a:buSzPct val="200000"/>
              <a:buFont typeface="Arial"/>
              <a:buChar char="•"/>
              <a:tabLst>
                <a:tab pos="194945" algn="l"/>
              </a:tabLst>
            </a:pPr>
            <a:r>
              <a:rPr sz="700" b="1" spc="55" dirty="0">
                <a:latin typeface="Calibri"/>
                <a:cs typeface="Calibri"/>
              </a:rPr>
              <a:t>Nmap/Zenmap,</a:t>
            </a:r>
            <a:r>
              <a:rPr sz="700" b="1" spc="5" dirty="0"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87872D"/>
                </a:solidFill>
                <a:latin typeface="Calibri"/>
                <a:cs typeface="Calibri"/>
              </a:rPr>
              <a:t>://nmap.org/zenmap/</a:t>
            </a:r>
            <a:endParaRPr sz="700" dirty="0">
              <a:latin typeface="Calibri"/>
              <a:cs typeface="Calibri"/>
            </a:endParaRPr>
          </a:p>
          <a:p>
            <a:pPr marL="332105" indent="-319405">
              <a:lnSpc>
                <a:spcPct val="100000"/>
              </a:lnSpc>
              <a:spcBef>
                <a:spcPts val="1255"/>
              </a:spcBef>
              <a:buSzPct val="200000"/>
              <a:buFont typeface="Arial"/>
              <a:buChar char="•"/>
              <a:tabLst>
                <a:tab pos="331470" algn="l"/>
                <a:tab pos="332105" algn="l"/>
              </a:tabLst>
            </a:pPr>
            <a:r>
              <a:rPr sz="700" b="1" spc="45" dirty="0">
                <a:latin typeface="Calibri"/>
                <a:cs typeface="Calibri"/>
              </a:rPr>
              <a:t>EtherApe,</a:t>
            </a:r>
            <a:r>
              <a:rPr sz="700" b="1" spc="3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lang="en-US" sz="7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9"/>
              </a:rPr>
              <a:t>https://juncotic.com/etherape-monitoreando-el-trafico-de-red/</a:t>
            </a:r>
            <a:endParaRPr lang="el-GR" sz="700" u="sng" spc="25" dirty="0">
              <a:solidFill>
                <a:srgbClr val="87872D"/>
              </a:solidFill>
              <a:uFill>
                <a:solidFill>
                  <a:srgbClr val="87872D"/>
                </a:solidFill>
              </a:uFill>
              <a:latin typeface="Calibri"/>
              <a:cs typeface="Calibri"/>
            </a:endParaRPr>
          </a:p>
          <a:p>
            <a:pPr marL="332105" indent="-319405">
              <a:lnSpc>
                <a:spcPct val="100000"/>
              </a:lnSpc>
              <a:spcBef>
                <a:spcPts val="1255"/>
              </a:spcBef>
              <a:buSzPct val="200000"/>
              <a:buFont typeface="Arial"/>
              <a:buChar char="•"/>
              <a:tabLst>
                <a:tab pos="331470" algn="l"/>
                <a:tab pos="332105" algn="l"/>
              </a:tabLst>
            </a:pPr>
            <a:r>
              <a:rPr lang="en-US" sz="700" b="1" spc="45" dirty="0">
                <a:latin typeface="Calibri"/>
                <a:cs typeface="Calibri"/>
              </a:rPr>
              <a:t>LEGION,</a:t>
            </a:r>
            <a:r>
              <a:rPr lang="en-US" sz="700" b="1" spc="30" dirty="0">
                <a:latin typeface="Calibri"/>
                <a:cs typeface="Calibri"/>
              </a:rPr>
              <a:t> </a:t>
            </a:r>
            <a:r>
              <a:rPr lang="en-US" sz="700" spc="30" dirty="0">
                <a:solidFill>
                  <a:srgbClr val="87872D"/>
                </a:solidFill>
                <a:latin typeface="Calibri"/>
                <a:cs typeface="Calibri"/>
              </a:rPr>
              <a:t>://</a:t>
            </a:r>
            <a:r>
              <a:rPr lang="en-US" sz="700" spc="30" dirty="0">
                <a:solidFill>
                  <a:srgbClr val="87872D"/>
                </a:solidFill>
                <a:latin typeface="Calibri"/>
                <a:cs typeface="Calibri"/>
                <a:hlinkClick r:id="rId10"/>
              </a:rPr>
              <a:t>www.kali.org/tools/legi</a:t>
            </a:r>
            <a:r>
              <a:rPr lang="en-US" sz="700" spc="30" dirty="0">
                <a:solidFill>
                  <a:srgbClr val="87872D"/>
                </a:solidFill>
                <a:latin typeface="Calibri"/>
                <a:cs typeface="Calibri"/>
              </a:rPr>
              <a:t>on/</a:t>
            </a:r>
            <a:endParaRPr lang="en-US" sz="700" dirty="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41475" y="3855402"/>
            <a:ext cx="1202690" cy="0"/>
          </a:xfrm>
          <a:custGeom>
            <a:avLst/>
            <a:gdLst/>
            <a:ahLst/>
            <a:cxnLst/>
            <a:rect l="l" t="t" r="r" b="b"/>
            <a:pathLst>
              <a:path w="1202689">
                <a:moveTo>
                  <a:pt x="0" y="0"/>
                </a:moveTo>
                <a:lnTo>
                  <a:pt x="1202689" y="0"/>
                </a:lnTo>
              </a:path>
            </a:pathLst>
          </a:custGeom>
          <a:ln w="5397">
            <a:solidFill>
              <a:srgbClr val="8787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150235" y="5417502"/>
            <a:ext cx="771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40" dirty="0">
                <a:latin typeface="Calibri"/>
                <a:cs typeface="Calibri"/>
              </a:rPr>
              <a:t>(C&amp;C)</a:t>
            </a:r>
            <a:r>
              <a:rPr sz="600" b="1" spc="-5" dirty="0">
                <a:latin typeface="Calibri"/>
                <a:cs typeface="Calibri"/>
              </a:rPr>
              <a:t> </a:t>
            </a:r>
            <a:r>
              <a:rPr sz="600" b="1" spc="30" dirty="0">
                <a:latin typeface="Calibri"/>
                <a:cs typeface="Calibri"/>
              </a:rPr>
              <a:t>(σε)</a:t>
            </a:r>
            <a:r>
              <a:rPr sz="600" b="1" spc="5" dirty="0">
                <a:latin typeface="Calibri"/>
                <a:cs typeface="Calibri"/>
              </a:rPr>
              <a:t> </a:t>
            </a:r>
            <a:r>
              <a:rPr sz="600" b="1" spc="40" dirty="0">
                <a:latin typeface="Calibri"/>
                <a:cs typeface="Calibri"/>
              </a:rPr>
              <a:t>(Modbus)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896609" y="5347652"/>
            <a:ext cx="6045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30" dirty="0">
                <a:latin typeface="Calibri"/>
                <a:cs typeface="Calibri"/>
              </a:rPr>
              <a:t>Κύριος</a:t>
            </a:r>
            <a:r>
              <a:rPr sz="600" b="1" spc="-30" dirty="0">
                <a:latin typeface="Calibri"/>
                <a:cs typeface="Calibri"/>
              </a:rPr>
              <a:t> </a:t>
            </a:r>
            <a:r>
              <a:rPr sz="600" b="1" spc="30" dirty="0">
                <a:latin typeface="Calibri"/>
                <a:cs typeface="Calibri"/>
              </a:rPr>
              <a:t>ελεγκτής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641522" y="2351722"/>
            <a:ext cx="931544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ΔΙΑΘΕΣΙΜΟΤΗΤΑ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306242" y="3013392"/>
            <a:ext cx="160274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45" dirty="0">
                <a:solidFill>
                  <a:srgbClr val="7E7E7E"/>
                </a:solidFill>
                <a:latin typeface="Calibri"/>
                <a:cs typeface="Calibri"/>
              </a:rPr>
              <a:t>ΟΛΟΚΛΗΡΩΝΩ</a:t>
            </a:r>
            <a:r>
              <a:rPr sz="950" spc="-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ΑΚΕΡΑΙΌΤΗΤΑ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540557" y="3629342"/>
            <a:ext cx="109791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ΕΜΠΙΣΤΕΥΤΙΚΌΤΗΤΑ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227819" y="3966845"/>
            <a:ext cx="172529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Μερικά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παραδείγματα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είναι: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846184" y="4399597"/>
            <a:ext cx="2077720" cy="582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b="1" spc="80" dirty="0">
                <a:latin typeface="Calibri"/>
                <a:cs typeface="Calibri"/>
              </a:rPr>
              <a:t>Αναγνωριστικό</a:t>
            </a:r>
            <a:endParaRPr sz="9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55"/>
              </a:spcBef>
              <a:buSzPct val="189473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45" dirty="0">
                <a:latin typeface="Calibri"/>
                <a:cs typeface="Calibri"/>
              </a:rPr>
              <a:t>APT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(Advanced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Persistent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Threat</a:t>
            </a:r>
            <a:endParaRPr sz="95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5"/>
              </a:spcBef>
            </a:pPr>
            <a:r>
              <a:rPr sz="950" spc="30" dirty="0">
                <a:latin typeface="Calibri"/>
                <a:cs typeface="Calibri"/>
              </a:rPr>
              <a:t>-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Προηγμένη</a:t>
            </a:r>
            <a:r>
              <a:rPr sz="950" spc="5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Επίμονη</a:t>
            </a:r>
            <a:r>
              <a:rPr sz="950" spc="-25" dirty="0">
                <a:latin typeface="Calibri"/>
                <a:cs typeface="Calibri"/>
              </a:rPr>
              <a:t> </a:t>
            </a:r>
            <a:r>
              <a:rPr sz="950" spc="20" dirty="0">
                <a:latin typeface="Calibri"/>
                <a:cs typeface="Calibri"/>
              </a:rPr>
              <a:t>Απειλή)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252901" y="5504178"/>
            <a:ext cx="1750695" cy="31178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64845" marR="5080" indent="-652780">
              <a:lnSpc>
                <a:spcPts val="1110"/>
              </a:lnSpc>
              <a:spcBef>
                <a:spcPts val="160"/>
              </a:spcBef>
            </a:pP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ΠΙΣΤΟΠΟΙΗΣΗ/</a:t>
            </a:r>
            <a:r>
              <a:rPr sz="950" spc="-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ΕΞΟΥΣΙΟΔΌΤΗΣΗ </a:t>
            </a:r>
            <a:r>
              <a:rPr sz="950" spc="-2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ΧΡΗΣΤΗ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2554" y="5935979"/>
            <a:ext cx="28238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0" dirty="0">
                <a:latin typeface="Calibri"/>
                <a:cs typeface="Calibri"/>
              </a:rPr>
              <a:t>CSP004_C_E</a:t>
            </a:r>
            <a:r>
              <a:rPr sz="700" spc="210" dirty="0">
                <a:latin typeface="Calibri"/>
                <a:cs typeface="Calibri"/>
              </a:rPr>
              <a:t> </a:t>
            </a:r>
            <a:r>
              <a:rPr sz="700" spc="40" dirty="0">
                <a:latin typeface="Calibri"/>
                <a:cs typeface="Calibri"/>
              </a:rPr>
              <a:t>1: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Cristina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Alcaraz,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Πανεπιστήμιο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της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ΜάλαγαΙσπανία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333162" y="5828029"/>
            <a:ext cx="10350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673840" y="52069"/>
            <a:ext cx="336550" cy="46335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450" spc="204" dirty="0">
                <a:solidFill>
                  <a:srgbClr val="D8D8D8"/>
                </a:solidFill>
                <a:latin typeface="Calibri"/>
                <a:cs typeface="Calibri"/>
              </a:rPr>
              <a:t>ΤΑΞΙΝΌΜΗΣΗ</a:t>
            </a:r>
            <a:r>
              <a:rPr sz="2450" spc="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50" spc="50" dirty="0">
                <a:solidFill>
                  <a:srgbClr val="D8D8D8"/>
                </a:solidFill>
                <a:latin typeface="Calibri"/>
                <a:cs typeface="Calibri"/>
              </a:rPr>
              <a:t>ΚΥΒΕΡΝΟΑΠΕΙΛΩΝ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</TotalTime>
  <Words>30743</Words>
  <Application>Microsoft Office PowerPoint</Application>
  <PresentationFormat>Ευρεία οθόνη</PresentationFormat>
  <Paragraphs>3556</Paragraphs>
  <Slides>214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214</vt:i4>
      </vt:variant>
    </vt:vector>
  </HeadingPairs>
  <TitlesOfParts>
    <vt:vector size="227" baseType="lpstr">
      <vt:lpstr>MS Gothic</vt:lpstr>
      <vt:lpstr>Arial</vt:lpstr>
      <vt:lpstr>Arial Unicode MS</vt:lpstr>
      <vt:lpstr>ArialMT</vt:lpstr>
      <vt:lpstr>Calibri</vt:lpstr>
      <vt:lpstr>CenturyGothic</vt:lpstr>
      <vt:lpstr>CenturyGothic-Bold</vt:lpstr>
      <vt:lpstr>CenturyGothic-Italic</vt:lpstr>
      <vt:lpstr>Courier New</vt:lpstr>
      <vt:lpstr>Montserrat-Regular</vt:lpstr>
      <vt:lpstr>Noto Sans Symbols2</vt:lpstr>
      <vt:lpstr>Times New Roman</vt:lpstr>
      <vt:lpstr>Office Theme</vt:lpstr>
      <vt:lpstr>Προστασία δικτύου για  συστήματα ελέγχου  ενέργειας</vt:lpstr>
      <vt:lpstr>Γνωστοποίηση</vt:lpstr>
      <vt:lpstr>Θέμα-3: ουσιώδες Προστασία για δίκτυα ελέγχου ενέργειας</vt:lpstr>
      <vt:lpstr>Θέμα-3: ουσιώδες Προστασία για δίκτυα ελέγχου ενέργειας</vt:lpstr>
      <vt:lpstr>Μέτρα προστασίας σε επίπεδο τομέα και υποδοχής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Μέτρα προστασίας σε επίπεδο τομέα και κεντρικού υπολογιστή  Απομόνωση/διαχωρισμός</vt:lpstr>
      <vt:lpstr>Μέτρα προστασίας σε επίπεδο τομέα και κεντρικού υπολογιστή  Απομόνωση/διαχωρισμός</vt:lpstr>
      <vt:lpstr>Μέτρα προστασίας σε επίπεδο τομέα και κεντρικού υπολογιστή  Απομόνωση/διαχωρισμός</vt:lpstr>
      <vt:lpstr>Μέτρα προστασίας σε επίπεδο τομέα και κεντρικού υπολογιστή  Απομόνωση/διαχωρισμός</vt:lpstr>
      <vt:lpstr>Μέτρα προστασίας σε επίπεδο τομέα και κεντρικού υπολογιστή  Απομόνωση/διαχωρισμός</vt:lpstr>
      <vt:lpstr>Μέτρα προστασίας σε επίπεδο τομέα και κεντρικού υπολογιστή  Απομόνωση/διαχωρισμός</vt:lpstr>
      <vt:lpstr>Παρουσίαση του PowerPoint</vt:lpstr>
      <vt:lpstr>Μέτρα προστασίας σε επίπεδο τομέα και κεντρικού υπολογιστή  Απομόνωση/διαχωρισμός</vt:lpstr>
      <vt:lpstr>Μέτρα προστασίας σε επίπεδο τομέα και κεντρικού υπολογιστή  Απομόνωση/διαχωρισμός</vt:lpstr>
      <vt:lpstr>Παρουσίαση του PowerPoint</vt:lpstr>
      <vt:lpstr>Μέτρα προστασίας σε επίπεδο τομέα και κεντρικού υπολογιστή  Απομόνωση/διαχωρισμός</vt:lpstr>
      <vt:lpstr>Παρουσίαση του PowerPoint</vt:lpstr>
      <vt:lpstr>Μέτρα προστασίας σε επίπεδο τομέα και κεντρικού υπολογιστή  Απομόνωση/διαχωρισμός</vt:lpstr>
      <vt:lpstr>Μέτρα προστασίας σε επίπεδο τομέα και κεντρικού υπολογιστή  Απομόνωση/διαχωρισμός</vt:lpstr>
      <vt:lpstr>Παρουσίαση του PowerPoint</vt:lpstr>
      <vt:lpstr>Παρουσίαση του PowerPoint</vt:lpstr>
      <vt:lpstr>Παρουσίαση του PowerPoint</vt:lpstr>
      <vt:lpstr>Μέτρα προστασίας σε επίπεδο τομέα και κεντρικού  υπολογιστή - Επιθεώρηση</vt:lpstr>
      <vt:lpstr>Παρουσίαση του PowerPoint</vt:lpstr>
      <vt:lpstr>Μέτρα προστασίας σε επίπεδο τομέα και κεντρικού</vt:lpstr>
      <vt:lpstr>Παρουσίαση του PowerPoint</vt:lpstr>
      <vt:lpstr>Παρουσίαση του PowerPoint</vt:lpstr>
      <vt:lpstr>Παρουσίαση του PowerPoint</vt:lpstr>
      <vt:lpstr>1.  Ιστοσελίδα:  www.cybersecpro-project.eu</vt:lpstr>
      <vt:lpstr>Σας ευχαριστώ</vt:lpstr>
      <vt:lpstr>Προστασία δικτύου για  συστήματα ελέγχου  ενέργειας</vt:lpstr>
      <vt:lpstr>Γνωστοποίηση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Αναφορές και πηγές</vt:lpstr>
      <vt:lpstr>Αναφορές και πηγές</vt:lpstr>
      <vt:lpstr>1.  Ιστοσελίδα:  www.cybersecpro-project.eu</vt:lpstr>
      <vt:lpstr>Σας ευχαριστώ</vt:lpstr>
      <vt:lpstr>Προστασία δικτύου για  συστήματα ελέγχου  ενέργειας</vt:lpstr>
      <vt:lpstr>Γνωστοποίηση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Εισαγωγή στον τομέα της ενέργειας</vt:lpstr>
      <vt:lpstr>Εισαγωγή στον τομέα της ενέργειας</vt:lpstr>
      <vt:lpstr>Εισαγωγή στον τομέα της ενέργειας</vt:lpstr>
      <vt:lpstr>Εισαγωγή στον τομέα της ενέργειας</vt:lpstr>
      <vt:lpstr>Εισαγωγή στον τομέα της ενέργειας</vt:lpstr>
      <vt:lpstr>Εισαγωγή στον τομέα της ενέργειας</vt:lpstr>
      <vt:lpstr>Παρουσίαση του PowerPoint</vt:lpstr>
      <vt:lpstr>Εισαγωγή στον τομέα της ενέργειας</vt:lpstr>
      <vt:lpstr>Παρουσίαση του PowerPoint</vt:lpstr>
      <vt:lpstr>Εισαγωγή στον τομέα της ενέργειας</vt:lpstr>
      <vt:lpstr>Παραδοσιακές αρχιτεκτονικές ελέγχου κρίσιμων ενεργειακών  συστημάτων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Παραδοσιακές αρχιτεκτονικές ελέγχου κρίσιμων  ενεργειακών συστημάτων</vt:lpstr>
      <vt:lpstr>Παραδοσιακές αρχιτεκτονικές ελέγχου κρίσιμων ενεργειακών  συστημάτων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Τεχνολογική σύγκλιση και σύνθετες τεχνολογίες</vt:lpstr>
      <vt:lpstr>Κληρονομικότητα Ευπάθειας και παρωχημένων συσκευών</vt:lpstr>
      <vt:lpstr>Κληρονομικότητα Ευπάθειας και παρωχημένων  συστημάτων</vt:lpstr>
      <vt:lpstr>Παρουσίαση του PowerPoint</vt:lpstr>
      <vt:lpstr>1.  Ιστοσελίδα:  www.cybersecpro-project.eu</vt:lpstr>
      <vt:lpstr>Σας ευχαριστώ</vt:lpstr>
      <vt:lpstr>Προστασία δικτύου για  συστήματα ελέγχου  ενέργειας</vt:lpstr>
      <vt:lpstr>Γνωστοποίηση</vt:lpstr>
      <vt:lpstr>Παρουσίαση του PowerPoint</vt:lpstr>
      <vt:lpstr>Παρουσίαση του PowerPoint</vt:lpstr>
      <vt:lpstr>Επομένως, ποιες απειλές μπορούν να επηρεάσουν τα  συστήματα ενεργειακού ελέγχου;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Εργασία για το σπίτι: Επιτιθέμενοι με HPING3</vt:lpstr>
      <vt:lpstr>Παρουσίαση του PowerPoint</vt:lpstr>
      <vt:lpstr>Παρουσίαση του PowerPoint</vt:lpstr>
      <vt:lpstr>Παρουσίαση του PowerPoint</vt:lpstr>
      <vt:lpstr>Εργασία για το σπίτι: Scapy Packet Injection</vt:lpstr>
      <vt:lpstr>Παρουσίαση του PowerPoint</vt:lpstr>
      <vt:lpstr>Απειλές και ταξινόμηση κυβερνοαπειλών σε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Περισσότερες πραγματικές περιπτώσεις στον τομέα της ενέργειας</vt:lpstr>
      <vt:lpstr>Παρουσίαση του PowerPoint</vt:lpstr>
      <vt:lpstr>Σας ευχαριστώ</vt:lpstr>
      <vt:lpstr>Προστασία δικτύου για  συστήματα ελέγχου  ενέργειας</vt:lpstr>
      <vt:lpstr>Γνωστοποίηση</vt:lpstr>
      <vt:lpstr>Θέμα-2: Κοινό Αδυναμίες ασφαλείας και επιθέσεις σε  δίκτυα ελέγχου ενέργειας</vt:lpstr>
      <vt:lpstr>Θέμα-2: Κοινό Αδυναμίες ασφαλείας και επιθέσεις σε  δίκτυα ελέγχου ενέργειας</vt:lpstr>
      <vt:lpstr>Τελικές παρατηρήσεις</vt:lpstr>
      <vt:lpstr>Θέμα-2: Κοινό Αδυναμίες ασφαλείας και επιθέσεις σε  δίκτυα ελέγχου ενέργειας</vt:lpstr>
      <vt:lpstr>Αναφορές και πηγές</vt:lpstr>
      <vt:lpstr>1.  Ιστοσελίδα:  www.cybersecpro-project.eu</vt:lpstr>
      <vt:lpstr>Σας ευχαριστώ</vt:lpstr>
      <vt:lpstr>Προστασία δικτύου για  συστήματα ελέγχου  ενέργειας</vt:lpstr>
      <vt:lpstr>Γνωστοποίηση</vt:lpstr>
      <vt:lpstr>Θέμα-2: Κοινό Αδυναμίες ασφαλείας και επιθέσεις σε  δίκτυα ελέγχου ενέργειας</vt:lpstr>
      <vt:lpstr>Θέμα-2: Κοινό Αδυναμίες ασφαλείας και επιθέσεις σε  δίκτυα ελέγχου ενέργειας</vt:lpstr>
      <vt:lpstr>Παρουσίαση του PowerPoint</vt:lpstr>
      <vt:lpstr>Δίκτυα ελέγχου και τα πρωτόκολλά τους</vt:lpstr>
      <vt:lpstr>Δίκτυα ελέγχου και τα πρωτόκολλά τους</vt:lpstr>
      <vt:lpstr>Κληρονομικότητα των αδυναμιών ασφαλείας στη στοίβα TCP/IP</vt:lpstr>
      <vt:lpstr>Παρουσίαση του PowerPoint</vt:lpstr>
      <vt:lpstr>Κληρονομικότητα των αδυναμιών ασφαλείας στη στοίβα TCP/IP</vt:lpstr>
      <vt:lpstr>Αδυναμίες ασφάλειας TCP/IP: επίπεδο σύνδεσης</vt:lpstr>
      <vt:lpstr>&lt;Σύντομο διάλειμμα&gt;: ARPSpoofing</vt:lpstr>
      <vt:lpstr>Εργασία για το σπίτι: ARP Spoofing/Poisoning</vt:lpstr>
      <vt:lpstr>Παρουσίαση του PowerPoint</vt:lpstr>
      <vt:lpstr>Αδυναμίες ασφαλείας TCP/IP: Πολυεπίπεδο Ίντερνετ</vt:lpstr>
      <vt:lpstr>Παρουσίαση του PowerPoint</vt:lpstr>
      <vt:lpstr>Αδυναμίες ασφαλείας TCP/IP: επίπεδο εφαρμογής</vt:lpstr>
      <vt:lpstr>Αδυναμίες ασφάλειας TCP/IP: επίπεδο εφαρμογής</vt:lpstr>
      <vt:lpstr>Αδυναμίες ασφάλειας TCP/IP: επίπεδο εφαρμογής</vt:lpstr>
      <vt:lpstr>Παρουσίαση του PowerPoint</vt:lpstr>
      <vt:lpstr>Παρουσίαση του PowerPoint</vt:lpstr>
      <vt:lpstr>Σας ευχαριστώ</vt:lpstr>
      <vt:lpstr>Προστασία δικτύου για  συστήματα ελέγχου  ενέργειας</vt:lpstr>
      <vt:lpstr>Γνωστοποίηση</vt:lpstr>
      <vt:lpstr>Θέμα-2: Κοινό Αδυναμίες ασφαλείας και επιθέσεις σε  δίκτυα ελέγχου ενέργειας</vt:lpstr>
      <vt:lpstr>Θέμα-2: Κοινό Αδυναμίες ασφαλείας και επιθέσεις σε  δίκτυα ελέγχου ενέργειας</vt:lpstr>
      <vt:lpstr>Παρουσίαση του PowerPoint</vt:lpstr>
      <vt:lpstr>Παρουσίαση του PowerPoint</vt:lpstr>
      <vt:lpstr>Σας ευχαριστώ</vt:lpstr>
      <vt:lpstr>Προστασία δικτύου για  συστήματα ελέγχου  ενέργειας</vt:lpstr>
      <vt:lpstr>Γνωστοποίηση</vt:lpstr>
      <vt:lpstr>Θέμα-2: Κοινό Αδυναμίες ασφαλείας και επιθέσεις σε  δίκτυα ελέγχου ενέργειας</vt:lpstr>
      <vt:lpstr>Θέμα-2: Κοινό Αδυναμίες ασφαλείας και επιθέσεις σε  δίκτυα ελέγχου ενέργειας</vt:lpstr>
      <vt:lpstr>Παρουσίαση του PowerPoint</vt:lpstr>
      <vt:lpstr>Πολλαπλοί πόροι για ολοκληρωμένα πλαίσια λογισμικού</vt:lpstr>
      <vt:lpstr>Πολλαπλοί πόροι για ολοκληρωμένα πλαίσια λογισμικού</vt:lpstr>
      <vt:lpstr>Πολλαπλοί πόροι για ολοκληρωμένα πλαίσια λογισμικού</vt:lpstr>
      <vt:lpstr>1.  Ιστοσελίδα:  www.cybersecpro-project.eu</vt:lpstr>
      <vt:lpstr>Σας ευχαριστώ</vt:lpstr>
      <vt:lpstr>Προστασία δικτύου για  συστήματα ελέγχου  ενέργειας</vt:lpstr>
      <vt:lpstr>Γνωστοποίηση</vt:lpstr>
      <vt:lpstr>Προστασία δικτύου για συστήματα ελέγχου  ενέργειας</vt:lpstr>
      <vt:lpstr>Ατζέντα</vt:lpstr>
      <vt:lpstr>Τι είναι το TCP (Transmission Control Protocol - πρωτόκολλο επικοινωνίας δικτύου που χρησιμοποιείται στο διαδίκτυο);</vt:lpstr>
      <vt:lpstr>Τι είναι η IPS (Intrusion Prevention System - Σύστημα πρόληψης εισβολών);</vt:lpstr>
      <vt:lpstr>Πώς λειτουργεί το TCP/IP;</vt:lpstr>
      <vt:lpstr>TCP (Transmission Control Protocol - πρωτόκολλο επικοινωνίας δικτύου χρησιμοποιείται στο διαδίκτυο)</vt:lpstr>
      <vt:lpstr>Γιατί είναι σημαντικό το TCP (Transmission Control  Protocol - πρωτόκολλο επικοινωνίας δικτύου που  χρησιμοποιείται στο διαδίκτυο)</vt:lpstr>
      <vt:lpstr>Τέσσερα επίπεδα του μοντέλου TCP/IP</vt:lpstr>
      <vt:lpstr>Πρόβλημα ασφάλειας στο Ίντερνετ</vt:lpstr>
      <vt:lpstr>Πρόβλημα ασφάλειας στο Ίντερνετ</vt:lpstr>
      <vt:lpstr>Συνηθέστεροι τύποι επιθέσεων στον κυβερνοχώρο;</vt:lpstr>
      <vt:lpstr>Συνηθέστεροι τύποι επιθέσεων στον κυβερνοχώρο;</vt:lpstr>
      <vt:lpstr>Εργασία για το σπίτι: Ενέσεις κώδικα προγραμματισμού</vt:lpstr>
      <vt:lpstr>Καεπιθέσεων μεγάλης κλίμακας στον κυβερνοχώρο σε εγκαταστάσεις κρίσιμων υποδομών του τομέα της  ενέργειας</vt:lpstr>
      <vt:lpstr>Δραστηριότητες Ransomware που επηρεάζουν τον ενεργειακό τομέα το 2022</vt:lpstr>
      <vt:lpstr>Κύρια πρωτόκολλα ασφαλείας του Ίντερνετ</vt:lpstr>
      <vt:lpstr>IPS (Intrusion  Prevention System -  Σύστημα πρόληψης  εισβολών)</vt:lpstr>
      <vt:lpstr>IPS (Intrusion  Prevention System -  Σύστημα πρόληψης  εισβολών)</vt:lpstr>
      <vt:lpstr>Οφέλη του IPsec</vt:lpstr>
      <vt:lpstr>Πώς λειτουργεί το IPsec;</vt:lpstr>
      <vt:lpstr>Ποια πρωτόκολλα χρησιμοποιούνται στο IPsec;</vt:lpstr>
      <vt:lpstr>Ποια είναι η διαφορά μεταξύ της λειτουργίας σήραγγας IPsec και της λειτουργίας μεταφοράς IPsec;</vt:lpstr>
      <vt:lpstr>Υπηρεσίες IPsec</vt:lpstr>
      <vt:lpstr>Εφαρμογές του IPSec</vt:lpstr>
      <vt:lpstr>Παρουσίαση του PowerPoint</vt:lpstr>
      <vt:lpstr>Εργασία για το σπίτι: HTTP και HTTPS με</vt:lpstr>
      <vt:lpstr>Αρχιτεκτονική SSL</vt:lpstr>
      <vt:lpstr>Αρχιτεκτονική SSL</vt:lpstr>
      <vt:lpstr>Πρωτόκολλο καταγραφής SSL</vt:lpstr>
      <vt:lpstr>Πρωτόκολλο SSL Change Cipher Spec</vt:lpstr>
      <vt:lpstr>Πρωτόκολλο ειδοποίησης SSL</vt:lpstr>
      <vt:lpstr>SSL handshake protocol</vt:lpstr>
      <vt:lpstr>Παρουσίαση του PowerPoint</vt:lpstr>
      <vt:lpstr>Παρουσίαση του PowerPoint</vt:lpstr>
      <vt:lpstr>Ποια είναι η διαφορά μεταξύ TLS και SSL;</vt:lpstr>
      <vt:lpstr>Γιατί είναι σημαντικό το SSL/TLS;</vt:lpstr>
      <vt:lpstr>Εργασία για το σπίτι: Θύμα σε</vt:lpstr>
      <vt:lpstr>Τι είναι ένα πιστοποιητικό SSL;</vt:lpstr>
      <vt:lpstr>Ποιοι είναι οι τύποι των πιστοποιητικών SSL;</vt:lpstr>
      <vt:lpstr>Πώς λειτουργεί το SSL/TLS;</vt:lpstr>
      <vt:lpstr>Ασφάλεια στον Παγκόσμιο Ιστό (Web Security)</vt:lpstr>
      <vt:lpstr>Ασφάλεια Ιστού</vt:lpstr>
      <vt:lpstr>Ίντερνετ των πραγμάτων (IoT) για τον τομέα της ενέργειας</vt:lpstr>
      <vt:lpstr>SSL/TLS για το IoT</vt:lpstr>
      <vt:lpstr>Παρουσίαση του PowerPoint</vt:lpstr>
      <vt:lpstr>Σας ευχαριστώ</vt:lpstr>
      <vt:lpstr>Προστασία δικτύου για  συστήματα ελέγχου  ενέργειας</vt:lpstr>
      <vt:lpstr>Γνωστοποίηση</vt:lpstr>
      <vt:lpstr>Θέμα-3: ουσιώδες Προστασία για δίκτυα ελέγχου ενέργειας</vt:lpstr>
      <vt:lpstr>Θέμα-3: ουσιώδες Προστασία για δίκτυα ελέγχου ενέργειας</vt:lpstr>
      <vt:lpstr>Παρουσίαση του PowerPoint</vt:lpstr>
      <vt:lpstr>Θέμα-3: ουσιώδες Προστασία για δίκτυα ελέγχου ενέργειας</vt:lpstr>
      <vt:lpstr>Αναφορές και πηγές</vt:lpstr>
      <vt:lpstr>Αναφορές και πηγές</vt:lpstr>
      <vt:lpstr>1.  Ιστοσελίδα:  www.cybersecpro-project.eu</vt:lpstr>
      <vt:lpstr>Σας ευχαριστώ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Δημητρης Κουτρας</cp:lastModifiedBy>
  <cp:revision>33</cp:revision>
  <dcterms:created xsi:type="dcterms:W3CDTF">2025-05-18T17:17:48Z</dcterms:created>
  <dcterms:modified xsi:type="dcterms:W3CDTF">2025-05-18T22:41:34Z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2025-05-18T00:00:00Z</vt:filetime>
  </property>
  <property fmtid="{D5CDD505-2E9C-101B-9397-08002B2CF9AE}" pid="3" name="LastSaved">
    <vt:filetime>2025-05-18T00:00:00Z</vt:filetime>
  </property>
</Properties>
</file>