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12192000" cy="6858000"/>
  <p:embeddedFontLst>
    <p:embeddedFont>
      <p:font typeface="Palatino Linotype"/>
      <p:regular r:id="rId29"/>
      <p:bold r:id="rId30"/>
      <p:italic r:id="rId31"/>
      <p:boldItalic r:id="rId32"/>
    </p:embeddedFont>
    <p:embeddedFont>
      <p:font typeface="Quattrocento Sans"/>
      <p:regular r:id="rId33"/>
      <p:bold r:id="rId34"/>
      <p:italic r:id="rId35"/>
      <p:boldItalic r:id="rId36"/>
    </p:embeddedFont>
    <p:embeddedFont>
      <p:font typeface="Noto Sans Symbols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39" roundtripDataSignature="AMtx7miysUkB0HGh0iOehzpjulFdhzZJ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FF4381-B3AC-4C57-91AE-EADE913550BA}">
  <a:tblStyle styleId="{9AFF4381-B3AC-4C57-91AE-EADE913550B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alatinoLinotyp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alatinoLinotype-italic.fntdata"/><Relationship Id="rId30" Type="http://schemas.openxmlformats.org/officeDocument/2006/relationships/font" Target="fonts/PalatinoLinotype-bold.fntdata"/><Relationship Id="rId11" Type="http://schemas.openxmlformats.org/officeDocument/2006/relationships/slide" Target="slides/slide5.xml"/><Relationship Id="rId33" Type="http://schemas.openxmlformats.org/officeDocument/2006/relationships/font" Target="fonts/QuattrocentoSans-regular.fntdata"/><Relationship Id="rId10" Type="http://schemas.openxmlformats.org/officeDocument/2006/relationships/slide" Target="slides/slide4.xml"/><Relationship Id="rId32" Type="http://schemas.openxmlformats.org/officeDocument/2006/relationships/font" Target="fonts/PalatinoLinotype-boldItalic.fntdata"/><Relationship Id="rId13" Type="http://schemas.openxmlformats.org/officeDocument/2006/relationships/slide" Target="slides/slide7.xml"/><Relationship Id="rId35" Type="http://schemas.openxmlformats.org/officeDocument/2006/relationships/font" Target="fonts/QuattrocentoSans-italic.fntdata"/><Relationship Id="rId12" Type="http://schemas.openxmlformats.org/officeDocument/2006/relationships/slide" Target="slides/slide6.xml"/><Relationship Id="rId34" Type="http://schemas.openxmlformats.org/officeDocument/2006/relationships/font" Target="fonts/QuattrocentoSans-bold.fntdata"/><Relationship Id="rId15" Type="http://schemas.openxmlformats.org/officeDocument/2006/relationships/slide" Target="slides/slide9.xml"/><Relationship Id="rId37" Type="http://schemas.openxmlformats.org/officeDocument/2006/relationships/font" Target="fonts/NotoSansSymbols-regular.fntdata"/><Relationship Id="rId14" Type="http://schemas.openxmlformats.org/officeDocument/2006/relationships/slide" Target="slides/slide8.xml"/><Relationship Id="rId36" Type="http://schemas.openxmlformats.org/officeDocument/2006/relationships/font" Target="fonts/QuattrocentoSans-boldItalic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NotoSansSymbol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0" y="0"/>
            <a:ext cx="6068567" cy="68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4"/>
          <p:cNvSpPr/>
          <p:nvPr/>
        </p:nvSpPr>
        <p:spPr>
          <a:xfrm>
            <a:off x="4561976" y="0"/>
            <a:ext cx="1925320" cy="6858000"/>
          </a:xfrm>
          <a:custGeom>
            <a:rect b="b" l="l" r="r" t="t"/>
            <a:pathLst>
              <a:path extrusionOk="0" h="6858000" w="1925320">
                <a:moveTo>
                  <a:pt x="1924730" y="0"/>
                </a:moveTo>
                <a:lnTo>
                  <a:pt x="0" y="6858000"/>
                </a:lnTo>
              </a:path>
            </a:pathLst>
          </a:custGeom>
          <a:noFill/>
          <a:ln cap="flat" cmpd="sng" w="25400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4"/>
          <p:cNvSpPr/>
          <p:nvPr/>
        </p:nvSpPr>
        <p:spPr>
          <a:xfrm>
            <a:off x="3507756" y="0"/>
            <a:ext cx="2550160" cy="6847840"/>
          </a:xfrm>
          <a:custGeom>
            <a:rect b="b" l="l" r="r" t="t"/>
            <a:pathLst>
              <a:path extrusionOk="0" h="6847840" w="2550160">
                <a:moveTo>
                  <a:pt x="2549602" y="0"/>
                </a:moveTo>
                <a:lnTo>
                  <a:pt x="2523370" y="0"/>
                </a:lnTo>
                <a:lnTo>
                  <a:pt x="1945566" y="2096424"/>
                </a:lnTo>
                <a:lnTo>
                  <a:pt x="1552394" y="3546260"/>
                </a:lnTo>
                <a:lnTo>
                  <a:pt x="1531482" y="3592169"/>
                </a:lnTo>
                <a:lnTo>
                  <a:pt x="1498334" y="3628222"/>
                </a:lnTo>
                <a:lnTo>
                  <a:pt x="1456236" y="3652474"/>
                </a:lnTo>
                <a:lnTo>
                  <a:pt x="1408478" y="3662977"/>
                </a:lnTo>
                <a:lnTo>
                  <a:pt x="1358345" y="3657786"/>
                </a:lnTo>
                <a:lnTo>
                  <a:pt x="1303174" y="3630539"/>
                </a:lnTo>
                <a:lnTo>
                  <a:pt x="1263223" y="3584281"/>
                </a:lnTo>
                <a:lnTo>
                  <a:pt x="1243247" y="3525983"/>
                </a:lnTo>
                <a:lnTo>
                  <a:pt x="1242534" y="3495171"/>
                </a:lnTo>
                <a:lnTo>
                  <a:pt x="1248003" y="3463884"/>
                </a:lnTo>
                <a:lnTo>
                  <a:pt x="1506735" y="2509578"/>
                </a:lnTo>
                <a:lnTo>
                  <a:pt x="1513182" y="2460837"/>
                </a:lnTo>
                <a:lnTo>
                  <a:pt x="1506735" y="2413682"/>
                </a:lnTo>
                <a:lnTo>
                  <a:pt x="1488662" y="2370328"/>
                </a:lnTo>
                <a:lnTo>
                  <a:pt x="1460231" y="2332994"/>
                </a:lnTo>
                <a:lnTo>
                  <a:pt x="1422711" y="2303898"/>
                </a:lnTo>
                <a:lnTo>
                  <a:pt x="1377369" y="2285258"/>
                </a:lnTo>
                <a:lnTo>
                  <a:pt x="1325612" y="2279124"/>
                </a:lnTo>
                <a:lnTo>
                  <a:pt x="1275621" y="2287285"/>
                </a:lnTo>
                <a:lnTo>
                  <a:pt x="1230075" y="2308526"/>
                </a:lnTo>
                <a:lnTo>
                  <a:pt x="1191650" y="2341629"/>
                </a:lnTo>
                <a:lnTo>
                  <a:pt x="1163027" y="2385377"/>
                </a:lnTo>
                <a:lnTo>
                  <a:pt x="1163027" y="2386646"/>
                </a:lnTo>
                <a:lnTo>
                  <a:pt x="821855" y="3659054"/>
                </a:lnTo>
                <a:lnTo>
                  <a:pt x="0" y="6846413"/>
                </a:lnTo>
                <a:lnTo>
                  <a:pt x="6658" y="6847146"/>
                </a:lnTo>
                <a:lnTo>
                  <a:pt x="19975" y="6847661"/>
                </a:lnTo>
                <a:lnTo>
                  <a:pt x="26634" y="6847680"/>
                </a:lnTo>
                <a:lnTo>
                  <a:pt x="845953" y="3665391"/>
                </a:lnTo>
                <a:lnTo>
                  <a:pt x="1187124" y="2394249"/>
                </a:lnTo>
                <a:lnTo>
                  <a:pt x="1211852" y="2356705"/>
                </a:lnTo>
                <a:lnTo>
                  <a:pt x="1244919" y="2328408"/>
                </a:lnTo>
                <a:lnTo>
                  <a:pt x="1284013" y="2310391"/>
                </a:lnTo>
                <a:lnTo>
                  <a:pt x="1326820" y="2303690"/>
                </a:lnTo>
                <a:lnTo>
                  <a:pt x="1371028" y="2309337"/>
                </a:lnTo>
                <a:lnTo>
                  <a:pt x="1416970" y="2330233"/>
                </a:lnTo>
                <a:lnTo>
                  <a:pt x="1453051" y="2363357"/>
                </a:lnTo>
                <a:lnTo>
                  <a:pt x="1477321" y="2405422"/>
                </a:lnTo>
                <a:lnTo>
                  <a:pt x="1487833" y="2453145"/>
                </a:lnTo>
                <a:lnTo>
                  <a:pt x="1482638" y="2503241"/>
                </a:lnTo>
                <a:lnTo>
                  <a:pt x="1223905" y="3457548"/>
                </a:lnTo>
                <a:lnTo>
                  <a:pt x="1217940" y="3493053"/>
                </a:lnTo>
                <a:lnTo>
                  <a:pt x="1226938" y="3563588"/>
                </a:lnTo>
                <a:lnTo>
                  <a:pt x="1262489" y="3626816"/>
                </a:lnTo>
                <a:lnTo>
                  <a:pt x="1318889" y="3670381"/>
                </a:lnTo>
                <a:lnTo>
                  <a:pt x="1402048" y="3689575"/>
                </a:lnTo>
                <a:lnTo>
                  <a:pt x="1449239" y="3683133"/>
                </a:lnTo>
                <a:lnTo>
                  <a:pt x="1492626" y="3665074"/>
                </a:lnTo>
                <a:lnTo>
                  <a:pt x="1529987" y="3636664"/>
                </a:lnTo>
                <a:lnTo>
                  <a:pt x="1559105" y="3599172"/>
                </a:lnTo>
                <a:lnTo>
                  <a:pt x="1577760" y="3553865"/>
                </a:lnTo>
                <a:lnTo>
                  <a:pt x="1970932" y="2104029"/>
                </a:lnTo>
                <a:lnTo>
                  <a:pt x="2548007" y="5313"/>
                </a:lnTo>
                <a:lnTo>
                  <a:pt x="254960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36" y="6151867"/>
            <a:ext cx="2647949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692054" y="1567179"/>
            <a:ext cx="6762750" cy="394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3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3"/>
          <p:cNvSpPr txBox="1"/>
          <p:nvPr>
            <p:ph idx="1" type="body"/>
          </p:nvPr>
        </p:nvSpPr>
        <p:spPr>
          <a:xfrm>
            <a:off x="692054" y="1567179"/>
            <a:ext cx="6762750" cy="394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28.png"/><Relationship Id="rId13" Type="http://schemas.openxmlformats.org/officeDocument/2006/relationships/image" Target="../media/image37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1.png"/><Relationship Id="rId14" Type="http://schemas.openxmlformats.org/officeDocument/2006/relationships/image" Target="../media/image33.png"/><Relationship Id="rId5" Type="http://schemas.openxmlformats.org/officeDocument/2006/relationships/image" Target="../media/image25.jpg"/><Relationship Id="rId6" Type="http://schemas.openxmlformats.org/officeDocument/2006/relationships/image" Target="../media/image34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9.png"/><Relationship Id="rId5" Type="http://schemas.openxmlformats.org/officeDocument/2006/relationships/image" Target="../media/image36.png"/><Relationship Id="rId6" Type="http://schemas.openxmlformats.org/officeDocument/2006/relationships/image" Target="../media/image41.png"/><Relationship Id="rId7" Type="http://schemas.openxmlformats.org/officeDocument/2006/relationships/image" Target="../media/image38.png"/><Relationship Id="rId8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44.png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49.png"/><Relationship Id="rId5" Type="http://schemas.openxmlformats.org/officeDocument/2006/relationships/image" Target="../media/image55.png"/><Relationship Id="rId6" Type="http://schemas.openxmlformats.org/officeDocument/2006/relationships/image" Target="../media/image59.png"/><Relationship Id="rId7" Type="http://schemas.openxmlformats.org/officeDocument/2006/relationships/image" Target="../media/image42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hyperlink" Target="http://www.ettercap-project.org/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76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55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2.png"/><Relationship Id="rId7" Type="http://schemas.openxmlformats.org/officeDocument/2006/relationships/image" Target="../media/image38.png"/><Relationship Id="rId8" Type="http://schemas.openxmlformats.org/officeDocument/2006/relationships/image" Target="../media/image56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8.png"/><Relationship Id="rId10" Type="http://schemas.openxmlformats.org/officeDocument/2006/relationships/image" Target="../media/image39.png"/><Relationship Id="rId13" Type="http://schemas.openxmlformats.org/officeDocument/2006/relationships/image" Target="../media/image66.png"/><Relationship Id="rId1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8.png"/><Relationship Id="rId15" Type="http://schemas.openxmlformats.org/officeDocument/2006/relationships/image" Target="../media/image71.png"/><Relationship Id="rId14" Type="http://schemas.openxmlformats.org/officeDocument/2006/relationships/image" Target="../media/image64.png"/><Relationship Id="rId17" Type="http://schemas.openxmlformats.org/officeDocument/2006/relationships/image" Target="../media/image65.png"/><Relationship Id="rId16" Type="http://schemas.openxmlformats.org/officeDocument/2006/relationships/image" Target="../media/image47.png"/><Relationship Id="rId5" Type="http://schemas.openxmlformats.org/officeDocument/2006/relationships/image" Target="../media/image6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5" Type="http://schemas.openxmlformats.org/officeDocument/2006/relationships/image" Target="../media/image70.jpg"/><Relationship Id="rId6" Type="http://schemas.openxmlformats.org/officeDocument/2006/relationships/image" Target="../media/image73.jpg"/><Relationship Id="rId7" Type="http://schemas.openxmlformats.org/officeDocument/2006/relationships/hyperlink" Target="http://www.cloudshark.org/captures/83390916ab62" TargetMode="External"/><Relationship Id="rId8" Type="http://schemas.openxmlformats.org/officeDocument/2006/relationships/hyperlink" Target="http://www.cloudshark.org/captures/abdc8742488f" TargetMode="Externa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4.png"/><Relationship Id="rId10" Type="http://schemas.openxmlformats.org/officeDocument/2006/relationships/image" Target="../media/image81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8.png"/><Relationship Id="rId5" Type="http://schemas.openxmlformats.org/officeDocument/2006/relationships/image" Target="../media/image72.png"/><Relationship Id="rId6" Type="http://schemas.openxmlformats.org/officeDocument/2006/relationships/hyperlink" Target="http://www.cloudshark.org/captures/818ceaef07b8?filter=telnet" TargetMode="External"/><Relationship Id="rId7" Type="http://schemas.openxmlformats.org/officeDocument/2006/relationships/image" Target="../media/image75.png"/><Relationship Id="rId8" Type="http://schemas.openxmlformats.org/officeDocument/2006/relationships/image" Target="../media/image67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87.png"/><Relationship Id="rId10" Type="http://schemas.openxmlformats.org/officeDocument/2006/relationships/hyperlink" Target="http://www.pepeg.es/" TargetMode="External"/><Relationship Id="rId13" Type="http://schemas.openxmlformats.org/officeDocument/2006/relationships/image" Target="../media/image47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8.png"/><Relationship Id="rId15" Type="http://schemas.openxmlformats.org/officeDocument/2006/relationships/image" Target="../media/image86.png"/><Relationship Id="rId14" Type="http://schemas.openxmlformats.org/officeDocument/2006/relationships/hyperlink" Target="http://www.pepeg.es/" TargetMode="External"/><Relationship Id="rId5" Type="http://schemas.openxmlformats.org/officeDocument/2006/relationships/hyperlink" Target="http://www.pepeg.es/" TargetMode="External"/><Relationship Id="rId6" Type="http://schemas.openxmlformats.org/officeDocument/2006/relationships/image" Target="../media/image80.png"/><Relationship Id="rId7" Type="http://schemas.openxmlformats.org/officeDocument/2006/relationships/image" Target="../media/image91.png"/><Relationship Id="rId8" Type="http://schemas.openxmlformats.org/officeDocument/2006/relationships/image" Target="../media/image8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48.png"/><Relationship Id="rId5" Type="http://schemas.openxmlformats.org/officeDocument/2006/relationships/image" Target="../media/image7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83.png"/><Relationship Id="rId7" Type="http://schemas.openxmlformats.org/officeDocument/2006/relationships/image" Target="../media/image90.jpg"/><Relationship Id="rId8" Type="http://schemas.openxmlformats.org/officeDocument/2006/relationships/image" Target="../media/image8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9.png"/><Relationship Id="rId4" Type="http://schemas.openxmlformats.org/officeDocument/2006/relationships/image" Target="../media/image88.png"/><Relationship Id="rId5" Type="http://schemas.openxmlformats.org/officeDocument/2006/relationships/image" Target="../media/image92.png"/><Relationship Id="rId6" Type="http://schemas.openxmlformats.org/officeDocument/2006/relationships/hyperlink" Target="mailto:alcaraz@uma.es" TargetMode="External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1" Type="http://schemas.openxmlformats.org/officeDocument/2006/relationships/image" Target="../media/image17.png"/><Relationship Id="rId10" Type="http://schemas.openxmlformats.org/officeDocument/2006/relationships/image" Target="../media/image15.png"/><Relationship Id="rId9" Type="http://schemas.openxmlformats.org/officeDocument/2006/relationships/image" Target="../media/image12.png"/><Relationship Id="rId5" Type="http://schemas.openxmlformats.org/officeDocument/2006/relationships/image" Target="../media/image25.jp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5" Type="http://schemas.openxmlformats.org/officeDocument/2006/relationships/hyperlink" Target="http://www.techtarget.com/searchnetworking/definition/TCP-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6241404" y="962650"/>
            <a:ext cx="5524500" cy="30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7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CSP004_C_E</a:t>
            </a:r>
            <a:endParaRPr sz="5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CRISTINA ALCARAZ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0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10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Ereditarietà delle debolezze di sicurezza nello stack TCP/IP</a:t>
            </a:r>
            <a:endParaRPr/>
          </a:p>
        </p:txBody>
      </p:sp>
      <p:grpSp>
        <p:nvGrpSpPr>
          <p:cNvPr id="321" name="Google Shape;321;p10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322" name="Google Shape;32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0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10"/>
          <p:cNvSpPr txBox="1"/>
          <p:nvPr/>
        </p:nvSpPr>
        <p:spPr>
          <a:xfrm>
            <a:off x="692056" y="1567179"/>
            <a:ext cx="7080250" cy="751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01600" lvl="0" marL="103504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Tuttavia, lo stack TCP/IP si basa su una serie di protocolli specifici, alcuni sviluppati originariamente per lo stack e altri progettati in base alle esigenze, come ad esempio: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10"/>
          <p:cNvSpPr txBox="1"/>
          <p:nvPr/>
        </p:nvSpPr>
        <p:spPr>
          <a:xfrm>
            <a:off x="692056" y="4615179"/>
            <a:ext cx="7016100" cy="14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76200" lvl="0" marL="103504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Le ragioni che hanno spinto a incorporare i protocolli di sicurezza nello stack TCP/IP sono dovute alle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debolezze di sicurezza riscontrate nei protocolli tradizionali.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66039" lvl="1" marL="286385" marR="472440" rtl="0" algn="l">
              <a:lnSpc>
                <a:spcPct val="101400"/>
              </a:lnSpc>
              <a:spcBef>
                <a:spcPts val="49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La maggior parte dei protocolli TCP/IP è stata originariamente progettata senza prevedere misure di sicurezza.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66039" lvl="1" marL="286385" marR="639445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Ciò significa anche che se le misure di protezione NON vengono applicate correttamente nelle reti di controllo, questo livello di insicurezza può essere esteso a quelle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comunicazioni critiche, ad esempio tra uno slave e un master in ModbusTCP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10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7" name="Google Shape;327;p10"/>
          <p:cNvGrpSpPr/>
          <p:nvPr/>
        </p:nvGrpSpPr>
        <p:grpSpPr>
          <a:xfrm>
            <a:off x="3369423" y="2921516"/>
            <a:ext cx="1158623" cy="1488316"/>
            <a:chOff x="3369423" y="2921516"/>
            <a:chExt cx="1158623" cy="1488316"/>
          </a:xfrm>
        </p:grpSpPr>
        <p:sp>
          <p:nvSpPr>
            <p:cNvPr id="328" name="Google Shape;328;p10"/>
            <p:cNvSpPr/>
            <p:nvPr/>
          </p:nvSpPr>
          <p:spPr>
            <a:xfrm>
              <a:off x="3369423" y="3288135"/>
              <a:ext cx="1139825" cy="384175"/>
            </a:xfrm>
            <a:custGeom>
              <a:rect b="b" l="l" r="r" t="t"/>
              <a:pathLst>
                <a:path extrusionOk="0" h="384175" w="1139825">
                  <a:moveTo>
                    <a:pt x="1139501" y="0"/>
                  </a:moveTo>
                  <a:lnTo>
                    <a:pt x="0" y="0"/>
                  </a:lnTo>
                  <a:lnTo>
                    <a:pt x="0" y="383592"/>
                  </a:lnTo>
                  <a:lnTo>
                    <a:pt x="1139501" y="383592"/>
                  </a:lnTo>
                  <a:lnTo>
                    <a:pt x="1139501" y="0"/>
                  </a:lnTo>
                  <a:close/>
                </a:path>
              </a:pathLst>
            </a:custGeom>
            <a:solidFill>
              <a:srgbClr val="F8CF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3369423" y="3288135"/>
              <a:ext cx="1139825" cy="384175"/>
            </a:xfrm>
            <a:custGeom>
              <a:rect b="b" l="l" r="r" t="t"/>
              <a:pathLst>
                <a:path extrusionOk="0" h="384175" w="1139825">
                  <a:moveTo>
                    <a:pt x="0" y="0"/>
                  </a:moveTo>
                  <a:lnTo>
                    <a:pt x="1139501" y="0"/>
                  </a:lnTo>
                  <a:lnTo>
                    <a:pt x="1139501" y="383591"/>
                  </a:lnTo>
                  <a:lnTo>
                    <a:pt x="0" y="38359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3382695" y="3671727"/>
              <a:ext cx="1139825" cy="369570"/>
            </a:xfrm>
            <a:custGeom>
              <a:rect b="b" l="l" r="r" t="t"/>
              <a:pathLst>
                <a:path extrusionOk="0" h="369570" w="1139825">
                  <a:moveTo>
                    <a:pt x="1139400" y="0"/>
                  </a:moveTo>
                  <a:lnTo>
                    <a:pt x="0" y="0"/>
                  </a:lnTo>
                  <a:lnTo>
                    <a:pt x="0" y="369194"/>
                  </a:lnTo>
                  <a:lnTo>
                    <a:pt x="1139400" y="369194"/>
                  </a:lnTo>
                  <a:lnTo>
                    <a:pt x="1139400" y="0"/>
                  </a:lnTo>
                  <a:close/>
                </a:path>
              </a:pathLst>
            </a:custGeom>
            <a:solidFill>
              <a:srgbClr val="F9D5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3382695" y="3671727"/>
              <a:ext cx="1139825" cy="369570"/>
            </a:xfrm>
            <a:custGeom>
              <a:rect b="b" l="l" r="r" t="t"/>
              <a:pathLst>
                <a:path extrusionOk="0" h="369570" w="1139825">
                  <a:moveTo>
                    <a:pt x="0" y="0"/>
                  </a:moveTo>
                  <a:lnTo>
                    <a:pt x="1139401" y="0"/>
                  </a:lnTo>
                  <a:lnTo>
                    <a:pt x="1139401" y="369195"/>
                  </a:lnTo>
                  <a:lnTo>
                    <a:pt x="0" y="36919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3376791" y="4056137"/>
              <a:ext cx="1151255" cy="353695"/>
            </a:xfrm>
            <a:custGeom>
              <a:rect b="b" l="l" r="r" t="t"/>
              <a:pathLst>
                <a:path extrusionOk="0" h="353695" w="1151254">
                  <a:moveTo>
                    <a:pt x="1151042" y="0"/>
                  </a:moveTo>
                  <a:lnTo>
                    <a:pt x="0" y="0"/>
                  </a:lnTo>
                  <a:lnTo>
                    <a:pt x="0" y="353068"/>
                  </a:lnTo>
                  <a:lnTo>
                    <a:pt x="1151042" y="353068"/>
                  </a:lnTo>
                  <a:lnTo>
                    <a:pt x="1151042" y="0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3376791" y="4056137"/>
              <a:ext cx="1151255" cy="353695"/>
            </a:xfrm>
            <a:custGeom>
              <a:rect b="b" l="l" r="r" t="t"/>
              <a:pathLst>
                <a:path extrusionOk="0" h="353695" w="1151254">
                  <a:moveTo>
                    <a:pt x="0" y="0"/>
                  </a:moveTo>
                  <a:lnTo>
                    <a:pt x="1151043" y="0"/>
                  </a:lnTo>
                  <a:lnTo>
                    <a:pt x="1151043" y="353069"/>
                  </a:lnTo>
                  <a:lnTo>
                    <a:pt x="0" y="35306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3390917" y="2922334"/>
              <a:ext cx="1134110" cy="369570"/>
            </a:xfrm>
            <a:custGeom>
              <a:rect b="b" l="l" r="r" t="t"/>
              <a:pathLst>
                <a:path extrusionOk="0" h="369570" w="1134110">
                  <a:moveTo>
                    <a:pt x="1133918" y="0"/>
                  </a:moveTo>
                  <a:lnTo>
                    <a:pt x="0" y="0"/>
                  </a:lnTo>
                  <a:lnTo>
                    <a:pt x="0" y="369195"/>
                  </a:lnTo>
                  <a:lnTo>
                    <a:pt x="1133918" y="369195"/>
                  </a:lnTo>
                  <a:lnTo>
                    <a:pt x="1133918" y="0"/>
                  </a:lnTo>
                  <a:close/>
                </a:path>
              </a:pathLst>
            </a:custGeom>
            <a:solidFill>
              <a:srgbClr val="FFFE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3390917" y="2922334"/>
              <a:ext cx="1134110" cy="369570"/>
            </a:xfrm>
            <a:custGeom>
              <a:rect b="b" l="l" r="r" t="t"/>
              <a:pathLst>
                <a:path extrusionOk="0" h="369570" w="1134110">
                  <a:moveTo>
                    <a:pt x="0" y="0"/>
                  </a:moveTo>
                  <a:lnTo>
                    <a:pt x="1133918" y="0"/>
                  </a:lnTo>
                  <a:lnTo>
                    <a:pt x="1133918" y="369195"/>
                  </a:lnTo>
                  <a:lnTo>
                    <a:pt x="0" y="36919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3374876" y="2921516"/>
              <a:ext cx="1143635" cy="1484630"/>
            </a:xfrm>
            <a:custGeom>
              <a:rect b="b" l="l" r="r" t="t"/>
              <a:pathLst>
                <a:path extrusionOk="0" h="1484629" w="1143635">
                  <a:moveTo>
                    <a:pt x="0" y="0"/>
                  </a:moveTo>
                  <a:lnTo>
                    <a:pt x="1143338" y="0"/>
                  </a:lnTo>
                  <a:lnTo>
                    <a:pt x="1143338" y="1484296"/>
                  </a:lnTo>
                  <a:lnTo>
                    <a:pt x="0" y="14842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" name="Google Shape;337;p10"/>
          <p:cNvSpPr txBox="1"/>
          <p:nvPr/>
        </p:nvSpPr>
        <p:spPr>
          <a:xfrm>
            <a:off x="3396390" y="3029203"/>
            <a:ext cx="110299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377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Applicazione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8" name="Google Shape;338;p10"/>
          <p:cNvSpPr txBox="1"/>
          <p:nvPr/>
        </p:nvSpPr>
        <p:spPr>
          <a:xfrm>
            <a:off x="3393926" y="3398011"/>
            <a:ext cx="110553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65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Trasporto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9" name="Google Shape;339;p10"/>
          <p:cNvSpPr txBox="1"/>
          <p:nvPr/>
        </p:nvSpPr>
        <p:spPr>
          <a:xfrm>
            <a:off x="3393926" y="3763771"/>
            <a:ext cx="110553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03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Internet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3393926" y="4132579"/>
            <a:ext cx="110553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311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Collegamento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41" name="Google Shape;341;p10"/>
          <p:cNvGrpSpPr/>
          <p:nvPr/>
        </p:nvGrpSpPr>
        <p:grpSpPr>
          <a:xfrm>
            <a:off x="3371038" y="2272982"/>
            <a:ext cx="3925661" cy="1775548"/>
            <a:chOff x="3371038" y="2272982"/>
            <a:chExt cx="3925661" cy="1775548"/>
          </a:xfrm>
        </p:grpSpPr>
        <p:sp>
          <p:nvSpPr>
            <p:cNvPr id="342" name="Google Shape;342;p10"/>
            <p:cNvSpPr/>
            <p:nvPr/>
          </p:nvSpPr>
          <p:spPr>
            <a:xfrm>
              <a:off x="3371038" y="3291530"/>
              <a:ext cx="1139825" cy="0"/>
            </a:xfrm>
            <a:custGeom>
              <a:rect b="b" l="l" r="r" t="t"/>
              <a:pathLst>
                <a:path extrusionOk="0" h="120000" w="1139825">
                  <a:moveTo>
                    <a:pt x="0" y="0"/>
                  </a:moveTo>
                  <a:lnTo>
                    <a:pt x="1139502" y="0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3371038" y="3668332"/>
              <a:ext cx="1139825" cy="0"/>
            </a:xfrm>
            <a:custGeom>
              <a:rect b="b" l="l" r="r" t="t"/>
              <a:pathLst>
                <a:path extrusionOk="0" h="120000" w="1139825">
                  <a:moveTo>
                    <a:pt x="0" y="0"/>
                  </a:moveTo>
                  <a:lnTo>
                    <a:pt x="1139502" y="0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3371038" y="4048530"/>
              <a:ext cx="1139825" cy="0"/>
            </a:xfrm>
            <a:custGeom>
              <a:rect b="b" l="l" r="r" t="t"/>
              <a:pathLst>
                <a:path extrusionOk="0" h="120000" w="1139825">
                  <a:moveTo>
                    <a:pt x="0" y="0"/>
                  </a:moveTo>
                  <a:lnTo>
                    <a:pt x="1139502" y="0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5064674" y="2272982"/>
              <a:ext cx="2232025" cy="754380"/>
            </a:xfrm>
            <a:custGeom>
              <a:rect b="b" l="l" r="r" t="t"/>
              <a:pathLst>
                <a:path extrusionOk="0" h="754380" w="2232025">
                  <a:moveTo>
                    <a:pt x="2231416" y="0"/>
                  </a:moveTo>
                  <a:lnTo>
                    <a:pt x="0" y="0"/>
                  </a:lnTo>
                  <a:lnTo>
                    <a:pt x="0" y="754053"/>
                  </a:lnTo>
                  <a:lnTo>
                    <a:pt x="2231416" y="754053"/>
                  </a:lnTo>
                  <a:lnTo>
                    <a:pt x="22314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5064674" y="2272982"/>
            <a:ext cx="2232025" cy="7543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908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latin typeface="Verdana"/>
                <a:ea typeface="Verdana"/>
                <a:cs typeface="Verdana"/>
                <a:sym typeface="Verdana"/>
              </a:rPr>
              <a:t>Protocollo di trasferimento ipertestuale sicuro (HTTPS)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90805" marR="284480" rtl="0" algn="l">
              <a:lnSpc>
                <a:spcPct val="215714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i="1" lang="en-US" sz="700">
                <a:latin typeface="Verdana"/>
                <a:ea typeface="Verdana"/>
                <a:cs typeface="Verdana"/>
                <a:sym typeface="Verdana"/>
              </a:rPr>
              <a:t>Sistema dei nomi di dominio (DNS) su TLS (DoT) DNS su HTTPS (DoH)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90805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rPr i="1" lang="en-US" sz="700">
                <a:latin typeface="Verdana"/>
                <a:ea typeface="Verdana"/>
                <a:cs typeface="Verdana"/>
                <a:sym typeface="Verdana"/>
              </a:rPr>
              <a:t>Shell sicura (SSH) ...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7" name="Google Shape;347;p10"/>
          <p:cNvGrpSpPr/>
          <p:nvPr/>
        </p:nvGrpSpPr>
        <p:grpSpPr>
          <a:xfrm>
            <a:off x="4359639" y="2708119"/>
            <a:ext cx="2937060" cy="1017649"/>
            <a:chOff x="4359639" y="2708119"/>
            <a:chExt cx="2937060" cy="1017649"/>
          </a:xfrm>
        </p:grpSpPr>
        <p:sp>
          <p:nvSpPr>
            <p:cNvPr id="348" name="Google Shape;348;p10"/>
            <p:cNvSpPr/>
            <p:nvPr/>
          </p:nvSpPr>
          <p:spPr>
            <a:xfrm>
              <a:off x="4359639" y="2708119"/>
              <a:ext cx="690245" cy="404495"/>
            </a:xfrm>
            <a:custGeom>
              <a:rect b="b" l="l" r="r" t="t"/>
              <a:pathLst>
                <a:path extrusionOk="0" h="404494" w="690245">
                  <a:moveTo>
                    <a:pt x="621098" y="32764"/>
                  </a:moveTo>
                  <a:lnTo>
                    <a:pt x="0" y="393320"/>
                  </a:lnTo>
                  <a:lnTo>
                    <a:pt x="6376" y="404303"/>
                  </a:lnTo>
                  <a:lnTo>
                    <a:pt x="627475" y="43748"/>
                  </a:lnTo>
                  <a:lnTo>
                    <a:pt x="621098" y="32764"/>
                  </a:lnTo>
                  <a:close/>
                </a:path>
                <a:path extrusionOk="0" h="404494" w="690245">
                  <a:moveTo>
                    <a:pt x="672854" y="26388"/>
                  </a:moveTo>
                  <a:lnTo>
                    <a:pt x="632082" y="26388"/>
                  </a:lnTo>
                  <a:lnTo>
                    <a:pt x="638458" y="37372"/>
                  </a:lnTo>
                  <a:lnTo>
                    <a:pt x="627475" y="43748"/>
                  </a:lnTo>
                  <a:lnTo>
                    <a:pt x="643415" y="71206"/>
                  </a:lnTo>
                  <a:lnTo>
                    <a:pt x="672854" y="26388"/>
                  </a:lnTo>
                  <a:close/>
                </a:path>
                <a:path extrusionOk="0" h="404494" w="690245">
                  <a:moveTo>
                    <a:pt x="632082" y="26388"/>
                  </a:moveTo>
                  <a:lnTo>
                    <a:pt x="621098" y="32764"/>
                  </a:lnTo>
                  <a:lnTo>
                    <a:pt x="627475" y="43748"/>
                  </a:lnTo>
                  <a:lnTo>
                    <a:pt x="638458" y="37372"/>
                  </a:lnTo>
                  <a:lnTo>
                    <a:pt x="632082" y="26388"/>
                  </a:lnTo>
                  <a:close/>
                </a:path>
                <a:path extrusionOk="0" h="404494" w="690245">
                  <a:moveTo>
                    <a:pt x="690187" y="0"/>
                  </a:moveTo>
                  <a:lnTo>
                    <a:pt x="605158" y="5306"/>
                  </a:lnTo>
                  <a:lnTo>
                    <a:pt x="621098" y="32764"/>
                  </a:lnTo>
                  <a:lnTo>
                    <a:pt x="632082" y="26388"/>
                  </a:lnTo>
                  <a:lnTo>
                    <a:pt x="672854" y="26388"/>
                  </a:lnTo>
                  <a:lnTo>
                    <a:pt x="690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5064674" y="3137123"/>
              <a:ext cx="2232025" cy="588645"/>
            </a:xfrm>
            <a:custGeom>
              <a:rect b="b" l="l" r="r" t="t"/>
              <a:pathLst>
                <a:path extrusionOk="0" h="588645" w="2232025">
                  <a:moveTo>
                    <a:pt x="2231416" y="0"/>
                  </a:moveTo>
                  <a:lnTo>
                    <a:pt x="0" y="0"/>
                  </a:lnTo>
                  <a:lnTo>
                    <a:pt x="0" y="588196"/>
                  </a:lnTo>
                  <a:lnTo>
                    <a:pt x="2231416" y="588196"/>
                  </a:lnTo>
                  <a:lnTo>
                    <a:pt x="22314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p10"/>
          <p:cNvSpPr txBox="1"/>
          <p:nvPr/>
        </p:nvSpPr>
        <p:spPr>
          <a:xfrm>
            <a:off x="5064674" y="3137123"/>
            <a:ext cx="2232025" cy="58864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908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Sicurezza del livello di trasporto (TLS)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90805" marR="111760" rtl="0" algn="l">
              <a:lnSpc>
                <a:spcPct val="20125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Sicurezza del livello di trasporto del datagramma (DTLS) Connessioni Internet UDP rapide (QUICK)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1" name="Google Shape;351;p10"/>
          <p:cNvGrpSpPr/>
          <p:nvPr/>
        </p:nvGrpSpPr>
        <p:grpSpPr>
          <a:xfrm>
            <a:off x="4409567" y="3483558"/>
            <a:ext cx="2887133" cy="614677"/>
            <a:chOff x="4409567" y="3483558"/>
            <a:chExt cx="2887133" cy="614677"/>
          </a:xfrm>
        </p:grpSpPr>
        <p:sp>
          <p:nvSpPr>
            <p:cNvPr id="352" name="Google Shape;352;p10"/>
            <p:cNvSpPr/>
            <p:nvPr/>
          </p:nvSpPr>
          <p:spPr>
            <a:xfrm>
              <a:off x="4409567" y="3483558"/>
              <a:ext cx="655320" cy="530225"/>
            </a:xfrm>
            <a:custGeom>
              <a:rect b="b" l="l" r="r" t="t"/>
              <a:pathLst>
                <a:path extrusionOk="0" h="530225" w="655320">
                  <a:moveTo>
                    <a:pt x="655104" y="511238"/>
                  </a:moveTo>
                  <a:lnTo>
                    <a:pt x="644626" y="502373"/>
                  </a:lnTo>
                  <a:lnTo>
                    <a:pt x="590092" y="456184"/>
                  </a:lnTo>
                  <a:lnTo>
                    <a:pt x="582574" y="487032"/>
                  </a:lnTo>
                  <a:lnTo>
                    <a:pt x="23418" y="350723"/>
                  </a:lnTo>
                  <a:lnTo>
                    <a:pt x="20421" y="363067"/>
                  </a:lnTo>
                  <a:lnTo>
                    <a:pt x="579564" y="499364"/>
                  </a:lnTo>
                  <a:lnTo>
                    <a:pt x="572046" y="530212"/>
                  </a:lnTo>
                  <a:lnTo>
                    <a:pt x="655104" y="511238"/>
                  </a:lnTo>
                  <a:close/>
                </a:path>
                <a:path extrusionOk="0" h="530225" w="655320">
                  <a:moveTo>
                    <a:pt x="655104" y="38100"/>
                  </a:moveTo>
                  <a:lnTo>
                    <a:pt x="642404" y="31750"/>
                  </a:lnTo>
                  <a:lnTo>
                    <a:pt x="578904" y="0"/>
                  </a:lnTo>
                  <a:lnTo>
                    <a:pt x="578904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578904" y="44450"/>
                  </a:lnTo>
                  <a:lnTo>
                    <a:pt x="578904" y="76200"/>
                  </a:lnTo>
                  <a:lnTo>
                    <a:pt x="642404" y="44450"/>
                  </a:lnTo>
                  <a:lnTo>
                    <a:pt x="655104" y="38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5064675" y="3891860"/>
              <a:ext cx="2232025" cy="206375"/>
            </a:xfrm>
            <a:custGeom>
              <a:rect b="b" l="l" r="r" t="t"/>
              <a:pathLst>
                <a:path extrusionOk="0" h="206375" w="2232025">
                  <a:moveTo>
                    <a:pt x="2231416" y="0"/>
                  </a:moveTo>
                  <a:lnTo>
                    <a:pt x="0" y="0"/>
                  </a:lnTo>
                  <a:lnTo>
                    <a:pt x="0" y="205869"/>
                  </a:lnTo>
                  <a:lnTo>
                    <a:pt x="2231416" y="205869"/>
                  </a:lnTo>
                  <a:lnTo>
                    <a:pt x="22314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10"/>
          <p:cNvSpPr txBox="1"/>
          <p:nvPr/>
        </p:nvSpPr>
        <p:spPr>
          <a:xfrm>
            <a:off x="5064674" y="3891860"/>
            <a:ext cx="2232025" cy="206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075">
            <a:spAutoFit/>
          </a:bodyPr>
          <a:lstStyle/>
          <a:p>
            <a:pPr indent="0" lvl="0" marL="908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Sicurezza del protocollo Internet (IPSec)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5" name="Google Shape;355;p10"/>
          <p:cNvGrpSpPr/>
          <p:nvPr/>
        </p:nvGrpSpPr>
        <p:grpSpPr>
          <a:xfrm>
            <a:off x="4325866" y="4246163"/>
            <a:ext cx="2963955" cy="215900"/>
            <a:chOff x="4325866" y="4246163"/>
            <a:chExt cx="2963955" cy="215900"/>
          </a:xfrm>
        </p:grpSpPr>
        <p:sp>
          <p:nvSpPr>
            <p:cNvPr id="356" name="Google Shape;356;p10"/>
            <p:cNvSpPr/>
            <p:nvPr/>
          </p:nvSpPr>
          <p:spPr>
            <a:xfrm>
              <a:off x="4325866" y="4261812"/>
              <a:ext cx="718820" cy="155575"/>
            </a:xfrm>
            <a:custGeom>
              <a:rect b="b" l="l" r="r" t="t"/>
              <a:pathLst>
                <a:path extrusionOk="0" h="155575" w="718820">
                  <a:moveTo>
                    <a:pt x="642135" y="124125"/>
                  </a:moveTo>
                  <a:lnTo>
                    <a:pt x="636697" y="155406"/>
                  </a:lnTo>
                  <a:lnTo>
                    <a:pt x="718296" y="130917"/>
                  </a:lnTo>
                  <a:lnTo>
                    <a:pt x="712039" y="126300"/>
                  </a:lnTo>
                  <a:lnTo>
                    <a:pt x="654646" y="126300"/>
                  </a:lnTo>
                  <a:lnTo>
                    <a:pt x="642135" y="124125"/>
                  </a:lnTo>
                  <a:close/>
                </a:path>
                <a:path extrusionOk="0" h="155575" w="718820">
                  <a:moveTo>
                    <a:pt x="644310" y="111613"/>
                  </a:moveTo>
                  <a:lnTo>
                    <a:pt x="642135" y="124125"/>
                  </a:lnTo>
                  <a:lnTo>
                    <a:pt x="654646" y="126300"/>
                  </a:lnTo>
                  <a:lnTo>
                    <a:pt x="656822" y="113788"/>
                  </a:lnTo>
                  <a:lnTo>
                    <a:pt x="644310" y="111613"/>
                  </a:lnTo>
                  <a:close/>
                </a:path>
                <a:path extrusionOk="0" h="155575" w="718820">
                  <a:moveTo>
                    <a:pt x="649747" y="80332"/>
                  </a:moveTo>
                  <a:lnTo>
                    <a:pt x="644310" y="111613"/>
                  </a:lnTo>
                  <a:lnTo>
                    <a:pt x="656822" y="113788"/>
                  </a:lnTo>
                  <a:lnTo>
                    <a:pt x="654646" y="126300"/>
                  </a:lnTo>
                  <a:lnTo>
                    <a:pt x="712039" y="126300"/>
                  </a:lnTo>
                  <a:lnTo>
                    <a:pt x="649747" y="80332"/>
                  </a:lnTo>
                  <a:close/>
                </a:path>
                <a:path extrusionOk="0" h="155575" w="718820">
                  <a:moveTo>
                    <a:pt x="2175" y="0"/>
                  </a:moveTo>
                  <a:lnTo>
                    <a:pt x="0" y="12512"/>
                  </a:lnTo>
                  <a:lnTo>
                    <a:pt x="642135" y="124125"/>
                  </a:lnTo>
                  <a:lnTo>
                    <a:pt x="644310" y="111613"/>
                  </a:lnTo>
                  <a:lnTo>
                    <a:pt x="2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5057796" y="4246163"/>
              <a:ext cx="2232025" cy="215900"/>
            </a:xfrm>
            <a:custGeom>
              <a:rect b="b" l="l" r="r" t="t"/>
              <a:pathLst>
                <a:path extrusionOk="0" h="215900" w="2232025">
                  <a:moveTo>
                    <a:pt x="2231416" y="0"/>
                  </a:moveTo>
                  <a:lnTo>
                    <a:pt x="0" y="0"/>
                  </a:lnTo>
                  <a:lnTo>
                    <a:pt x="0" y="215444"/>
                  </a:lnTo>
                  <a:lnTo>
                    <a:pt x="2231416" y="215444"/>
                  </a:lnTo>
                  <a:lnTo>
                    <a:pt x="22314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10"/>
          <p:cNvSpPr txBox="1"/>
          <p:nvPr/>
        </p:nvSpPr>
        <p:spPr>
          <a:xfrm>
            <a:off x="5057796" y="4246163"/>
            <a:ext cx="2232025" cy="21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908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L2TP/IPSec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9" name="Google Shape;359;p10"/>
          <p:cNvGrpSpPr/>
          <p:nvPr/>
        </p:nvGrpSpPr>
        <p:grpSpPr>
          <a:xfrm>
            <a:off x="811313" y="2171287"/>
            <a:ext cx="6593814" cy="2401570"/>
            <a:chOff x="811313" y="2171287"/>
            <a:chExt cx="6593814" cy="2401570"/>
          </a:xfrm>
        </p:grpSpPr>
        <p:sp>
          <p:nvSpPr>
            <p:cNvPr id="360" name="Google Shape;360;p10"/>
            <p:cNvSpPr/>
            <p:nvPr/>
          </p:nvSpPr>
          <p:spPr>
            <a:xfrm>
              <a:off x="4920372" y="2171287"/>
              <a:ext cx="2484755" cy="2401570"/>
            </a:xfrm>
            <a:custGeom>
              <a:rect b="b" l="l" r="r" t="t"/>
              <a:pathLst>
                <a:path extrusionOk="0" h="2401570" w="2484754">
                  <a:moveTo>
                    <a:pt x="0" y="0"/>
                  </a:moveTo>
                  <a:lnTo>
                    <a:pt x="2484693" y="0"/>
                  </a:lnTo>
                  <a:lnTo>
                    <a:pt x="2484693" y="2401175"/>
                  </a:lnTo>
                  <a:lnTo>
                    <a:pt x="0" y="240117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811313" y="3979043"/>
              <a:ext cx="2232025" cy="462280"/>
            </a:xfrm>
            <a:custGeom>
              <a:rect b="b" l="l" r="r" t="t"/>
              <a:pathLst>
                <a:path extrusionOk="0" h="462279" w="2232025">
                  <a:moveTo>
                    <a:pt x="0" y="0"/>
                  </a:moveTo>
                  <a:lnTo>
                    <a:pt x="2231417" y="0"/>
                  </a:lnTo>
                  <a:lnTo>
                    <a:pt x="2231417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10"/>
          <p:cNvSpPr txBox="1"/>
          <p:nvPr/>
        </p:nvSpPr>
        <p:spPr>
          <a:xfrm>
            <a:off x="890054" y="4012692"/>
            <a:ext cx="191770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12700" marR="508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Protocollo di risoluzione degli indirizzi (ARP) e ARP inverso (RARP)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Protocollo di tunneling di livello 2 (L2TP)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10"/>
          <p:cNvSpPr txBox="1"/>
          <p:nvPr/>
        </p:nvSpPr>
        <p:spPr>
          <a:xfrm>
            <a:off x="811313" y="3711572"/>
            <a:ext cx="2232025" cy="206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908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Protocollo messaggio di controllo Internet (ICMP)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10"/>
          <p:cNvSpPr/>
          <p:nvPr/>
        </p:nvSpPr>
        <p:spPr>
          <a:xfrm>
            <a:off x="810280" y="3231352"/>
            <a:ext cx="2232025" cy="397510"/>
          </a:xfrm>
          <a:custGeom>
            <a:rect b="b" l="l" r="r" t="t"/>
            <a:pathLst>
              <a:path extrusionOk="0" h="397510" w="2232025">
                <a:moveTo>
                  <a:pt x="0" y="0"/>
                </a:moveTo>
                <a:lnTo>
                  <a:pt x="2231417" y="0"/>
                </a:lnTo>
                <a:lnTo>
                  <a:pt x="2231417" y="397032"/>
                </a:lnTo>
                <a:lnTo>
                  <a:pt x="0" y="397032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0"/>
          <p:cNvSpPr txBox="1"/>
          <p:nvPr/>
        </p:nvSpPr>
        <p:spPr>
          <a:xfrm>
            <a:off x="889020" y="3192780"/>
            <a:ext cx="1736725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Protocollo di controllo della trasmissione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(TCP)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Protocollo Datagramma Utente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(UDP)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p10"/>
          <p:cNvSpPr/>
          <p:nvPr/>
        </p:nvSpPr>
        <p:spPr>
          <a:xfrm>
            <a:off x="803492" y="2552561"/>
            <a:ext cx="2232025" cy="615950"/>
          </a:xfrm>
          <a:custGeom>
            <a:rect b="b" l="l" r="r" t="t"/>
            <a:pathLst>
              <a:path extrusionOk="0" h="615950" w="2232025">
                <a:moveTo>
                  <a:pt x="0" y="0"/>
                </a:moveTo>
                <a:lnTo>
                  <a:pt x="2231417" y="0"/>
                </a:lnTo>
                <a:lnTo>
                  <a:pt x="2231417" y="615553"/>
                </a:lnTo>
                <a:lnTo>
                  <a:pt x="0" y="615553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"/>
          <p:cNvSpPr txBox="1"/>
          <p:nvPr/>
        </p:nvSpPr>
        <p:spPr>
          <a:xfrm>
            <a:off x="882232" y="2519172"/>
            <a:ext cx="1663700" cy="607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5080" rtl="0" algn="l">
              <a:lnSpc>
                <a:spcPct val="16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Domain Name System (DNS)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HTTP (</a:t>
            </a: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Hypertext Transfer Protocol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i="1" lang="en-US" sz="800">
                <a:latin typeface="Verdana"/>
                <a:ea typeface="Verdana"/>
                <a:cs typeface="Verdana"/>
                <a:sym typeface="Verdana"/>
              </a:rPr>
              <a:t>Telnet, File Transfer Protocol, ....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8" name="Google Shape;368;p10"/>
          <p:cNvGrpSpPr/>
          <p:nvPr/>
        </p:nvGrpSpPr>
        <p:grpSpPr>
          <a:xfrm>
            <a:off x="2896031" y="2370683"/>
            <a:ext cx="8460411" cy="3340100"/>
            <a:chOff x="2896031" y="2370683"/>
            <a:chExt cx="8460411" cy="3340100"/>
          </a:xfrm>
        </p:grpSpPr>
        <p:sp>
          <p:nvSpPr>
            <p:cNvPr id="369" name="Google Shape;369;p10"/>
            <p:cNvSpPr/>
            <p:nvPr/>
          </p:nvSpPr>
          <p:spPr>
            <a:xfrm>
              <a:off x="2896031" y="2891332"/>
              <a:ext cx="629285" cy="1387475"/>
            </a:xfrm>
            <a:custGeom>
              <a:rect b="b" l="l" r="r" t="t"/>
              <a:pathLst>
                <a:path extrusionOk="0" h="1387475" w="629285">
                  <a:moveTo>
                    <a:pt x="224650" y="888809"/>
                  </a:moveTo>
                  <a:lnTo>
                    <a:pt x="146697" y="923175"/>
                  </a:lnTo>
                  <a:lnTo>
                    <a:pt x="220967" y="964920"/>
                  </a:lnTo>
                  <a:lnTo>
                    <a:pt x="222491" y="933196"/>
                  </a:lnTo>
                  <a:lnTo>
                    <a:pt x="223113" y="920521"/>
                  </a:lnTo>
                  <a:lnTo>
                    <a:pt x="223139" y="919899"/>
                  </a:lnTo>
                  <a:lnTo>
                    <a:pt x="224650" y="888809"/>
                  </a:lnTo>
                  <a:close/>
                </a:path>
                <a:path extrusionOk="0" h="1387475" w="629285">
                  <a:moveTo>
                    <a:pt x="597382" y="595579"/>
                  </a:moveTo>
                  <a:lnTo>
                    <a:pt x="83527" y="564438"/>
                  </a:lnTo>
                  <a:lnTo>
                    <a:pt x="83566" y="563664"/>
                  </a:lnTo>
                  <a:lnTo>
                    <a:pt x="85445" y="532739"/>
                  </a:lnTo>
                  <a:lnTo>
                    <a:pt x="7073" y="566166"/>
                  </a:lnTo>
                  <a:lnTo>
                    <a:pt x="80835" y="608799"/>
                  </a:lnTo>
                  <a:lnTo>
                    <a:pt x="82753" y="577113"/>
                  </a:lnTo>
                  <a:lnTo>
                    <a:pt x="83413" y="566166"/>
                  </a:lnTo>
                  <a:lnTo>
                    <a:pt x="82804" y="576338"/>
                  </a:lnTo>
                  <a:lnTo>
                    <a:pt x="82753" y="577113"/>
                  </a:lnTo>
                  <a:lnTo>
                    <a:pt x="596607" y="608253"/>
                  </a:lnTo>
                  <a:lnTo>
                    <a:pt x="597382" y="595579"/>
                  </a:lnTo>
                  <a:close/>
                </a:path>
                <a:path extrusionOk="0" h="1387475" w="629285">
                  <a:moveTo>
                    <a:pt x="601827" y="129794"/>
                  </a:moveTo>
                  <a:lnTo>
                    <a:pt x="76060" y="31203"/>
                  </a:lnTo>
                  <a:lnTo>
                    <a:pt x="76504" y="28867"/>
                  </a:lnTo>
                  <a:lnTo>
                    <a:pt x="81915" y="0"/>
                  </a:lnTo>
                  <a:lnTo>
                    <a:pt x="0" y="23406"/>
                  </a:lnTo>
                  <a:lnTo>
                    <a:pt x="67868" y="74891"/>
                  </a:lnTo>
                  <a:lnTo>
                    <a:pt x="73723" y="43688"/>
                  </a:lnTo>
                  <a:lnTo>
                    <a:pt x="599478" y="142278"/>
                  </a:lnTo>
                  <a:lnTo>
                    <a:pt x="601827" y="129794"/>
                  </a:lnTo>
                  <a:close/>
                </a:path>
                <a:path extrusionOk="0" h="1387475" w="629285">
                  <a:moveTo>
                    <a:pt x="629005" y="1333792"/>
                  </a:moveTo>
                  <a:lnTo>
                    <a:pt x="628408" y="1321104"/>
                  </a:lnTo>
                  <a:lnTo>
                    <a:pt x="153568" y="1342974"/>
                  </a:lnTo>
                  <a:lnTo>
                    <a:pt x="152107" y="1311262"/>
                  </a:lnTo>
                  <a:lnTo>
                    <a:pt x="141465" y="1317218"/>
                  </a:lnTo>
                  <a:lnTo>
                    <a:pt x="141465" y="1356245"/>
                  </a:lnTo>
                  <a:lnTo>
                    <a:pt x="140881" y="1343558"/>
                  </a:lnTo>
                  <a:lnTo>
                    <a:pt x="141439" y="1355661"/>
                  </a:lnTo>
                  <a:lnTo>
                    <a:pt x="141465" y="1356245"/>
                  </a:lnTo>
                  <a:lnTo>
                    <a:pt x="141465" y="1317218"/>
                  </a:lnTo>
                  <a:lnTo>
                    <a:pt x="77736" y="1352829"/>
                  </a:lnTo>
                  <a:lnTo>
                    <a:pt x="155613" y="1387373"/>
                  </a:lnTo>
                  <a:lnTo>
                    <a:pt x="154178" y="1356245"/>
                  </a:lnTo>
                  <a:lnTo>
                    <a:pt x="154152" y="1355661"/>
                  </a:lnTo>
                  <a:lnTo>
                    <a:pt x="629005" y="1333792"/>
                  </a:lnTo>
                  <a:close/>
                </a:path>
                <a:path extrusionOk="0" h="1387475" w="629285">
                  <a:moveTo>
                    <a:pt x="629018" y="940142"/>
                  </a:moveTo>
                  <a:lnTo>
                    <a:pt x="223113" y="920521"/>
                  </a:lnTo>
                  <a:lnTo>
                    <a:pt x="222529" y="932586"/>
                  </a:lnTo>
                  <a:lnTo>
                    <a:pt x="222491" y="933196"/>
                  </a:lnTo>
                  <a:lnTo>
                    <a:pt x="628396" y="952830"/>
                  </a:lnTo>
                  <a:lnTo>
                    <a:pt x="629018" y="940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0" name="Google Shape;37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63930" y="2375446"/>
              <a:ext cx="3587412" cy="3330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10"/>
            <p:cNvSpPr/>
            <p:nvPr/>
          </p:nvSpPr>
          <p:spPr>
            <a:xfrm>
              <a:off x="7759167" y="2370683"/>
              <a:ext cx="3597275" cy="3340100"/>
            </a:xfrm>
            <a:custGeom>
              <a:rect b="b" l="l" r="r" t="t"/>
              <a:pathLst>
                <a:path extrusionOk="0" h="3340100" w="3597275">
                  <a:moveTo>
                    <a:pt x="0" y="0"/>
                  </a:moveTo>
                  <a:lnTo>
                    <a:pt x="3596937" y="0"/>
                  </a:lnTo>
                  <a:lnTo>
                    <a:pt x="3596937" y="3340018"/>
                  </a:lnTo>
                  <a:lnTo>
                    <a:pt x="0" y="334001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10764417" y="3308511"/>
              <a:ext cx="547370" cy="373380"/>
            </a:xfrm>
            <a:custGeom>
              <a:rect b="b" l="l" r="r" t="t"/>
              <a:pathLst>
                <a:path extrusionOk="0" h="373379" w="547370">
                  <a:moveTo>
                    <a:pt x="0" y="0"/>
                  </a:moveTo>
                  <a:lnTo>
                    <a:pt x="547168" y="0"/>
                  </a:lnTo>
                  <a:lnTo>
                    <a:pt x="547168" y="373386"/>
                  </a:lnTo>
                  <a:lnTo>
                    <a:pt x="0" y="37338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817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10"/>
          <p:cNvSpPr txBox="1"/>
          <p:nvPr/>
        </p:nvSpPr>
        <p:spPr>
          <a:xfrm>
            <a:off x="10883981" y="3333482"/>
            <a:ext cx="309245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33020" lvl="0" marL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Altri SCADA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10"/>
          <p:cNvSpPr/>
          <p:nvPr/>
        </p:nvSpPr>
        <p:spPr>
          <a:xfrm>
            <a:off x="7908320" y="5227464"/>
            <a:ext cx="1924050" cy="233679"/>
          </a:xfrm>
          <a:custGeom>
            <a:rect b="b" l="l" r="r" t="t"/>
            <a:pathLst>
              <a:path extrusionOk="0" h="233679" w="1924050">
                <a:moveTo>
                  <a:pt x="0" y="0"/>
                </a:moveTo>
                <a:lnTo>
                  <a:pt x="1923733" y="0"/>
                </a:lnTo>
                <a:lnTo>
                  <a:pt x="1923733" y="233334"/>
                </a:lnTo>
                <a:lnTo>
                  <a:pt x="0" y="23333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6817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0"/>
          <p:cNvSpPr txBox="1"/>
          <p:nvPr/>
        </p:nvSpPr>
        <p:spPr>
          <a:xfrm>
            <a:off x="8068498" y="5222660"/>
            <a:ext cx="670560" cy="23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Generatori, tr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distribuire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8733827" y="5222660"/>
            <a:ext cx="658495" cy="23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-4445" lvl="0" marL="4445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ansformatori, linee di ioni, ecc.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p10"/>
          <p:cNvSpPr txBox="1"/>
          <p:nvPr/>
        </p:nvSpPr>
        <p:spPr>
          <a:xfrm>
            <a:off x="9391392" y="3549891"/>
            <a:ext cx="1816100" cy="1797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sistemi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-129539" lvl="0" marL="821055" marR="405765" rtl="0" algn="l">
              <a:lnSpc>
                <a:spcPct val="987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HMI - stati, dati statistici, ...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ioni,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78" name="Google Shape;378;p10"/>
          <p:cNvGrpSpPr/>
          <p:nvPr/>
        </p:nvGrpSpPr>
        <p:grpSpPr>
          <a:xfrm>
            <a:off x="9970007" y="4861559"/>
            <a:ext cx="929639" cy="356616"/>
            <a:chOff x="9970007" y="4861559"/>
            <a:chExt cx="929639" cy="356616"/>
          </a:xfrm>
        </p:grpSpPr>
        <p:pic>
          <p:nvPicPr>
            <p:cNvPr id="379" name="Google Shape;379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53471" y="4873751"/>
              <a:ext cx="341375" cy="344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558271" y="4861559"/>
              <a:ext cx="341375" cy="344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970007" y="4888991"/>
              <a:ext cx="310896" cy="3169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10"/>
          <p:cNvGrpSpPr/>
          <p:nvPr/>
        </p:nvGrpSpPr>
        <p:grpSpPr>
          <a:xfrm>
            <a:off x="7420044" y="2375445"/>
            <a:ext cx="3931635" cy="3330575"/>
            <a:chOff x="7420044" y="2375445"/>
            <a:chExt cx="3931635" cy="3330575"/>
          </a:xfrm>
        </p:grpSpPr>
        <p:pic>
          <p:nvPicPr>
            <p:cNvPr id="383" name="Google Shape;383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46135" y="2855976"/>
              <a:ext cx="237744" cy="243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59495" y="2846831"/>
              <a:ext cx="237744" cy="243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046719" y="2651759"/>
              <a:ext cx="219455" cy="2225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10"/>
            <p:cNvSpPr/>
            <p:nvPr/>
          </p:nvSpPr>
          <p:spPr>
            <a:xfrm>
              <a:off x="8751671" y="3517332"/>
              <a:ext cx="658495" cy="1041400"/>
            </a:xfrm>
            <a:custGeom>
              <a:rect b="b" l="l" r="r" t="t"/>
              <a:pathLst>
                <a:path extrusionOk="0" h="1041400" w="658495">
                  <a:moveTo>
                    <a:pt x="0" y="0"/>
                  </a:moveTo>
                  <a:lnTo>
                    <a:pt x="658286" y="0"/>
                  </a:lnTo>
                  <a:lnTo>
                    <a:pt x="658286" y="1041194"/>
                  </a:lnTo>
                  <a:lnTo>
                    <a:pt x="0" y="104119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7763929" y="2375445"/>
              <a:ext cx="3587750" cy="3330575"/>
            </a:xfrm>
            <a:custGeom>
              <a:rect b="b" l="l" r="r" t="t"/>
              <a:pathLst>
                <a:path extrusionOk="0" h="3330575" w="3587750">
                  <a:moveTo>
                    <a:pt x="3587407" y="0"/>
                  </a:moveTo>
                  <a:lnTo>
                    <a:pt x="14846" y="0"/>
                  </a:lnTo>
                  <a:lnTo>
                    <a:pt x="14846" y="1047229"/>
                  </a:lnTo>
                  <a:lnTo>
                    <a:pt x="0" y="1047229"/>
                  </a:lnTo>
                  <a:lnTo>
                    <a:pt x="0" y="3276879"/>
                  </a:lnTo>
                  <a:lnTo>
                    <a:pt x="945438" y="3276879"/>
                  </a:lnTo>
                  <a:lnTo>
                    <a:pt x="945438" y="3330498"/>
                  </a:lnTo>
                  <a:lnTo>
                    <a:pt x="1657692" y="3330498"/>
                  </a:lnTo>
                  <a:lnTo>
                    <a:pt x="1657692" y="2197023"/>
                  </a:lnTo>
                  <a:lnTo>
                    <a:pt x="960069" y="2197023"/>
                  </a:lnTo>
                  <a:lnTo>
                    <a:pt x="960069" y="1127963"/>
                  </a:lnTo>
                  <a:lnTo>
                    <a:pt x="1659661" y="1127963"/>
                  </a:lnTo>
                  <a:lnTo>
                    <a:pt x="1659661" y="3266414"/>
                  </a:lnTo>
                  <a:lnTo>
                    <a:pt x="3586569" y="3266414"/>
                  </a:lnTo>
                  <a:lnTo>
                    <a:pt x="3586569" y="1127963"/>
                  </a:lnTo>
                  <a:lnTo>
                    <a:pt x="3587407" y="1127963"/>
                  </a:lnTo>
                  <a:lnTo>
                    <a:pt x="3587407" y="0"/>
                  </a:lnTo>
                  <a:close/>
                </a:path>
              </a:pathLst>
            </a:custGeom>
            <a:solidFill>
              <a:srgbClr val="FFFFFF">
                <a:alpha val="8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7420044" y="3731606"/>
              <a:ext cx="1332230" cy="464184"/>
            </a:xfrm>
            <a:custGeom>
              <a:rect b="b" l="l" r="r" t="t"/>
              <a:pathLst>
                <a:path extrusionOk="0" h="464185" w="1332229">
                  <a:moveTo>
                    <a:pt x="1099714" y="0"/>
                  </a:moveTo>
                  <a:lnTo>
                    <a:pt x="1099714" y="115957"/>
                  </a:lnTo>
                  <a:lnTo>
                    <a:pt x="0" y="115957"/>
                  </a:lnTo>
                  <a:lnTo>
                    <a:pt x="0" y="347869"/>
                  </a:lnTo>
                  <a:lnTo>
                    <a:pt x="1099714" y="347869"/>
                  </a:lnTo>
                  <a:lnTo>
                    <a:pt x="1099714" y="463825"/>
                  </a:lnTo>
                  <a:lnTo>
                    <a:pt x="1331625" y="231912"/>
                  </a:lnTo>
                  <a:lnTo>
                    <a:pt x="109971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420044" y="3731606"/>
              <a:ext cx="1332230" cy="464184"/>
            </a:xfrm>
            <a:custGeom>
              <a:rect b="b" l="l" r="r" t="t"/>
              <a:pathLst>
                <a:path extrusionOk="0" h="464185" w="1332229">
                  <a:moveTo>
                    <a:pt x="1099714" y="463826"/>
                  </a:moveTo>
                  <a:lnTo>
                    <a:pt x="1099714" y="347869"/>
                  </a:lnTo>
                  <a:lnTo>
                    <a:pt x="0" y="347869"/>
                  </a:lnTo>
                  <a:lnTo>
                    <a:pt x="0" y="115956"/>
                  </a:lnTo>
                  <a:lnTo>
                    <a:pt x="1099714" y="115956"/>
                  </a:lnTo>
                  <a:lnTo>
                    <a:pt x="1099714" y="0"/>
                  </a:lnTo>
                  <a:lnTo>
                    <a:pt x="1331626" y="231912"/>
                  </a:lnTo>
                  <a:lnTo>
                    <a:pt x="1099714" y="463826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0" name="Google Shape;390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559224" y="3098438"/>
              <a:ext cx="1024238" cy="1024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10"/>
          <p:cNvSpPr txBox="1"/>
          <p:nvPr/>
        </p:nvSpPr>
        <p:spPr>
          <a:xfrm>
            <a:off x="7540394" y="2882900"/>
            <a:ext cx="991869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INTERNET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10"/>
          <p:cNvSpPr txBox="1"/>
          <p:nvPr/>
        </p:nvSpPr>
        <p:spPr>
          <a:xfrm>
            <a:off x="9737590" y="3572764"/>
            <a:ext cx="132143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Connessione alle reti aziendali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p10"/>
          <p:cNvSpPr txBox="1"/>
          <p:nvPr/>
        </p:nvSpPr>
        <p:spPr>
          <a:xfrm>
            <a:off x="8274065" y="4901692"/>
            <a:ext cx="209423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Collegamento alle sottostazioni di controllo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10"/>
          <p:cNvSpPr txBox="1"/>
          <p:nvPr/>
        </p:nvSpPr>
        <p:spPr>
          <a:xfrm>
            <a:off x="9773860" y="4200652"/>
            <a:ext cx="128016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Connessione ad altri sistemi SCADA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95" name="Google Shape;395;p10"/>
          <p:cNvGrpSpPr/>
          <p:nvPr/>
        </p:nvGrpSpPr>
        <p:grpSpPr>
          <a:xfrm>
            <a:off x="8951789" y="3175806"/>
            <a:ext cx="769078" cy="1729050"/>
            <a:chOff x="8951789" y="3175806"/>
            <a:chExt cx="769078" cy="1729050"/>
          </a:xfrm>
        </p:grpSpPr>
        <p:pic>
          <p:nvPicPr>
            <p:cNvPr id="396" name="Google Shape;396;p1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478839" y="4254338"/>
              <a:ext cx="242028" cy="2425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10"/>
            <p:cNvSpPr/>
            <p:nvPr/>
          </p:nvSpPr>
          <p:spPr>
            <a:xfrm>
              <a:off x="8974613" y="4622916"/>
              <a:ext cx="226060" cy="281940"/>
            </a:xfrm>
            <a:custGeom>
              <a:rect b="b" l="l" r="r" t="t"/>
              <a:pathLst>
                <a:path extrusionOk="0" h="281939" w="226059">
                  <a:moveTo>
                    <a:pt x="169339" y="0"/>
                  </a:moveTo>
                  <a:lnTo>
                    <a:pt x="56446" y="0"/>
                  </a:lnTo>
                  <a:lnTo>
                    <a:pt x="56446" y="168854"/>
                  </a:lnTo>
                  <a:lnTo>
                    <a:pt x="0" y="168854"/>
                  </a:lnTo>
                  <a:lnTo>
                    <a:pt x="112892" y="281745"/>
                  </a:lnTo>
                  <a:lnTo>
                    <a:pt x="225785" y="168854"/>
                  </a:lnTo>
                  <a:lnTo>
                    <a:pt x="169339" y="168854"/>
                  </a:lnTo>
                  <a:lnTo>
                    <a:pt x="16933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8974613" y="4622916"/>
              <a:ext cx="226060" cy="281940"/>
            </a:xfrm>
            <a:custGeom>
              <a:rect b="b" l="l" r="r" t="t"/>
              <a:pathLst>
                <a:path extrusionOk="0" h="281939" w="226059">
                  <a:moveTo>
                    <a:pt x="0" y="168853"/>
                  </a:moveTo>
                  <a:lnTo>
                    <a:pt x="56446" y="168853"/>
                  </a:lnTo>
                  <a:lnTo>
                    <a:pt x="56446" y="0"/>
                  </a:lnTo>
                  <a:lnTo>
                    <a:pt x="169338" y="0"/>
                  </a:lnTo>
                  <a:lnTo>
                    <a:pt x="169338" y="168853"/>
                  </a:lnTo>
                  <a:lnTo>
                    <a:pt x="225785" y="168853"/>
                  </a:lnTo>
                  <a:lnTo>
                    <a:pt x="112892" y="281746"/>
                  </a:lnTo>
                  <a:lnTo>
                    <a:pt x="0" y="168853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951789" y="3175806"/>
              <a:ext cx="226060" cy="281940"/>
            </a:xfrm>
            <a:custGeom>
              <a:rect b="b" l="l" r="r" t="t"/>
              <a:pathLst>
                <a:path extrusionOk="0" h="281939" w="226059">
                  <a:moveTo>
                    <a:pt x="112892" y="0"/>
                  </a:moveTo>
                  <a:lnTo>
                    <a:pt x="0" y="112891"/>
                  </a:lnTo>
                  <a:lnTo>
                    <a:pt x="56446" y="112891"/>
                  </a:lnTo>
                  <a:lnTo>
                    <a:pt x="56446" y="281745"/>
                  </a:lnTo>
                  <a:lnTo>
                    <a:pt x="169339" y="281745"/>
                  </a:lnTo>
                  <a:lnTo>
                    <a:pt x="169339" y="112891"/>
                  </a:lnTo>
                  <a:lnTo>
                    <a:pt x="225785" y="112891"/>
                  </a:lnTo>
                  <a:lnTo>
                    <a:pt x="11289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8951790" y="3175806"/>
              <a:ext cx="226060" cy="281940"/>
            </a:xfrm>
            <a:custGeom>
              <a:rect b="b" l="l" r="r" t="t"/>
              <a:pathLst>
                <a:path extrusionOk="0" h="281939" w="226059">
                  <a:moveTo>
                    <a:pt x="225785" y="112892"/>
                  </a:moveTo>
                  <a:lnTo>
                    <a:pt x="169338" y="112892"/>
                  </a:lnTo>
                  <a:lnTo>
                    <a:pt x="169338" y="281746"/>
                  </a:lnTo>
                  <a:lnTo>
                    <a:pt x="56446" y="281746"/>
                  </a:lnTo>
                  <a:lnTo>
                    <a:pt x="56446" y="112892"/>
                  </a:lnTo>
                  <a:lnTo>
                    <a:pt x="0" y="112892"/>
                  </a:lnTo>
                  <a:lnTo>
                    <a:pt x="112892" y="0"/>
                  </a:lnTo>
                  <a:lnTo>
                    <a:pt x="225785" y="112892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1" name="Google Shape;401;p1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478839" y="3641174"/>
              <a:ext cx="242028" cy="242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2" name="Google Shape;402;p10"/>
          <p:cNvSpPr txBox="1"/>
          <p:nvPr/>
        </p:nvSpPr>
        <p:spPr>
          <a:xfrm>
            <a:off x="8743708" y="2801620"/>
            <a:ext cx="122301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Connessione a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la rete di controllo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3" name="Google Shape;403;p10"/>
          <p:cNvSpPr txBox="1"/>
          <p:nvPr/>
        </p:nvSpPr>
        <p:spPr>
          <a:xfrm>
            <a:off x="211875" y="6256925"/>
            <a:ext cx="6882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1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0" name="Google Shape;410;p11"/>
          <p:cNvSpPr txBox="1"/>
          <p:nvPr>
            <p:ph type="title"/>
          </p:nvPr>
        </p:nvSpPr>
        <p:spPr>
          <a:xfrm>
            <a:off x="855401" y="387600"/>
            <a:ext cx="68457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TCP/IP Punti deboli della sicurezza: livello di collegamento</a:t>
            </a:r>
            <a:endParaRPr/>
          </a:p>
        </p:txBody>
      </p:sp>
      <p:grpSp>
        <p:nvGrpSpPr>
          <p:cNvPr id="411" name="Google Shape;411;p11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412" name="Google Shape;412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11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11"/>
          <p:cNvSpPr txBox="1"/>
          <p:nvPr/>
        </p:nvSpPr>
        <p:spPr>
          <a:xfrm>
            <a:off x="692056" y="1482416"/>
            <a:ext cx="71589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150">
            <a:spAutoFit/>
          </a:bodyPr>
          <a:lstStyle/>
          <a:p>
            <a:pPr indent="-88900" lvl="0" marL="104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Risoluzione dell'indirizzo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just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Protocolli principali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ARP e RARP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104" lvl="1" marL="285750" rtl="0" algn="just">
              <a:lnSpc>
                <a:spcPct val="116428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Obiettivo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ARP mira a risolvere la conversione di un indirizzo IP (indirizzo logico) </a:t>
            </a:r>
            <a:r>
              <a:rPr lang="en-US" sz="1200"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endParaRPr sz="12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286385" rtl="0" algn="just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MAC (indirizzo fisico), mentre RARP sarebbe MAC </a:t>
            </a:r>
            <a:r>
              <a:rPr lang="en-US" sz="1200">
                <a:latin typeface="Noto Sans Symbols"/>
                <a:ea typeface="Noto Sans Symbols"/>
                <a:cs typeface="Noto Sans Symbols"/>
                <a:sym typeface="Noto Sans Symbols"/>
              </a:rPr>
              <a:t>🡪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IP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2" marL="469265" marR="5080" rtl="0" algn="just">
              <a:lnSpc>
                <a:spcPct val="100800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In ARP, quando i dispositivi si connettono alla rete, devono prima scoprire l'indirizzo MAC del nodo di destinazione per aggiornare la tabella ARP interna e inviare il datagramma con l'IP corrispondente del nodo di destinazione.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2" marL="469265" marR="441325" rtl="0" algn="l">
              <a:lnSpc>
                <a:spcPct val="115833"/>
              </a:lnSpc>
              <a:spcBef>
                <a:spcPts val="73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 questo indirizzo MAC, il nodo può connettersi allo switch, che comprende solo gli indirizzi MAC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Google Shape;415;p11"/>
          <p:cNvSpPr txBox="1"/>
          <p:nvPr/>
        </p:nvSpPr>
        <p:spPr>
          <a:xfrm>
            <a:off x="874935" y="4905755"/>
            <a:ext cx="71253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78104" lvl="0" marL="103504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Principali punti deboli della sicurezza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ARP è stato originariamente progettato senza alcun tipo di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4139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di sicurezza che consente di verificare che il dispositivo di invio sia realmente chi dichiara di essere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1" marL="287020" marR="1423670" rtl="0" algn="l">
              <a:lnSpc>
                <a:spcPct val="103299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Pertanto, il protocollo è suscettibile di messaggi ARP falsi e tutti questi messaggi sono accettati dai dispositivi coinvolti.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1" marL="28702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Tra gli attacchi che utilizzano i messaggi ARP, segnaliamo </a:t>
            </a: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ARPSpoofing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6" name="Google Shape;416;p11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17" name="Google Shape;417;p11"/>
          <p:cNvGraphicFramePr/>
          <p:nvPr/>
        </p:nvGraphicFramePr>
        <p:xfrm>
          <a:off x="10007405" y="87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1143625"/>
              </a:tblGrid>
              <a:tr h="36957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Applicazione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8100" marB="0" marR="0" marL="0">
                    <a:lnL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ECD"/>
                    </a:solidFill>
                  </a:tcPr>
                </a:tc>
              </a:tr>
              <a:tr h="376550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Trasporto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68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FED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Internet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9225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5E1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31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 u="none" cap="none" strike="noStrik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Collegamento</a:t>
                      </a:r>
                      <a:endParaRPr sz="115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160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3CF"/>
                    </a:solidFill>
                  </a:tcPr>
                </a:tc>
              </a:tr>
            </a:tbl>
          </a:graphicData>
        </a:graphic>
      </p:graphicFrame>
      <p:grpSp>
        <p:nvGrpSpPr>
          <p:cNvPr id="418" name="Google Shape;418;p11"/>
          <p:cNvGrpSpPr/>
          <p:nvPr/>
        </p:nvGrpSpPr>
        <p:grpSpPr>
          <a:xfrm>
            <a:off x="11219521" y="1226451"/>
            <a:ext cx="489584" cy="431800"/>
            <a:chOff x="11219521" y="1226451"/>
            <a:chExt cx="489584" cy="431800"/>
          </a:xfrm>
        </p:grpSpPr>
        <p:sp>
          <p:nvSpPr>
            <p:cNvPr id="419" name="Google Shape;419;p11"/>
            <p:cNvSpPr/>
            <p:nvPr/>
          </p:nvSpPr>
          <p:spPr>
            <a:xfrm>
              <a:off x="11219521" y="1226451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215638" y="0"/>
                  </a:moveTo>
                  <a:lnTo>
                    <a:pt x="0" y="215638"/>
                  </a:lnTo>
                  <a:lnTo>
                    <a:pt x="215638" y="431276"/>
                  </a:lnTo>
                  <a:lnTo>
                    <a:pt x="215638" y="323458"/>
                  </a:lnTo>
                  <a:lnTo>
                    <a:pt x="488967" y="323458"/>
                  </a:lnTo>
                  <a:lnTo>
                    <a:pt x="488967" y="107819"/>
                  </a:lnTo>
                  <a:lnTo>
                    <a:pt x="215638" y="107819"/>
                  </a:lnTo>
                  <a:lnTo>
                    <a:pt x="21563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11219521" y="1226451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0" y="215638"/>
                  </a:moveTo>
                  <a:lnTo>
                    <a:pt x="215638" y="0"/>
                  </a:lnTo>
                  <a:lnTo>
                    <a:pt x="215638" y="107819"/>
                  </a:lnTo>
                  <a:lnTo>
                    <a:pt x="488968" y="107819"/>
                  </a:lnTo>
                  <a:lnTo>
                    <a:pt x="488968" y="323458"/>
                  </a:lnTo>
                  <a:lnTo>
                    <a:pt x="215638" y="323458"/>
                  </a:lnTo>
                  <a:lnTo>
                    <a:pt x="215638" y="431277"/>
                  </a:lnTo>
                  <a:lnTo>
                    <a:pt x="0" y="215638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11"/>
          <p:cNvGrpSpPr/>
          <p:nvPr/>
        </p:nvGrpSpPr>
        <p:grpSpPr>
          <a:xfrm>
            <a:off x="2551176" y="3694176"/>
            <a:ext cx="2178246" cy="832104"/>
            <a:chOff x="2551176" y="3694176"/>
            <a:chExt cx="2178246" cy="832104"/>
          </a:xfrm>
        </p:grpSpPr>
        <p:pic>
          <p:nvPicPr>
            <p:cNvPr id="422" name="Google Shape;42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51176" y="3694176"/>
              <a:ext cx="798576" cy="832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18104" y="3837432"/>
              <a:ext cx="533399" cy="557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11"/>
            <p:cNvSpPr/>
            <p:nvPr/>
          </p:nvSpPr>
          <p:spPr>
            <a:xfrm>
              <a:off x="3575627" y="4107450"/>
              <a:ext cx="1153795" cy="184785"/>
            </a:xfrm>
            <a:custGeom>
              <a:rect b="b" l="l" r="r" t="t"/>
              <a:pathLst>
                <a:path extrusionOk="0" h="184785" w="1153795">
                  <a:moveTo>
                    <a:pt x="1061258" y="0"/>
                  </a:moveTo>
                  <a:lnTo>
                    <a:pt x="1061258" y="46167"/>
                  </a:lnTo>
                  <a:lnTo>
                    <a:pt x="0" y="46167"/>
                  </a:lnTo>
                  <a:lnTo>
                    <a:pt x="0" y="138499"/>
                  </a:lnTo>
                  <a:lnTo>
                    <a:pt x="1061258" y="138499"/>
                  </a:lnTo>
                  <a:lnTo>
                    <a:pt x="1061258" y="184665"/>
                  </a:lnTo>
                  <a:lnTo>
                    <a:pt x="1153590" y="92332"/>
                  </a:lnTo>
                  <a:lnTo>
                    <a:pt x="106125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Google Shape;425;p11"/>
          <p:cNvSpPr txBox="1"/>
          <p:nvPr/>
        </p:nvSpPr>
        <p:spPr>
          <a:xfrm>
            <a:off x="3180031" y="4403852"/>
            <a:ext cx="3873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187.81.1.4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Google Shape;426;p11"/>
          <p:cNvSpPr txBox="1"/>
          <p:nvPr/>
        </p:nvSpPr>
        <p:spPr>
          <a:xfrm>
            <a:off x="3822031" y="3696207"/>
            <a:ext cx="44704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187.81.1.3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7" name="Google Shape;42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18486" y="3741690"/>
            <a:ext cx="701600" cy="558122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1"/>
          <p:cNvSpPr txBox="1"/>
          <p:nvPr/>
        </p:nvSpPr>
        <p:spPr>
          <a:xfrm>
            <a:off x="3869814" y="3958844"/>
            <a:ext cx="32131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ARP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richiesta: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9" name="Google Shape;42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61559" y="3633215"/>
            <a:ext cx="579120" cy="113690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1"/>
          <p:cNvSpPr txBox="1"/>
          <p:nvPr/>
        </p:nvSpPr>
        <p:spPr>
          <a:xfrm>
            <a:off x="5378963" y="3852806"/>
            <a:ext cx="1913255" cy="200660"/>
          </a:xfrm>
          <a:prstGeom prst="rect">
            <a:avLst/>
          </a:prstGeom>
          <a:noFill/>
          <a:ln cap="flat" cmpd="sng" w="9525">
            <a:solidFill>
              <a:srgbClr val="CF2E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075">
            <a:sp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PLC:187.81.1.3, MAC: 09-EE-45-A2-00-11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1" name="Google Shape;431;p11"/>
          <p:cNvSpPr txBox="1"/>
          <p:nvPr/>
        </p:nvSpPr>
        <p:spPr>
          <a:xfrm>
            <a:off x="5375986" y="4427727"/>
            <a:ext cx="173672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PLC:187.81.1.5, MAC: 09-EE-45-A2-00-11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3631077" y="4346482"/>
            <a:ext cx="1153100" cy="613704"/>
            <a:chOff x="3631077" y="4346482"/>
            <a:chExt cx="1153100" cy="613704"/>
          </a:xfrm>
        </p:grpSpPr>
        <p:sp>
          <p:nvSpPr>
            <p:cNvPr id="433" name="Google Shape;433;p11"/>
            <p:cNvSpPr/>
            <p:nvPr/>
          </p:nvSpPr>
          <p:spPr>
            <a:xfrm>
              <a:off x="3631077" y="4346482"/>
              <a:ext cx="1072515" cy="341630"/>
            </a:xfrm>
            <a:custGeom>
              <a:rect b="b" l="l" r="r" t="t"/>
              <a:pathLst>
                <a:path extrusionOk="0" h="341629" w="1072514">
                  <a:moveTo>
                    <a:pt x="170781" y="0"/>
                  </a:moveTo>
                  <a:lnTo>
                    <a:pt x="0" y="170781"/>
                  </a:lnTo>
                  <a:lnTo>
                    <a:pt x="170781" y="341565"/>
                  </a:lnTo>
                  <a:lnTo>
                    <a:pt x="170781" y="256174"/>
                  </a:lnTo>
                  <a:lnTo>
                    <a:pt x="1072419" y="256174"/>
                  </a:lnTo>
                  <a:lnTo>
                    <a:pt x="1072419" y="85390"/>
                  </a:lnTo>
                  <a:lnTo>
                    <a:pt x="170781" y="85390"/>
                  </a:lnTo>
                  <a:lnTo>
                    <a:pt x="170781" y="0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4" name="Google Shape;434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082944" y="4402064"/>
              <a:ext cx="701233" cy="558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5" name="Google Shape;435;p11"/>
          <p:cNvSpPr txBox="1"/>
          <p:nvPr/>
        </p:nvSpPr>
        <p:spPr>
          <a:xfrm>
            <a:off x="4134774" y="4623307"/>
            <a:ext cx="212725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ARP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risposta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11"/>
          <p:cNvSpPr txBox="1"/>
          <p:nvPr/>
        </p:nvSpPr>
        <p:spPr>
          <a:xfrm>
            <a:off x="4095046" y="4369815"/>
            <a:ext cx="447040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Verdana"/>
                <a:ea typeface="Verdana"/>
                <a:cs typeface="Verdana"/>
                <a:sym typeface="Verdana"/>
              </a:rPr>
              <a:t>187.81.1.4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p11"/>
          <p:cNvSpPr txBox="1"/>
          <p:nvPr/>
        </p:nvSpPr>
        <p:spPr>
          <a:xfrm>
            <a:off x="1114689" y="3811789"/>
            <a:ext cx="1521460" cy="59182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27925">
            <a:spAutoFit/>
          </a:bodyPr>
          <a:lstStyle/>
          <a:p>
            <a:pPr indent="0" lvl="0" marL="32384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Tabella ARP: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-171449" lvl="0" marL="203834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•"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187.81.1.3 - 09-EE-45-A2-00-11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8" name="Google Shape;438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0086" y="3680990"/>
            <a:ext cx="233297" cy="20005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1"/>
          <p:cNvSpPr txBox="1"/>
          <p:nvPr/>
        </p:nvSpPr>
        <p:spPr>
          <a:xfrm>
            <a:off x="4386729" y="3675888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0" name="Google Shape;440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23454" y="4674537"/>
            <a:ext cx="233297" cy="20005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1"/>
          <p:cNvSpPr txBox="1"/>
          <p:nvPr/>
        </p:nvSpPr>
        <p:spPr>
          <a:xfrm>
            <a:off x="3890096" y="4669535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2" name="Google Shape;442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2855" y="3820697"/>
            <a:ext cx="233297" cy="200054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1"/>
          <p:cNvSpPr txBox="1"/>
          <p:nvPr/>
        </p:nvSpPr>
        <p:spPr>
          <a:xfrm>
            <a:off x="889498" y="3816096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4" name="Google Shape;444;p11"/>
          <p:cNvSpPr txBox="1"/>
          <p:nvPr/>
        </p:nvSpPr>
        <p:spPr>
          <a:xfrm>
            <a:off x="126875" y="6539475"/>
            <a:ext cx="7486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2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Google Shape;451;p12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3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Palatino Linotype"/>
                <a:ea typeface="Palatino Linotype"/>
                <a:cs typeface="Palatino Linotype"/>
                <a:sym typeface="Palatino Linotype"/>
              </a:rPr>
              <a:t>&lt;Breve pausa</a:t>
            </a:r>
            <a:r>
              <a:rPr lang="en-US"/>
              <a:t>&gt;: ARPSpoofing</a:t>
            </a:r>
            <a:endParaRPr/>
          </a:p>
        </p:txBody>
      </p:sp>
      <p:grpSp>
        <p:nvGrpSpPr>
          <p:cNvPr id="452" name="Google Shape;452;p12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453" name="Google Shape;453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12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12"/>
          <p:cNvSpPr txBox="1"/>
          <p:nvPr/>
        </p:nvSpPr>
        <p:spPr>
          <a:xfrm>
            <a:off x="692056" y="1566164"/>
            <a:ext cx="67539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95250" lvl="0" marL="103504" marR="106045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L'ARP spoofing, noto anche come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ARP poisoning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, è una tecnica ingannevole utilizzata dagli aggressori per intercettare dati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396240" marR="5080" rtl="0" algn="l">
              <a:lnSpc>
                <a:spcPct val="118750"/>
              </a:lnSpc>
              <a:spcBef>
                <a:spcPts val="5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	In questo attacco, l'aggressore inganna un dispositivo affinché invii i suoi dati a lui/lei invece che al destinatario previsto.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6" name="Google Shape;456;p12"/>
          <p:cNvSpPr txBox="1"/>
          <p:nvPr/>
        </p:nvSpPr>
        <p:spPr>
          <a:xfrm>
            <a:off x="893350" y="4551172"/>
            <a:ext cx="69102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5100" lvl="0" marL="19685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In questo modo, l'aggressore può accedere all'area di destinazione.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4945" marR="5080" rtl="0" algn="l">
              <a:lnSpc>
                <a:spcPct val="11875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le comunicazioni del dispositivo, ottenendo potenzialmente informazioni sensibili come password e dati delle carte di credito.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65100" lvl="0" marL="196850" rtl="0" algn="l">
              <a:lnSpc>
                <a:spcPct val="115937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Gli aggressori possono utilizzare lo spoofing ARP per spiare le comunicazioni.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94945" marR="742950" rtl="0" algn="l">
              <a:lnSpc>
                <a:spcPct val="118750"/>
              </a:lnSpc>
              <a:spcBef>
                <a:spcPts val="15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attraverso un man-in-the-middle o conducendo altri attacchi informatici, come un DoS (ad esempio un black hole o un attacco di inoltro selettivo)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7" name="Google Shape;457;p12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58" name="Google Shape;458;p12"/>
          <p:cNvGraphicFramePr/>
          <p:nvPr/>
        </p:nvGraphicFramePr>
        <p:xfrm>
          <a:off x="10007405" y="87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1143625"/>
              </a:tblGrid>
              <a:tr h="36957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Applicazione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8100" marB="0" marR="0" marL="0">
                    <a:lnL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ECD"/>
                    </a:solidFill>
                  </a:tcPr>
                </a:tc>
              </a:tr>
              <a:tr h="376550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Trasporto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68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FED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Internet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9225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5E1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31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 u="none" cap="none" strike="noStrik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Collegamento</a:t>
                      </a:r>
                      <a:endParaRPr sz="115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160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3CF"/>
                    </a:solidFill>
                  </a:tcPr>
                </a:tc>
              </a:tr>
            </a:tbl>
          </a:graphicData>
        </a:graphic>
      </p:graphicFrame>
      <p:pic>
        <p:nvPicPr>
          <p:cNvPr id="459" name="Google Shape;45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5237" y="2662951"/>
            <a:ext cx="793692" cy="738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0" name="Google Shape;460;p12"/>
          <p:cNvGrpSpPr/>
          <p:nvPr/>
        </p:nvGrpSpPr>
        <p:grpSpPr>
          <a:xfrm>
            <a:off x="1417319" y="2614419"/>
            <a:ext cx="4033063" cy="768861"/>
            <a:chOff x="1417319" y="2614419"/>
            <a:chExt cx="4033063" cy="768861"/>
          </a:xfrm>
        </p:grpSpPr>
        <p:pic>
          <p:nvPicPr>
            <p:cNvPr id="461" name="Google Shape;461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17319" y="2715768"/>
              <a:ext cx="688848" cy="667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78151" y="2667000"/>
              <a:ext cx="685800" cy="67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86893" y="2614419"/>
              <a:ext cx="683206" cy="768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12"/>
            <p:cNvSpPr/>
            <p:nvPr/>
          </p:nvSpPr>
          <p:spPr>
            <a:xfrm>
              <a:off x="2647492" y="2954629"/>
              <a:ext cx="2802890" cy="248285"/>
            </a:xfrm>
            <a:custGeom>
              <a:rect b="b" l="l" r="r" t="t"/>
              <a:pathLst>
                <a:path extrusionOk="0" h="248285" w="2802890">
                  <a:moveTo>
                    <a:pt x="1024407" y="203822"/>
                  </a:moveTo>
                  <a:lnTo>
                    <a:pt x="76200" y="203822"/>
                  </a:lnTo>
                  <a:lnTo>
                    <a:pt x="76200" y="172072"/>
                  </a:lnTo>
                  <a:lnTo>
                    <a:pt x="0" y="210172"/>
                  </a:lnTo>
                  <a:lnTo>
                    <a:pt x="76200" y="248272"/>
                  </a:lnTo>
                  <a:lnTo>
                    <a:pt x="76200" y="216522"/>
                  </a:lnTo>
                  <a:lnTo>
                    <a:pt x="1024407" y="216522"/>
                  </a:lnTo>
                  <a:lnTo>
                    <a:pt x="1024407" y="203822"/>
                  </a:lnTo>
                  <a:close/>
                </a:path>
                <a:path extrusionOk="0" h="248285" w="2802890">
                  <a:moveTo>
                    <a:pt x="1039393" y="44043"/>
                  </a:moveTo>
                  <a:lnTo>
                    <a:pt x="1026693" y="37693"/>
                  </a:lnTo>
                  <a:lnTo>
                    <a:pt x="963193" y="5943"/>
                  </a:lnTo>
                  <a:lnTo>
                    <a:pt x="963193" y="37693"/>
                  </a:lnTo>
                  <a:lnTo>
                    <a:pt x="0" y="37693"/>
                  </a:lnTo>
                  <a:lnTo>
                    <a:pt x="0" y="50393"/>
                  </a:lnTo>
                  <a:lnTo>
                    <a:pt x="963193" y="50393"/>
                  </a:lnTo>
                  <a:lnTo>
                    <a:pt x="963193" y="82143"/>
                  </a:lnTo>
                  <a:lnTo>
                    <a:pt x="1026693" y="50393"/>
                  </a:lnTo>
                  <a:lnTo>
                    <a:pt x="1039393" y="44043"/>
                  </a:lnTo>
                  <a:close/>
                </a:path>
                <a:path extrusionOk="0" h="248285" w="2802890">
                  <a:moveTo>
                    <a:pt x="2787777" y="197878"/>
                  </a:moveTo>
                  <a:lnTo>
                    <a:pt x="1839569" y="197878"/>
                  </a:lnTo>
                  <a:lnTo>
                    <a:pt x="1839569" y="166128"/>
                  </a:lnTo>
                  <a:lnTo>
                    <a:pt x="1763369" y="204228"/>
                  </a:lnTo>
                  <a:lnTo>
                    <a:pt x="1839569" y="242328"/>
                  </a:lnTo>
                  <a:lnTo>
                    <a:pt x="1839569" y="210578"/>
                  </a:lnTo>
                  <a:lnTo>
                    <a:pt x="2787777" y="210578"/>
                  </a:lnTo>
                  <a:lnTo>
                    <a:pt x="2787777" y="197878"/>
                  </a:lnTo>
                  <a:close/>
                </a:path>
                <a:path extrusionOk="0" h="248285" w="2802890">
                  <a:moveTo>
                    <a:pt x="2802763" y="38100"/>
                  </a:moveTo>
                  <a:lnTo>
                    <a:pt x="2790063" y="31750"/>
                  </a:lnTo>
                  <a:lnTo>
                    <a:pt x="2726563" y="0"/>
                  </a:lnTo>
                  <a:lnTo>
                    <a:pt x="2726563" y="31750"/>
                  </a:lnTo>
                  <a:lnTo>
                    <a:pt x="1763369" y="31750"/>
                  </a:lnTo>
                  <a:lnTo>
                    <a:pt x="1763369" y="44450"/>
                  </a:lnTo>
                  <a:lnTo>
                    <a:pt x="2726563" y="44450"/>
                  </a:lnTo>
                  <a:lnTo>
                    <a:pt x="2726563" y="76200"/>
                  </a:lnTo>
                  <a:lnTo>
                    <a:pt x="2790063" y="44450"/>
                  </a:lnTo>
                  <a:lnTo>
                    <a:pt x="2802763" y="3810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12"/>
          <p:cNvGrpSpPr/>
          <p:nvPr/>
        </p:nvGrpSpPr>
        <p:grpSpPr>
          <a:xfrm>
            <a:off x="335279" y="1226451"/>
            <a:ext cx="11373826" cy="3050039"/>
            <a:chOff x="335279" y="1226451"/>
            <a:chExt cx="11373826" cy="3050039"/>
          </a:xfrm>
        </p:grpSpPr>
        <p:sp>
          <p:nvSpPr>
            <p:cNvPr id="466" name="Google Shape;466;p12"/>
            <p:cNvSpPr/>
            <p:nvPr/>
          </p:nvSpPr>
          <p:spPr>
            <a:xfrm>
              <a:off x="11219521" y="1226451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215638" y="0"/>
                  </a:moveTo>
                  <a:lnTo>
                    <a:pt x="0" y="215638"/>
                  </a:lnTo>
                  <a:lnTo>
                    <a:pt x="215638" y="431276"/>
                  </a:lnTo>
                  <a:lnTo>
                    <a:pt x="215638" y="323458"/>
                  </a:lnTo>
                  <a:lnTo>
                    <a:pt x="488967" y="323458"/>
                  </a:lnTo>
                  <a:lnTo>
                    <a:pt x="488967" y="107819"/>
                  </a:lnTo>
                  <a:lnTo>
                    <a:pt x="215638" y="107819"/>
                  </a:lnTo>
                  <a:lnTo>
                    <a:pt x="21563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11219521" y="1226451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0" y="215638"/>
                  </a:moveTo>
                  <a:lnTo>
                    <a:pt x="215638" y="0"/>
                  </a:lnTo>
                  <a:lnTo>
                    <a:pt x="215638" y="107819"/>
                  </a:lnTo>
                  <a:lnTo>
                    <a:pt x="488968" y="107819"/>
                  </a:lnTo>
                  <a:lnTo>
                    <a:pt x="488968" y="323458"/>
                  </a:lnTo>
                  <a:lnTo>
                    <a:pt x="215638" y="323458"/>
                  </a:lnTo>
                  <a:lnTo>
                    <a:pt x="215638" y="431277"/>
                  </a:lnTo>
                  <a:lnTo>
                    <a:pt x="0" y="215638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8" name="Google Shape;468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5279" y="3593592"/>
              <a:ext cx="685800" cy="667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8303" y="3544823"/>
              <a:ext cx="685800" cy="670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882743" y="3508000"/>
              <a:ext cx="683206" cy="768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94303" y="3502387"/>
              <a:ext cx="777534" cy="768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12"/>
            <p:cNvSpPr/>
            <p:nvPr/>
          </p:nvSpPr>
          <p:spPr>
            <a:xfrm>
              <a:off x="1533271" y="3796118"/>
              <a:ext cx="5106670" cy="259079"/>
            </a:xfrm>
            <a:custGeom>
              <a:rect b="b" l="l" r="r" t="t"/>
              <a:pathLst>
                <a:path extrusionOk="0" h="259079" w="5106670">
                  <a:moveTo>
                    <a:pt x="1024407" y="214591"/>
                  </a:moveTo>
                  <a:lnTo>
                    <a:pt x="76200" y="214591"/>
                  </a:lnTo>
                  <a:lnTo>
                    <a:pt x="76200" y="182841"/>
                  </a:lnTo>
                  <a:lnTo>
                    <a:pt x="0" y="220941"/>
                  </a:lnTo>
                  <a:lnTo>
                    <a:pt x="76200" y="259041"/>
                  </a:lnTo>
                  <a:lnTo>
                    <a:pt x="76200" y="227291"/>
                  </a:lnTo>
                  <a:lnTo>
                    <a:pt x="1024407" y="227291"/>
                  </a:lnTo>
                  <a:lnTo>
                    <a:pt x="1024407" y="214591"/>
                  </a:lnTo>
                  <a:close/>
                </a:path>
                <a:path extrusionOk="0" h="259079" w="5106670">
                  <a:moveTo>
                    <a:pt x="1039393" y="54813"/>
                  </a:moveTo>
                  <a:lnTo>
                    <a:pt x="1026693" y="48463"/>
                  </a:lnTo>
                  <a:lnTo>
                    <a:pt x="963193" y="16713"/>
                  </a:lnTo>
                  <a:lnTo>
                    <a:pt x="963193" y="48463"/>
                  </a:lnTo>
                  <a:lnTo>
                    <a:pt x="0" y="48463"/>
                  </a:lnTo>
                  <a:lnTo>
                    <a:pt x="0" y="61163"/>
                  </a:lnTo>
                  <a:lnTo>
                    <a:pt x="963193" y="61163"/>
                  </a:lnTo>
                  <a:lnTo>
                    <a:pt x="963193" y="92913"/>
                  </a:lnTo>
                  <a:lnTo>
                    <a:pt x="1026693" y="61163"/>
                  </a:lnTo>
                  <a:lnTo>
                    <a:pt x="1039393" y="54813"/>
                  </a:lnTo>
                  <a:close/>
                </a:path>
                <a:path extrusionOk="0" h="259079" w="5106670">
                  <a:moveTo>
                    <a:pt x="5091608" y="197878"/>
                  </a:moveTo>
                  <a:lnTo>
                    <a:pt x="4143400" y="197878"/>
                  </a:lnTo>
                  <a:lnTo>
                    <a:pt x="4143400" y="166128"/>
                  </a:lnTo>
                  <a:lnTo>
                    <a:pt x="4067200" y="204228"/>
                  </a:lnTo>
                  <a:lnTo>
                    <a:pt x="4143400" y="242328"/>
                  </a:lnTo>
                  <a:lnTo>
                    <a:pt x="4143400" y="210578"/>
                  </a:lnTo>
                  <a:lnTo>
                    <a:pt x="5091608" y="210578"/>
                  </a:lnTo>
                  <a:lnTo>
                    <a:pt x="5091608" y="197878"/>
                  </a:lnTo>
                  <a:close/>
                </a:path>
                <a:path extrusionOk="0" h="259079" w="5106670">
                  <a:moveTo>
                    <a:pt x="5106594" y="38100"/>
                  </a:moveTo>
                  <a:lnTo>
                    <a:pt x="5093894" y="31750"/>
                  </a:lnTo>
                  <a:lnTo>
                    <a:pt x="5030394" y="0"/>
                  </a:lnTo>
                  <a:lnTo>
                    <a:pt x="5030394" y="31750"/>
                  </a:lnTo>
                  <a:lnTo>
                    <a:pt x="4067200" y="31750"/>
                  </a:lnTo>
                  <a:lnTo>
                    <a:pt x="4067200" y="44450"/>
                  </a:lnTo>
                  <a:lnTo>
                    <a:pt x="5030394" y="44450"/>
                  </a:lnTo>
                  <a:lnTo>
                    <a:pt x="5030394" y="76200"/>
                  </a:lnTo>
                  <a:lnTo>
                    <a:pt x="5093894" y="44450"/>
                  </a:lnTo>
                  <a:lnTo>
                    <a:pt x="5106594" y="3810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3" name="Google Shape;473;p12"/>
          <p:cNvSpPr txBox="1"/>
          <p:nvPr/>
        </p:nvSpPr>
        <p:spPr>
          <a:xfrm>
            <a:off x="2801434" y="2810763"/>
            <a:ext cx="663575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318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Richieste Risposte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474;p12"/>
          <p:cNvSpPr txBox="1"/>
          <p:nvPr/>
        </p:nvSpPr>
        <p:spPr>
          <a:xfrm>
            <a:off x="4599913" y="2810763"/>
            <a:ext cx="663575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3180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Richieste Risposte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5" name="Google Shape;475;p12"/>
          <p:cNvSpPr txBox="1"/>
          <p:nvPr/>
        </p:nvSpPr>
        <p:spPr>
          <a:xfrm>
            <a:off x="1699911" y="3664203"/>
            <a:ext cx="650875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3180" lvl="0" marL="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Richieste Risposte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6" name="Google Shape;476;p12"/>
          <p:cNvSpPr txBox="1"/>
          <p:nvPr/>
        </p:nvSpPr>
        <p:spPr>
          <a:xfrm>
            <a:off x="5802227" y="3652011"/>
            <a:ext cx="650875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3180" lvl="0" marL="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Richieste Risposte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77" name="Google Shape;477;p12"/>
          <p:cNvGrpSpPr/>
          <p:nvPr/>
        </p:nvGrpSpPr>
        <p:grpSpPr>
          <a:xfrm>
            <a:off x="2621279" y="3581400"/>
            <a:ext cx="2227961" cy="691895"/>
            <a:chOff x="2621279" y="3581400"/>
            <a:chExt cx="2227961" cy="691895"/>
          </a:xfrm>
        </p:grpSpPr>
        <p:pic>
          <p:nvPicPr>
            <p:cNvPr id="478" name="Google Shape;478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194303" y="3605783"/>
              <a:ext cx="685799" cy="667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621279" y="3581400"/>
              <a:ext cx="685799" cy="670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12"/>
            <p:cNvSpPr/>
            <p:nvPr/>
          </p:nvSpPr>
          <p:spPr>
            <a:xfrm>
              <a:off x="3809746" y="3812717"/>
              <a:ext cx="1039494" cy="242570"/>
            </a:xfrm>
            <a:custGeom>
              <a:rect b="b" l="l" r="r" t="t"/>
              <a:pathLst>
                <a:path extrusionOk="0" h="242570" w="1039495">
                  <a:moveTo>
                    <a:pt x="1024407" y="197878"/>
                  </a:moveTo>
                  <a:lnTo>
                    <a:pt x="76200" y="197878"/>
                  </a:lnTo>
                  <a:lnTo>
                    <a:pt x="76200" y="166128"/>
                  </a:lnTo>
                  <a:lnTo>
                    <a:pt x="0" y="204228"/>
                  </a:lnTo>
                  <a:lnTo>
                    <a:pt x="76200" y="242328"/>
                  </a:lnTo>
                  <a:lnTo>
                    <a:pt x="76200" y="210578"/>
                  </a:lnTo>
                  <a:lnTo>
                    <a:pt x="1024407" y="210578"/>
                  </a:lnTo>
                  <a:lnTo>
                    <a:pt x="1024407" y="197878"/>
                  </a:lnTo>
                  <a:close/>
                </a:path>
                <a:path extrusionOk="0" h="242570" w="1039495">
                  <a:moveTo>
                    <a:pt x="1039393" y="38100"/>
                  </a:moveTo>
                  <a:lnTo>
                    <a:pt x="1026693" y="31750"/>
                  </a:lnTo>
                  <a:lnTo>
                    <a:pt x="963193" y="0"/>
                  </a:lnTo>
                  <a:lnTo>
                    <a:pt x="963193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963193" y="44450"/>
                  </a:lnTo>
                  <a:lnTo>
                    <a:pt x="963193" y="76200"/>
                  </a:lnTo>
                  <a:lnTo>
                    <a:pt x="1026693" y="44450"/>
                  </a:lnTo>
                  <a:lnTo>
                    <a:pt x="1039393" y="3810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12"/>
          <p:cNvSpPr txBox="1"/>
          <p:nvPr/>
        </p:nvSpPr>
        <p:spPr>
          <a:xfrm>
            <a:off x="3976385" y="3664203"/>
            <a:ext cx="650875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3180" lvl="0" marL="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Richieste Risposte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2" name="Google Shape;482;p12"/>
          <p:cNvSpPr/>
          <p:nvPr/>
        </p:nvSpPr>
        <p:spPr>
          <a:xfrm>
            <a:off x="336560" y="3481106"/>
            <a:ext cx="7134225" cy="802640"/>
          </a:xfrm>
          <a:custGeom>
            <a:rect b="b" l="l" r="r" t="t"/>
            <a:pathLst>
              <a:path extrusionOk="0" h="802639" w="7134225">
                <a:moveTo>
                  <a:pt x="0" y="0"/>
                </a:moveTo>
                <a:lnTo>
                  <a:pt x="7133754" y="0"/>
                </a:lnTo>
                <a:lnTo>
                  <a:pt x="7133754" y="802389"/>
                </a:lnTo>
                <a:lnTo>
                  <a:pt x="0" y="80238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2"/>
          <p:cNvSpPr txBox="1"/>
          <p:nvPr/>
        </p:nvSpPr>
        <p:spPr>
          <a:xfrm>
            <a:off x="126875" y="6539475"/>
            <a:ext cx="7134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3"/>
          <p:cNvSpPr txBox="1"/>
          <p:nvPr>
            <p:ph type="title"/>
          </p:nvPr>
        </p:nvSpPr>
        <p:spPr>
          <a:xfrm>
            <a:off x="855396" y="771651"/>
            <a:ext cx="642937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Compiti a casa: Spoofing/avvelenamento ARP</a:t>
            </a:r>
            <a:endParaRPr/>
          </a:p>
        </p:txBody>
      </p:sp>
      <p:grpSp>
        <p:nvGrpSpPr>
          <p:cNvPr id="489" name="Google Shape;489;p13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490" name="Google Shape;49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13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13"/>
          <p:cNvSpPr txBox="1"/>
          <p:nvPr/>
        </p:nvSpPr>
        <p:spPr>
          <a:xfrm>
            <a:off x="101277" y="1756946"/>
            <a:ext cx="72759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78740" lvl="0" marL="669290" marR="26669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	Obiettivo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migliorare le proprie competenze pratiche, è fondamentale impegnarsi in un lavoro pratico. Lo scopo di questo esercizio è simulare le interazioni di rete del mondo reale eseguendo un attacco ARP Poisoning/Spoofing. Questo attacco posiziona l'attaccante nel mezzo di tutte le trasmissioni di dati tra la macchina vittima e il gateway (cioè Main in the Middle).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669290" marR="5080" rtl="0" algn="l">
              <a:lnSpc>
                <a:spcPct val="97900"/>
              </a:lnSpc>
              <a:spcBef>
                <a:spcPts val="66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	Linee guida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seguire i passaggi indicati di seguito per impostare un ambiente di laboratorio controllato e basato sulla simulazione utilizzando macchine virtuali (una vittima e un aggressore). Questa configurazione vi consentirà di eseguire l'attacco simulato in un ambiente sicuro e isolato.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989330" marR="693420" rtl="0" algn="l">
              <a:lnSpc>
                <a:spcPct val="103299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Utilizzate il simulatore di rete GNS3 per creare una topologia con un nodo (macchina vittima) e una macchina Kali Linux che funge da attaccante.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989330" marR="300355" rtl="0" algn="l">
              <a:lnSpc>
                <a:spcPct val="118333"/>
              </a:lnSpc>
              <a:spcBef>
                <a:spcPts val="61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Assicurarsi di installare queste macchine sul software per macchine virtuali preferito e di integrarle con il server GNS3.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15900" lvl="1" marL="98933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Verdana"/>
              <a:buAutoNum type="arabicPeriod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Assicurare l'installazione dello strumento </a:t>
            </a: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arpspoof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sulla macchina Kali Linux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105" lvl="0" marL="668655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Compiti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marR="15875" rtl="0" algn="l">
              <a:lnSpc>
                <a:spcPct val="100800"/>
              </a:lnSpc>
              <a:spcBef>
                <a:spcPts val="595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	Utilizzare </a:t>
            </a: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arpspoof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per eseguire l'attacco. A tal fine, ingannare il gateway facendo credere che il dispositivo dell'attaccante sia quello legittimo e ingannare il dispositivo legittimo facendo credere che l'attaccante sia il gateway.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Verificare la tabella ARP sul lato target prima e dopo l'attacco.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rtl="0" algn="l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Confrontare la tabella ARP prima e dopo l'attacco per valutare le modifiche.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852169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Ripetere il procedimento, ma questa volta utilizzando </a:t>
            </a: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Ettercap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10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https://www.ettercap-project.org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2: Abdelkader Shaaban, Istituto austriaco di tecnologia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93" name="Google Shape;493;p13"/>
          <p:cNvGrpSpPr/>
          <p:nvPr/>
        </p:nvGrpSpPr>
        <p:grpSpPr>
          <a:xfrm>
            <a:off x="7163690" y="0"/>
            <a:ext cx="5024824" cy="6857999"/>
            <a:chOff x="7163690" y="0"/>
            <a:chExt cx="5024824" cy="6857999"/>
          </a:xfrm>
        </p:grpSpPr>
        <p:sp>
          <p:nvSpPr>
            <p:cNvPr id="494" name="Google Shape;494;p13"/>
            <p:cNvSpPr/>
            <p:nvPr/>
          </p:nvSpPr>
          <p:spPr>
            <a:xfrm>
              <a:off x="7951304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5" name="Google Shape;49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63690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6" name="Google Shape;496;p13"/>
          <p:cNvSpPr txBox="1"/>
          <p:nvPr/>
        </p:nvSpPr>
        <p:spPr>
          <a:xfrm rot="5400000">
            <a:off x="8376222" y="3113912"/>
            <a:ext cx="6788784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COMPITI PRATICI FACOLTATIVI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7" name="Google Shape;49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31390" y="0"/>
            <a:ext cx="2173385" cy="2150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4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4" name="Google Shape;504;p14"/>
          <p:cNvSpPr txBox="1"/>
          <p:nvPr>
            <p:ph type="title"/>
          </p:nvPr>
        </p:nvSpPr>
        <p:spPr>
          <a:xfrm>
            <a:off x="855401" y="387600"/>
            <a:ext cx="61284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TCP/IP Punti deboli della sicurezza: livello di collegamento</a:t>
            </a:r>
            <a:endParaRPr/>
          </a:p>
        </p:txBody>
      </p:sp>
      <p:grpSp>
        <p:nvGrpSpPr>
          <p:cNvPr id="505" name="Google Shape;505;p14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506" name="Google Shape;50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14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14"/>
          <p:cNvSpPr txBox="1"/>
          <p:nvPr/>
        </p:nvSpPr>
        <p:spPr>
          <a:xfrm>
            <a:off x="692056" y="1489583"/>
            <a:ext cx="7292400" cy="19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01599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Tunnelling tra le reti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95250" lvl="1" marL="28702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Protocolli principali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esistono diversi protocolli come L2TP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95250" lvl="1" marL="286385" marR="5080" rtl="0" algn="l">
              <a:lnSpc>
                <a:spcPct val="103699"/>
              </a:lnSpc>
              <a:spcBef>
                <a:spcPts val="53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Obiettivo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L2TP mira al trasferimento di informazioni tra reti di natura diversa, sia in termini di comunicazione che di formato.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85090" lvl="2" marL="469265" marR="260984" rtl="0" algn="l">
              <a:lnSpc>
                <a:spcPct val="101400"/>
              </a:lnSpc>
              <a:spcBef>
                <a:spcPts val="56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Tuttavia, il termine si applica anche alla crittografia dei datagrammi (il pacchetto) per inviare informazioni in modo sicuro tra due peer.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4455" lvl="2" marL="46863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termine è anche associato a VPN (Virtual Private Network).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9" name="Google Shape;509;p14"/>
          <p:cNvSpPr txBox="1"/>
          <p:nvPr/>
        </p:nvSpPr>
        <p:spPr>
          <a:xfrm>
            <a:off x="874935" y="4868164"/>
            <a:ext cx="6383655" cy="1294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-101600" lvl="0" marL="104139" marR="5080" rtl="0" algn="l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Principali punti deboli della sicurezza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sebbene L2TP consenta la connessione di diversi tipi di reti, è stato progettato senza tenere conto di misure di sicurezza quali crittografia, autenticazione e integrità.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0804" lvl="1" marL="286385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Pertanto, L2TP è suscettibile a diversi tipi di attacchi.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0" name="Google Shape;510;p14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511" name="Google Shape;511;p14"/>
          <p:cNvGraphicFramePr/>
          <p:nvPr/>
        </p:nvGraphicFramePr>
        <p:xfrm>
          <a:off x="10007405" y="87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1143625"/>
              </a:tblGrid>
              <a:tr h="36957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Applicazione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8100" marB="0" marR="0" marL="0">
                    <a:lnL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ECD"/>
                    </a:solidFill>
                  </a:tcPr>
                </a:tc>
              </a:tr>
              <a:tr h="376550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Trasporto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68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FED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Internet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9225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5E1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31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 u="none" cap="none" strike="noStrik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Collegamento</a:t>
                      </a:r>
                      <a:endParaRPr sz="115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160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3CF"/>
                    </a:solidFill>
                  </a:tcPr>
                </a:tc>
              </a:tr>
            </a:tbl>
          </a:graphicData>
        </a:graphic>
      </p:graphicFrame>
      <p:grpSp>
        <p:nvGrpSpPr>
          <p:cNvPr id="512" name="Google Shape;512;p14"/>
          <p:cNvGrpSpPr/>
          <p:nvPr/>
        </p:nvGrpSpPr>
        <p:grpSpPr>
          <a:xfrm>
            <a:off x="11219521" y="1226451"/>
            <a:ext cx="489584" cy="431800"/>
            <a:chOff x="11219521" y="1226451"/>
            <a:chExt cx="489584" cy="431800"/>
          </a:xfrm>
        </p:grpSpPr>
        <p:sp>
          <p:nvSpPr>
            <p:cNvPr id="513" name="Google Shape;513;p14"/>
            <p:cNvSpPr/>
            <p:nvPr/>
          </p:nvSpPr>
          <p:spPr>
            <a:xfrm>
              <a:off x="11219521" y="1226451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215638" y="0"/>
                  </a:moveTo>
                  <a:lnTo>
                    <a:pt x="0" y="215638"/>
                  </a:lnTo>
                  <a:lnTo>
                    <a:pt x="215638" y="431276"/>
                  </a:lnTo>
                  <a:lnTo>
                    <a:pt x="215638" y="323458"/>
                  </a:lnTo>
                  <a:lnTo>
                    <a:pt x="488967" y="323458"/>
                  </a:lnTo>
                  <a:lnTo>
                    <a:pt x="488967" y="107819"/>
                  </a:lnTo>
                  <a:lnTo>
                    <a:pt x="215638" y="107819"/>
                  </a:lnTo>
                  <a:lnTo>
                    <a:pt x="21563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11219521" y="1226451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0" y="215638"/>
                  </a:moveTo>
                  <a:lnTo>
                    <a:pt x="215638" y="0"/>
                  </a:lnTo>
                  <a:lnTo>
                    <a:pt x="215638" y="107819"/>
                  </a:lnTo>
                  <a:lnTo>
                    <a:pt x="488968" y="107819"/>
                  </a:lnTo>
                  <a:lnTo>
                    <a:pt x="488968" y="323458"/>
                  </a:lnTo>
                  <a:lnTo>
                    <a:pt x="215638" y="323458"/>
                  </a:lnTo>
                  <a:lnTo>
                    <a:pt x="215638" y="431277"/>
                  </a:lnTo>
                  <a:lnTo>
                    <a:pt x="0" y="215638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14"/>
          <p:cNvGrpSpPr/>
          <p:nvPr/>
        </p:nvGrpSpPr>
        <p:grpSpPr>
          <a:xfrm>
            <a:off x="1755702" y="3679445"/>
            <a:ext cx="4096206" cy="1212528"/>
            <a:chOff x="1755702" y="3679445"/>
            <a:chExt cx="4096206" cy="1212528"/>
          </a:xfrm>
        </p:grpSpPr>
        <p:sp>
          <p:nvSpPr>
            <p:cNvPr id="516" name="Google Shape;516;p14"/>
            <p:cNvSpPr/>
            <p:nvPr/>
          </p:nvSpPr>
          <p:spPr>
            <a:xfrm>
              <a:off x="3108388" y="4661593"/>
              <a:ext cx="1538605" cy="110489"/>
            </a:xfrm>
            <a:custGeom>
              <a:rect b="b" l="l" r="r" t="t"/>
              <a:pathLst>
                <a:path extrusionOk="0" h="110489" w="1538604">
                  <a:moveTo>
                    <a:pt x="1483372" y="0"/>
                  </a:moveTo>
                  <a:lnTo>
                    <a:pt x="1483372" y="27539"/>
                  </a:lnTo>
                  <a:lnTo>
                    <a:pt x="55081" y="27539"/>
                  </a:lnTo>
                  <a:lnTo>
                    <a:pt x="55081" y="0"/>
                  </a:lnTo>
                  <a:lnTo>
                    <a:pt x="0" y="55081"/>
                  </a:lnTo>
                  <a:lnTo>
                    <a:pt x="55081" y="110162"/>
                  </a:lnTo>
                  <a:lnTo>
                    <a:pt x="55081" y="82622"/>
                  </a:lnTo>
                  <a:lnTo>
                    <a:pt x="1483372" y="82622"/>
                  </a:lnTo>
                  <a:lnTo>
                    <a:pt x="1483372" y="110162"/>
                  </a:lnTo>
                  <a:lnTo>
                    <a:pt x="1538453" y="55081"/>
                  </a:lnTo>
                  <a:lnTo>
                    <a:pt x="148337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3108388" y="4661593"/>
              <a:ext cx="1538605" cy="110489"/>
            </a:xfrm>
            <a:custGeom>
              <a:rect b="b" l="l" r="r" t="t"/>
              <a:pathLst>
                <a:path extrusionOk="0" h="110489" w="1538604">
                  <a:moveTo>
                    <a:pt x="0" y="55081"/>
                  </a:moveTo>
                  <a:lnTo>
                    <a:pt x="55080" y="0"/>
                  </a:lnTo>
                  <a:lnTo>
                    <a:pt x="55080" y="27540"/>
                  </a:lnTo>
                  <a:lnTo>
                    <a:pt x="1483372" y="27540"/>
                  </a:lnTo>
                  <a:lnTo>
                    <a:pt x="1483372" y="0"/>
                  </a:lnTo>
                  <a:lnTo>
                    <a:pt x="1538453" y="55081"/>
                  </a:lnTo>
                  <a:lnTo>
                    <a:pt x="1483372" y="110163"/>
                  </a:lnTo>
                  <a:lnTo>
                    <a:pt x="1483372" y="82622"/>
                  </a:lnTo>
                  <a:lnTo>
                    <a:pt x="55080" y="82622"/>
                  </a:lnTo>
                  <a:lnTo>
                    <a:pt x="55080" y="110163"/>
                  </a:lnTo>
                  <a:lnTo>
                    <a:pt x="0" y="55081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8" name="Google Shape;518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55702" y="4088863"/>
              <a:ext cx="701600" cy="473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32678" y="4053941"/>
              <a:ext cx="719230" cy="473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0" name="Google Shape;520;p14"/>
            <p:cNvSpPr/>
            <p:nvPr/>
          </p:nvSpPr>
          <p:spPr>
            <a:xfrm>
              <a:off x="2351738" y="4193820"/>
              <a:ext cx="2828925" cy="194310"/>
            </a:xfrm>
            <a:custGeom>
              <a:rect b="b" l="l" r="r" t="t"/>
              <a:pathLst>
                <a:path extrusionOk="0" h="194310" w="2828925">
                  <a:moveTo>
                    <a:pt x="2804234" y="2"/>
                  </a:moveTo>
                  <a:lnTo>
                    <a:pt x="0" y="0"/>
                  </a:lnTo>
                  <a:lnTo>
                    <a:pt x="9439" y="7623"/>
                  </a:lnTo>
                  <a:lnTo>
                    <a:pt x="17147" y="28411"/>
                  </a:lnTo>
                  <a:lnTo>
                    <a:pt x="22344" y="59245"/>
                  </a:lnTo>
                  <a:lnTo>
                    <a:pt x="24250" y="97003"/>
                  </a:lnTo>
                  <a:lnTo>
                    <a:pt x="22344" y="134762"/>
                  </a:lnTo>
                  <a:lnTo>
                    <a:pt x="17147" y="165595"/>
                  </a:lnTo>
                  <a:lnTo>
                    <a:pt x="9439" y="186384"/>
                  </a:lnTo>
                  <a:lnTo>
                    <a:pt x="0" y="194007"/>
                  </a:lnTo>
                  <a:lnTo>
                    <a:pt x="2804234" y="194011"/>
                  </a:lnTo>
                  <a:lnTo>
                    <a:pt x="2813674" y="186388"/>
                  </a:lnTo>
                  <a:lnTo>
                    <a:pt x="2821382" y="165599"/>
                  </a:lnTo>
                  <a:lnTo>
                    <a:pt x="2826578" y="134765"/>
                  </a:lnTo>
                  <a:lnTo>
                    <a:pt x="2828484" y="97007"/>
                  </a:lnTo>
                  <a:lnTo>
                    <a:pt x="2826578" y="59248"/>
                  </a:lnTo>
                  <a:lnTo>
                    <a:pt x="2821382" y="28414"/>
                  </a:lnTo>
                  <a:lnTo>
                    <a:pt x="2813674" y="7625"/>
                  </a:lnTo>
                  <a:lnTo>
                    <a:pt x="2804234" y="2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2327488" y="4193820"/>
              <a:ext cx="48895" cy="194310"/>
            </a:xfrm>
            <a:custGeom>
              <a:rect b="b" l="l" r="r" t="t"/>
              <a:pathLst>
                <a:path extrusionOk="0" h="194310" w="48894">
                  <a:moveTo>
                    <a:pt x="24250" y="0"/>
                  </a:moveTo>
                  <a:lnTo>
                    <a:pt x="14811" y="7623"/>
                  </a:lnTo>
                  <a:lnTo>
                    <a:pt x="7102" y="28411"/>
                  </a:lnTo>
                  <a:lnTo>
                    <a:pt x="1905" y="59245"/>
                  </a:lnTo>
                  <a:lnTo>
                    <a:pt x="0" y="97003"/>
                  </a:lnTo>
                  <a:lnTo>
                    <a:pt x="1905" y="134762"/>
                  </a:lnTo>
                  <a:lnTo>
                    <a:pt x="7102" y="165595"/>
                  </a:lnTo>
                  <a:lnTo>
                    <a:pt x="14811" y="186384"/>
                  </a:lnTo>
                  <a:lnTo>
                    <a:pt x="24250" y="194007"/>
                  </a:lnTo>
                  <a:lnTo>
                    <a:pt x="33690" y="186384"/>
                  </a:lnTo>
                  <a:lnTo>
                    <a:pt x="41398" y="165595"/>
                  </a:lnTo>
                  <a:lnTo>
                    <a:pt x="46595" y="134762"/>
                  </a:lnTo>
                  <a:lnTo>
                    <a:pt x="48501" y="97003"/>
                  </a:lnTo>
                  <a:lnTo>
                    <a:pt x="46595" y="59245"/>
                  </a:lnTo>
                  <a:lnTo>
                    <a:pt x="41398" y="28411"/>
                  </a:lnTo>
                  <a:lnTo>
                    <a:pt x="33690" y="7623"/>
                  </a:lnTo>
                  <a:lnTo>
                    <a:pt x="24250" y="0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2327488" y="4193823"/>
              <a:ext cx="2853055" cy="194310"/>
            </a:xfrm>
            <a:custGeom>
              <a:rect b="b" l="l" r="r" t="t"/>
              <a:pathLst>
                <a:path extrusionOk="0" h="194310" w="2853054">
                  <a:moveTo>
                    <a:pt x="24250" y="0"/>
                  </a:moveTo>
                  <a:lnTo>
                    <a:pt x="46594" y="59245"/>
                  </a:lnTo>
                  <a:lnTo>
                    <a:pt x="46594" y="134762"/>
                  </a:lnTo>
                  <a:lnTo>
                    <a:pt x="33689" y="186385"/>
                  </a:lnTo>
                  <a:lnTo>
                    <a:pt x="24250" y="194008"/>
                  </a:lnTo>
                  <a:lnTo>
                    <a:pt x="14810" y="186385"/>
                  </a:lnTo>
                  <a:lnTo>
                    <a:pt x="7102" y="165596"/>
                  </a:lnTo>
                  <a:lnTo>
                    <a:pt x="1905" y="134762"/>
                  </a:lnTo>
                  <a:lnTo>
                    <a:pt x="0" y="97004"/>
                  </a:lnTo>
                  <a:lnTo>
                    <a:pt x="1905" y="59245"/>
                  </a:lnTo>
                  <a:lnTo>
                    <a:pt x="7102" y="28411"/>
                  </a:lnTo>
                  <a:lnTo>
                    <a:pt x="14810" y="7623"/>
                  </a:lnTo>
                  <a:lnTo>
                    <a:pt x="24250" y="0"/>
                  </a:lnTo>
                  <a:lnTo>
                    <a:pt x="2828485" y="0"/>
                  </a:lnTo>
                  <a:lnTo>
                    <a:pt x="2837924" y="7623"/>
                  </a:lnTo>
                  <a:lnTo>
                    <a:pt x="2845632" y="28411"/>
                  </a:lnTo>
                  <a:lnTo>
                    <a:pt x="2850829" y="59245"/>
                  </a:lnTo>
                  <a:lnTo>
                    <a:pt x="2852735" y="97004"/>
                  </a:lnTo>
                  <a:lnTo>
                    <a:pt x="2850829" y="134762"/>
                  </a:lnTo>
                  <a:lnTo>
                    <a:pt x="2845632" y="165596"/>
                  </a:lnTo>
                  <a:lnTo>
                    <a:pt x="2837924" y="186385"/>
                  </a:lnTo>
                  <a:lnTo>
                    <a:pt x="2828485" y="194008"/>
                  </a:lnTo>
                  <a:lnTo>
                    <a:pt x="24250" y="194005"/>
                  </a:lnTo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3" name="Google Shape;523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362191" y="3829705"/>
              <a:ext cx="701600" cy="558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13023" y="3825728"/>
              <a:ext cx="701600" cy="558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874263" y="3947159"/>
              <a:ext cx="466343" cy="478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843272" y="3913631"/>
              <a:ext cx="466344" cy="475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322199" y="3679445"/>
              <a:ext cx="1188638" cy="1212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410711" y="3788663"/>
              <a:ext cx="862584" cy="880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100044" y="3736273"/>
              <a:ext cx="449366" cy="543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59035" y="4162410"/>
              <a:ext cx="449366" cy="5433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1" name="Google Shape;531;p14"/>
          <p:cNvSpPr txBox="1"/>
          <p:nvPr/>
        </p:nvSpPr>
        <p:spPr>
          <a:xfrm>
            <a:off x="75500" y="6517650"/>
            <a:ext cx="7018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15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8" name="Google Shape;538;p15"/>
          <p:cNvSpPr txBox="1"/>
          <p:nvPr>
            <p:ph type="title"/>
          </p:nvPr>
        </p:nvSpPr>
        <p:spPr>
          <a:xfrm>
            <a:off x="855396" y="387603"/>
            <a:ext cx="498348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Punti deboli della sicurezza TCP/IP: Livello Internet</a:t>
            </a:r>
            <a:endParaRPr/>
          </a:p>
        </p:txBody>
      </p:sp>
      <p:grpSp>
        <p:nvGrpSpPr>
          <p:cNvPr id="539" name="Google Shape;539;p1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540" name="Google Shape;54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1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15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543" name="Google Shape;543;p15"/>
          <p:cNvGraphicFramePr/>
          <p:nvPr/>
        </p:nvGraphicFramePr>
        <p:xfrm>
          <a:off x="10007405" y="87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1143625"/>
              </a:tblGrid>
              <a:tr h="36957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Applicazione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8100" marB="0" marR="0" marL="0">
                    <a:lnL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ECD"/>
                    </a:solidFill>
                  </a:tcPr>
                </a:tc>
              </a:tr>
              <a:tr h="376550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Trasporto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68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FED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 u="none" cap="none" strike="noStrik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Internet</a:t>
                      </a:r>
                      <a:endParaRPr sz="115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3025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5E1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31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Collegamento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780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3CF"/>
                    </a:solidFill>
                  </a:tcPr>
                </a:tc>
              </a:tr>
            </a:tbl>
          </a:graphicData>
        </a:graphic>
      </p:graphicFrame>
      <p:grpSp>
        <p:nvGrpSpPr>
          <p:cNvPr id="544" name="Google Shape;544;p15"/>
          <p:cNvGrpSpPr/>
          <p:nvPr/>
        </p:nvGrpSpPr>
        <p:grpSpPr>
          <a:xfrm>
            <a:off x="1996439" y="826214"/>
            <a:ext cx="9688488" cy="3434889"/>
            <a:chOff x="1996439" y="826214"/>
            <a:chExt cx="9688488" cy="3434889"/>
          </a:xfrm>
        </p:grpSpPr>
        <p:sp>
          <p:nvSpPr>
            <p:cNvPr id="545" name="Google Shape;545;p15"/>
            <p:cNvSpPr/>
            <p:nvPr/>
          </p:nvSpPr>
          <p:spPr>
            <a:xfrm>
              <a:off x="11195343" y="826214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215638" y="0"/>
                  </a:moveTo>
                  <a:lnTo>
                    <a:pt x="0" y="215638"/>
                  </a:lnTo>
                  <a:lnTo>
                    <a:pt x="215638" y="431276"/>
                  </a:lnTo>
                  <a:lnTo>
                    <a:pt x="215638" y="323457"/>
                  </a:lnTo>
                  <a:lnTo>
                    <a:pt x="488969" y="323457"/>
                  </a:lnTo>
                  <a:lnTo>
                    <a:pt x="488969" y="107819"/>
                  </a:lnTo>
                  <a:lnTo>
                    <a:pt x="215638" y="107819"/>
                  </a:lnTo>
                  <a:lnTo>
                    <a:pt x="21563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11195343" y="826214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0" y="215638"/>
                  </a:moveTo>
                  <a:lnTo>
                    <a:pt x="215638" y="0"/>
                  </a:lnTo>
                  <a:lnTo>
                    <a:pt x="215638" y="107819"/>
                  </a:lnTo>
                  <a:lnTo>
                    <a:pt x="488968" y="107819"/>
                  </a:lnTo>
                  <a:lnTo>
                    <a:pt x="488968" y="323458"/>
                  </a:lnTo>
                  <a:lnTo>
                    <a:pt x="215638" y="323458"/>
                  </a:lnTo>
                  <a:lnTo>
                    <a:pt x="215638" y="431277"/>
                  </a:lnTo>
                  <a:lnTo>
                    <a:pt x="0" y="215638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7" name="Google Shape;54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73551" y="3541775"/>
              <a:ext cx="536448" cy="557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96439" y="3428999"/>
              <a:ext cx="795527" cy="832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45663" y="3368040"/>
              <a:ext cx="798576" cy="8321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0" name="Google Shape;550;p15"/>
          <p:cNvSpPr txBox="1"/>
          <p:nvPr/>
        </p:nvSpPr>
        <p:spPr>
          <a:xfrm>
            <a:off x="2135441" y="3678428"/>
            <a:ext cx="387350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marR="508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ping 187.81.1.3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1" name="Google Shape;55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67655" y="3429000"/>
            <a:ext cx="847344" cy="83210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5"/>
          <p:cNvSpPr txBox="1"/>
          <p:nvPr/>
        </p:nvSpPr>
        <p:spPr>
          <a:xfrm>
            <a:off x="5385235" y="4147820"/>
            <a:ext cx="3873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187.81.1.3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53" name="Google Shape;553;p15"/>
          <p:cNvGrpSpPr/>
          <p:nvPr/>
        </p:nvGrpSpPr>
        <p:grpSpPr>
          <a:xfrm>
            <a:off x="3764521" y="3311663"/>
            <a:ext cx="1104840" cy="573284"/>
            <a:chOff x="3764521" y="3311663"/>
            <a:chExt cx="1104840" cy="573284"/>
          </a:xfrm>
        </p:grpSpPr>
        <p:sp>
          <p:nvSpPr>
            <p:cNvPr id="554" name="Google Shape;554;p15"/>
            <p:cNvSpPr/>
            <p:nvPr/>
          </p:nvSpPr>
          <p:spPr>
            <a:xfrm>
              <a:off x="3767001" y="3543317"/>
              <a:ext cx="1102360" cy="341630"/>
            </a:xfrm>
            <a:custGeom>
              <a:rect b="b" l="l" r="r" t="t"/>
              <a:pathLst>
                <a:path extrusionOk="0" h="341629" w="1102360">
                  <a:moveTo>
                    <a:pt x="931151" y="0"/>
                  </a:moveTo>
                  <a:lnTo>
                    <a:pt x="931151" y="85390"/>
                  </a:lnTo>
                  <a:lnTo>
                    <a:pt x="0" y="85390"/>
                  </a:lnTo>
                  <a:lnTo>
                    <a:pt x="0" y="256174"/>
                  </a:lnTo>
                  <a:lnTo>
                    <a:pt x="931151" y="256174"/>
                  </a:lnTo>
                  <a:lnTo>
                    <a:pt x="931151" y="341566"/>
                  </a:lnTo>
                  <a:lnTo>
                    <a:pt x="1101934" y="170783"/>
                  </a:lnTo>
                  <a:lnTo>
                    <a:pt x="93115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55" name="Google Shape;555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764521" y="3311663"/>
              <a:ext cx="701600" cy="558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6" name="Google Shape;556;p15"/>
          <p:cNvSpPr txBox="1"/>
          <p:nvPr/>
        </p:nvSpPr>
        <p:spPr>
          <a:xfrm>
            <a:off x="3998315" y="3532123"/>
            <a:ext cx="300990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marR="508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Richiesta di eco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7" name="Google Shape;557;p15"/>
          <p:cNvSpPr txBox="1"/>
          <p:nvPr/>
        </p:nvSpPr>
        <p:spPr>
          <a:xfrm>
            <a:off x="692056" y="1489583"/>
            <a:ext cx="70143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01599" lvl="0" marL="10350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Diagnosi della rete e dei dispositivi/risorse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95250" lvl="1" marL="287020" rtl="0" algn="just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Protocollo principale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ICMP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95250" lvl="1" marL="28702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Obiettivo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verificare lo stato di salute di un nodo o di una rete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85090" lvl="2" marL="469265" marR="5080" rtl="0" algn="just">
              <a:lnSpc>
                <a:spcPct val="97900"/>
              </a:lnSpc>
              <a:spcBef>
                <a:spcPts val="72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Nota: ICMP funziona con il comando "ping", che consente di inviare pacchetti di richiesta di eco al nodo di destinazione per ricevere un pacchetto ICMP contenente la "risposta di eco</a:t>
            </a:r>
            <a:r>
              <a:rPr lang="en-US" sz="1300">
                <a:latin typeface="Noto Sans Symbols"/>
                <a:ea typeface="Noto Sans Symbols"/>
                <a:cs typeface="Noto Sans Symbols"/>
                <a:sym typeface="Noto Sans Symbols"/>
              </a:rPr>
              <a:t>✂ 🡪 </a:t>
            </a: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$ ping 187.81.1.3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1430" rtl="0" algn="ctr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187.81.1.3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58" name="Google Shape;558;p15"/>
          <p:cNvGrpSpPr/>
          <p:nvPr/>
        </p:nvGrpSpPr>
        <p:grpSpPr>
          <a:xfrm>
            <a:off x="3756973" y="3865223"/>
            <a:ext cx="1153102" cy="613704"/>
            <a:chOff x="3756973" y="3865223"/>
            <a:chExt cx="1153102" cy="613704"/>
          </a:xfrm>
        </p:grpSpPr>
        <p:sp>
          <p:nvSpPr>
            <p:cNvPr id="559" name="Google Shape;559;p15"/>
            <p:cNvSpPr/>
            <p:nvPr/>
          </p:nvSpPr>
          <p:spPr>
            <a:xfrm>
              <a:off x="3756973" y="3865223"/>
              <a:ext cx="1072515" cy="341630"/>
            </a:xfrm>
            <a:custGeom>
              <a:rect b="b" l="l" r="r" t="t"/>
              <a:pathLst>
                <a:path extrusionOk="0" h="341629" w="1072514">
                  <a:moveTo>
                    <a:pt x="170783" y="0"/>
                  </a:moveTo>
                  <a:lnTo>
                    <a:pt x="0" y="170781"/>
                  </a:lnTo>
                  <a:lnTo>
                    <a:pt x="170783" y="341565"/>
                  </a:lnTo>
                  <a:lnTo>
                    <a:pt x="170783" y="256174"/>
                  </a:lnTo>
                  <a:lnTo>
                    <a:pt x="1072419" y="256174"/>
                  </a:lnTo>
                  <a:lnTo>
                    <a:pt x="1072419" y="85390"/>
                  </a:lnTo>
                  <a:lnTo>
                    <a:pt x="170783" y="85390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0" name="Google Shape;560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208842" y="3920805"/>
              <a:ext cx="701233" cy="558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1" name="Google Shape;561;p15"/>
          <p:cNvSpPr txBox="1"/>
          <p:nvPr/>
        </p:nvSpPr>
        <p:spPr>
          <a:xfrm>
            <a:off x="4269787" y="4364228"/>
            <a:ext cx="3873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187.81.1.4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2" name="Google Shape;562;p15"/>
          <p:cNvSpPr txBox="1"/>
          <p:nvPr/>
        </p:nvSpPr>
        <p:spPr>
          <a:xfrm>
            <a:off x="2056632" y="4172204"/>
            <a:ext cx="3873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187.81.1.4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3" name="Google Shape;563;p15"/>
          <p:cNvSpPr txBox="1"/>
          <p:nvPr/>
        </p:nvSpPr>
        <p:spPr>
          <a:xfrm>
            <a:off x="4264062" y="4147820"/>
            <a:ext cx="212725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marR="508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Risposta di Eco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64" name="Google Shape;564;p15"/>
          <p:cNvGrpSpPr/>
          <p:nvPr/>
        </p:nvGrpSpPr>
        <p:grpSpPr>
          <a:xfrm>
            <a:off x="2033016" y="5382767"/>
            <a:ext cx="1456944" cy="883919"/>
            <a:chOff x="2033016" y="5382767"/>
            <a:chExt cx="1456944" cy="883919"/>
          </a:xfrm>
        </p:grpSpPr>
        <p:pic>
          <p:nvPicPr>
            <p:cNvPr id="565" name="Google Shape;565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691384" y="5434583"/>
              <a:ext cx="798576" cy="832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033016" y="5382767"/>
              <a:ext cx="795528" cy="8321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7" name="Google Shape;567;p15"/>
          <p:cNvSpPr txBox="1"/>
          <p:nvPr/>
        </p:nvSpPr>
        <p:spPr>
          <a:xfrm>
            <a:off x="2831346" y="5684011"/>
            <a:ext cx="387350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marR="508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ping 187.81.1.3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8" name="Google Shape;568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03064" y="5434583"/>
            <a:ext cx="847343" cy="832103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5"/>
          <p:cNvSpPr txBox="1"/>
          <p:nvPr/>
        </p:nvSpPr>
        <p:spPr>
          <a:xfrm>
            <a:off x="5219660" y="6153403"/>
            <a:ext cx="3873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187.81.1.3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70" name="Google Shape;570;p15"/>
          <p:cNvGrpSpPr/>
          <p:nvPr/>
        </p:nvGrpSpPr>
        <p:grpSpPr>
          <a:xfrm>
            <a:off x="3598946" y="5317730"/>
            <a:ext cx="1104840" cy="573284"/>
            <a:chOff x="3598946" y="5317730"/>
            <a:chExt cx="1104840" cy="573284"/>
          </a:xfrm>
        </p:grpSpPr>
        <p:sp>
          <p:nvSpPr>
            <p:cNvPr id="571" name="Google Shape;571;p15"/>
            <p:cNvSpPr/>
            <p:nvPr/>
          </p:nvSpPr>
          <p:spPr>
            <a:xfrm>
              <a:off x="3601426" y="5549384"/>
              <a:ext cx="1102360" cy="341630"/>
            </a:xfrm>
            <a:custGeom>
              <a:rect b="b" l="l" r="r" t="t"/>
              <a:pathLst>
                <a:path extrusionOk="0" h="341629" w="1102360">
                  <a:moveTo>
                    <a:pt x="931151" y="0"/>
                  </a:moveTo>
                  <a:lnTo>
                    <a:pt x="931151" y="85391"/>
                  </a:lnTo>
                  <a:lnTo>
                    <a:pt x="0" y="85391"/>
                  </a:lnTo>
                  <a:lnTo>
                    <a:pt x="0" y="256174"/>
                  </a:lnTo>
                  <a:lnTo>
                    <a:pt x="931151" y="256174"/>
                  </a:lnTo>
                  <a:lnTo>
                    <a:pt x="931151" y="341565"/>
                  </a:lnTo>
                  <a:lnTo>
                    <a:pt x="1101934" y="170782"/>
                  </a:lnTo>
                  <a:lnTo>
                    <a:pt x="93115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2" name="Google Shape;572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598946" y="5317730"/>
              <a:ext cx="701600" cy="558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3" name="Google Shape;573;p15"/>
          <p:cNvSpPr txBox="1"/>
          <p:nvPr/>
        </p:nvSpPr>
        <p:spPr>
          <a:xfrm>
            <a:off x="3832739" y="5626100"/>
            <a:ext cx="30099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richiesta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4" name="Google Shape;574;p15"/>
          <p:cNvSpPr txBox="1"/>
          <p:nvPr/>
        </p:nvSpPr>
        <p:spPr>
          <a:xfrm>
            <a:off x="2752538" y="6177788"/>
            <a:ext cx="3873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187.81.1.4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5" name="Google Shape;575;p15"/>
          <p:cNvSpPr/>
          <p:nvPr/>
        </p:nvSpPr>
        <p:spPr>
          <a:xfrm>
            <a:off x="3596335" y="5812523"/>
            <a:ext cx="749935" cy="408305"/>
          </a:xfrm>
          <a:custGeom>
            <a:rect b="b" l="l" r="r" t="t"/>
            <a:pathLst>
              <a:path extrusionOk="0" h="408304" w="749935">
                <a:moveTo>
                  <a:pt x="749439" y="331635"/>
                </a:moveTo>
                <a:lnTo>
                  <a:pt x="687362" y="269570"/>
                </a:lnTo>
                <a:lnTo>
                  <a:pt x="749325" y="207606"/>
                </a:lnTo>
                <a:lnTo>
                  <a:pt x="683615" y="141909"/>
                </a:lnTo>
                <a:lnTo>
                  <a:pt x="749325" y="76200"/>
                </a:lnTo>
                <a:lnTo>
                  <a:pt x="673125" y="0"/>
                </a:lnTo>
                <a:lnTo>
                  <a:pt x="673125" y="38100"/>
                </a:lnTo>
                <a:lnTo>
                  <a:pt x="0" y="38100"/>
                </a:lnTo>
                <a:lnTo>
                  <a:pt x="0" y="114300"/>
                </a:lnTo>
                <a:lnTo>
                  <a:pt x="673125" y="114300"/>
                </a:lnTo>
                <a:lnTo>
                  <a:pt x="673125" y="131406"/>
                </a:lnTo>
                <a:lnTo>
                  <a:pt x="673125" y="152400"/>
                </a:lnTo>
                <a:lnTo>
                  <a:pt x="673125" y="169506"/>
                </a:lnTo>
                <a:lnTo>
                  <a:pt x="0" y="169506"/>
                </a:lnTo>
                <a:lnTo>
                  <a:pt x="0" y="245706"/>
                </a:lnTo>
                <a:lnTo>
                  <a:pt x="673125" y="245706"/>
                </a:lnTo>
                <a:lnTo>
                  <a:pt x="673125" y="283806"/>
                </a:lnTo>
                <a:lnTo>
                  <a:pt x="673239" y="293535"/>
                </a:lnTo>
                <a:lnTo>
                  <a:pt x="114" y="293535"/>
                </a:lnTo>
                <a:lnTo>
                  <a:pt x="114" y="369735"/>
                </a:lnTo>
                <a:lnTo>
                  <a:pt x="673239" y="369735"/>
                </a:lnTo>
                <a:lnTo>
                  <a:pt x="673239" y="407835"/>
                </a:lnTo>
                <a:lnTo>
                  <a:pt x="749439" y="331635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3590880" y="6321158"/>
            <a:ext cx="749935" cy="152400"/>
          </a:xfrm>
          <a:custGeom>
            <a:rect b="b" l="l" r="r" t="t"/>
            <a:pathLst>
              <a:path extrusionOk="0" h="152400" w="749935">
                <a:moveTo>
                  <a:pt x="673129" y="0"/>
                </a:moveTo>
                <a:lnTo>
                  <a:pt x="673129" y="38099"/>
                </a:lnTo>
                <a:lnTo>
                  <a:pt x="0" y="38099"/>
                </a:lnTo>
                <a:lnTo>
                  <a:pt x="0" y="114299"/>
                </a:lnTo>
                <a:lnTo>
                  <a:pt x="673129" y="114299"/>
                </a:lnTo>
                <a:lnTo>
                  <a:pt x="673129" y="152399"/>
                </a:lnTo>
                <a:lnTo>
                  <a:pt x="749327" y="76199"/>
                </a:lnTo>
                <a:lnTo>
                  <a:pt x="673129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5"/>
          <p:cNvSpPr txBox="1"/>
          <p:nvPr/>
        </p:nvSpPr>
        <p:spPr>
          <a:xfrm>
            <a:off x="3338423" y="6214364"/>
            <a:ext cx="130111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1 milione di messaggi in poco tempo!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78" name="Google Shape;578;p15"/>
          <p:cNvGrpSpPr/>
          <p:nvPr/>
        </p:nvGrpSpPr>
        <p:grpSpPr>
          <a:xfrm>
            <a:off x="5347018" y="5837052"/>
            <a:ext cx="2350770" cy="174625"/>
            <a:chOff x="5347018" y="5837052"/>
            <a:chExt cx="2350770" cy="174625"/>
          </a:xfrm>
        </p:grpSpPr>
        <p:sp>
          <p:nvSpPr>
            <p:cNvPr id="579" name="Google Shape;579;p15"/>
            <p:cNvSpPr/>
            <p:nvPr/>
          </p:nvSpPr>
          <p:spPr>
            <a:xfrm>
              <a:off x="5347018" y="5837052"/>
              <a:ext cx="2350770" cy="174625"/>
            </a:xfrm>
            <a:custGeom>
              <a:rect b="b" l="l" r="r" t="t"/>
              <a:pathLst>
                <a:path extrusionOk="0" h="174625" w="2350770">
                  <a:moveTo>
                    <a:pt x="2350295" y="0"/>
                  </a:moveTo>
                  <a:lnTo>
                    <a:pt x="0" y="0"/>
                  </a:lnTo>
                  <a:lnTo>
                    <a:pt x="0" y="174476"/>
                  </a:lnTo>
                  <a:lnTo>
                    <a:pt x="2350295" y="174476"/>
                  </a:lnTo>
                  <a:lnTo>
                    <a:pt x="2350295" y="0"/>
                  </a:lnTo>
                  <a:close/>
                </a:path>
              </a:pathLst>
            </a:custGeom>
            <a:solidFill>
              <a:srgbClr val="EB7B6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5347018" y="5837052"/>
              <a:ext cx="2350770" cy="174625"/>
            </a:xfrm>
            <a:custGeom>
              <a:rect b="b" l="l" r="r" t="t"/>
              <a:pathLst>
                <a:path extrusionOk="0" h="174625" w="2350770">
                  <a:moveTo>
                    <a:pt x="0" y="0"/>
                  </a:moveTo>
                  <a:lnTo>
                    <a:pt x="2350295" y="0"/>
                  </a:lnTo>
                  <a:lnTo>
                    <a:pt x="2350295" y="174477"/>
                  </a:lnTo>
                  <a:lnTo>
                    <a:pt x="0" y="17447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1" name="Google Shape;581;p15"/>
          <p:cNvSpPr txBox="1"/>
          <p:nvPr/>
        </p:nvSpPr>
        <p:spPr>
          <a:xfrm>
            <a:off x="5445841" y="5818632"/>
            <a:ext cx="215646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Buffer di comunicazione saturato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2" name="Google Shape;582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23624" y="5376380"/>
            <a:ext cx="1808527" cy="567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3" name="Google Shape;583;p15"/>
          <p:cNvGrpSpPr/>
          <p:nvPr/>
        </p:nvGrpSpPr>
        <p:grpSpPr>
          <a:xfrm>
            <a:off x="4297751" y="3462061"/>
            <a:ext cx="1834825" cy="2512018"/>
            <a:chOff x="4297751" y="3462061"/>
            <a:chExt cx="1834825" cy="2512018"/>
          </a:xfrm>
        </p:grpSpPr>
        <p:pic>
          <p:nvPicPr>
            <p:cNvPr id="584" name="Google Shape;584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047488" y="5169407"/>
              <a:ext cx="1085088" cy="804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297751" y="3462061"/>
              <a:ext cx="233297" cy="2000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6" name="Google Shape;586;p15"/>
          <p:cNvSpPr txBox="1"/>
          <p:nvPr/>
        </p:nvSpPr>
        <p:spPr>
          <a:xfrm>
            <a:off x="4364393" y="3456432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7" name="Google Shape;587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546907" y="4111351"/>
            <a:ext cx="233299" cy="20005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5"/>
          <p:cNvSpPr txBox="1"/>
          <p:nvPr/>
        </p:nvSpPr>
        <p:spPr>
          <a:xfrm>
            <a:off x="4613550" y="4105655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9" name="Google Shape;589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660868" y="5360855"/>
            <a:ext cx="210535" cy="20005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5"/>
          <p:cNvSpPr txBox="1"/>
          <p:nvPr/>
        </p:nvSpPr>
        <p:spPr>
          <a:xfrm>
            <a:off x="874935" y="4551172"/>
            <a:ext cx="63531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95250" lvl="0" marL="104139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Principali debolezze di sicurezza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molti degli attacchi DoS provengono dal protocollo ICMP, che è stato progettato senza alcuna misura di sicurezza.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67355" rtl="0" algn="l">
              <a:lnSpc>
                <a:spcPct val="94166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187.81.1.3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558800" rtl="0" algn="ctr">
              <a:lnSpc>
                <a:spcPct val="105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69895" rtl="0" algn="l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None/>
            </a:pPr>
            <a:r>
              <a:rPr b="1" lang="en-US" sz="500">
                <a:latin typeface="Verdana"/>
                <a:ea typeface="Verdana"/>
                <a:cs typeface="Verdana"/>
                <a:sym typeface="Verdana"/>
              </a:rPr>
              <a:t>Eco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1" name="Google Shape;591;p15"/>
          <p:cNvSpPr txBox="1"/>
          <p:nvPr/>
        </p:nvSpPr>
        <p:spPr>
          <a:xfrm>
            <a:off x="126875" y="6539475"/>
            <a:ext cx="7385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16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8" name="Google Shape;598;p16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TCP/IP Punti deboli della sicurezza: livello di trasporto</a:t>
            </a:r>
            <a:endParaRPr/>
          </a:p>
        </p:txBody>
      </p:sp>
      <p:grpSp>
        <p:nvGrpSpPr>
          <p:cNvPr id="599" name="Google Shape;599;p16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600" name="Google Shape;60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p1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" name="Google Shape;602;p16"/>
          <p:cNvSpPr txBox="1"/>
          <p:nvPr/>
        </p:nvSpPr>
        <p:spPr>
          <a:xfrm>
            <a:off x="692056" y="1485787"/>
            <a:ext cx="7150200" cy="31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600">
            <a:spAutoFit/>
          </a:bodyPr>
          <a:lstStyle/>
          <a:p>
            <a:pPr indent="-155575" lvl="0" marL="174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900"/>
              <a:buFont typeface="Arial"/>
              <a:buChar char="•"/>
            </a:pPr>
            <a:r>
              <a:rPr b="1" lang="en-US" sz="1900">
                <a:latin typeface="Verdana"/>
                <a:ea typeface="Verdana"/>
                <a:cs typeface="Verdana"/>
                <a:sym typeface="Verdana"/>
              </a:rPr>
              <a:t>Diagnosi della rete e dei dispositivi/risorse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indent="-147955" lvl="1" marL="349250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Protocolli principali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 TCP e UDP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07950" lvl="1" marL="286385" marR="462280" rtl="0" algn="l">
              <a:lnSpc>
                <a:spcPct val="99400"/>
              </a:lnSpc>
              <a:spcBef>
                <a:spcPts val="565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	Obiettivo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 entrambi i protocolli sono responsabili della frammentazione e del riassemblaggio dei datagrammi di dati nell'ambito di una connessione orientata ai servizi.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07950" lvl="2" marL="469265" marR="5080" rtl="0" algn="l">
              <a:lnSpc>
                <a:spcPct val="103699"/>
              </a:lnSpc>
              <a:spcBef>
                <a:spcPts val="78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Orientato al servizio significa che tutti i frammenti arrivano a destinazione in modo ordinato e completo.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07950" lvl="1" marL="286385" marR="444500" rtl="0" algn="l">
              <a:lnSpc>
                <a:spcPct val="117222"/>
              </a:lnSpc>
              <a:spcBef>
                <a:spcPts val="68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	Principali punti deboli della sicurezza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 entrambi i protocolli sono stati progettati senza prevedere misure di sicurezza.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3" name="Google Shape;603;p16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04" name="Google Shape;604;p16"/>
          <p:cNvGraphicFramePr/>
          <p:nvPr/>
        </p:nvGraphicFramePr>
        <p:xfrm>
          <a:off x="10007405" y="87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1143625"/>
              </a:tblGrid>
              <a:tr h="36957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Applicazione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8100" marB="0" marR="0" marL="0">
                    <a:lnL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ECD"/>
                    </a:solidFill>
                  </a:tcPr>
                </a:tc>
              </a:tr>
              <a:tr h="376550"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 u="none" cap="none" strike="noStrik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Trasporto</a:t>
                      </a:r>
                      <a:endParaRPr sz="115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21275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FED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Internet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9225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5E1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311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Collegamento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780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3CF"/>
                    </a:solidFill>
                  </a:tcPr>
                </a:tc>
              </a:tr>
            </a:tbl>
          </a:graphicData>
        </a:graphic>
      </p:graphicFrame>
      <p:grpSp>
        <p:nvGrpSpPr>
          <p:cNvPr id="605" name="Google Shape;605;p16"/>
          <p:cNvGrpSpPr/>
          <p:nvPr/>
        </p:nvGrpSpPr>
        <p:grpSpPr>
          <a:xfrm>
            <a:off x="11221160" y="454834"/>
            <a:ext cx="489584" cy="431800"/>
            <a:chOff x="11221160" y="454834"/>
            <a:chExt cx="489584" cy="431800"/>
          </a:xfrm>
        </p:grpSpPr>
        <p:sp>
          <p:nvSpPr>
            <p:cNvPr id="606" name="Google Shape;606;p16"/>
            <p:cNvSpPr/>
            <p:nvPr/>
          </p:nvSpPr>
          <p:spPr>
            <a:xfrm>
              <a:off x="11221160" y="454834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215638" y="0"/>
                  </a:moveTo>
                  <a:lnTo>
                    <a:pt x="0" y="215638"/>
                  </a:lnTo>
                  <a:lnTo>
                    <a:pt x="215638" y="431276"/>
                  </a:lnTo>
                  <a:lnTo>
                    <a:pt x="215638" y="323457"/>
                  </a:lnTo>
                  <a:lnTo>
                    <a:pt x="488967" y="323457"/>
                  </a:lnTo>
                  <a:lnTo>
                    <a:pt x="488967" y="107819"/>
                  </a:lnTo>
                  <a:lnTo>
                    <a:pt x="215638" y="107819"/>
                  </a:lnTo>
                  <a:lnTo>
                    <a:pt x="21563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11221160" y="454834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0" y="215638"/>
                  </a:moveTo>
                  <a:lnTo>
                    <a:pt x="215638" y="0"/>
                  </a:lnTo>
                  <a:lnTo>
                    <a:pt x="215638" y="107819"/>
                  </a:lnTo>
                  <a:lnTo>
                    <a:pt x="488968" y="107819"/>
                  </a:lnTo>
                  <a:lnTo>
                    <a:pt x="488968" y="323458"/>
                  </a:lnTo>
                  <a:lnTo>
                    <a:pt x="215638" y="323458"/>
                  </a:lnTo>
                  <a:lnTo>
                    <a:pt x="215638" y="431277"/>
                  </a:lnTo>
                  <a:lnTo>
                    <a:pt x="0" y="215638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" name="Google Shape;608;p16"/>
          <p:cNvSpPr txBox="1"/>
          <p:nvPr/>
        </p:nvSpPr>
        <p:spPr>
          <a:xfrm>
            <a:off x="126877" y="6539483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7"/>
          <p:cNvGrpSpPr/>
          <p:nvPr/>
        </p:nvGrpSpPr>
        <p:grpSpPr>
          <a:xfrm>
            <a:off x="7159892" y="0"/>
            <a:ext cx="5032107" cy="6858000"/>
            <a:chOff x="7159892" y="0"/>
            <a:chExt cx="5032107" cy="6858000"/>
          </a:xfrm>
        </p:grpSpPr>
        <p:pic>
          <p:nvPicPr>
            <p:cNvPr id="614" name="Google Shape;61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59892" y="0"/>
              <a:ext cx="503210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6" name="Google Shape;616;p17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17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TCP/IP Punti deboli della sicurezza: livello applicazione</a:t>
            </a:r>
            <a:endParaRPr/>
          </a:p>
        </p:txBody>
      </p:sp>
      <p:sp>
        <p:nvSpPr>
          <p:cNvPr id="618" name="Google Shape;618;p17"/>
          <p:cNvSpPr txBox="1"/>
          <p:nvPr/>
        </p:nvSpPr>
        <p:spPr>
          <a:xfrm>
            <a:off x="692050" y="1489575"/>
            <a:ext cx="63228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543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Trasferimento di informazioni e comunicazione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49225" lvl="1" marL="34417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Protocolli principali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HTTP e FTP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49225" lvl="1" marL="34417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Obiettivo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9" name="Google Shape;619;p17"/>
          <p:cNvSpPr txBox="1"/>
          <p:nvPr/>
        </p:nvSpPr>
        <p:spPr>
          <a:xfrm>
            <a:off x="1007496" y="2528262"/>
            <a:ext cx="6093600" cy="1528800"/>
          </a:xfrm>
          <a:prstGeom prst="rect">
            <a:avLst/>
          </a:prstGeom>
          <a:noFill/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2050">
            <a:spAutoFit/>
          </a:bodyPr>
          <a:lstStyle/>
          <a:p>
            <a:pPr indent="-88900" lvl="0" marL="154305" marR="64769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	HTTP è considerato il protocollo di Internet e costituisce la base del WWW (World Wide Web), in cui i documenti ipertestuali (testi interpretati da dispositivi di rete)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54305" rtl="0" algn="l">
              <a:lnSpc>
                <a:spcPct val="1143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possono includere collegamenti ad altre risorse di rete, globalizzando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54305" marR="67310" rtl="0" algn="l">
              <a:lnSpc>
                <a:spcPct val="124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le connessioni e la navigazione di pagine e risorse su Internet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0" name="Google Shape;620;p17"/>
          <p:cNvSpPr txBox="1"/>
          <p:nvPr/>
        </p:nvSpPr>
        <p:spPr>
          <a:xfrm>
            <a:off x="1007495" y="4124313"/>
            <a:ext cx="6093600" cy="231000"/>
          </a:xfrm>
          <a:prstGeom prst="rect">
            <a:avLst/>
          </a:prstGeom>
          <a:noFill/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0970" lvl="0" marL="210184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FTP per il trasferimento di dati attraverso le porte TCP-20-21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1" name="Google Shape;621;p17"/>
          <p:cNvSpPr txBox="1"/>
          <p:nvPr/>
        </p:nvSpPr>
        <p:spPr>
          <a:xfrm>
            <a:off x="7391380" y="4422473"/>
            <a:ext cx="3903979" cy="2085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48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2" name="Google Shape;622;p17"/>
          <p:cNvSpPr txBox="1"/>
          <p:nvPr/>
        </p:nvSpPr>
        <p:spPr>
          <a:xfrm>
            <a:off x="874936" y="4410964"/>
            <a:ext cx="6529200" cy="14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95250" lvl="0" marL="104139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	Principali punti deboli della sicurezza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: entrambi i protocolli sono stati progettati senza misure di sicurezza.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85090" lvl="1" marL="287020" marR="284480" rtl="0" algn="l">
              <a:lnSpc>
                <a:spcPct val="101400"/>
              </a:lnSpc>
              <a:spcBef>
                <a:spcPts val="49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Ciò significa che il trasferimento dei dati avviene in chiaro e chiunque, con uno strumento di dissezione, può essere in grado di intercettare le comunicazioni e leggere il traffico di rete, come si può notare anche nelle due immagini di entrambe le figure.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3" name="Google Shape;623;p17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24" name="Google Shape;624;p17"/>
          <p:cNvGraphicFramePr/>
          <p:nvPr/>
        </p:nvGraphicFramePr>
        <p:xfrm>
          <a:off x="10007405" y="87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1143625"/>
              </a:tblGrid>
              <a:tr h="36957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 u="none" cap="none" strike="noStrik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Applicazione</a:t>
                      </a:r>
                      <a:endParaRPr sz="115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22550" marB="0" marR="0" marL="0">
                    <a:lnL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ECD"/>
                    </a:solidFill>
                  </a:tcPr>
                </a:tc>
              </a:tr>
              <a:tr h="376550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Trasporto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68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FED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Internet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9225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5E1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Collegamento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780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3CF"/>
                    </a:solidFill>
                  </a:tcPr>
                </a:tc>
              </a:tr>
            </a:tbl>
          </a:graphicData>
        </a:graphic>
      </p:graphicFrame>
      <p:grpSp>
        <p:nvGrpSpPr>
          <p:cNvPr id="625" name="Google Shape;625;p17"/>
          <p:cNvGrpSpPr/>
          <p:nvPr/>
        </p:nvGrpSpPr>
        <p:grpSpPr>
          <a:xfrm>
            <a:off x="7116022" y="107047"/>
            <a:ext cx="4583200" cy="6349191"/>
            <a:chOff x="7116022" y="107047"/>
            <a:chExt cx="4583200" cy="6349191"/>
          </a:xfrm>
        </p:grpSpPr>
        <p:sp>
          <p:nvSpPr>
            <p:cNvPr id="626" name="Google Shape;626;p17"/>
            <p:cNvSpPr/>
            <p:nvPr/>
          </p:nvSpPr>
          <p:spPr>
            <a:xfrm>
              <a:off x="11209638" y="107047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215638" y="0"/>
                  </a:moveTo>
                  <a:lnTo>
                    <a:pt x="0" y="215638"/>
                  </a:lnTo>
                  <a:lnTo>
                    <a:pt x="215638" y="431276"/>
                  </a:lnTo>
                  <a:lnTo>
                    <a:pt x="215638" y="323457"/>
                  </a:lnTo>
                  <a:lnTo>
                    <a:pt x="488967" y="323457"/>
                  </a:lnTo>
                  <a:lnTo>
                    <a:pt x="488967" y="107819"/>
                  </a:lnTo>
                  <a:lnTo>
                    <a:pt x="215638" y="107819"/>
                  </a:lnTo>
                  <a:lnTo>
                    <a:pt x="21563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1209638" y="107047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0" y="215638"/>
                  </a:moveTo>
                  <a:lnTo>
                    <a:pt x="215638" y="0"/>
                  </a:lnTo>
                  <a:lnTo>
                    <a:pt x="215638" y="107819"/>
                  </a:lnTo>
                  <a:lnTo>
                    <a:pt x="488968" y="107819"/>
                  </a:lnTo>
                  <a:lnTo>
                    <a:pt x="488968" y="323458"/>
                  </a:lnTo>
                  <a:lnTo>
                    <a:pt x="215638" y="323458"/>
                  </a:lnTo>
                  <a:lnTo>
                    <a:pt x="215638" y="431277"/>
                  </a:lnTo>
                  <a:lnTo>
                    <a:pt x="0" y="215638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8" name="Google Shape;62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96193" y="1658613"/>
              <a:ext cx="4188936" cy="2167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9" name="Google Shape;629;p17"/>
            <p:cNvSpPr/>
            <p:nvPr/>
          </p:nvSpPr>
          <p:spPr>
            <a:xfrm>
              <a:off x="7116022" y="2708335"/>
              <a:ext cx="410209" cy="464184"/>
            </a:xfrm>
            <a:custGeom>
              <a:rect b="b" l="l" r="r" t="t"/>
              <a:pathLst>
                <a:path extrusionOk="0" h="464185" w="410209">
                  <a:moveTo>
                    <a:pt x="204812" y="0"/>
                  </a:moveTo>
                  <a:lnTo>
                    <a:pt x="204812" y="115956"/>
                  </a:lnTo>
                  <a:lnTo>
                    <a:pt x="0" y="115956"/>
                  </a:lnTo>
                  <a:lnTo>
                    <a:pt x="0" y="347869"/>
                  </a:lnTo>
                  <a:lnTo>
                    <a:pt x="204812" y="347869"/>
                  </a:lnTo>
                  <a:lnTo>
                    <a:pt x="204812" y="463825"/>
                  </a:lnTo>
                  <a:lnTo>
                    <a:pt x="409625" y="231913"/>
                  </a:lnTo>
                  <a:lnTo>
                    <a:pt x="20481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7116022" y="2708335"/>
              <a:ext cx="410209" cy="464184"/>
            </a:xfrm>
            <a:custGeom>
              <a:rect b="b" l="l" r="r" t="t"/>
              <a:pathLst>
                <a:path extrusionOk="0" h="464185" w="410209">
                  <a:moveTo>
                    <a:pt x="204813" y="463826"/>
                  </a:moveTo>
                  <a:lnTo>
                    <a:pt x="204813" y="347869"/>
                  </a:lnTo>
                  <a:lnTo>
                    <a:pt x="0" y="347869"/>
                  </a:lnTo>
                  <a:lnTo>
                    <a:pt x="0" y="115956"/>
                  </a:lnTo>
                  <a:lnTo>
                    <a:pt x="204813" y="115956"/>
                  </a:lnTo>
                  <a:lnTo>
                    <a:pt x="204813" y="0"/>
                  </a:lnTo>
                  <a:lnTo>
                    <a:pt x="409626" y="231913"/>
                  </a:lnTo>
                  <a:lnTo>
                    <a:pt x="204813" y="463826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31" name="Google Shape;631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01863" y="3857539"/>
              <a:ext cx="4188934" cy="2598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Google Shape;632;p17"/>
            <p:cNvSpPr/>
            <p:nvPr/>
          </p:nvSpPr>
          <p:spPr>
            <a:xfrm>
              <a:off x="7116022" y="4034528"/>
              <a:ext cx="386080" cy="464184"/>
            </a:xfrm>
            <a:custGeom>
              <a:rect b="b" l="l" r="r" t="t"/>
              <a:pathLst>
                <a:path extrusionOk="0" h="464185" w="386079">
                  <a:moveTo>
                    <a:pt x="192998" y="0"/>
                  </a:moveTo>
                  <a:lnTo>
                    <a:pt x="192998" y="115957"/>
                  </a:lnTo>
                  <a:lnTo>
                    <a:pt x="0" y="115957"/>
                  </a:lnTo>
                  <a:lnTo>
                    <a:pt x="0" y="347869"/>
                  </a:lnTo>
                  <a:lnTo>
                    <a:pt x="192998" y="347869"/>
                  </a:lnTo>
                  <a:lnTo>
                    <a:pt x="192998" y="463826"/>
                  </a:lnTo>
                  <a:lnTo>
                    <a:pt x="385996" y="231913"/>
                  </a:lnTo>
                  <a:lnTo>
                    <a:pt x="19299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7116022" y="4034529"/>
              <a:ext cx="386080" cy="464184"/>
            </a:xfrm>
            <a:custGeom>
              <a:rect b="b" l="l" r="r" t="t"/>
              <a:pathLst>
                <a:path extrusionOk="0" h="464185" w="386079">
                  <a:moveTo>
                    <a:pt x="192998" y="463826"/>
                  </a:moveTo>
                  <a:lnTo>
                    <a:pt x="192998" y="347869"/>
                  </a:lnTo>
                  <a:lnTo>
                    <a:pt x="0" y="347869"/>
                  </a:lnTo>
                  <a:lnTo>
                    <a:pt x="0" y="115956"/>
                  </a:lnTo>
                  <a:lnTo>
                    <a:pt x="192998" y="115956"/>
                  </a:lnTo>
                  <a:lnTo>
                    <a:pt x="192998" y="0"/>
                  </a:lnTo>
                  <a:lnTo>
                    <a:pt x="385996" y="231913"/>
                  </a:lnTo>
                  <a:lnTo>
                    <a:pt x="192998" y="463826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4" name="Google Shape;634;p17"/>
          <p:cNvSpPr txBox="1"/>
          <p:nvPr/>
        </p:nvSpPr>
        <p:spPr>
          <a:xfrm rot="-5400000">
            <a:off x="5817240" y="3465698"/>
            <a:ext cx="374142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TUTTO È IN CHIARO!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5" name="Google Shape;635;p17"/>
          <p:cNvSpPr txBox="1"/>
          <p:nvPr/>
        </p:nvSpPr>
        <p:spPr>
          <a:xfrm>
            <a:off x="126875" y="6067550"/>
            <a:ext cx="74988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950">
            <a:spAutoFit/>
          </a:bodyPr>
          <a:lstStyle/>
          <a:p>
            <a:pPr indent="0" lvl="0" marL="48260" marR="2621280" rtl="0" algn="l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 e fonte delle figure: CloudShark, "http-get-request.pcapng", 2024 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https://www.cloudshark.org/captures/83390916ab62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48260" marR="3267709" rtl="0" algn="l">
              <a:lnSpc>
                <a:spcPct val="112857"/>
              </a:lnSpc>
              <a:spcBef>
                <a:spcPts val="125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 e fonte delle figure: CloudShark, "ftp.pcap", 2024 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URL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:https://www.cloudshark.org/captures/abdc8742488f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36" name="Google Shape;636;p17"/>
          <p:cNvGrpSpPr/>
          <p:nvPr/>
        </p:nvGrpSpPr>
        <p:grpSpPr>
          <a:xfrm>
            <a:off x="7870053" y="2106443"/>
            <a:ext cx="2628505" cy="2938746"/>
            <a:chOff x="7870053" y="2106443"/>
            <a:chExt cx="2628505" cy="2938746"/>
          </a:xfrm>
        </p:grpSpPr>
        <p:sp>
          <p:nvSpPr>
            <p:cNvPr id="637" name="Google Shape;637;p17"/>
            <p:cNvSpPr/>
            <p:nvPr/>
          </p:nvSpPr>
          <p:spPr>
            <a:xfrm>
              <a:off x="7870190" y="2231768"/>
              <a:ext cx="605790" cy="197485"/>
            </a:xfrm>
            <a:custGeom>
              <a:rect b="b" l="l" r="r" t="t"/>
              <a:pathLst>
                <a:path extrusionOk="0" h="197485" w="605790">
                  <a:moveTo>
                    <a:pt x="507030" y="0"/>
                  </a:moveTo>
                  <a:lnTo>
                    <a:pt x="507030" y="49330"/>
                  </a:lnTo>
                  <a:lnTo>
                    <a:pt x="0" y="49330"/>
                  </a:lnTo>
                  <a:lnTo>
                    <a:pt x="0" y="147993"/>
                  </a:lnTo>
                  <a:lnTo>
                    <a:pt x="507030" y="147993"/>
                  </a:lnTo>
                  <a:lnTo>
                    <a:pt x="507030" y="197324"/>
                  </a:lnTo>
                  <a:lnTo>
                    <a:pt x="605693" y="98662"/>
                  </a:lnTo>
                  <a:lnTo>
                    <a:pt x="50703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7870190" y="2231768"/>
              <a:ext cx="605790" cy="197485"/>
            </a:xfrm>
            <a:custGeom>
              <a:rect b="b" l="l" r="r" t="t"/>
              <a:pathLst>
                <a:path extrusionOk="0" h="197485" w="605790">
                  <a:moveTo>
                    <a:pt x="507030" y="197325"/>
                  </a:moveTo>
                  <a:lnTo>
                    <a:pt x="507030" y="147993"/>
                  </a:lnTo>
                  <a:lnTo>
                    <a:pt x="0" y="147993"/>
                  </a:lnTo>
                  <a:lnTo>
                    <a:pt x="0" y="49331"/>
                  </a:lnTo>
                  <a:lnTo>
                    <a:pt x="507030" y="49331"/>
                  </a:lnTo>
                  <a:lnTo>
                    <a:pt x="507030" y="0"/>
                  </a:lnTo>
                  <a:lnTo>
                    <a:pt x="605693" y="98662"/>
                  </a:lnTo>
                  <a:lnTo>
                    <a:pt x="507030" y="197325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7870053" y="4847704"/>
              <a:ext cx="605790" cy="197485"/>
            </a:xfrm>
            <a:custGeom>
              <a:rect b="b" l="l" r="r" t="t"/>
              <a:pathLst>
                <a:path extrusionOk="0" h="197485" w="605790">
                  <a:moveTo>
                    <a:pt x="507030" y="0"/>
                  </a:moveTo>
                  <a:lnTo>
                    <a:pt x="507030" y="49330"/>
                  </a:lnTo>
                  <a:lnTo>
                    <a:pt x="0" y="49330"/>
                  </a:lnTo>
                  <a:lnTo>
                    <a:pt x="0" y="147993"/>
                  </a:lnTo>
                  <a:lnTo>
                    <a:pt x="507030" y="147993"/>
                  </a:lnTo>
                  <a:lnTo>
                    <a:pt x="507030" y="197324"/>
                  </a:lnTo>
                  <a:lnTo>
                    <a:pt x="605693" y="98662"/>
                  </a:lnTo>
                  <a:lnTo>
                    <a:pt x="50703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7870053" y="4847704"/>
              <a:ext cx="605790" cy="197485"/>
            </a:xfrm>
            <a:custGeom>
              <a:rect b="b" l="l" r="r" t="t"/>
              <a:pathLst>
                <a:path extrusionOk="0" h="197485" w="605790">
                  <a:moveTo>
                    <a:pt x="507030" y="197325"/>
                  </a:moveTo>
                  <a:lnTo>
                    <a:pt x="507030" y="147993"/>
                  </a:lnTo>
                  <a:lnTo>
                    <a:pt x="0" y="147993"/>
                  </a:lnTo>
                  <a:lnTo>
                    <a:pt x="0" y="49331"/>
                  </a:lnTo>
                  <a:lnTo>
                    <a:pt x="507030" y="49331"/>
                  </a:lnTo>
                  <a:lnTo>
                    <a:pt x="507030" y="0"/>
                  </a:lnTo>
                  <a:lnTo>
                    <a:pt x="605693" y="98662"/>
                  </a:lnTo>
                  <a:lnTo>
                    <a:pt x="507030" y="197325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8500848" y="2106443"/>
              <a:ext cx="1997710" cy="569595"/>
            </a:xfrm>
            <a:custGeom>
              <a:rect b="b" l="l" r="r" t="t"/>
              <a:pathLst>
                <a:path extrusionOk="0" h="569594" w="1997709">
                  <a:moveTo>
                    <a:pt x="0" y="0"/>
                  </a:moveTo>
                  <a:lnTo>
                    <a:pt x="1997300" y="0"/>
                  </a:lnTo>
                  <a:lnTo>
                    <a:pt x="1997300" y="569092"/>
                  </a:lnTo>
                  <a:lnTo>
                    <a:pt x="0" y="56909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2" name="Google Shape;642;p17"/>
          <p:cNvSpPr txBox="1"/>
          <p:nvPr/>
        </p:nvSpPr>
        <p:spPr>
          <a:xfrm>
            <a:off x="9619424" y="2663952"/>
            <a:ext cx="85598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Dati in chiaro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3" name="Google Shape;643;p17"/>
          <p:cNvSpPr/>
          <p:nvPr/>
        </p:nvSpPr>
        <p:spPr>
          <a:xfrm>
            <a:off x="8500849" y="4545666"/>
            <a:ext cx="1997710" cy="1156335"/>
          </a:xfrm>
          <a:custGeom>
            <a:rect b="b" l="l" r="r" t="t"/>
            <a:pathLst>
              <a:path extrusionOk="0" h="1156335" w="1997709">
                <a:moveTo>
                  <a:pt x="0" y="0"/>
                </a:moveTo>
                <a:lnTo>
                  <a:pt x="1997300" y="0"/>
                </a:lnTo>
                <a:lnTo>
                  <a:pt x="1997300" y="1155717"/>
                </a:lnTo>
                <a:lnTo>
                  <a:pt x="0" y="115571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7"/>
          <p:cNvSpPr txBox="1"/>
          <p:nvPr/>
        </p:nvSpPr>
        <p:spPr>
          <a:xfrm>
            <a:off x="9641013" y="4343400"/>
            <a:ext cx="85598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Dati in chiaro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8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1" name="Google Shape;651;p18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TCP/IP Punti deboli della sicurezza: livello applicazione</a:t>
            </a:r>
            <a:endParaRPr/>
          </a:p>
        </p:txBody>
      </p:sp>
      <p:grpSp>
        <p:nvGrpSpPr>
          <p:cNvPr id="652" name="Google Shape;652;p18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653" name="Google Shape;653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Google Shape;654;p1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18"/>
          <p:cNvSpPr txBox="1"/>
          <p:nvPr/>
        </p:nvSpPr>
        <p:spPr>
          <a:xfrm>
            <a:off x="692048" y="1482425"/>
            <a:ext cx="75627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150">
            <a:spAutoFit/>
          </a:bodyPr>
          <a:lstStyle/>
          <a:p>
            <a:pPr indent="-142875" lvl="0" marL="161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Telecomando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33350" lvl="1" marL="334645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Protocollo principale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 Telnet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133350" lvl="1" marL="334645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Scopo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 questo protocollo stabilisce una connessione remota tramite la porta TCP 23.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6" name="Google Shape;656;p18"/>
          <p:cNvSpPr txBox="1"/>
          <p:nvPr/>
        </p:nvSpPr>
        <p:spPr>
          <a:xfrm>
            <a:off x="1057816" y="5293867"/>
            <a:ext cx="62751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50">
            <a:spAutoFit/>
          </a:bodyPr>
          <a:lstStyle/>
          <a:p>
            <a:pPr indent="-78740" lvl="0" marL="1041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Purtroppo, i dispositivi operativi legacy possono ancora fare affidamento su questi tipi di protocolli!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104139" marR="230504" rtl="0" algn="l">
              <a:lnSpc>
                <a:spcPct val="118333"/>
              </a:lnSpc>
              <a:spcBef>
                <a:spcPts val="615"/>
              </a:spcBef>
              <a:spcAft>
                <a:spcPts val="0"/>
              </a:spcAft>
              <a:buClr>
                <a:srgbClr val="FFBA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Gli aggressori possono sfruttare la natura non sicura dei protocolli (porta 23, 21, 80) per condurre: intercettazioni, DoS o modifiche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7" name="Google Shape;657;p18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58" name="Google Shape;658;p18"/>
          <p:cNvGraphicFramePr/>
          <p:nvPr/>
        </p:nvGraphicFramePr>
        <p:xfrm>
          <a:off x="10007405" y="87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1143625"/>
              </a:tblGrid>
              <a:tr h="36957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 u="none" cap="none" strike="noStrik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Applicazione</a:t>
                      </a:r>
                      <a:endParaRPr sz="115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22550" marB="0" marR="0" marL="0">
                    <a:lnL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ECD"/>
                    </a:solidFill>
                  </a:tcPr>
                </a:tc>
              </a:tr>
              <a:tr h="376550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Trasporto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68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FED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Internet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9225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5E1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Collegamento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780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3CF"/>
                    </a:solidFill>
                  </a:tcPr>
                </a:tc>
              </a:tr>
            </a:tbl>
          </a:graphicData>
        </a:graphic>
      </p:graphicFrame>
      <p:grpSp>
        <p:nvGrpSpPr>
          <p:cNvPr id="659" name="Google Shape;659;p18"/>
          <p:cNvGrpSpPr/>
          <p:nvPr/>
        </p:nvGrpSpPr>
        <p:grpSpPr>
          <a:xfrm>
            <a:off x="11209638" y="107047"/>
            <a:ext cx="489584" cy="431800"/>
            <a:chOff x="11209638" y="107047"/>
            <a:chExt cx="489584" cy="431800"/>
          </a:xfrm>
        </p:grpSpPr>
        <p:sp>
          <p:nvSpPr>
            <p:cNvPr id="660" name="Google Shape;660;p18"/>
            <p:cNvSpPr/>
            <p:nvPr/>
          </p:nvSpPr>
          <p:spPr>
            <a:xfrm>
              <a:off x="11209638" y="107047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215638" y="0"/>
                  </a:moveTo>
                  <a:lnTo>
                    <a:pt x="0" y="215638"/>
                  </a:lnTo>
                  <a:lnTo>
                    <a:pt x="215638" y="431276"/>
                  </a:lnTo>
                  <a:lnTo>
                    <a:pt x="215638" y="323457"/>
                  </a:lnTo>
                  <a:lnTo>
                    <a:pt x="488967" y="323457"/>
                  </a:lnTo>
                  <a:lnTo>
                    <a:pt x="488967" y="107819"/>
                  </a:lnTo>
                  <a:lnTo>
                    <a:pt x="215638" y="107819"/>
                  </a:lnTo>
                  <a:lnTo>
                    <a:pt x="21563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11209638" y="107047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0" y="215638"/>
                  </a:moveTo>
                  <a:lnTo>
                    <a:pt x="215638" y="0"/>
                  </a:lnTo>
                  <a:lnTo>
                    <a:pt x="215638" y="107819"/>
                  </a:lnTo>
                  <a:lnTo>
                    <a:pt x="488968" y="107819"/>
                  </a:lnTo>
                  <a:lnTo>
                    <a:pt x="488968" y="323458"/>
                  </a:lnTo>
                  <a:lnTo>
                    <a:pt x="215638" y="323458"/>
                  </a:lnTo>
                  <a:lnTo>
                    <a:pt x="215638" y="431277"/>
                  </a:lnTo>
                  <a:lnTo>
                    <a:pt x="0" y="215638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62" name="Google Shape;66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7340" y="3688509"/>
            <a:ext cx="5033599" cy="1540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3" name="Google Shape;663;p18"/>
          <p:cNvGraphicFramePr/>
          <p:nvPr/>
        </p:nvGraphicFramePr>
        <p:xfrm>
          <a:off x="1447815" y="36758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3926200"/>
                <a:gridCol w="530225"/>
                <a:gridCol w="587375"/>
              </a:tblGrid>
              <a:tr h="10668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</a:tr>
              <a:tr h="48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787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Dati in chiaro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675" marB="0" marR="0" marL="0">
                    <a:lnL cap="flat" cmpd="sng" w="19050">
                      <a:solidFill>
                        <a:srgbClr val="C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4" name="Google Shape;664;p18"/>
          <p:cNvSpPr txBox="1"/>
          <p:nvPr/>
        </p:nvSpPr>
        <p:spPr>
          <a:xfrm>
            <a:off x="126875" y="6259075"/>
            <a:ext cx="70329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429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Fonte e fonte delle figure: </a:t>
            </a:r>
            <a:r>
              <a:rPr lang="en-US" sz="800">
                <a:solidFill>
                  <a:srgbClr val="16161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CloudShark "telnet-client-server.pcapng", accesso nel 2024</a:t>
            </a:r>
            <a:endParaRPr sz="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3429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//www.cloudshark.org/captures/818ceaef07b8?filter=telnet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65" name="Google Shape;665;p18"/>
          <p:cNvGrpSpPr/>
          <p:nvPr/>
        </p:nvGrpSpPr>
        <p:grpSpPr>
          <a:xfrm>
            <a:off x="1804416" y="2389632"/>
            <a:ext cx="2618231" cy="780288"/>
            <a:chOff x="1804416" y="2389632"/>
            <a:chExt cx="2618231" cy="780288"/>
          </a:xfrm>
        </p:grpSpPr>
        <p:pic>
          <p:nvPicPr>
            <p:cNvPr id="666" name="Google Shape;666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04416" y="2389632"/>
              <a:ext cx="752856" cy="780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40864" y="2523744"/>
              <a:ext cx="502919" cy="524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18"/>
            <p:cNvSpPr/>
            <p:nvPr/>
          </p:nvSpPr>
          <p:spPr>
            <a:xfrm>
              <a:off x="2771218" y="2777173"/>
              <a:ext cx="1088390" cy="173355"/>
            </a:xfrm>
            <a:custGeom>
              <a:rect b="b" l="l" r="r" t="t"/>
              <a:pathLst>
                <a:path extrusionOk="0" h="173355" w="1088389">
                  <a:moveTo>
                    <a:pt x="1001814" y="0"/>
                  </a:moveTo>
                  <a:lnTo>
                    <a:pt x="1001814" y="43265"/>
                  </a:lnTo>
                  <a:lnTo>
                    <a:pt x="0" y="43265"/>
                  </a:lnTo>
                  <a:lnTo>
                    <a:pt x="0" y="129796"/>
                  </a:lnTo>
                  <a:lnTo>
                    <a:pt x="1001814" y="129796"/>
                  </a:lnTo>
                  <a:lnTo>
                    <a:pt x="1001814" y="173061"/>
                  </a:lnTo>
                  <a:lnTo>
                    <a:pt x="1088344" y="86531"/>
                  </a:lnTo>
                  <a:lnTo>
                    <a:pt x="100181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69" name="Google Shape;669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11654" y="2434400"/>
              <a:ext cx="661918" cy="523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91711" y="2490216"/>
              <a:ext cx="630936" cy="615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1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42521" y="2490607"/>
              <a:ext cx="220102" cy="1874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2" name="Google Shape;672;p18"/>
          <p:cNvSpPr txBox="1"/>
          <p:nvPr/>
        </p:nvSpPr>
        <p:spPr>
          <a:xfrm>
            <a:off x="3404153" y="2496820"/>
            <a:ext cx="9715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3" name="Google Shape;673;p18"/>
          <p:cNvSpPr txBox="1"/>
          <p:nvPr/>
        </p:nvSpPr>
        <p:spPr>
          <a:xfrm>
            <a:off x="2243679" y="2692134"/>
            <a:ext cx="395605" cy="220345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73025">
            <a:spAutoFit/>
          </a:bodyPr>
          <a:lstStyle/>
          <a:p>
            <a:pPr indent="0" lvl="0" marL="1060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Telnet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4" name="Google Shape;674;p18"/>
          <p:cNvSpPr txBox="1"/>
          <p:nvPr/>
        </p:nvSpPr>
        <p:spPr>
          <a:xfrm>
            <a:off x="3041281" y="2658363"/>
            <a:ext cx="222885" cy="153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Verdana"/>
                <a:ea typeface="Verdana"/>
                <a:cs typeface="Verdana"/>
                <a:sym typeface="Verdana"/>
              </a:rPr>
              <a:t>C&amp;C in Modbus</a:t>
            </a:r>
            <a:endParaRPr sz="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5" name="Google Shape;675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29525" y="2862440"/>
            <a:ext cx="220102" cy="187482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18"/>
          <p:cNvSpPr txBox="1"/>
          <p:nvPr/>
        </p:nvSpPr>
        <p:spPr>
          <a:xfrm>
            <a:off x="874936" y="2868676"/>
            <a:ext cx="65463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93814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941955" rtl="0" algn="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Controllore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27000" lvl="0" marL="152400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Principali punti deboli della sicurezza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: telnet presenta problemi simili a quelli di FTP e HTTP.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7" name="Google Shape;677;p18"/>
          <p:cNvSpPr/>
          <p:nvPr/>
        </p:nvSpPr>
        <p:spPr>
          <a:xfrm>
            <a:off x="2780463" y="2944936"/>
            <a:ext cx="1012190" cy="320675"/>
          </a:xfrm>
          <a:custGeom>
            <a:rect b="b" l="l" r="r" t="t"/>
            <a:pathLst>
              <a:path extrusionOk="0" h="320675" w="1012189">
                <a:moveTo>
                  <a:pt x="160049" y="0"/>
                </a:moveTo>
                <a:lnTo>
                  <a:pt x="0" y="160050"/>
                </a:lnTo>
                <a:lnTo>
                  <a:pt x="160049" y="320100"/>
                </a:lnTo>
                <a:lnTo>
                  <a:pt x="160049" y="240075"/>
                </a:lnTo>
                <a:lnTo>
                  <a:pt x="1011763" y="240075"/>
                </a:lnTo>
                <a:lnTo>
                  <a:pt x="1011763" y="80025"/>
                </a:lnTo>
                <a:lnTo>
                  <a:pt x="160049" y="80025"/>
                </a:lnTo>
                <a:lnTo>
                  <a:pt x="160049" y="0"/>
                </a:lnTo>
                <a:close/>
              </a:path>
            </a:pathLst>
          </a:custGeom>
          <a:solidFill>
            <a:srgbClr val="FFD6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8" name="Google Shape;678;p18"/>
          <p:cNvGrpSpPr/>
          <p:nvPr/>
        </p:nvGrpSpPr>
        <p:grpSpPr>
          <a:xfrm>
            <a:off x="4607704" y="2563121"/>
            <a:ext cx="1001087" cy="681413"/>
            <a:chOff x="4607704" y="2563121"/>
            <a:chExt cx="1001087" cy="681413"/>
          </a:xfrm>
        </p:grpSpPr>
        <p:sp>
          <p:nvSpPr>
            <p:cNvPr id="679" name="Google Shape;679;p18"/>
            <p:cNvSpPr/>
            <p:nvPr/>
          </p:nvSpPr>
          <p:spPr>
            <a:xfrm>
              <a:off x="4607704" y="2869651"/>
              <a:ext cx="377190" cy="187960"/>
            </a:xfrm>
            <a:custGeom>
              <a:rect b="b" l="l" r="r" t="t"/>
              <a:pathLst>
                <a:path extrusionOk="0" h="187960" w="377189">
                  <a:moveTo>
                    <a:pt x="283272" y="0"/>
                  </a:moveTo>
                  <a:lnTo>
                    <a:pt x="283272" y="46870"/>
                  </a:lnTo>
                  <a:lnTo>
                    <a:pt x="0" y="46870"/>
                  </a:lnTo>
                  <a:lnTo>
                    <a:pt x="0" y="140610"/>
                  </a:lnTo>
                  <a:lnTo>
                    <a:pt x="283272" y="140610"/>
                  </a:lnTo>
                  <a:lnTo>
                    <a:pt x="283272" y="187481"/>
                  </a:lnTo>
                  <a:lnTo>
                    <a:pt x="377013" y="93741"/>
                  </a:lnTo>
                  <a:lnTo>
                    <a:pt x="28327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0" name="Google Shape;680;p1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922809" y="2563121"/>
              <a:ext cx="685982" cy="6814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1" name="Google Shape;681;p18"/>
          <p:cNvSpPr txBox="1"/>
          <p:nvPr/>
        </p:nvSpPr>
        <p:spPr>
          <a:xfrm>
            <a:off x="5371490" y="2514600"/>
            <a:ext cx="7016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Generatore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9"/>
          <p:cNvSpPr txBox="1"/>
          <p:nvPr/>
        </p:nvSpPr>
        <p:spPr>
          <a:xfrm>
            <a:off x="11126685" y="6324600"/>
            <a:ext cx="18097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8" name="Google Shape;688;p19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TCP/IP Punti deboli della sicurezza: livello applicazione</a:t>
            </a:r>
            <a:endParaRPr/>
          </a:p>
        </p:txBody>
      </p:sp>
      <p:grpSp>
        <p:nvGrpSpPr>
          <p:cNvPr id="689" name="Google Shape;689;p19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690" name="Google Shape;690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1" name="Google Shape;691;p19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19"/>
          <p:cNvSpPr txBox="1"/>
          <p:nvPr/>
        </p:nvSpPr>
        <p:spPr>
          <a:xfrm>
            <a:off x="692056" y="1489583"/>
            <a:ext cx="6607175" cy="1548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-1543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Traduzione degli indirizzi www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35255" lvl="1" marL="330200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Protocolli principali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DNS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01600" lvl="1" marL="287020" marR="5080" rtl="0" algn="l">
              <a:lnSpc>
                <a:spcPct val="103699"/>
              </a:lnSpc>
              <a:spcBef>
                <a:spcPts val="53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	Obiettivo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consentire la traduzione degli indirizzi IP in nomi leggibili e comprensibili dall'uomo: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0805" lvl="2" marL="469265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Es. </a:t>
            </a:r>
            <a:r>
              <a:rPr lang="en-US" sz="14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www.pepeG.es </a:t>
            </a:r>
            <a:r>
              <a:rPr lang="en-US" sz="1400">
                <a:latin typeface="Noto Sans Symbols"/>
                <a:ea typeface="Noto Sans Symbols"/>
                <a:cs typeface="Noto Sans Symbols"/>
                <a:sym typeface="Noto Sans Symbols"/>
              </a:rPr>
              <a:t>🡺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1.2.1.2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3" name="Google Shape;693;p19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94" name="Google Shape;694;p19"/>
          <p:cNvGraphicFramePr/>
          <p:nvPr/>
        </p:nvGraphicFramePr>
        <p:xfrm>
          <a:off x="10007405" y="87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1143625"/>
              </a:tblGrid>
              <a:tr h="36957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 u="none" cap="none" strike="noStrike">
                          <a:solidFill>
                            <a:srgbClr val="C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Applicazione</a:t>
                      </a:r>
                      <a:endParaRPr sz="115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22550" marB="0" marR="0" marL="0">
                    <a:lnL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ECD"/>
                    </a:solidFill>
                  </a:tcPr>
                </a:tc>
              </a:tr>
              <a:tr h="376550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Trasporto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168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FED"/>
                    </a:solidFill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2984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Internet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09225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5E1"/>
                    </a:solidFill>
                  </a:tcPr>
                </a:tc>
              </a:tr>
              <a:tr h="356875">
                <a:tc>
                  <a:txBody>
                    <a:bodyPr/>
                    <a:lstStyle/>
                    <a:p>
                      <a:pPr indent="0" lvl="0" marL="0" marR="304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Collegamento</a:t>
                      </a:r>
                      <a:endParaRPr sz="1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780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3CF"/>
                    </a:solidFill>
                  </a:tcPr>
                </a:tc>
              </a:tr>
            </a:tbl>
          </a:graphicData>
        </a:graphic>
      </p:graphicFrame>
      <p:grpSp>
        <p:nvGrpSpPr>
          <p:cNvPr id="695" name="Google Shape;695;p19"/>
          <p:cNvGrpSpPr/>
          <p:nvPr/>
        </p:nvGrpSpPr>
        <p:grpSpPr>
          <a:xfrm>
            <a:off x="11209638" y="107047"/>
            <a:ext cx="489584" cy="431800"/>
            <a:chOff x="11209638" y="107047"/>
            <a:chExt cx="489584" cy="431800"/>
          </a:xfrm>
        </p:grpSpPr>
        <p:sp>
          <p:nvSpPr>
            <p:cNvPr id="696" name="Google Shape;696;p19"/>
            <p:cNvSpPr/>
            <p:nvPr/>
          </p:nvSpPr>
          <p:spPr>
            <a:xfrm>
              <a:off x="11209638" y="107047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215638" y="0"/>
                  </a:moveTo>
                  <a:lnTo>
                    <a:pt x="0" y="215638"/>
                  </a:lnTo>
                  <a:lnTo>
                    <a:pt x="215638" y="431276"/>
                  </a:lnTo>
                  <a:lnTo>
                    <a:pt x="215638" y="323457"/>
                  </a:lnTo>
                  <a:lnTo>
                    <a:pt x="488967" y="323457"/>
                  </a:lnTo>
                  <a:lnTo>
                    <a:pt x="488967" y="107819"/>
                  </a:lnTo>
                  <a:lnTo>
                    <a:pt x="215638" y="107819"/>
                  </a:lnTo>
                  <a:lnTo>
                    <a:pt x="21563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11209638" y="107047"/>
              <a:ext cx="489584" cy="431800"/>
            </a:xfrm>
            <a:custGeom>
              <a:rect b="b" l="l" r="r" t="t"/>
              <a:pathLst>
                <a:path extrusionOk="0" h="431800" w="489584">
                  <a:moveTo>
                    <a:pt x="0" y="215638"/>
                  </a:moveTo>
                  <a:lnTo>
                    <a:pt x="215638" y="0"/>
                  </a:lnTo>
                  <a:lnTo>
                    <a:pt x="215638" y="107819"/>
                  </a:lnTo>
                  <a:lnTo>
                    <a:pt x="488968" y="107819"/>
                  </a:lnTo>
                  <a:lnTo>
                    <a:pt x="488968" y="323458"/>
                  </a:lnTo>
                  <a:lnTo>
                    <a:pt x="215638" y="323458"/>
                  </a:lnTo>
                  <a:lnTo>
                    <a:pt x="215638" y="431277"/>
                  </a:lnTo>
                  <a:lnTo>
                    <a:pt x="0" y="215638"/>
                  </a:lnTo>
                  <a:close/>
                </a:path>
              </a:pathLst>
            </a:custGeom>
            <a:noFill/>
            <a:ln cap="flat" cmpd="sng" w="15875">
              <a:solidFill>
                <a:srgbClr val="BC8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19"/>
          <p:cNvGrpSpPr/>
          <p:nvPr/>
        </p:nvGrpSpPr>
        <p:grpSpPr>
          <a:xfrm>
            <a:off x="1792223" y="2957010"/>
            <a:ext cx="2874624" cy="1112070"/>
            <a:chOff x="1792223" y="2957010"/>
            <a:chExt cx="2874624" cy="1112070"/>
          </a:xfrm>
        </p:grpSpPr>
        <p:pic>
          <p:nvPicPr>
            <p:cNvPr id="699" name="Google Shape;699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72383" y="3349752"/>
              <a:ext cx="533399" cy="560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92223" y="3236976"/>
              <a:ext cx="798576" cy="832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1" name="Google Shape;701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41447" y="3176016"/>
              <a:ext cx="798576" cy="835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2" name="Google Shape;702;p19"/>
            <p:cNvSpPr/>
            <p:nvPr/>
          </p:nvSpPr>
          <p:spPr>
            <a:xfrm>
              <a:off x="3564487" y="3351621"/>
              <a:ext cx="1102360" cy="341630"/>
            </a:xfrm>
            <a:custGeom>
              <a:rect b="b" l="l" r="r" t="t"/>
              <a:pathLst>
                <a:path extrusionOk="0" h="341629" w="1102360">
                  <a:moveTo>
                    <a:pt x="931151" y="0"/>
                  </a:moveTo>
                  <a:lnTo>
                    <a:pt x="931151" y="85390"/>
                  </a:lnTo>
                  <a:lnTo>
                    <a:pt x="0" y="85390"/>
                  </a:lnTo>
                  <a:lnTo>
                    <a:pt x="0" y="256174"/>
                  </a:lnTo>
                  <a:lnTo>
                    <a:pt x="931151" y="256174"/>
                  </a:lnTo>
                  <a:lnTo>
                    <a:pt x="931151" y="341565"/>
                  </a:lnTo>
                  <a:lnTo>
                    <a:pt x="1101933" y="170781"/>
                  </a:lnTo>
                  <a:lnTo>
                    <a:pt x="93115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3" name="Google Shape;703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477944" y="2957010"/>
              <a:ext cx="925426" cy="736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4" name="Google Shape;704;p19"/>
          <p:cNvSpPr txBox="1"/>
          <p:nvPr/>
        </p:nvSpPr>
        <p:spPr>
          <a:xfrm>
            <a:off x="3801520" y="3273653"/>
            <a:ext cx="525145" cy="214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Server DNS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0"/>
              </a:rPr>
              <a:t>www.pepeG.es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5" name="Google Shape;705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81728" y="3060192"/>
            <a:ext cx="941831" cy="850392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9"/>
          <p:cNvSpPr txBox="1"/>
          <p:nvPr/>
        </p:nvSpPr>
        <p:spPr>
          <a:xfrm>
            <a:off x="4782615" y="3017520"/>
            <a:ext cx="71056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Server DNS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07" name="Google Shape;707;p19"/>
          <p:cNvGrpSpPr/>
          <p:nvPr/>
        </p:nvGrpSpPr>
        <p:grpSpPr>
          <a:xfrm>
            <a:off x="3536544" y="3623001"/>
            <a:ext cx="1153102" cy="613704"/>
            <a:chOff x="3536544" y="3623001"/>
            <a:chExt cx="1153102" cy="613704"/>
          </a:xfrm>
        </p:grpSpPr>
        <p:sp>
          <p:nvSpPr>
            <p:cNvPr id="708" name="Google Shape;708;p19"/>
            <p:cNvSpPr/>
            <p:nvPr/>
          </p:nvSpPr>
          <p:spPr>
            <a:xfrm>
              <a:off x="3536544" y="3623001"/>
              <a:ext cx="1072515" cy="341630"/>
            </a:xfrm>
            <a:custGeom>
              <a:rect b="b" l="l" r="r" t="t"/>
              <a:pathLst>
                <a:path extrusionOk="0" h="341629" w="1072514">
                  <a:moveTo>
                    <a:pt x="170783" y="0"/>
                  </a:moveTo>
                  <a:lnTo>
                    <a:pt x="0" y="170783"/>
                  </a:lnTo>
                  <a:lnTo>
                    <a:pt x="170783" y="341565"/>
                  </a:lnTo>
                  <a:lnTo>
                    <a:pt x="170783" y="256174"/>
                  </a:lnTo>
                  <a:lnTo>
                    <a:pt x="1072419" y="256174"/>
                  </a:lnTo>
                  <a:lnTo>
                    <a:pt x="1072419" y="85390"/>
                  </a:lnTo>
                  <a:lnTo>
                    <a:pt x="170783" y="85390"/>
                  </a:lnTo>
                  <a:lnTo>
                    <a:pt x="170783" y="0"/>
                  </a:lnTo>
                  <a:close/>
                </a:path>
              </a:pathLst>
            </a:custGeom>
            <a:solidFill>
              <a:srgbClr val="FFD6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9" name="Google Shape;709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988413" y="3678583"/>
              <a:ext cx="701233" cy="558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0" name="Google Shape;710;p19"/>
          <p:cNvSpPr txBox="1"/>
          <p:nvPr/>
        </p:nvSpPr>
        <p:spPr>
          <a:xfrm>
            <a:off x="4032026" y="3974083"/>
            <a:ext cx="259079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1.2.1.2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1" name="Google Shape;711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26478" y="3869130"/>
            <a:ext cx="233299" cy="20005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9"/>
          <p:cNvSpPr txBox="1"/>
          <p:nvPr/>
        </p:nvSpPr>
        <p:spPr>
          <a:xfrm>
            <a:off x="4393121" y="3864864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3" name="Google Shape;713;p19"/>
          <p:cNvSpPr txBox="1"/>
          <p:nvPr/>
        </p:nvSpPr>
        <p:spPr>
          <a:xfrm>
            <a:off x="1933448" y="3541776"/>
            <a:ext cx="507365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4"/>
              </a:rPr>
              <a:t>www.pepeG.es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4" name="Google Shape;714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28738" y="3050129"/>
            <a:ext cx="233297" cy="200055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19"/>
          <p:cNvSpPr txBox="1"/>
          <p:nvPr/>
        </p:nvSpPr>
        <p:spPr>
          <a:xfrm>
            <a:off x="4295380" y="3044952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16" name="Google Shape;716;p19"/>
          <p:cNvGrpSpPr/>
          <p:nvPr/>
        </p:nvGrpSpPr>
        <p:grpSpPr>
          <a:xfrm>
            <a:off x="2561930" y="3895512"/>
            <a:ext cx="2221724" cy="736175"/>
            <a:chOff x="2561930" y="3895512"/>
            <a:chExt cx="2221724" cy="736175"/>
          </a:xfrm>
        </p:grpSpPr>
        <p:sp>
          <p:nvSpPr>
            <p:cNvPr id="717" name="Google Shape;717;p19"/>
            <p:cNvSpPr/>
            <p:nvPr/>
          </p:nvSpPr>
          <p:spPr>
            <a:xfrm>
              <a:off x="2620844" y="4271771"/>
              <a:ext cx="2162810" cy="341630"/>
            </a:xfrm>
            <a:custGeom>
              <a:rect b="b" l="l" r="r" t="t"/>
              <a:pathLst>
                <a:path extrusionOk="0" h="341629" w="2162810">
                  <a:moveTo>
                    <a:pt x="1991608" y="0"/>
                  </a:moveTo>
                  <a:lnTo>
                    <a:pt x="1991608" y="85390"/>
                  </a:lnTo>
                  <a:lnTo>
                    <a:pt x="0" y="85390"/>
                  </a:lnTo>
                  <a:lnTo>
                    <a:pt x="0" y="256174"/>
                  </a:lnTo>
                  <a:lnTo>
                    <a:pt x="1991608" y="256174"/>
                  </a:lnTo>
                  <a:lnTo>
                    <a:pt x="1991608" y="341566"/>
                  </a:lnTo>
                  <a:lnTo>
                    <a:pt x="2162390" y="170783"/>
                  </a:lnTo>
                  <a:lnTo>
                    <a:pt x="1991608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8" name="Google Shape;718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930" y="3895512"/>
              <a:ext cx="925426" cy="73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310076" y="4007164"/>
              <a:ext cx="233297" cy="2000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0" name="Google Shape;720;p19"/>
          <p:cNvSpPr txBox="1"/>
          <p:nvPr/>
        </p:nvSpPr>
        <p:spPr>
          <a:xfrm>
            <a:off x="3376717" y="4002023"/>
            <a:ext cx="104139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1" name="Google Shape;721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840223" y="3910584"/>
            <a:ext cx="941831" cy="850391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9"/>
          <p:cNvSpPr txBox="1"/>
          <p:nvPr/>
        </p:nvSpPr>
        <p:spPr>
          <a:xfrm>
            <a:off x="4943069" y="3874008"/>
            <a:ext cx="729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Server HTTP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3" name="Google Shape;723;p19"/>
          <p:cNvSpPr txBox="1"/>
          <p:nvPr/>
        </p:nvSpPr>
        <p:spPr>
          <a:xfrm>
            <a:off x="5775051" y="4461764"/>
            <a:ext cx="259079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1.2.1.2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4" name="Google Shape;724;p19"/>
          <p:cNvSpPr txBox="1"/>
          <p:nvPr/>
        </p:nvSpPr>
        <p:spPr>
          <a:xfrm>
            <a:off x="2875191" y="4199635"/>
            <a:ext cx="480059" cy="233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8415" lvl="0" marL="30480" marR="5080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latin typeface="Verdana"/>
                <a:ea typeface="Verdana"/>
                <a:cs typeface="Verdana"/>
                <a:sym typeface="Verdana"/>
              </a:rPr>
              <a:t>Richiesta HTTP 1.2.1.2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5" name="Google Shape;725;p19"/>
          <p:cNvSpPr txBox="1"/>
          <p:nvPr/>
        </p:nvSpPr>
        <p:spPr>
          <a:xfrm>
            <a:off x="126877" y="4691379"/>
            <a:ext cx="71214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88900" lvl="0" marL="852169" marR="4826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	Principali debolezze di sicurezza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: il protocollo presenta alcuni rischi di sicurezza quando le traduzioni sono trasferite www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🡪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IP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78739" lvl="1" marL="1035050" marR="139065" rtl="0" algn="l">
              <a:lnSpc>
                <a:spcPct val="101400"/>
              </a:lnSpc>
              <a:spcBef>
                <a:spcPts val="49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Vengono trasferiti in chiaro, senza alcuna garanzia di autenticazione e validità dei record.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78739" lvl="1" marL="1035050" marR="5080" rtl="0" algn="l">
              <a:lnSpc>
                <a:spcPct val="97900"/>
              </a:lnSpc>
              <a:spcBef>
                <a:spcPts val="66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Questa mancanza di autenticazione rende il protocollo suscettibile di attacchi MitM e spoofing, in cui server falsi possono impersonare server legittimi, fornendo IP falsi (ad esempio per il successivo inoltro).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57" name="Google Shape;5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2"/>
          <p:cNvSpPr txBox="1"/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Riconoscimento</a:t>
            </a:r>
            <a:endParaRPr sz="4800"/>
          </a:p>
        </p:txBody>
      </p:sp>
      <p:grpSp>
        <p:nvGrpSpPr>
          <p:cNvPr id="60" name="Google Shape;60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1" name="Google Shape;61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" name="Google Shape;6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20"/>
          <p:cNvGrpSpPr/>
          <p:nvPr/>
        </p:nvGrpSpPr>
        <p:grpSpPr>
          <a:xfrm>
            <a:off x="7377173" y="0"/>
            <a:ext cx="3466204" cy="6858000"/>
            <a:chOff x="7377173" y="0"/>
            <a:chExt cx="3466204" cy="6858000"/>
          </a:xfrm>
        </p:grpSpPr>
        <p:pic>
          <p:nvPicPr>
            <p:cNvPr id="731" name="Google Shape;731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2" name="Google Shape;732;p20"/>
            <p:cNvSpPr/>
            <p:nvPr/>
          </p:nvSpPr>
          <p:spPr>
            <a:xfrm>
              <a:off x="7377173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3" name="Google Shape;733;p20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Compiti a casa: Telnet e FPT + Wireshark</a:t>
            </a:r>
            <a:endParaRPr/>
          </a:p>
        </p:txBody>
      </p:sp>
      <p:sp>
        <p:nvSpPr>
          <p:cNvPr id="734" name="Google Shape;734;p20"/>
          <p:cNvSpPr txBox="1"/>
          <p:nvPr/>
        </p:nvSpPr>
        <p:spPr>
          <a:xfrm>
            <a:off x="126875" y="5627800"/>
            <a:ext cx="65802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63500" marR="71374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 per telnet (linee guida):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K. Brown, How to install and use telnet on Kali Linux, Linuxconfig.cong, 2021.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https://linuxconfig.org/how-to-install-and-use-telnet-on-kali-linux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63500" marR="1708150" rtl="0" algn="l">
              <a:lnSpc>
                <a:spcPct val="112857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 per FTP (linee guida): PhoenixNAP, Come installare un server FTP su Ubuntu con vsftpd, 2024. URL: 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https://phoenixnap.com/kb/install-ftp-server-on-ubuntu-vsftpd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5" name="Google Shape;735;p20"/>
          <p:cNvSpPr txBox="1"/>
          <p:nvPr>
            <p:ph idx="1" type="body"/>
          </p:nvPr>
        </p:nvSpPr>
        <p:spPr>
          <a:xfrm>
            <a:off x="692054" y="1567179"/>
            <a:ext cx="67629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88900" lvl="0" marL="104139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	Compito</a:t>
            </a:r>
            <a:r>
              <a:rPr lang="en-US" sz="1400"/>
              <a:t>: considerare l'installazione di due macchine virtuali o di due PC configurati nella stessa rete locale (ad esempio, la LAN di casa):</a:t>
            </a:r>
            <a:endParaRPr sz="1400"/>
          </a:p>
          <a:p>
            <a:pPr indent="-213995" lvl="1" marL="422275" marR="309880" rtl="0" algn="l">
              <a:lnSpc>
                <a:spcPct val="101400"/>
              </a:lnSpc>
              <a:spcBef>
                <a:spcPts val="49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Installare un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client e un server telnet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per analizzare il traffico tra i due nodi utilizzando Wireshark.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050" lvl="2" marL="663575" marR="203200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 tal fine, si consiglia di attivare Wireshark prima della connessione telnet.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050" lvl="2" marL="663575" marR="212090" rtl="0" algn="l">
              <a:lnSpc>
                <a:spcPct val="101400"/>
              </a:lnSpc>
              <a:spcBef>
                <a:spcPts val="57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Quindi, trasferite i comandi via telnet e analizzate le catture di Wireshark per verificare che i comandi trasferiti siano inviati in chiaro (o non criptati) tra i due peer.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13995" lvl="1" marL="226695" marR="436244" rtl="0" algn="r">
              <a:lnSpc>
                <a:spcPct val="116428"/>
              </a:lnSpc>
              <a:spcBef>
                <a:spcPts val="62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Eseguite lo stesso esercizio, ma questa volta installando un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client-server FTP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486409" rtl="0" algn="r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(Linux) per analizzare il traffico tra i due nodi utilizzando Wireshark</a:t>
            </a:r>
            <a:endParaRPr sz="1200"/>
          </a:p>
          <a:p>
            <a:pPr indent="-273050" lvl="2" marL="663575" marR="209550" rtl="0" algn="l">
              <a:lnSpc>
                <a:spcPct val="101400"/>
              </a:lnSpc>
              <a:spcBef>
                <a:spcPts val="60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Per farlo, si consiglia di installare lo strumento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Vsftpd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su Linux ($ sudo apt install vsftpd) e di trasferire i comandi FTP da catturare in Wireshark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050" lvl="2" marL="663575" marR="232409" rtl="0" algn="l">
              <a:lnSpc>
                <a:spcPct val="112857"/>
              </a:lnSpc>
              <a:spcBef>
                <a:spcPts val="76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Analizzare le acquisizioni per verificare che tali comandi siano inviati anche in chiaro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36" name="Google Shape;736;p20"/>
          <p:cNvGrpSpPr/>
          <p:nvPr/>
        </p:nvGrpSpPr>
        <p:grpSpPr>
          <a:xfrm>
            <a:off x="7163690" y="0"/>
            <a:ext cx="5024824" cy="6857999"/>
            <a:chOff x="7163690" y="0"/>
            <a:chExt cx="5024824" cy="6857999"/>
          </a:xfrm>
        </p:grpSpPr>
        <p:sp>
          <p:nvSpPr>
            <p:cNvPr id="737" name="Google Shape;737;p20"/>
            <p:cNvSpPr/>
            <p:nvPr/>
          </p:nvSpPr>
          <p:spPr>
            <a:xfrm>
              <a:off x="7951304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8" name="Google Shape;738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90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9" name="Google Shape;739;p20"/>
          <p:cNvSpPr txBox="1"/>
          <p:nvPr/>
        </p:nvSpPr>
        <p:spPr>
          <a:xfrm rot="5400000">
            <a:off x="8376222" y="3113912"/>
            <a:ext cx="6788784" cy="63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COMPITI PRATICI FACOLTATIVI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0" name="Google Shape;74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1390" y="0"/>
            <a:ext cx="2173385" cy="2150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21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746" name="Google Shape;746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21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8" name="Google Shape;748;p21"/>
          <p:cNvSpPr txBox="1"/>
          <p:nvPr>
            <p:ph type="title"/>
          </p:nvPr>
        </p:nvSpPr>
        <p:spPr>
          <a:xfrm>
            <a:off x="875061" y="308355"/>
            <a:ext cx="4183379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A00"/>
                </a:solidFill>
              </a:rPr>
              <a:t>Connettersi con CyberSecPro: </a:t>
            </a:r>
            <a:r>
              <a:rPr lang="en-US"/>
              <a:t>come registrarsi e altre informazioni pratiche</a:t>
            </a:r>
            <a:endParaRPr/>
          </a:p>
        </p:txBody>
      </p:sp>
      <p:sp>
        <p:nvSpPr>
          <p:cNvPr id="749" name="Google Shape;749;p21"/>
          <p:cNvSpPr txBox="1"/>
          <p:nvPr/>
        </p:nvSpPr>
        <p:spPr>
          <a:xfrm>
            <a:off x="875061" y="2234692"/>
            <a:ext cx="42792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50" name="Google Shape;750;p21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751" name="Google Shape;751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9" name="Google Shape;759;p22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760" name="Google Shape;76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3" name="Google Shape;763;p22"/>
          <p:cNvSpPr txBox="1"/>
          <p:nvPr>
            <p:ph type="title"/>
          </p:nvPr>
        </p:nvSpPr>
        <p:spPr>
          <a:xfrm>
            <a:off x="7049065" y="2175764"/>
            <a:ext cx="378777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A00"/>
                </a:solidFill>
              </a:rPr>
              <a:t>Grazie</a:t>
            </a:r>
            <a:endParaRPr sz="6000"/>
          </a:p>
        </p:txBody>
      </p:sp>
      <p:sp>
        <p:nvSpPr>
          <p:cNvPr id="764" name="Google Shape;764;p22"/>
          <p:cNvSpPr txBox="1"/>
          <p:nvPr/>
        </p:nvSpPr>
        <p:spPr>
          <a:xfrm>
            <a:off x="7049065" y="3575811"/>
            <a:ext cx="4004310" cy="17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qualsiasi domanda, non esitate a contattarci: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706245" rtl="0" algn="l">
              <a:lnSpc>
                <a:spcPct val="100800"/>
              </a:lnSpc>
              <a:spcBef>
                <a:spcPts val="18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Professore associato Università di Malaga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65" name="Google Shape;765;p22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766" name="Google Shape;766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7" name="Google Shape;767;p22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9" name="Google Shape;769;p22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72" name="Google Shape;7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3"/>
          <p:cNvSpPr txBox="1"/>
          <p:nvPr>
            <p:ph type="title"/>
          </p:nvPr>
        </p:nvSpPr>
        <p:spPr>
          <a:xfrm>
            <a:off x="6455111" y="964691"/>
            <a:ext cx="4283710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Argomento-2: Comune</a:t>
            </a:r>
            <a:endParaRPr sz="3200"/>
          </a:p>
          <a:p>
            <a:pPr indent="0" lvl="0" marL="12700" marR="5080" rtl="0" algn="l">
              <a:lnSpc>
                <a:spcPct val="909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Debolezze e attacchi alla sicurezza nelle reti di controllo dell'energia</a:t>
            </a:r>
            <a:endParaRPr sz="3200"/>
          </a:p>
        </p:txBody>
      </p:sp>
      <p:sp>
        <p:nvSpPr>
          <p:cNvPr id="76" name="Google Shape;76;p3"/>
          <p:cNvSpPr txBox="1"/>
          <p:nvPr/>
        </p:nvSpPr>
        <p:spPr>
          <a:xfrm>
            <a:off x="6488577" y="3288284"/>
            <a:ext cx="4872355" cy="268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15000"/>
              </a:lnSpc>
              <a:spcBef>
                <a:spcPts val="171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Debolezze nei protocolli operativi e carenze di sicurezza dei protocolli di comunicazione TCP/IP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94310" rtl="0" algn="l">
              <a:lnSpc>
                <a:spcPct val="101400"/>
              </a:lnSpc>
              <a:spcBef>
                <a:spcPts val="115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Strumenti offensivi contro riservatezza, integrità e disponibilità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Migliori pratiche, raccomandazioni e linee guida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4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86" name="Google Shape;8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4"/>
          <p:cNvSpPr txBox="1"/>
          <p:nvPr>
            <p:ph type="title"/>
          </p:nvPr>
        </p:nvSpPr>
        <p:spPr>
          <a:xfrm>
            <a:off x="6455111" y="964691"/>
            <a:ext cx="4283710" cy="183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Argomento-2: Comune</a:t>
            </a:r>
            <a:endParaRPr sz="3200"/>
          </a:p>
          <a:p>
            <a:pPr indent="0" lvl="0" marL="12700" marR="5080" rtl="0" algn="l">
              <a:lnSpc>
                <a:spcPct val="909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Debolezze e attacchi alla sicurezza nelle reti di controllo dell'energia</a:t>
            </a:r>
            <a:endParaRPr sz="3200"/>
          </a:p>
        </p:txBody>
      </p:sp>
      <p:sp>
        <p:nvSpPr>
          <p:cNvPr id="90" name="Google Shape;90;p4"/>
          <p:cNvSpPr txBox="1"/>
          <p:nvPr/>
        </p:nvSpPr>
        <p:spPr>
          <a:xfrm>
            <a:off x="6488577" y="3288284"/>
            <a:ext cx="4899025" cy="268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01400"/>
              </a:lnSpc>
              <a:spcBef>
                <a:spcPts val="157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b="1"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Debolezze nei protocolli operativi e carenze di sicurezza dei protocolli di comunicazione TCP/IP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220345" rtl="0" algn="l">
              <a:lnSpc>
                <a:spcPct val="101400"/>
              </a:lnSpc>
              <a:spcBef>
                <a:spcPts val="110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Strumenti offensivi contro riservatezza, integrità e disponibilità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Migliori pratiche, raccomandazioni e linee guida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2: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858696" y="173678"/>
            <a:ext cx="63228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Reti di controllo e relativi protocolli</a:t>
            </a:r>
            <a:endParaRPr/>
          </a:p>
        </p:txBody>
      </p:sp>
      <p:grpSp>
        <p:nvGrpSpPr>
          <p:cNvPr id="101" name="Google Shape;101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2" name="Google Shape;10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7951303" y="2569414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5"/>
          <p:cNvSpPr txBox="1"/>
          <p:nvPr/>
        </p:nvSpPr>
        <p:spPr>
          <a:xfrm>
            <a:off x="134075" y="6414300"/>
            <a:ext cx="6882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704181" y="1144246"/>
            <a:ext cx="62127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7000" lvl="0" marL="103504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	Come abbiamo visto nell'argomento 1, le reti di controllo si basano principalmente su protocolli di comunicazione industriali: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790484" y="2219523"/>
            <a:ext cx="6145500" cy="1238400"/>
          </a:xfrm>
          <a:prstGeom prst="rect">
            <a:avLst/>
          </a:prstGeom>
          <a:noFill/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075">
            <a:spAutoFit/>
          </a:bodyPr>
          <a:lstStyle/>
          <a:p>
            <a:pPr indent="-101599" lvl="0" marL="187325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ModbusTCP, DNP3, IEC-104, PROFIBUS, PROFINET, CIP,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7960" rtl="0" algn="l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HART/IP, WirelessHART, ISA1001.11a, ZigBee PRO, ecc.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692056" y="3487984"/>
            <a:ext cx="6237000" cy="25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8425">
            <a:spAutoFit/>
          </a:bodyPr>
          <a:lstStyle/>
          <a:p>
            <a:pPr indent="-27305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Purtroppo: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579755" marR="285750" rtl="0" algn="l">
              <a:lnSpc>
                <a:spcPct val="99400"/>
              </a:lnSpc>
              <a:spcBef>
                <a:spcPts val="62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Non tutti i protocolli industriali offrono sufficienti garanzie di sicurezza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 termini di riservatezza, integrità, disponibilità e autenticazione/autorizzazione.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579755" marR="5080" rtl="0" algn="l">
              <a:lnSpc>
                <a:spcPct val="117222"/>
              </a:lnSpc>
              <a:spcBef>
                <a:spcPts val="73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Inoltre, la maggior parte di essi funziona su TCP/IP ed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eredita le debolezze della sicurezza dallo stack TCP/IP.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63830" lvl="1" marL="579755" marR="13970" rtl="0" algn="l">
              <a:lnSpc>
                <a:spcPct val="101099"/>
              </a:lnSpc>
              <a:spcBef>
                <a:spcPts val="56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La maggior parte delle infrastrutture di rete di controllo si basa su </a:t>
            </a:r>
            <a:r>
              <a:rPr b="1" lang="en-US" sz="1500">
                <a:latin typeface="Verdana"/>
                <a:ea typeface="Verdana"/>
                <a:cs typeface="Verdana"/>
                <a:sym typeface="Verdana"/>
              </a:rPr>
              <a:t>risorse wireless e infrastrutture IIoT/IoT.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5"/>
          <p:cNvSpPr txBox="1"/>
          <p:nvPr/>
        </p:nvSpPr>
        <p:spPr>
          <a:xfrm rot="5400000">
            <a:off x="11153740" y="378840"/>
            <a:ext cx="135890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SECU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5"/>
          <p:cNvSpPr txBox="1"/>
          <p:nvPr/>
        </p:nvSpPr>
        <p:spPr>
          <a:xfrm rot="5400000">
            <a:off x="9491628" y="3399854"/>
            <a:ext cx="4683125" cy="65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CARENZA DI RITÀ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5"/>
          <p:cNvSpPr txBox="1"/>
          <p:nvPr/>
        </p:nvSpPr>
        <p:spPr>
          <a:xfrm rot="5400000">
            <a:off x="11455047" y="6094287"/>
            <a:ext cx="75628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GS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7107471" y="1320506"/>
            <a:ext cx="5085080" cy="4764405"/>
            <a:chOff x="7107471" y="1320506"/>
            <a:chExt cx="5085080" cy="4764405"/>
          </a:xfrm>
        </p:grpSpPr>
        <p:pic>
          <p:nvPicPr>
            <p:cNvPr id="113" name="Google Shape;11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12233" y="1325269"/>
              <a:ext cx="5077814" cy="4754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5"/>
            <p:cNvSpPr/>
            <p:nvPr/>
          </p:nvSpPr>
          <p:spPr>
            <a:xfrm>
              <a:off x="7107471" y="1320506"/>
              <a:ext cx="5085080" cy="4764405"/>
            </a:xfrm>
            <a:custGeom>
              <a:rect b="b" l="l" r="r" t="t"/>
              <a:pathLst>
                <a:path extrusionOk="0" h="4764405" w="5085080">
                  <a:moveTo>
                    <a:pt x="5084528" y="4763982"/>
                  </a:moveTo>
                  <a:lnTo>
                    <a:pt x="0" y="4763982"/>
                  </a:lnTo>
                  <a:lnTo>
                    <a:pt x="0" y="0"/>
                  </a:lnTo>
                  <a:lnTo>
                    <a:pt x="5084528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5"/>
          <p:cNvSpPr txBox="1"/>
          <p:nvPr/>
        </p:nvSpPr>
        <p:spPr>
          <a:xfrm>
            <a:off x="11359281" y="2657269"/>
            <a:ext cx="774700" cy="533400"/>
          </a:xfrm>
          <a:prstGeom prst="rect">
            <a:avLst/>
          </a:prstGeom>
          <a:solidFill>
            <a:srgbClr val="FFBA00"/>
          </a:solidFill>
          <a:ln cap="flat" cmpd="sng" w="15875">
            <a:solidFill>
              <a:srgbClr val="6817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15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8745" lvl="0" marL="217804" marR="9144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Altri sistemi SCADA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7316610" y="5396678"/>
            <a:ext cx="2723515" cy="333375"/>
          </a:xfrm>
          <a:prstGeom prst="rect">
            <a:avLst/>
          </a:prstGeom>
          <a:solidFill>
            <a:srgbClr val="FFBA00"/>
          </a:solidFill>
          <a:ln cap="flat" cmpd="sng" w="15875">
            <a:solidFill>
              <a:srgbClr val="6817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7150">
            <a:spAutoFit/>
          </a:bodyPr>
          <a:lstStyle/>
          <a:p>
            <a:pPr indent="-1122680" lvl="0" marL="1266825" marR="13589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Generatori, trasformatori, tralicci, linee di distribuzione, ecc.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7" name="Google Shape;117;p5"/>
          <p:cNvGrpSpPr/>
          <p:nvPr/>
        </p:nvGrpSpPr>
        <p:grpSpPr>
          <a:xfrm>
            <a:off x="10219683" y="4446951"/>
            <a:ext cx="1362075" cy="935816"/>
            <a:chOff x="10219683" y="4446951"/>
            <a:chExt cx="1362075" cy="935816"/>
          </a:xfrm>
        </p:grpSpPr>
        <p:sp>
          <p:nvSpPr>
            <p:cNvPr id="118" name="Google Shape;118;p5"/>
            <p:cNvSpPr/>
            <p:nvPr/>
          </p:nvSpPr>
          <p:spPr>
            <a:xfrm>
              <a:off x="10219683" y="4446951"/>
              <a:ext cx="1362075" cy="927100"/>
            </a:xfrm>
            <a:custGeom>
              <a:rect b="b" l="l" r="r" t="t"/>
              <a:pathLst>
                <a:path extrusionOk="0" h="927100" w="1362075">
                  <a:moveTo>
                    <a:pt x="1361476" y="0"/>
                  </a:moveTo>
                  <a:lnTo>
                    <a:pt x="0" y="0"/>
                  </a:lnTo>
                  <a:lnTo>
                    <a:pt x="0" y="926889"/>
                  </a:lnTo>
                  <a:lnTo>
                    <a:pt x="1361476" y="926889"/>
                  </a:lnTo>
                  <a:lnTo>
                    <a:pt x="1361476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637520" y="4892039"/>
              <a:ext cx="481583" cy="490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067288" y="4873751"/>
              <a:ext cx="481583" cy="490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35184" y="4916423"/>
              <a:ext cx="438912" cy="4480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5"/>
          <p:cNvSpPr txBox="1"/>
          <p:nvPr/>
        </p:nvSpPr>
        <p:spPr>
          <a:xfrm>
            <a:off x="10219683" y="4446951"/>
            <a:ext cx="1362075" cy="927100"/>
          </a:xfrm>
          <a:prstGeom prst="rect">
            <a:avLst/>
          </a:prstGeom>
          <a:noFill/>
          <a:ln cap="flat" cmpd="sng" w="15875">
            <a:solidFill>
              <a:srgbClr val="6817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3975">
            <a:spAutoFit/>
          </a:bodyPr>
          <a:lstStyle/>
          <a:p>
            <a:pPr indent="101600" lvl="0" marL="220979" marR="219075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HMI - stati, dati statistici, ...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3" name="Google Shape;123;p5"/>
          <p:cNvGrpSpPr/>
          <p:nvPr/>
        </p:nvGrpSpPr>
        <p:grpSpPr>
          <a:xfrm>
            <a:off x="7316610" y="1697203"/>
            <a:ext cx="734695" cy="661949"/>
            <a:chOff x="7316610" y="1697203"/>
            <a:chExt cx="734695" cy="661949"/>
          </a:xfrm>
        </p:grpSpPr>
        <p:sp>
          <p:nvSpPr>
            <p:cNvPr id="124" name="Google Shape;124;p5"/>
            <p:cNvSpPr/>
            <p:nvPr/>
          </p:nvSpPr>
          <p:spPr>
            <a:xfrm>
              <a:off x="7316610" y="1697203"/>
              <a:ext cx="734695" cy="660400"/>
            </a:xfrm>
            <a:custGeom>
              <a:rect b="b" l="l" r="r" t="t"/>
              <a:pathLst>
                <a:path extrusionOk="0" h="660400" w="734695">
                  <a:moveTo>
                    <a:pt x="734099" y="0"/>
                  </a:moveTo>
                  <a:lnTo>
                    <a:pt x="0" y="0"/>
                  </a:lnTo>
                  <a:lnTo>
                    <a:pt x="0" y="660176"/>
                  </a:lnTo>
                  <a:lnTo>
                    <a:pt x="734099" y="660176"/>
                  </a:lnTo>
                  <a:lnTo>
                    <a:pt x="73409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316610" y="1697203"/>
              <a:ext cx="734695" cy="660400"/>
            </a:xfrm>
            <a:custGeom>
              <a:rect b="b" l="l" r="r" t="t"/>
              <a:pathLst>
                <a:path extrusionOk="0" h="660400" w="734695">
                  <a:moveTo>
                    <a:pt x="0" y="0"/>
                  </a:moveTo>
                  <a:lnTo>
                    <a:pt x="734099" y="0"/>
                  </a:lnTo>
                  <a:lnTo>
                    <a:pt x="734099" y="660176"/>
                  </a:lnTo>
                  <a:lnTo>
                    <a:pt x="0" y="66017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817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" name="Google Shape;126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370063" y="2011680"/>
              <a:ext cx="338327" cy="347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671815" y="1996440"/>
              <a:ext cx="335279" cy="347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513319" y="1722120"/>
              <a:ext cx="307848" cy="3169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5"/>
          <p:cNvGrpSpPr/>
          <p:nvPr/>
        </p:nvGrpSpPr>
        <p:grpSpPr>
          <a:xfrm>
            <a:off x="3401988" y="2982324"/>
            <a:ext cx="464184" cy="893444"/>
            <a:chOff x="3401988" y="2982324"/>
            <a:chExt cx="464184" cy="893444"/>
          </a:xfrm>
        </p:grpSpPr>
        <p:sp>
          <p:nvSpPr>
            <p:cNvPr id="130" name="Google Shape;130;p5"/>
            <p:cNvSpPr/>
            <p:nvPr/>
          </p:nvSpPr>
          <p:spPr>
            <a:xfrm>
              <a:off x="3401988" y="2982324"/>
              <a:ext cx="464184" cy="893444"/>
            </a:xfrm>
            <a:custGeom>
              <a:rect b="b" l="l" r="r" t="t"/>
              <a:pathLst>
                <a:path extrusionOk="0" h="893445" w="464185">
                  <a:moveTo>
                    <a:pt x="347869" y="0"/>
                  </a:moveTo>
                  <a:lnTo>
                    <a:pt x="115956" y="0"/>
                  </a:lnTo>
                  <a:lnTo>
                    <a:pt x="115956" y="661438"/>
                  </a:lnTo>
                  <a:lnTo>
                    <a:pt x="0" y="661438"/>
                  </a:lnTo>
                  <a:lnTo>
                    <a:pt x="231912" y="893351"/>
                  </a:lnTo>
                  <a:lnTo>
                    <a:pt x="463825" y="661438"/>
                  </a:lnTo>
                  <a:lnTo>
                    <a:pt x="347869" y="661438"/>
                  </a:lnTo>
                  <a:lnTo>
                    <a:pt x="34786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401988" y="2982324"/>
              <a:ext cx="464184" cy="893444"/>
            </a:xfrm>
            <a:custGeom>
              <a:rect b="b" l="l" r="r" t="t"/>
              <a:pathLst>
                <a:path extrusionOk="0" h="893445" w="464185">
                  <a:moveTo>
                    <a:pt x="0" y="661438"/>
                  </a:moveTo>
                  <a:lnTo>
                    <a:pt x="115957" y="661438"/>
                  </a:lnTo>
                  <a:lnTo>
                    <a:pt x="115957" y="0"/>
                  </a:lnTo>
                  <a:lnTo>
                    <a:pt x="347870" y="0"/>
                  </a:lnTo>
                  <a:lnTo>
                    <a:pt x="347870" y="661438"/>
                  </a:lnTo>
                  <a:lnTo>
                    <a:pt x="463826" y="661438"/>
                  </a:lnTo>
                  <a:lnTo>
                    <a:pt x="231913" y="893351"/>
                  </a:lnTo>
                  <a:lnTo>
                    <a:pt x="0" y="661438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6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Reti di controllo e relativi protocolli</a:t>
            </a:r>
            <a:endParaRPr/>
          </a:p>
        </p:txBody>
      </p:sp>
      <p:grpSp>
        <p:nvGrpSpPr>
          <p:cNvPr id="139" name="Google Shape;139;p6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40" name="Google Shape;14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6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7951303" y="2436409"/>
              <a:ext cx="662940" cy="262890"/>
            </a:xfrm>
            <a:custGeom>
              <a:rect b="b" l="l" r="r" t="t"/>
              <a:pathLst>
                <a:path extrusionOk="0" h="262889" w="662940">
                  <a:moveTo>
                    <a:pt x="0" y="262445"/>
                  </a:moveTo>
                  <a:lnTo>
                    <a:pt x="662364" y="0"/>
                  </a:lnTo>
                </a:path>
              </a:pathLst>
            </a:custGeom>
            <a:noFill/>
            <a:ln cap="flat" cmpd="sng" w="127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6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470571" y="1559895"/>
            <a:ext cx="11576050" cy="3358515"/>
            <a:chOff x="470571" y="1559895"/>
            <a:chExt cx="11576050" cy="3358515"/>
          </a:xfrm>
        </p:grpSpPr>
        <p:sp>
          <p:nvSpPr>
            <p:cNvPr id="145" name="Google Shape;145;p6"/>
            <p:cNvSpPr/>
            <p:nvPr/>
          </p:nvSpPr>
          <p:spPr>
            <a:xfrm>
              <a:off x="476910" y="1566252"/>
              <a:ext cx="11563350" cy="251460"/>
            </a:xfrm>
            <a:custGeom>
              <a:rect b="b" l="l" r="r" t="t"/>
              <a:pathLst>
                <a:path extrusionOk="0" h="251460" w="11563350">
                  <a:moveTo>
                    <a:pt x="11562779" y="0"/>
                  </a:moveTo>
                  <a:lnTo>
                    <a:pt x="4557026" y="0"/>
                  </a:lnTo>
                  <a:lnTo>
                    <a:pt x="1398371" y="0"/>
                  </a:lnTo>
                  <a:lnTo>
                    <a:pt x="0" y="0"/>
                  </a:lnTo>
                  <a:lnTo>
                    <a:pt x="0" y="251460"/>
                  </a:lnTo>
                  <a:lnTo>
                    <a:pt x="1398371" y="251460"/>
                  </a:lnTo>
                  <a:lnTo>
                    <a:pt x="4557026" y="251460"/>
                  </a:lnTo>
                  <a:lnTo>
                    <a:pt x="11562779" y="251460"/>
                  </a:lnTo>
                  <a:lnTo>
                    <a:pt x="11562779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033941" y="1817705"/>
              <a:ext cx="7005955" cy="731520"/>
            </a:xfrm>
            <a:custGeom>
              <a:rect b="b" l="l" r="r" t="t"/>
              <a:pathLst>
                <a:path extrusionOk="0" h="731519" w="7005955">
                  <a:moveTo>
                    <a:pt x="7005756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7005756" y="731520"/>
                  </a:lnTo>
                  <a:lnTo>
                    <a:pt x="7005756" y="0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033937" y="2549232"/>
              <a:ext cx="7005955" cy="2362835"/>
            </a:xfrm>
            <a:custGeom>
              <a:rect b="b" l="l" r="r" t="t"/>
              <a:pathLst>
                <a:path extrusionOk="0" h="2362835" w="7005955">
                  <a:moveTo>
                    <a:pt x="7005752" y="0"/>
                  </a:moveTo>
                  <a:lnTo>
                    <a:pt x="0" y="0"/>
                  </a:lnTo>
                  <a:lnTo>
                    <a:pt x="0" y="487743"/>
                  </a:lnTo>
                  <a:lnTo>
                    <a:pt x="0" y="1059243"/>
                  </a:lnTo>
                  <a:lnTo>
                    <a:pt x="0" y="1790763"/>
                  </a:lnTo>
                  <a:lnTo>
                    <a:pt x="0" y="2362263"/>
                  </a:lnTo>
                  <a:lnTo>
                    <a:pt x="7005752" y="2362263"/>
                  </a:lnTo>
                  <a:lnTo>
                    <a:pt x="7005752" y="1790763"/>
                  </a:lnTo>
                  <a:lnTo>
                    <a:pt x="7005752" y="1059243"/>
                  </a:lnTo>
                  <a:lnTo>
                    <a:pt x="7005752" y="487743"/>
                  </a:lnTo>
                  <a:lnTo>
                    <a:pt x="70057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70571" y="1559895"/>
              <a:ext cx="11576050" cy="3358515"/>
            </a:xfrm>
            <a:custGeom>
              <a:rect b="b" l="l" r="r" t="t"/>
              <a:pathLst>
                <a:path extrusionOk="0" h="3358515" w="11576050">
                  <a:moveTo>
                    <a:pt x="0" y="257810"/>
                  </a:moveTo>
                  <a:lnTo>
                    <a:pt x="11575476" y="257810"/>
                  </a:lnTo>
                </a:path>
                <a:path extrusionOk="0" h="3358515" w="11576050">
                  <a:moveTo>
                    <a:pt x="0" y="989330"/>
                  </a:moveTo>
                  <a:lnTo>
                    <a:pt x="11575476" y="989330"/>
                  </a:lnTo>
                </a:path>
                <a:path extrusionOk="0" h="3358515" w="11576050">
                  <a:moveTo>
                    <a:pt x="0" y="1477077"/>
                  </a:moveTo>
                  <a:lnTo>
                    <a:pt x="11575476" y="1477077"/>
                  </a:lnTo>
                </a:path>
                <a:path extrusionOk="0" h="3358515" w="11576050">
                  <a:moveTo>
                    <a:pt x="0" y="2048577"/>
                  </a:moveTo>
                  <a:lnTo>
                    <a:pt x="11575476" y="2048577"/>
                  </a:lnTo>
                </a:path>
                <a:path extrusionOk="0" h="3358515" w="11576050">
                  <a:moveTo>
                    <a:pt x="0" y="2780097"/>
                  </a:moveTo>
                  <a:lnTo>
                    <a:pt x="11575476" y="2780097"/>
                  </a:lnTo>
                </a:path>
                <a:path extrusionOk="0" h="3358515" w="11576050">
                  <a:moveTo>
                    <a:pt x="6350" y="0"/>
                  </a:moveTo>
                  <a:lnTo>
                    <a:pt x="6350" y="3357947"/>
                  </a:lnTo>
                </a:path>
                <a:path extrusionOk="0" h="3358515" w="11576050">
                  <a:moveTo>
                    <a:pt x="11569126" y="0"/>
                  </a:moveTo>
                  <a:lnTo>
                    <a:pt x="11569126" y="3357947"/>
                  </a:lnTo>
                </a:path>
                <a:path extrusionOk="0" h="3358515" w="11576050">
                  <a:moveTo>
                    <a:pt x="0" y="6350"/>
                  </a:moveTo>
                  <a:lnTo>
                    <a:pt x="11575476" y="6350"/>
                  </a:lnTo>
                </a:path>
                <a:path extrusionOk="0" h="3358515" w="11576050">
                  <a:moveTo>
                    <a:pt x="0" y="3351597"/>
                  </a:moveTo>
                  <a:lnTo>
                    <a:pt x="11575476" y="3351597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6"/>
          <p:cNvSpPr txBox="1"/>
          <p:nvPr/>
        </p:nvSpPr>
        <p:spPr>
          <a:xfrm>
            <a:off x="555661" y="1588008"/>
            <a:ext cx="103695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protocolli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1954026" y="1588000"/>
            <a:ext cx="29565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Comunicazioni WIRED/WIRELESS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5112680" y="1588008"/>
            <a:ext cx="109728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Caratteristiche di sicurezza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555661" y="1837944"/>
            <a:ext cx="78295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ModbusTCP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954023" y="1837944"/>
            <a:ext cx="1108710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8910" lvl="0" marL="1816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Master/slave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10" lvl="0" marL="1816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Commutazione TCP/IP.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5112680" y="1837944"/>
            <a:ext cx="6850380" cy="675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168910" lvl="0" marL="181610" marR="53975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Non fornisce meccanismi di riservatezza e autenticazione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 verifica solo determinate parti dei pacchetti.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10" lvl="0" marL="181610" rtl="0" algn="l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Manca di meccanismi anti-replay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per controllare gli attacchi DoS e </a:t>
            </a:r>
            <a:r>
              <a:rPr b="1" lang="en-US" sz="11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non include il CRC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perché è incluso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8415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dai livelli TCP/IP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55661" y="2569464"/>
            <a:ext cx="62865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PROFIBUS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954025" y="2569475"/>
            <a:ext cx="30744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6210" lvl="0" marL="1816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Master/slave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56210" lvl="0" marL="1816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Comunicazione basata su token in bus multipoint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5112680" y="2569464"/>
            <a:ext cx="6229350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8910" lvl="0" marL="1816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Offre molteplici servizi di controllo: PROFIsafe e PROFIdrive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10" lvl="0" marL="1816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PROFIsafe 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offre meccanismi di integrità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 PROFIdrive 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garantisce un'interazione basata sulla localizzazione.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55661" y="3057144"/>
            <a:ext cx="61912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PROFINET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954025" y="3057150"/>
            <a:ext cx="2689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8910" lvl="0" marL="1816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Funziona su Ethernet e TCP/IP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5112680" y="3057144"/>
            <a:ext cx="6813550" cy="51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8910" lvl="0" marL="181610" rtl="0" algn="l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Offre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molteplici servizi di controllo: 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diagnosi, allerta, configurazione, manutenzione e sincronizzazione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10" lvl="0" marL="181610" marR="5080" rtl="0" algn="l">
              <a:lnSpc>
                <a:spcPct val="109090"/>
              </a:lnSpc>
              <a:spcBef>
                <a:spcPts val="12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Estende i profili PROFIBUS per aggiungere ulteriori funzionalità, in modo che una rete PROFINET possa controllare una rete PROFIBUS attraverso interfacce PROFINET IO o un proxy.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555661" y="3630167"/>
            <a:ext cx="558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OPC-UA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1954023" y="3630167"/>
            <a:ext cx="2956560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168910" lvl="0" marL="18161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Comunicazioni basate su oggetti, in cui ogni dispositivo è incapsulato su un oggetto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5112680" y="3630167"/>
            <a:ext cx="6828155" cy="675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-168910" lvl="0" marL="181610" marR="5080" rtl="0" algn="l">
              <a:lnSpc>
                <a:spcPct val="94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Utilizza una codifica dei dati basata su XML-RPC (XML over HTTP) e si basa su due protocolli: protocollo binario basato su TCP/IP per le prestazioni in tempo reale e protocollo basato su SOAP per la gestione della rete tramite servizi Web.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168910" lvl="0" marL="181610" rtl="0" algn="l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Offre il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rilevamento di servizi e dispositivi, lo scambio di dati, la 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gestione degli eventi e gli avvisi.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55661" y="4361688"/>
            <a:ext cx="2470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CIP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1954023" y="4361688"/>
            <a:ext cx="2956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300">
            <a:spAutoFit/>
          </a:bodyPr>
          <a:lstStyle/>
          <a:p>
            <a:pPr indent="-156210" lvl="0" marL="181610" marR="508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Comunicazioni basate su oggetti, in cui ogni dispositivo è incapsulato su un oggetto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56210" lvl="0" marL="18161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Char char="•"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Ethernet/IP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5112680" y="4361688"/>
            <a:ext cx="6527165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8910" lvl="0" marL="168910" marR="5080" rtl="0" algn="r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Offre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molteplici servizi: controllo in tempo reale, </a:t>
            </a: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sicurezza operativa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, controllo dell'alimentazione, sincronizzazione 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5715" rtl="0" algn="r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prioritarizzazione, autenticazione tramite TLS/DTLS in Ethernet/IP, controllo degli accessi, integrità e confidenzialità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7" name="Google Shape;167;p6"/>
          <p:cNvGrpSpPr/>
          <p:nvPr/>
        </p:nvGrpSpPr>
        <p:grpSpPr>
          <a:xfrm>
            <a:off x="5028310" y="1566245"/>
            <a:ext cx="7011670" cy="3747916"/>
            <a:chOff x="5028310" y="1566245"/>
            <a:chExt cx="7011670" cy="3747916"/>
          </a:xfrm>
        </p:grpSpPr>
        <p:sp>
          <p:nvSpPr>
            <p:cNvPr id="168" name="Google Shape;168;p6"/>
            <p:cNvSpPr/>
            <p:nvPr/>
          </p:nvSpPr>
          <p:spPr>
            <a:xfrm>
              <a:off x="5028310" y="1566245"/>
              <a:ext cx="7011670" cy="3340735"/>
            </a:xfrm>
            <a:custGeom>
              <a:rect b="b" l="l" r="r" t="t"/>
              <a:pathLst>
                <a:path extrusionOk="0" h="3340735" w="7011670">
                  <a:moveTo>
                    <a:pt x="0" y="0"/>
                  </a:moveTo>
                  <a:lnTo>
                    <a:pt x="7011387" y="0"/>
                  </a:lnTo>
                  <a:lnTo>
                    <a:pt x="7011387" y="3340112"/>
                  </a:lnTo>
                  <a:lnTo>
                    <a:pt x="0" y="334011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610410" y="4936971"/>
              <a:ext cx="464184" cy="377190"/>
            </a:xfrm>
            <a:custGeom>
              <a:rect b="b" l="l" r="r" t="t"/>
              <a:pathLst>
                <a:path extrusionOk="0" h="377189" w="464184">
                  <a:moveTo>
                    <a:pt x="347869" y="0"/>
                  </a:moveTo>
                  <a:lnTo>
                    <a:pt x="115956" y="0"/>
                  </a:lnTo>
                  <a:lnTo>
                    <a:pt x="115956" y="188313"/>
                  </a:lnTo>
                  <a:lnTo>
                    <a:pt x="0" y="188313"/>
                  </a:lnTo>
                  <a:lnTo>
                    <a:pt x="231913" y="376624"/>
                  </a:lnTo>
                  <a:lnTo>
                    <a:pt x="463825" y="188313"/>
                  </a:lnTo>
                  <a:lnTo>
                    <a:pt x="347869" y="188313"/>
                  </a:lnTo>
                  <a:lnTo>
                    <a:pt x="34786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610410" y="4936971"/>
              <a:ext cx="464184" cy="377190"/>
            </a:xfrm>
            <a:custGeom>
              <a:rect b="b" l="l" r="r" t="t"/>
              <a:pathLst>
                <a:path extrusionOk="0" h="377189" w="464184">
                  <a:moveTo>
                    <a:pt x="0" y="188312"/>
                  </a:moveTo>
                  <a:lnTo>
                    <a:pt x="115956" y="188312"/>
                  </a:lnTo>
                  <a:lnTo>
                    <a:pt x="115956" y="0"/>
                  </a:lnTo>
                  <a:lnTo>
                    <a:pt x="347869" y="0"/>
                  </a:lnTo>
                  <a:lnTo>
                    <a:pt x="347869" y="188312"/>
                  </a:lnTo>
                  <a:lnTo>
                    <a:pt x="463826" y="188312"/>
                  </a:lnTo>
                  <a:lnTo>
                    <a:pt x="231913" y="376624"/>
                  </a:lnTo>
                  <a:lnTo>
                    <a:pt x="0" y="188312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6"/>
          <p:cNvSpPr txBox="1"/>
          <p:nvPr/>
        </p:nvSpPr>
        <p:spPr>
          <a:xfrm>
            <a:off x="6828949" y="5321838"/>
            <a:ext cx="3940200" cy="836400"/>
          </a:xfrm>
          <a:prstGeom prst="rect">
            <a:avLst/>
          </a:prstGeom>
          <a:solidFill>
            <a:srgbClr val="F8D3CF"/>
          </a:solidFill>
          <a:ln cap="flat" cmpd="sng" w="57150">
            <a:solidFill>
              <a:srgbClr val="CF2E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6500">
            <a:spAutoFit/>
          </a:bodyPr>
          <a:lstStyle/>
          <a:p>
            <a:pPr indent="-589915" lvl="0" marL="857250" marR="2597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Ci sono alcune misure di sicurezza, ma non sono sufficienti!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541638" y="5044947"/>
            <a:ext cx="5708650" cy="1230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01600" lvl="0" marL="104139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Dalla tabella, notiamo che ci sono stati progressi nella sicurezza di alcuni protocolli industriali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1440" lvl="1" marL="287020" marR="5080" rtl="0" algn="l">
              <a:lnSpc>
                <a:spcPct val="101400"/>
              </a:lnSpc>
              <a:spcBef>
                <a:spcPts val="535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Tuttavia, esistono protocolli piuttosto diffusi negli ambienti industriali, come ModbusTCP, che non aggiungono alcuna misura di sicurezza per proteggere i dati in transito.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126875" y="6539475"/>
            <a:ext cx="6702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7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96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Reti di controllo e relativi protocolli</a:t>
            </a:r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82" name="Google Shape;18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7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7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5" name="Google Shape;185;p7"/>
          <p:cNvGrpSpPr/>
          <p:nvPr/>
        </p:nvGrpSpPr>
        <p:grpSpPr>
          <a:xfrm>
            <a:off x="372398" y="1339776"/>
            <a:ext cx="11576050" cy="3304540"/>
            <a:chOff x="372398" y="1339776"/>
            <a:chExt cx="11576050" cy="3304540"/>
          </a:xfrm>
        </p:grpSpPr>
        <p:sp>
          <p:nvSpPr>
            <p:cNvPr id="186" name="Google Shape;186;p7"/>
            <p:cNvSpPr/>
            <p:nvPr/>
          </p:nvSpPr>
          <p:spPr>
            <a:xfrm>
              <a:off x="378739" y="1346136"/>
              <a:ext cx="11563350" cy="274320"/>
            </a:xfrm>
            <a:custGeom>
              <a:rect b="b" l="l" r="r" t="t"/>
              <a:pathLst>
                <a:path extrusionOk="0" h="274319" w="11563350">
                  <a:moveTo>
                    <a:pt x="11562779" y="0"/>
                  </a:moveTo>
                  <a:lnTo>
                    <a:pt x="5745073" y="0"/>
                  </a:lnTo>
                  <a:lnTo>
                    <a:pt x="1398358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1398358" y="274320"/>
                  </a:lnTo>
                  <a:lnTo>
                    <a:pt x="5745073" y="274320"/>
                  </a:lnTo>
                  <a:lnTo>
                    <a:pt x="11562779" y="274320"/>
                  </a:lnTo>
                  <a:lnTo>
                    <a:pt x="11562779" y="0"/>
                  </a:lnTo>
                  <a:close/>
                </a:path>
              </a:pathLst>
            </a:custGeom>
            <a:solidFill>
              <a:srgbClr val="00905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6123813" y="1620456"/>
              <a:ext cx="5817870" cy="3017520"/>
            </a:xfrm>
            <a:custGeom>
              <a:rect b="b" l="l" r="r" t="t"/>
              <a:pathLst>
                <a:path extrusionOk="0" h="3017520" w="5817870">
                  <a:moveTo>
                    <a:pt x="5817705" y="0"/>
                  </a:moveTo>
                  <a:lnTo>
                    <a:pt x="0" y="0"/>
                  </a:lnTo>
                  <a:lnTo>
                    <a:pt x="0" y="1188720"/>
                  </a:lnTo>
                  <a:lnTo>
                    <a:pt x="0" y="2194560"/>
                  </a:lnTo>
                  <a:lnTo>
                    <a:pt x="0" y="3017520"/>
                  </a:lnTo>
                  <a:lnTo>
                    <a:pt x="5817705" y="3017520"/>
                  </a:lnTo>
                  <a:lnTo>
                    <a:pt x="5817705" y="2194560"/>
                  </a:lnTo>
                  <a:lnTo>
                    <a:pt x="5817705" y="1188720"/>
                  </a:lnTo>
                  <a:lnTo>
                    <a:pt x="58177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2398" y="1339776"/>
              <a:ext cx="11576050" cy="3304540"/>
            </a:xfrm>
            <a:custGeom>
              <a:rect b="b" l="l" r="r" t="t"/>
              <a:pathLst>
                <a:path extrusionOk="0" h="3304540" w="11576050">
                  <a:moveTo>
                    <a:pt x="0" y="280670"/>
                  </a:moveTo>
                  <a:lnTo>
                    <a:pt x="11575476" y="280670"/>
                  </a:lnTo>
                </a:path>
                <a:path extrusionOk="0" h="3304540" w="11576050">
                  <a:moveTo>
                    <a:pt x="0" y="1469390"/>
                  </a:moveTo>
                  <a:lnTo>
                    <a:pt x="11575476" y="1469390"/>
                  </a:lnTo>
                </a:path>
                <a:path extrusionOk="0" h="3304540" w="11576050">
                  <a:moveTo>
                    <a:pt x="0" y="2475230"/>
                  </a:moveTo>
                  <a:lnTo>
                    <a:pt x="11575476" y="2475230"/>
                  </a:lnTo>
                </a:path>
                <a:path extrusionOk="0" h="3304540" w="11576050">
                  <a:moveTo>
                    <a:pt x="6350" y="0"/>
                  </a:moveTo>
                  <a:lnTo>
                    <a:pt x="6350" y="3304540"/>
                  </a:lnTo>
                </a:path>
                <a:path extrusionOk="0" h="3304540" w="11576050">
                  <a:moveTo>
                    <a:pt x="11569126" y="0"/>
                  </a:moveTo>
                  <a:lnTo>
                    <a:pt x="11569126" y="3304540"/>
                  </a:lnTo>
                </a:path>
                <a:path extrusionOk="0" h="3304540" w="11576050">
                  <a:moveTo>
                    <a:pt x="0" y="6350"/>
                  </a:moveTo>
                  <a:lnTo>
                    <a:pt x="11575476" y="6350"/>
                  </a:lnTo>
                </a:path>
                <a:path extrusionOk="0" h="3304540" w="11576050">
                  <a:moveTo>
                    <a:pt x="0" y="3298190"/>
                  </a:moveTo>
                  <a:lnTo>
                    <a:pt x="11575476" y="329819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" name="Google Shape;189;p7"/>
          <p:cNvSpPr txBox="1"/>
          <p:nvPr/>
        </p:nvSpPr>
        <p:spPr>
          <a:xfrm>
            <a:off x="457488" y="1380235"/>
            <a:ext cx="699071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Alcuni protocolli Comunicazioni WIRELESS Caratteristiche di sicurezza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457488" y="1654555"/>
            <a:ext cx="98044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WirelessHART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1855850" y="1654550"/>
            <a:ext cx="42471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24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Controllori/gateway e dispositivi di campo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Reti di comunicazione P2P e reti mesh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98450" marR="5080" rtl="0" algn="l">
              <a:lnSpc>
                <a:spcPct val="118333"/>
              </a:lnSpc>
              <a:spcBef>
                <a:spcPts val="11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Comunicazione wireless basata su IEEE </a:t>
            </a: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802.15.4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(reti personali wireless a bassa velocità (LR-WPAN))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2083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Comunicazione orientata al comando basata su HART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(TCP)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6202561" y="1654555"/>
            <a:ext cx="495871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1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Offre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servizi per il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salto di frequenza 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metodi di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blacklisting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Applica misure di crittografia e autenticazione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Suscettibile a molteplici minacce </a:t>
            </a:r>
            <a:r>
              <a:rPr lang="en-US" sz="12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 causa della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comunicazione </a:t>
            </a:r>
            <a:r>
              <a:rPr lang="en-US" sz="12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wireless.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457488" y="2843276"/>
            <a:ext cx="83248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ISA100.11a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1855850" y="2843275"/>
            <a:ext cx="41340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24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Controllori/gateway e dispositivi di campo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Reti di comunicazione P2P e reti mesh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9166"/>
              </a:lnSpc>
              <a:spcBef>
                <a:spcPts val="45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Comunicazione senza fili basata su IEEE </a:t>
            </a: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802.15.4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7083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Comunicazione orientata agli oggetti con UDP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Compatibilità con 6LowPAN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6202561" y="2843276"/>
            <a:ext cx="495871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1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Offre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servizi per il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salto di frequenza 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metodi di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blacklisting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Applica misure di crittografia e autenticazione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Suscettibile a molteplici minacce </a:t>
            </a:r>
            <a:r>
              <a:rPr lang="en-US" sz="12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 causa della comunicazione wireless.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457488" y="3849116"/>
            <a:ext cx="52197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ZigBee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1855850" y="3849125"/>
            <a:ext cx="41340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24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Controllori/gateway e dispositivi di campo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Reti di comunicazione P2P e reti mesh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72415" lvl="0" marL="297815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Comunicazione senza fili basata su IEEE </a:t>
            </a:r>
            <a:r>
              <a:rPr b="1" lang="en-US" sz="1000">
                <a:latin typeface="Verdana"/>
                <a:ea typeface="Verdana"/>
                <a:cs typeface="Verdana"/>
                <a:sym typeface="Verdana"/>
              </a:rPr>
              <a:t>802.15.4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6507361" y="4394126"/>
            <a:ext cx="4546600" cy="12700"/>
          </a:xfrm>
          <a:custGeom>
            <a:rect b="b" l="l" r="r" t="t"/>
            <a:pathLst>
              <a:path extrusionOk="0" h="12700" w="4546600">
                <a:moveTo>
                  <a:pt x="4546600" y="0"/>
                </a:moveTo>
                <a:lnTo>
                  <a:pt x="0" y="0"/>
                </a:lnTo>
                <a:lnTo>
                  <a:pt x="0" y="12700"/>
                </a:lnTo>
                <a:lnTo>
                  <a:pt x="4546600" y="12700"/>
                </a:lnTo>
                <a:lnTo>
                  <a:pt x="454660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 txBox="1"/>
          <p:nvPr/>
        </p:nvSpPr>
        <p:spPr>
          <a:xfrm>
            <a:off x="6202561" y="3849116"/>
            <a:ext cx="540956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-285750" lvl="0" marL="298450" marR="508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Offre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servizi per gli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schemi di indirizzamento (stocastico, di gruppo), agilità di frequenza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200">
                <a:latin typeface="Verdana"/>
                <a:ea typeface="Verdana"/>
                <a:cs typeface="Verdana"/>
                <a:sym typeface="Verdana"/>
              </a:rPr>
              <a:t>crittografia e autenticazione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Suscettibile a molteplici minacce </a:t>
            </a:r>
            <a:r>
              <a:rPr lang="en-US" sz="12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 causa della comunicazione wireless.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6160136" y="1346126"/>
            <a:ext cx="5781675" cy="3267075"/>
          </a:xfrm>
          <a:custGeom>
            <a:rect b="b" l="l" r="r" t="t"/>
            <a:pathLst>
              <a:path extrusionOk="0" h="3267075" w="5781675">
                <a:moveTo>
                  <a:pt x="0" y="0"/>
                </a:moveTo>
                <a:lnTo>
                  <a:pt x="5781388" y="0"/>
                </a:lnTo>
                <a:lnTo>
                  <a:pt x="5781388" y="3266980"/>
                </a:lnTo>
                <a:lnTo>
                  <a:pt x="0" y="326698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7791959" y="5002508"/>
            <a:ext cx="3940200" cy="1284600"/>
          </a:xfrm>
          <a:prstGeom prst="rect">
            <a:avLst/>
          </a:prstGeom>
          <a:solidFill>
            <a:srgbClr val="F8D3CF"/>
          </a:solidFill>
          <a:ln cap="flat" cmpd="sng" w="57150">
            <a:solidFill>
              <a:srgbClr val="CF2E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55875">
            <a:spAutoFit/>
          </a:bodyPr>
          <a:lstStyle/>
          <a:p>
            <a:pPr indent="0" lvl="0" marL="109220" marR="10160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Alcune misure di sicurezza sono quindi in atto, ma non sono sufficienti!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Le misure di protezione sono ancora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necessario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608324" y="4749872"/>
            <a:ext cx="656590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150">
            <a:spAutoFit/>
          </a:bodyPr>
          <a:lstStyle/>
          <a:p>
            <a:pPr indent="-13970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4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 effetti, le </a:t>
            </a:r>
            <a:r>
              <a:rPr b="1" lang="en-US" sz="1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comunicazioni wireless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sono: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245" lvl="1" marL="395605" rtl="0" algn="l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Vulnerabile a più tipi di minacce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(anche più delle reti cablate)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875" marR="383540" rtl="0" algn="l">
              <a:lnSpc>
                <a:spcPct val="115000"/>
              </a:lnSpc>
              <a:spcBef>
                <a:spcPts val="71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Instabile a contesti rumorosi, vibrazioni o forti interferenze </a:t>
            </a:r>
            <a:r>
              <a:rPr lang="en-US" sz="1400">
                <a:latin typeface="Noto Sans Symbols"/>
                <a:ea typeface="Noto Sans Symbols"/>
                <a:cs typeface="Noto Sans Symbols"/>
                <a:sym typeface="Noto Sans Symbols"/>
              </a:rPr>
              <a:t>🡺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è molto comune negli ambienti industriali!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396875" marR="554990" rtl="0" algn="l">
              <a:lnSpc>
                <a:spcPct val="101400"/>
              </a:lnSpc>
              <a:spcBef>
                <a:spcPts val="56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 sz="1400">
                <a:latin typeface="Verdana"/>
                <a:ea typeface="Verdana"/>
                <a:cs typeface="Verdana"/>
                <a:sym typeface="Verdana"/>
              </a:rPr>
              <a:t>Suscettibile di gestire problemi di coesistenza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quando più reti o protocolli wireless sono presenti nello stesso ambiente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>
            <a:off x="472875" y="4398073"/>
            <a:ext cx="9444701" cy="2041393"/>
            <a:chOff x="472875" y="4398073"/>
            <a:chExt cx="9444701" cy="2041393"/>
          </a:xfrm>
        </p:grpSpPr>
        <p:sp>
          <p:nvSpPr>
            <p:cNvPr id="204" name="Google Shape;204;p7"/>
            <p:cNvSpPr/>
            <p:nvPr/>
          </p:nvSpPr>
          <p:spPr>
            <a:xfrm>
              <a:off x="7250831" y="5316251"/>
              <a:ext cx="445134" cy="464184"/>
            </a:xfrm>
            <a:custGeom>
              <a:rect b="b" l="l" r="r" t="t"/>
              <a:pathLst>
                <a:path extrusionOk="0" h="464185" w="445134">
                  <a:moveTo>
                    <a:pt x="222449" y="0"/>
                  </a:moveTo>
                  <a:lnTo>
                    <a:pt x="222449" y="115956"/>
                  </a:lnTo>
                  <a:lnTo>
                    <a:pt x="0" y="115956"/>
                  </a:lnTo>
                  <a:lnTo>
                    <a:pt x="0" y="347869"/>
                  </a:lnTo>
                  <a:lnTo>
                    <a:pt x="222449" y="347869"/>
                  </a:lnTo>
                  <a:lnTo>
                    <a:pt x="222449" y="463825"/>
                  </a:lnTo>
                  <a:lnTo>
                    <a:pt x="444898" y="231912"/>
                  </a:lnTo>
                  <a:lnTo>
                    <a:pt x="22244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250831" y="5316251"/>
              <a:ext cx="445134" cy="464184"/>
            </a:xfrm>
            <a:custGeom>
              <a:rect b="b" l="l" r="r" t="t"/>
              <a:pathLst>
                <a:path extrusionOk="0" h="464185" w="445134">
                  <a:moveTo>
                    <a:pt x="222449" y="463826"/>
                  </a:moveTo>
                  <a:lnTo>
                    <a:pt x="222449" y="347869"/>
                  </a:lnTo>
                  <a:lnTo>
                    <a:pt x="0" y="347869"/>
                  </a:lnTo>
                  <a:lnTo>
                    <a:pt x="0" y="115956"/>
                  </a:lnTo>
                  <a:lnTo>
                    <a:pt x="222449" y="115956"/>
                  </a:lnTo>
                  <a:lnTo>
                    <a:pt x="222449" y="0"/>
                  </a:lnTo>
                  <a:lnTo>
                    <a:pt x="444899" y="231913"/>
                  </a:lnTo>
                  <a:lnTo>
                    <a:pt x="222449" y="463826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9453392" y="4663866"/>
              <a:ext cx="464184" cy="313055"/>
            </a:xfrm>
            <a:custGeom>
              <a:rect b="b" l="l" r="r" t="t"/>
              <a:pathLst>
                <a:path extrusionOk="0" h="313054" w="464184">
                  <a:moveTo>
                    <a:pt x="347869" y="0"/>
                  </a:moveTo>
                  <a:lnTo>
                    <a:pt x="115956" y="0"/>
                  </a:lnTo>
                  <a:lnTo>
                    <a:pt x="115956" y="156490"/>
                  </a:lnTo>
                  <a:lnTo>
                    <a:pt x="0" y="156490"/>
                  </a:lnTo>
                  <a:lnTo>
                    <a:pt x="231912" y="312981"/>
                  </a:lnTo>
                  <a:lnTo>
                    <a:pt x="463825" y="156490"/>
                  </a:lnTo>
                  <a:lnTo>
                    <a:pt x="347869" y="156490"/>
                  </a:lnTo>
                  <a:lnTo>
                    <a:pt x="34786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9453392" y="4663866"/>
              <a:ext cx="464184" cy="313055"/>
            </a:xfrm>
            <a:custGeom>
              <a:rect b="b" l="l" r="r" t="t"/>
              <a:pathLst>
                <a:path extrusionOk="0" h="313054" w="464184">
                  <a:moveTo>
                    <a:pt x="0" y="156490"/>
                  </a:moveTo>
                  <a:lnTo>
                    <a:pt x="115956" y="156490"/>
                  </a:lnTo>
                  <a:lnTo>
                    <a:pt x="115956" y="0"/>
                  </a:lnTo>
                  <a:lnTo>
                    <a:pt x="347869" y="0"/>
                  </a:lnTo>
                  <a:lnTo>
                    <a:pt x="347869" y="156490"/>
                  </a:lnTo>
                  <a:lnTo>
                    <a:pt x="463826" y="156490"/>
                  </a:lnTo>
                  <a:lnTo>
                    <a:pt x="231913" y="312981"/>
                  </a:lnTo>
                  <a:lnTo>
                    <a:pt x="0" y="156490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472875" y="4771956"/>
              <a:ext cx="6757670" cy="1667510"/>
            </a:xfrm>
            <a:custGeom>
              <a:rect b="b" l="l" r="r" t="t"/>
              <a:pathLst>
                <a:path extrusionOk="0" h="1667510" w="6757670">
                  <a:moveTo>
                    <a:pt x="0" y="0"/>
                  </a:moveTo>
                  <a:lnTo>
                    <a:pt x="6757048" y="0"/>
                  </a:lnTo>
                  <a:lnTo>
                    <a:pt x="6757048" y="1667173"/>
                  </a:lnTo>
                  <a:lnTo>
                    <a:pt x="0" y="166717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412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6459914" y="4398073"/>
              <a:ext cx="285750" cy="429259"/>
            </a:xfrm>
            <a:custGeom>
              <a:rect b="b" l="l" r="r" t="t"/>
              <a:pathLst>
                <a:path extrusionOk="0" h="429260" w="285750">
                  <a:moveTo>
                    <a:pt x="213856" y="0"/>
                  </a:moveTo>
                  <a:lnTo>
                    <a:pt x="71286" y="0"/>
                  </a:lnTo>
                  <a:lnTo>
                    <a:pt x="71286" y="286492"/>
                  </a:lnTo>
                  <a:lnTo>
                    <a:pt x="0" y="286492"/>
                  </a:lnTo>
                  <a:lnTo>
                    <a:pt x="142571" y="429063"/>
                  </a:lnTo>
                  <a:lnTo>
                    <a:pt x="285141" y="286492"/>
                  </a:lnTo>
                  <a:lnTo>
                    <a:pt x="213856" y="286492"/>
                  </a:lnTo>
                  <a:lnTo>
                    <a:pt x="21385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459914" y="4398073"/>
              <a:ext cx="285750" cy="429259"/>
            </a:xfrm>
            <a:custGeom>
              <a:rect b="b" l="l" r="r" t="t"/>
              <a:pathLst>
                <a:path extrusionOk="0" h="429260" w="285750">
                  <a:moveTo>
                    <a:pt x="0" y="286492"/>
                  </a:moveTo>
                  <a:lnTo>
                    <a:pt x="71285" y="286492"/>
                  </a:lnTo>
                  <a:lnTo>
                    <a:pt x="71285" y="0"/>
                  </a:lnTo>
                  <a:lnTo>
                    <a:pt x="213855" y="0"/>
                  </a:lnTo>
                  <a:lnTo>
                    <a:pt x="213855" y="286492"/>
                  </a:lnTo>
                  <a:lnTo>
                    <a:pt x="285141" y="286492"/>
                  </a:lnTo>
                  <a:lnTo>
                    <a:pt x="142570" y="429063"/>
                  </a:lnTo>
                  <a:lnTo>
                    <a:pt x="0" y="286492"/>
                  </a:lnTo>
                  <a:close/>
                </a:path>
              </a:pathLst>
            </a:custGeom>
            <a:noFill/>
            <a:ln cap="flat" cmpd="sng" w="158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</p:grpSp>
      <p:sp>
        <p:nvSpPr>
          <p:cNvPr id="211" name="Google Shape;211;p7"/>
          <p:cNvSpPr txBox="1"/>
          <p:nvPr/>
        </p:nvSpPr>
        <p:spPr>
          <a:xfrm>
            <a:off x="126874" y="6539475"/>
            <a:ext cx="76650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06" y="0"/>
            <a:ext cx="50105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8"/>
          <p:cNvSpPr txBox="1"/>
          <p:nvPr>
            <p:ph type="title"/>
          </p:nvPr>
        </p:nvSpPr>
        <p:spPr>
          <a:xfrm>
            <a:off x="855401" y="387600"/>
            <a:ext cx="70737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Ereditarietà delle debolezze della sicurezza nello stack TCP/IP</a:t>
            </a:r>
            <a:endParaRPr/>
          </a:p>
        </p:txBody>
      </p:sp>
      <p:grpSp>
        <p:nvGrpSpPr>
          <p:cNvPr id="219" name="Google Shape;219;p8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220" name="Google Shape;220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8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8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23" name="Google Shape;223;p8"/>
          <p:cNvGrpSpPr/>
          <p:nvPr/>
        </p:nvGrpSpPr>
        <p:grpSpPr>
          <a:xfrm>
            <a:off x="9273790" y="0"/>
            <a:ext cx="2918209" cy="2416124"/>
            <a:chOff x="9273790" y="0"/>
            <a:chExt cx="2918209" cy="2416124"/>
          </a:xfrm>
        </p:grpSpPr>
        <p:pic>
          <p:nvPicPr>
            <p:cNvPr id="224" name="Google Shape;224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273790" y="0"/>
              <a:ext cx="2918209" cy="1559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00456" y="404663"/>
              <a:ext cx="1872207" cy="2011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8"/>
          <p:cNvSpPr txBox="1"/>
          <p:nvPr/>
        </p:nvSpPr>
        <p:spPr>
          <a:xfrm>
            <a:off x="1237432" y="5815584"/>
            <a:ext cx="30226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ospite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2661644" y="5812535"/>
            <a:ext cx="41783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router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4078137" y="5833872"/>
            <a:ext cx="4457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interruttore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692056" y="1591564"/>
            <a:ext cx="72372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107950" lvl="0" marL="103504" marR="5080" rtl="0" algn="l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Inoltre, per l'interconnessione delle reti di controllo con altre reti o sottoreti remote, ad esempio le sottostazioni, è molto comune la connessione via Internet secondo il modello TCP/IP.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03504" marR="179705" rtl="0" algn="l">
              <a:lnSpc>
                <a:spcPct val="118750"/>
              </a:lnSpc>
              <a:spcBef>
                <a:spcPts val="75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Questo tipo di interconnessione richiede l'applicazione del noto modello TCP/IP e di dispositivi informatici quali: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84454" lvl="1" marL="2857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Router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 opera solo fino al livello di Internet e comprende solo gli indirizzi IP.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4454" lvl="1" marL="28575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Switch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 funziona fino al livello di collegamento e comprende solo gli indirizzi MAC.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84454" lvl="1" marL="28575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1300"/>
              <a:buFont typeface="Arial"/>
              <a:buChar char="•"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Hub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 lavora fino al livello fisico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4407535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1700">
                <a:latin typeface="Verdana"/>
                <a:ea typeface="Verdana"/>
                <a:cs typeface="Verdana"/>
                <a:sym typeface="Verdana"/>
              </a:rPr>
              <a:t>Pila TCP/IP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0" name="Google Shape;230;p8"/>
          <p:cNvGrpSpPr/>
          <p:nvPr/>
        </p:nvGrpSpPr>
        <p:grpSpPr>
          <a:xfrm>
            <a:off x="730189" y="4091279"/>
            <a:ext cx="1442546" cy="1676419"/>
            <a:chOff x="730189" y="4091279"/>
            <a:chExt cx="1442546" cy="1676419"/>
          </a:xfrm>
        </p:grpSpPr>
        <p:sp>
          <p:nvSpPr>
            <p:cNvPr id="231" name="Google Shape;231;p8"/>
            <p:cNvSpPr/>
            <p:nvPr/>
          </p:nvSpPr>
          <p:spPr>
            <a:xfrm>
              <a:off x="2099075" y="4504315"/>
              <a:ext cx="50165" cy="432434"/>
            </a:xfrm>
            <a:custGeom>
              <a:rect b="b" l="l" r="r" t="t"/>
              <a:pathLst>
                <a:path extrusionOk="0" h="432435" w="50164">
                  <a:moveTo>
                    <a:pt x="0" y="432158"/>
                  </a:moveTo>
                  <a:lnTo>
                    <a:pt x="49690" y="432158"/>
                  </a:lnTo>
                  <a:lnTo>
                    <a:pt x="49690" y="0"/>
                  </a:lnTo>
                  <a:lnTo>
                    <a:pt x="0" y="0"/>
                  </a:lnTo>
                  <a:lnTo>
                    <a:pt x="0" y="432158"/>
                  </a:lnTo>
                  <a:close/>
                </a:path>
              </a:pathLst>
            </a:custGeom>
            <a:solidFill>
              <a:srgbClr val="F8CF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730189" y="4504315"/>
              <a:ext cx="1418590" cy="432434"/>
            </a:xfrm>
            <a:custGeom>
              <a:rect b="b" l="l" r="r" t="t"/>
              <a:pathLst>
                <a:path extrusionOk="0" h="432435" w="1418589">
                  <a:moveTo>
                    <a:pt x="0" y="0"/>
                  </a:moveTo>
                  <a:lnTo>
                    <a:pt x="1418577" y="0"/>
                  </a:lnTo>
                  <a:lnTo>
                    <a:pt x="1418577" y="432158"/>
                  </a:lnTo>
                  <a:lnTo>
                    <a:pt x="0" y="43215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099075" y="4936473"/>
              <a:ext cx="66675" cy="416559"/>
            </a:xfrm>
            <a:custGeom>
              <a:rect b="b" l="l" r="r" t="t"/>
              <a:pathLst>
                <a:path extrusionOk="0" h="416560" w="66675">
                  <a:moveTo>
                    <a:pt x="0" y="415938"/>
                  </a:moveTo>
                  <a:lnTo>
                    <a:pt x="66089" y="415938"/>
                  </a:lnTo>
                  <a:lnTo>
                    <a:pt x="66089" y="0"/>
                  </a:lnTo>
                  <a:lnTo>
                    <a:pt x="0" y="0"/>
                  </a:lnTo>
                  <a:lnTo>
                    <a:pt x="0" y="415938"/>
                  </a:lnTo>
                  <a:close/>
                </a:path>
              </a:pathLst>
            </a:custGeom>
            <a:solidFill>
              <a:srgbClr val="F9D5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746714" y="4936473"/>
              <a:ext cx="1418590" cy="416559"/>
            </a:xfrm>
            <a:custGeom>
              <a:rect b="b" l="l" r="r" t="t"/>
              <a:pathLst>
                <a:path extrusionOk="0" h="416560" w="1418589">
                  <a:moveTo>
                    <a:pt x="0" y="0"/>
                  </a:moveTo>
                  <a:lnTo>
                    <a:pt x="1418452" y="0"/>
                  </a:lnTo>
                  <a:lnTo>
                    <a:pt x="1418452" y="415939"/>
                  </a:lnTo>
                  <a:lnTo>
                    <a:pt x="0" y="41593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099075" y="5369553"/>
              <a:ext cx="73660" cy="398145"/>
            </a:xfrm>
            <a:custGeom>
              <a:rect b="b" l="l" r="r" t="t"/>
              <a:pathLst>
                <a:path extrusionOk="0" h="398145" w="73660">
                  <a:moveTo>
                    <a:pt x="0" y="397771"/>
                  </a:moveTo>
                  <a:lnTo>
                    <a:pt x="73232" y="397771"/>
                  </a:lnTo>
                  <a:lnTo>
                    <a:pt x="73232" y="0"/>
                  </a:lnTo>
                  <a:lnTo>
                    <a:pt x="0" y="0"/>
                  </a:lnTo>
                  <a:lnTo>
                    <a:pt x="0" y="397771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739361" y="5369553"/>
              <a:ext cx="1433195" cy="398145"/>
            </a:xfrm>
            <a:custGeom>
              <a:rect b="b" l="l" r="r" t="t"/>
              <a:pathLst>
                <a:path extrusionOk="0" h="398145" w="1433195">
                  <a:moveTo>
                    <a:pt x="0" y="0"/>
                  </a:moveTo>
                  <a:lnTo>
                    <a:pt x="1432946" y="0"/>
                  </a:lnTo>
                  <a:lnTo>
                    <a:pt x="1432946" y="397771"/>
                  </a:lnTo>
                  <a:lnTo>
                    <a:pt x="0" y="39777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756948" y="4092200"/>
              <a:ext cx="1412240" cy="416559"/>
            </a:xfrm>
            <a:custGeom>
              <a:rect b="b" l="l" r="r" t="t"/>
              <a:pathLst>
                <a:path extrusionOk="0" h="416560" w="1412239">
                  <a:moveTo>
                    <a:pt x="1411626" y="0"/>
                  </a:moveTo>
                  <a:lnTo>
                    <a:pt x="0" y="0"/>
                  </a:lnTo>
                  <a:lnTo>
                    <a:pt x="0" y="415938"/>
                  </a:lnTo>
                  <a:lnTo>
                    <a:pt x="1411626" y="415938"/>
                  </a:lnTo>
                  <a:lnTo>
                    <a:pt x="1411626" y="0"/>
                  </a:lnTo>
                  <a:close/>
                </a:path>
              </a:pathLst>
            </a:custGeom>
            <a:solidFill>
              <a:srgbClr val="FFFE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756948" y="4092200"/>
              <a:ext cx="1412240" cy="416559"/>
            </a:xfrm>
            <a:custGeom>
              <a:rect b="b" l="l" r="r" t="t"/>
              <a:pathLst>
                <a:path extrusionOk="0" h="416560" w="1412239">
                  <a:moveTo>
                    <a:pt x="0" y="0"/>
                  </a:moveTo>
                  <a:lnTo>
                    <a:pt x="1411627" y="0"/>
                  </a:lnTo>
                  <a:lnTo>
                    <a:pt x="1411627" y="415939"/>
                  </a:lnTo>
                  <a:lnTo>
                    <a:pt x="0" y="41593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736977" y="4091279"/>
              <a:ext cx="1423670" cy="1672589"/>
            </a:xfrm>
            <a:custGeom>
              <a:rect b="b" l="l" r="r" t="t"/>
              <a:pathLst>
                <a:path extrusionOk="0" h="1672589" w="1423670">
                  <a:moveTo>
                    <a:pt x="0" y="0"/>
                  </a:moveTo>
                  <a:lnTo>
                    <a:pt x="1423355" y="0"/>
                  </a:lnTo>
                  <a:lnTo>
                    <a:pt x="1423355" y="1672222"/>
                  </a:lnTo>
                  <a:lnTo>
                    <a:pt x="0" y="167222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8"/>
          <p:cNvSpPr txBox="1"/>
          <p:nvPr/>
        </p:nvSpPr>
        <p:spPr>
          <a:xfrm>
            <a:off x="1035884" y="4239259"/>
            <a:ext cx="8121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Applicazione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756027" y="4539122"/>
            <a:ext cx="1286510" cy="391795"/>
          </a:xfrm>
          <a:prstGeom prst="rect">
            <a:avLst/>
          </a:prstGeom>
          <a:solidFill>
            <a:srgbClr val="F8CFED"/>
          </a:solidFill>
          <a:ln>
            <a:noFill/>
          </a:ln>
        </p:spPr>
        <p:txBody>
          <a:bodyPr anchorCtr="0" anchor="t" bIns="0" lIns="0" spcFirstLastPara="1" rIns="0" wrap="square" tIns="78100">
            <a:spAutoFit/>
          </a:bodyPr>
          <a:lstStyle/>
          <a:p>
            <a:pPr indent="0" lvl="0" marL="3289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Trasporto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756027" y="4968759"/>
            <a:ext cx="1286510" cy="383540"/>
          </a:xfrm>
          <a:prstGeom prst="rect">
            <a:avLst/>
          </a:prstGeom>
          <a:solidFill>
            <a:srgbClr val="F9D5E1"/>
          </a:solidFill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3721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Internet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739361" y="5369553"/>
            <a:ext cx="1303020" cy="398145"/>
          </a:xfrm>
          <a:prstGeom prst="rect">
            <a:avLst/>
          </a:prstGeom>
          <a:solidFill>
            <a:srgbClr val="F8D3CF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0965" rtl="0" algn="ctr">
              <a:lnSpc>
                <a:spcPct val="11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Collegamento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44" name="Google Shape;244;p8"/>
          <p:cNvGrpSpPr/>
          <p:nvPr/>
        </p:nvGrpSpPr>
        <p:grpSpPr>
          <a:xfrm>
            <a:off x="732202" y="4508141"/>
            <a:ext cx="2909993" cy="1280074"/>
            <a:chOff x="732202" y="4508141"/>
            <a:chExt cx="2909993" cy="1280074"/>
          </a:xfrm>
        </p:grpSpPr>
        <p:sp>
          <p:nvSpPr>
            <p:cNvPr id="245" name="Google Shape;245;p8"/>
            <p:cNvSpPr/>
            <p:nvPr/>
          </p:nvSpPr>
          <p:spPr>
            <a:xfrm>
              <a:off x="732202" y="4508141"/>
              <a:ext cx="1418590" cy="424815"/>
            </a:xfrm>
            <a:custGeom>
              <a:rect b="b" l="l" r="r" t="t"/>
              <a:pathLst>
                <a:path extrusionOk="0" h="424814" w="1418589">
                  <a:moveTo>
                    <a:pt x="0" y="0"/>
                  </a:moveTo>
                  <a:lnTo>
                    <a:pt x="1309723" y="0"/>
                  </a:lnTo>
                </a:path>
                <a:path extrusionOk="0" h="424814" w="1418589">
                  <a:moveTo>
                    <a:pt x="1366874" y="0"/>
                  </a:moveTo>
                  <a:lnTo>
                    <a:pt x="1418578" y="0"/>
                  </a:lnTo>
                </a:path>
                <a:path extrusionOk="0" h="424814" w="1418589">
                  <a:moveTo>
                    <a:pt x="0" y="424508"/>
                  </a:moveTo>
                  <a:lnTo>
                    <a:pt x="1309723" y="424508"/>
                  </a:lnTo>
                </a:path>
                <a:path extrusionOk="0" h="424814" w="1418589">
                  <a:moveTo>
                    <a:pt x="1366874" y="424508"/>
                  </a:moveTo>
                  <a:lnTo>
                    <a:pt x="1418578" y="424508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732202" y="5341932"/>
              <a:ext cx="1310005" cy="38100"/>
            </a:xfrm>
            <a:custGeom>
              <a:rect b="b" l="l" r="r" t="t"/>
              <a:pathLst>
                <a:path extrusionOk="0" h="38100" w="1310005">
                  <a:moveTo>
                    <a:pt x="0" y="38101"/>
                  </a:moveTo>
                  <a:lnTo>
                    <a:pt x="1309723" y="38101"/>
                  </a:lnTo>
                  <a:lnTo>
                    <a:pt x="1309723" y="0"/>
                  </a:lnTo>
                  <a:lnTo>
                    <a:pt x="0" y="0"/>
                  </a:lnTo>
                  <a:lnTo>
                    <a:pt x="0" y="38101"/>
                  </a:lnTo>
                  <a:close/>
                </a:path>
              </a:pathLst>
            </a:custGeom>
            <a:solidFill>
              <a:srgbClr val="7229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099076" y="5360982"/>
              <a:ext cx="52069" cy="0"/>
            </a:xfrm>
            <a:custGeom>
              <a:rect b="b" l="l" r="r" t="t"/>
              <a:pathLst>
                <a:path extrusionOk="0" h="120000" w="52069">
                  <a:moveTo>
                    <a:pt x="0" y="0"/>
                  </a:moveTo>
                  <a:lnTo>
                    <a:pt x="51703" y="0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216351" y="4956986"/>
              <a:ext cx="1418590" cy="416559"/>
            </a:xfrm>
            <a:custGeom>
              <a:rect b="b" l="l" r="r" t="t"/>
              <a:pathLst>
                <a:path extrusionOk="0" h="416560" w="1418589">
                  <a:moveTo>
                    <a:pt x="1418451" y="0"/>
                  </a:moveTo>
                  <a:lnTo>
                    <a:pt x="0" y="0"/>
                  </a:lnTo>
                  <a:lnTo>
                    <a:pt x="0" y="415938"/>
                  </a:lnTo>
                  <a:lnTo>
                    <a:pt x="1418451" y="415938"/>
                  </a:lnTo>
                  <a:lnTo>
                    <a:pt x="1418451" y="0"/>
                  </a:lnTo>
                  <a:close/>
                </a:path>
              </a:pathLst>
            </a:custGeom>
            <a:solidFill>
              <a:srgbClr val="F9D5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216351" y="4956986"/>
              <a:ext cx="1418590" cy="416559"/>
            </a:xfrm>
            <a:custGeom>
              <a:rect b="b" l="l" r="r" t="t"/>
              <a:pathLst>
                <a:path extrusionOk="0" h="416560" w="1418589">
                  <a:moveTo>
                    <a:pt x="0" y="0"/>
                  </a:moveTo>
                  <a:lnTo>
                    <a:pt x="1418452" y="0"/>
                  </a:lnTo>
                  <a:lnTo>
                    <a:pt x="1418452" y="415939"/>
                  </a:lnTo>
                  <a:lnTo>
                    <a:pt x="0" y="41593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209000" y="5390070"/>
              <a:ext cx="1433195" cy="398145"/>
            </a:xfrm>
            <a:custGeom>
              <a:rect b="b" l="l" r="r" t="t"/>
              <a:pathLst>
                <a:path extrusionOk="0" h="398145" w="1433195">
                  <a:moveTo>
                    <a:pt x="89115" y="0"/>
                  </a:moveTo>
                  <a:lnTo>
                    <a:pt x="0" y="0"/>
                  </a:lnTo>
                  <a:lnTo>
                    <a:pt x="0" y="397776"/>
                  </a:lnTo>
                  <a:lnTo>
                    <a:pt x="89115" y="397776"/>
                  </a:lnTo>
                  <a:lnTo>
                    <a:pt x="89115" y="0"/>
                  </a:lnTo>
                  <a:close/>
                </a:path>
                <a:path extrusionOk="0" h="398145" w="1433195">
                  <a:moveTo>
                    <a:pt x="1267650" y="0"/>
                  </a:moveTo>
                  <a:lnTo>
                    <a:pt x="146265" y="0"/>
                  </a:lnTo>
                  <a:lnTo>
                    <a:pt x="146265" y="397776"/>
                  </a:lnTo>
                  <a:lnTo>
                    <a:pt x="1267650" y="397776"/>
                  </a:lnTo>
                  <a:lnTo>
                    <a:pt x="1267650" y="0"/>
                  </a:lnTo>
                  <a:close/>
                </a:path>
                <a:path extrusionOk="0" h="398145" w="1433195">
                  <a:moveTo>
                    <a:pt x="1432941" y="0"/>
                  </a:moveTo>
                  <a:lnTo>
                    <a:pt x="1324800" y="0"/>
                  </a:lnTo>
                  <a:lnTo>
                    <a:pt x="1324800" y="397776"/>
                  </a:lnTo>
                  <a:lnTo>
                    <a:pt x="1432941" y="397776"/>
                  </a:lnTo>
                  <a:lnTo>
                    <a:pt x="1432941" y="0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208999" y="5390067"/>
              <a:ext cx="1433195" cy="398145"/>
            </a:xfrm>
            <a:custGeom>
              <a:rect b="b" l="l" r="r" t="t"/>
              <a:pathLst>
                <a:path extrusionOk="0" h="398145" w="1433195">
                  <a:moveTo>
                    <a:pt x="0" y="0"/>
                  </a:moveTo>
                  <a:lnTo>
                    <a:pt x="1432945" y="0"/>
                  </a:lnTo>
                  <a:lnTo>
                    <a:pt x="1432945" y="397770"/>
                  </a:lnTo>
                  <a:lnTo>
                    <a:pt x="0" y="39777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8"/>
          <p:cNvSpPr txBox="1"/>
          <p:nvPr/>
        </p:nvSpPr>
        <p:spPr>
          <a:xfrm>
            <a:off x="2610206" y="5062220"/>
            <a:ext cx="65151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Internet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2355278" y="5431028"/>
            <a:ext cx="112141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7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Collegamento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54" name="Google Shape;254;p8"/>
          <p:cNvGrpSpPr/>
          <p:nvPr/>
        </p:nvGrpSpPr>
        <p:grpSpPr>
          <a:xfrm>
            <a:off x="2201837" y="4953162"/>
            <a:ext cx="1418966" cy="447385"/>
            <a:chOff x="2201837" y="4953162"/>
            <a:chExt cx="1418966" cy="447385"/>
          </a:xfrm>
        </p:grpSpPr>
        <p:sp>
          <p:nvSpPr>
            <p:cNvPr id="255" name="Google Shape;255;p8"/>
            <p:cNvSpPr/>
            <p:nvPr/>
          </p:nvSpPr>
          <p:spPr>
            <a:xfrm>
              <a:off x="2201838" y="4953162"/>
              <a:ext cx="1418590" cy="0"/>
            </a:xfrm>
            <a:custGeom>
              <a:rect b="b" l="l" r="r" t="t"/>
              <a:pathLst>
                <a:path extrusionOk="0" h="120000" w="1418589">
                  <a:moveTo>
                    <a:pt x="0" y="0"/>
                  </a:moveTo>
                  <a:lnTo>
                    <a:pt x="1418578" y="0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201837" y="5362447"/>
              <a:ext cx="1275080" cy="38100"/>
            </a:xfrm>
            <a:custGeom>
              <a:rect b="b" l="l" r="r" t="t"/>
              <a:pathLst>
                <a:path extrusionOk="0" h="38100" w="1275079">
                  <a:moveTo>
                    <a:pt x="9627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6278" y="38100"/>
                  </a:lnTo>
                  <a:lnTo>
                    <a:pt x="96278" y="0"/>
                  </a:lnTo>
                  <a:close/>
                </a:path>
                <a:path extrusionOk="0" h="38100" w="1275079">
                  <a:moveTo>
                    <a:pt x="1274813" y="0"/>
                  </a:moveTo>
                  <a:lnTo>
                    <a:pt x="153428" y="0"/>
                  </a:lnTo>
                  <a:lnTo>
                    <a:pt x="153428" y="38100"/>
                  </a:lnTo>
                  <a:lnTo>
                    <a:pt x="1274813" y="38100"/>
                  </a:lnTo>
                  <a:lnTo>
                    <a:pt x="1274813" y="0"/>
                  </a:lnTo>
                  <a:close/>
                </a:path>
              </a:pathLst>
            </a:custGeom>
            <a:solidFill>
              <a:srgbClr val="7229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533808" y="5381495"/>
              <a:ext cx="86995" cy="0"/>
            </a:xfrm>
            <a:custGeom>
              <a:rect b="b" l="l" r="r" t="t"/>
              <a:pathLst>
                <a:path extrusionOk="0" h="120000" w="86995">
                  <a:moveTo>
                    <a:pt x="0" y="0"/>
                  </a:moveTo>
                  <a:lnTo>
                    <a:pt x="86607" y="0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8"/>
          <p:cNvSpPr txBox="1"/>
          <p:nvPr/>
        </p:nvSpPr>
        <p:spPr>
          <a:xfrm>
            <a:off x="5674648" y="5913120"/>
            <a:ext cx="30226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Verdana"/>
                <a:ea typeface="Verdana"/>
                <a:cs typeface="Verdana"/>
                <a:sym typeface="Verdana"/>
              </a:rPr>
              <a:t>ospite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59" name="Google Shape;259;p8"/>
          <p:cNvGrpSpPr/>
          <p:nvPr/>
        </p:nvGrpSpPr>
        <p:grpSpPr>
          <a:xfrm>
            <a:off x="5157246" y="4115140"/>
            <a:ext cx="1442367" cy="1676428"/>
            <a:chOff x="5157246" y="4115140"/>
            <a:chExt cx="1442367" cy="1676428"/>
          </a:xfrm>
        </p:grpSpPr>
        <p:sp>
          <p:nvSpPr>
            <p:cNvPr id="260" name="Google Shape;260;p8"/>
            <p:cNvSpPr/>
            <p:nvPr/>
          </p:nvSpPr>
          <p:spPr>
            <a:xfrm>
              <a:off x="5157246" y="4528176"/>
              <a:ext cx="106045" cy="432434"/>
            </a:xfrm>
            <a:custGeom>
              <a:rect b="b" l="l" r="r" t="t"/>
              <a:pathLst>
                <a:path extrusionOk="0" h="432435" w="106045">
                  <a:moveTo>
                    <a:pt x="0" y="432158"/>
                  </a:moveTo>
                  <a:lnTo>
                    <a:pt x="105860" y="432158"/>
                  </a:lnTo>
                  <a:lnTo>
                    <a:pt x="105860" y="0"/>
                  </a:lnTo>
                  <a:lnTo>
                    <a:pt x="0" y="0"/>
                  </a:lnTo>
                  <a:lnTo>
                    <a:pt x="0" y="432158"/>
                  </a:lnTo>
                  <a:close/>
                </a:path>
              </a:pathLst>
            </a:custGeom>
            <a:solidFill>
              <a:srgbClr val="F8CF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5157246" y="4528176"/>
              <a:ext cx="1418590" cy="432434"/>
            </a:xfrm>
            <a:custGeom>
              <a:rect b="b" l="l" r="r" t="t"/>
              <a:pathLst>
                <a:path extrusionOk="0" h="432435" w="1418590">
                  <a:moveTo>
                    <a:pt x="0" y="0"/>
                  </a:moveTo>
                  <a:lnTo>
                    <a:pt x="1418577" y="0"/>
                  </a:lnTo>
                  <a:lnTo>
                    <a:pt x="1418577" y="432158"/>
                  </a:lnTo>
                  <a:lnTo>
                    <a:pt x="0" y="43215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173770" y="4960334"/>
              <a:ext cx="89535" cy="416559"/>
            </a:xfrm>
            <a:custGeom>
              <a:rect b="b" l="l" r="r" t="t"/>
              <a:pathLst>
                <a:path extrusionOk="0" h="416560" w="89535">
                  <a:moveTo>
                    <a:pt x="0" y="415938"/>
                  </a:moveTo>
                  <a:lnTo>
                    <a:pt x="89336" y="415938"/>
                  </a:lnTo>
                  <a:lnTo>
                    <a:pt x="89336" y="0"/>
                  </a:lnTo>
                  <a:lnTo>
                    <a:pt x="0" y="0"/>
                  </a:lnTo>
                  <a:lnTo>
                    <a:pt x="0" y="415938"/>
                  </a:lnTo>
                  <a:close/>
                </a:path>
              </a:pathLst>
            </a:custGeom>
            <a:solidFill>
              <a:srgbClr val="F9D5E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173770" y="4960334"/>
              <a:ext cx="1418590" cy="416559"/>
            </a:xfrm>
            <a:custGeom>
              <a:rect b="b" l="l" r="r" t="t"/>
              <a:pathLst>
                <a:path extrusionOk="0" h="416560" w="1418590">
                  <a:moveTo>
                    <a:pt x="0" y="0"/>
                  </a:moveTo>
                  <a:lnTo>
                    <a:pt x="1418452" y="0"/>
                  </a:lnTo>
                  <a:lnTo>
                    <a:pt x="1418452" y="415939"/>
                  </a:lnTo>
                  <a:lnTo>
                    <a:pt x="0" y="41593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166410" y="5393423"/>
              <a:ext cx="1433195" cy="398145"/>
            </a:xfrm>
            <a:custGeom>
              <a:rect b="b" l="l" r="r" t="t"/>
              <a:pathLst>
                <a:path extrusionOk="0" h="398145" w="1433195">
                  <a:moveTo>
                    <a:pt x="96685" y="0"/>
                  </a:moveTo>
                  <a:lnTo>
                    <a:pt x="0" y="0"/>
                  </a:lnTo>
                  <a:lnTo>
                    <a:pt x="0" y="397764"/>
                  </a:lnTo>
                  <a:lnTo>
                    <a:pt x="96685" y="397764"/>
                  </a:lnTo>
                  <a:lnTo>
                    <a:pt x="96685" y="0"/>
                  </a:lnTo>
                  <a:close/>
                </a:path>
                <a:path extrusionOk="0" h="398145" w="1433195">
                  <a:moveTo>
                    <a:pt x="1432953" y="0"/>
                  </a:moveTo>
                  <a:lnTo>
                    <a:pt x="153835" y="0"/>
                  </a:lnTo>
                  <a:lnTo>
                    <a:pt x="153835" y="397764"/>
                  </a:lnTo>
                  <a:lnTo>
                    <a:pt x="1432953" y="397764"/>
                  </a:lnTo>
                  <a:lnTo>
                    <a:pt x="1432953" y="0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5166418" y="5393414"/>
              <a:ext cx="1433195" cy="398145"/>
            </a:xfrm>
            <a:custGeom>
              <a:rect b="b" l="l" r="r" t="t"/>
              <a:pathLst>
                <a:path extrusionOk="0" h="398145" w="1433195">
                  <a:moveTo>
                    <a:pt x="0" y="0"/>
                  </a:moveTo>
                  <a:lnTo>
                    <a:pt x="1432946" y="0"/>
                  </a:lnTo>
                  <a:lnTo>
                    <a:pt x="1432946" y="397771"/>
                  </a:lnTo>
                  <a:lnTo>
                    <a:pt x="0" y="397771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5184005" y="4116062"/>
              <a:ext cx="1412240" cy="416559"/>
            </a:xfrm>
            <a:custGeom>
              <a:rect b="b" l="l" r="r" t="t"/>
              <a:pathLst>
                <a:path extrusionOk="0" h="416560" w="1412240">
                  <a:moveTo>
                    <a:pt x="1411626" y="0"/>
                  </a:moveTo>
                  <a:lnTo>
                    <a:pt x="0" y="0"/>
                  </a:lnTo>
                  <a:lnTo>
                    <a:pt x="0" y="415938"/>
                  </a:lnTo>
                  <a:lnTo>
                    <a:pt x="1411626" y="415938"/>
                  </a:lnTo>
                  <a:lnTo>
                    <a:pt x="1411626" y="0"/>
                  </a:lnTo>
                  <a:close/>
                </a:path>
              </a:pathLst>
            </a:custGeom>
            <a:solidFill>
              <a:srgbClr val="FFFE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5184005" y="4116062"/>
              <a:ext cx="1412240" cy="416559"/>
            </a:xfrm>
            <a:custGeom>
              <a:rect b="b" l="l" r="r" t="t"/>
              <a:pathLst>
                <a:path extrusionOk="0" h="416560" w="1412240">
                  <a:moveTo>
                    <a:pt x="0" y="0"/>
                  </a:moveTo>
                  <a:lnTo>
                    <a:pt x="1411627" y="0"/>
                  </a:lnTo>
                  <a:lnTo>
                    <a:pt x="1411627" y="415939"/>
                  </a:lnTo>
                  <a:lnTo>
                    <a:pt x="0" y="41593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5164033" y="4115140"/>
              <a:ext cx="1423670" cy="1672589"/>
            </a:xfrm>
            <a:custGeom>
              <a:rect b="b" l="l" r="r" t="t"/>
              <a:pathLst>
                <a:path extrusionOk="0" h="1672589" w="1423670">
                  <a:moveTo>
                    <a:pt x="0" y="0"/>
                  </a:moveTo>
                  <a:lnTo>
                    <a:pt x="1423355" y="0"/>
                  </a:lnTo>
                  <a:lnTo>
                    <a:pt x="1423355" y="1672222"/>
                  </a:lnTo>
                  <a:lnTo>
                    <a:pt x="0" y="167222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8"/>
          <p:cNvSpPr txBox="1"/>
          <p:nvPr/>
        </p:nvSpPr>
        <p:spPr>
          <a:xfrm>
            <a:off x="5462940" y="4260595"/>
            <a:ext cx="8121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Applicazione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5320258" y="4539122"/>
            <a:ext cx="1248410" cy="391795"/>
          </a:xfrm>
          <a:prstGeom prst="rect">
            <a:avLst/>
          </a:prstGeom>
          <a:solidFill>
            <a:srgbClr val="F8CFED"/>
          </a:solidFill>
          <a:ln>
            <a:noFill/>
          </a:ln>
        </p:spPr>
        <p:txBody>
          <a:bodyPr anchorCtr="0" anchor="t" bIns="0" lIns="0" spcFirstLastPara="1" rIns="0" wrap="square" tIns="102850">
            <a:spAutoFit/>
          </a:bodyPr>
          <a:lstStyle/>
          <a:p>
            <a:pPr indent="0" lvl="0" marL="191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Trasporto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5320258" y="4968759"/>
            <a:ext cx="1248410" cy="383540"/>
          </a:xfrm>
          <a:prstGeom prst="rect">
            <a:avLst/>
          </a:prstGeom>
          <a:solidFill>
            <a:srgbClr val="F9D5E1"/>
          </a:solidFill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234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Internet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5320258" y="5367020"/>
            <a:ext cx="124777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03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Collegamento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73" name="Google Shape;273;p8"/>
          <p:cNvGrpSpPr/>
          <p:nvPr/>
        </p:nvGrpSpPr>
        <p:grpSpPr>
          <a:xfrm>
            <a:off x="3681803" y="4532001"/>
            <a:ext cx="2896390" cy="1262753"/>
            <a:chOff x="3681803" y="4532001"/>
            <a:chExt cx="2896390" cy="1262753"/>
          </a:xfrm>
        </p:grpSpPr>
        <p:sp>
          <p:nvSpPr>
            <p:cNvPr id="274" name="Google Shape;274;p8"/>
            <p:cNvSpPr/>
            <p:nvPr/>
          </p:nvSpPr>
          <p:spPr>
            <a:xfrm>
              <a:off x="5159258" y="4532001"/>
              <a:ext cx="1418590" cy="424815"/>
            </a:xfrm>
            <a:custGeom>
              <a:rect b="b" l="l" r="r" t="t"/>
              <a:pathLst>
                <a:path extrusionOk="0" h="424814" w="1418590">
                  <a:moveTo>
                    <a:pt x="0" y="0"/>
                  </a:moveTo>
                  <a:lnTo>
                    <a:pt x="103849" y="0"/>
                  </a:lnTo>
                </a:path>
                <a:path extrusionOk="0" h="424814" w="1418590">
                  <a:moveTo>
                    <a:pt x="161000" y="0"/>
                  </a:moveTo>
                  <a:lnTo>
                    <a:pt x="1418578" y="0"/>
                  </a:lnTo>
                </a:path>
                <a:path extrusionOk="0" h="424814" w="1418590">
                  <a:moveTo>
                    <a:pt x="0" y="424508"/>
                  </a:moveTo>
                  <a:lnTo>
                    <a:pt x="103849" y="424508"/>
                  </a:lnTo>
                </a:path>
                <a:path extrusionOk="0" h="424814" w="1418590">
                  <a:moveTo>
                    <a:pt x="161000" y="424508"/>
                  </a:moveTo>
                  <a:lnTo>
                    <a:pt x="1418578" y="424508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159258" y="5365794"/>
              <a:ext cx="104139" cy="38100"/>
            </a:xfrm>
            <a:custGeom>
              <a:rect b="b" l="l" r="r" t="t"/>
              <a:pathLst>
                <a:path extrusionOk="0" h="38100" w="104139">
                  <a:moveTo>
                    <a:pt x="0" y="38101"/>
                  </a:moveTo>
                  <a:lnTo>
                    <a:pt x="103849" y="38101"/>
                  </a:lnTo>
                  <a:lnTo>
                    <a:pt x="103849" y="0"/>
                  </a:lnTo>
                  <a:lnTo>
                    <a:pt x="0" y="0"/>
                  </a:lnTo>
                  <a:lnTo>
                    <a:pt x="0" y="38101"/>
                  </a:lnTo>
                  <a:close/>
                </a:path>
              </a:pathLst>
            </a:custGeom>
            <a:solidFill>
              <a:srgbClr val="7229D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320258" y="5384844"/>
              <a:ext cx="1257935" cy="0"/>
            </a:xfrm>
            <a:custGeom>
              <a:rect b="b" l="l" r="r" t="t"/>
              <a:pathLst>
                <a:path extrusionOk="0" h="120000" w="1257934">
                  <a:moveTo>
                    <a:pt x="0" y="0"/>
                  </a:moveTo>
                  <a:lnTo>
                    <a:pt x="1257577" y="0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3681803" y="5396609"/>
              <a:ext cx="1433195" cy="398145"/>
            </a:xfrm>
            <a:custGeom>
              <a:rect b="b" l="l" r="r" t="t"/>
              <a:pathLst>
                <a:path extrusionOk="0" h="398145" w="1433195">
                  <a:moveTo>
                    <a:pt x="1432944" y="0"/>
                  </a:moveTo>
                  <a:lnTo>
                    <a:pt x="0" y="0"/>
                  </a:lnTo>
                  <a:lnTo>
                    <a:pt x="0" y="397770"/>
                  </a:lnTo>
                  <a:lnTo>
                    <a:pt x="1432944" y="397770"/>
                  </a:lnTo>
                  <a:lnTo>
                    <a:pt x="1432944" y="0"/>
                  </a:lnTo>
                  <a:close/>
                </a:path>
              </a:pathLst>
            </a:custGeom>
            <a:solidFill>
              <a:srgbClr val="F8D3C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3681803" y="5396609"/>
              <a:ext cx="1433195" cy="398145"/>
            </a:xfrm>
            <a:custGeom>
              <a:rect b="b" l="l" r="r" t="t"/>
              <a:pathLst>
                <a:path extrusionOk="0" h="398145" w="1433195">
                  <a:moveTo>
                    <a:pt x="0" y="0"/>
                  </a:moveTo>
                  <a:lnTo>
                    <a:pt x="1432945" y="0"/>
                  </a:lnTo>
                  <a:lnTo>
                    <a:pt x="1432945" y="397770"/>
                  </a:lnTo>
                  <a:lnTo>
                    <a:pt x="0" y="39777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8"/>
          <p:cNvSpPr txBox="1"/>
          <p:nvPr/>
        </p:nvSpPr>
        <p:spPr>
          <a:xfrm>
            <a:off x="3790011" y="5488940"/>
            <a:ext cx="122428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mic Sans MS"/>
                <a:ea typeface="Comic Sans MS"/>
                <a:cs typeface="Comic Sans MS"/>
                <a:sym typeface="Comic Sans MS"/>
              </a:rPr>
              <a:t>Collegamento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0" name="Google Shape;280;p8"/>
          <p:cNvGrpSpPr/>
          <p:nvPr/>
        </p:nvGrpSpPr>
        <p:grpSpPr>
          <a:xfrm>
            <a:off x="2070499" y="4155720"/>
            <a:ext cx="3662880" cy="1941142"/>
            <a:chOff x="2070499" y="4155720"/>
            <a:chExt cx="3662880" cy="1941142"/>
          </a:xfrm>
        </p:grpSpPr>
        <p:sp>
          <p:nvSpPr>
            <p:cNvPr id="281" name="Google Shape;281;p8"/>
            <p:cNvSpPr/>
            <p:nvPr/>
          </p:nvSpPr>
          <p:spPr>
            <a:xfrm>
              <a:off x="3674640" y="5388038"/>
              <a:ext cx="1418590" cy="0"/>
            </a:xfrm>
            <a:custGeom>
              <a:rect b="b" l="l" r="r" t="t"/>
              <a:pathLst>
                <a:path extrusionOk="0" h="120000" w="1418589">
                  <a:moveTo>
                    <a:pt x="0" y="0"/>
                  </a:moveTo>
                  <a:lnTo>
                    <a:pt x="1418578" y="0"/>
                  </a:lnTo>
                </a:path>
              </a:pathLst>
            </a:custGeom>
            <a:noFill/>
            <a:ln cap="flat" cmpd="sng" w="38100">
              <a:solidFill>
                <a:srgbClr val="7229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2070499" y="4294098"/>
              <a:ext cx="0" cy="1802764"/>
            </a:xfrm>
            <a:custGeom>
              <a:rect b="b" l="l" r="r" t="t"/>
              <a:pathLst>
                <a:path extrusionOk="0" h="1802764" w="120000">
                  <a:moveTo>
                    <a:pt x="0" y="0"/>
                  </a:moveTo>
                  <a:lnTo>
                    <a:pt x="0" y="1802681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070499" y="6093008"/>
              <a:ext cx="256540" cy="0"/>
            </a:xfrm>
            <a:custGeom>
              <a:rect b="b" l="l" r="r" t="t"/>
              <a:pathLst>
                <a:path extrusionOk="0" h="120000" w="256539">
                  <a:moveTo>
                    <a:pt x="0" y="0"/>
                  </a:moveTo>
                  <a:lnTo>
                    <a:pt x="256202" y="0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326702" y="5032113"/>
              <a:ext cx="0" cy="1054735"/>
            </a:xfrm>
            <a:custGeom>
              <a:rect b="b" l="l" r="r" t="t"/>
              <a:pathLst>
                <a:path extrusionOk="0" h="1054735" w="120000">
                  <a:moveTo>
                    <a:pt x="0" y="0"/>
                  </a:moveTo>
                  <a:lnTo>
                    <a:pt x="0" y="1054499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505232" y="5038509"/>
              <a:ext cx="0" cy="1054735"/>
            </a:xfrm>
            <a:custGeom>
              <a:rect b="b" l="l" r="r" t="t"/>
              <a:pathLst>
                <a:path extrusionOk="0" h="1054735" w="120000">
                  <a:moveTo>
                    <a:pt x="0" y="0"/>
                  </a:moveTo>
                  <a:lnTo>
                    <a:pt x="0" y="1054499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326702" y="5032113"/>
              <a:ext cx="1178560" cy="0"/>
            </a:xfrm>
            <a:custGeom>
              <a:rect b="b" l="l" r="r" t="t"/>
              <a:pathLst>
                <a:path extrusionOk="0" h="120000" w="1178560">
                  <a:moveTo>
                    <a:pt x="0" y="0"/>
                  </a:moveTo>
                  <a:lnTo>
                    <a:pt x="1178531" y="0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3761435" y="5439383"/>
              <a:ext cx="0" cy="654050"/>
            </a:xfrm>
            <a:custGeom>
              <a:rect b="b" l="l" r="r" t="t"/>
              <a:pathLst>
                <a:path extrusionOk="0" h="654050" w="120000">
                  <a:moveTo>
                    <a:pt x="0" y="0"/>
                  </a:moveTo>
                  <a:lnTo>
                    <a:pt x="0" y="653625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3506702" y="6093008"/>
              <a:ext cx="256540" cy="0"/>
            </a:xfrm>
            <a:custGeom>
              <a:rect b="b" l="l" r="r" t="t"/>
              <a:pathLst>
                <a:path extrusionOk="0" h="120000" w="256539">
                  <a:moveTo>
                    <a:pt x="0" y="0"/>
                  </a:moveTo>
                  <a:lnTo>
                    <a:pt x="256202" y="0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5042446" y="5439383"/>
              <a:ext cx="0" cy="654050"/>
            </a:xfrm>
            <a:custGeom>
              <a:rect b="b" l="l" r="r" t="t"/>
              <a:pathLst>
                <a:path extrusionOk="0" h="654050" w="120000">
                  <a:moveTo>
                    <a:pt x="0" y="0"/>
                  </a:moveTo>
                  <a:lnTo>
                    <a:pt x="0" y="653625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3754321" y="5456962"/>
              <a:ext cx="1288415" cy="0"/>
            </a:xfrm>
            <a:custGeom>
              <a:rect b="b" l="l" r="r" t="t"/>
              <a:pathLst>
                <a:path extrusionOk="0" h="120000" w="1288414">
                  <a:moveTo>
                    <a:pt x="0" y="0"/>
                  </a:moveTo>
                  <a:lnTo>
                    <a:pt x="1288125" y="0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5022064" y="6086611"/>
              <a:ext cx="256540" cy="0"/>
            </a:xfrm>
            <a:custGeom>
              <a:rect b="b" l="l" r="r" t="t"/>
              <a:pathLst>
                <a:path extrusionOk="0" h="120000" w="256539">
                  <a:moveTo>
                    <a:pt x="0" y="0"/>
                  </a:moveTo>
                  <a:lnTo>
                    <a:pt x="256202" y="0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5291682" y="4294098"/>
              <a:ext cx="0" cy="1802764"/>
            </a:xfrm>
            <a:custGeom>
              <a:rect b="b" l="l" r="r" t="t"/>
              <a:pathLst>
                <a:path extrusionOk="0" h="1802764" w="120000">
                  <a:moveTo>
                    <a:pt x="0" y="0"/>
                  </a:moveTo>
                  <a:lnTo>
                    <a:pt x="0" y="1802681"/>
                  </a:lnTo>
                </a:path>
              </a:pathLst>
            </a:custGeom>
            <a:noFill/>
            <a:ln cap="flat" cmpd="sng" w="57150">
              <a:solidFill>
                <a:srgbClr val="CF1D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275461" y="4155720"/>
              <a:ext cx="2720340" cy="311150"/>
            </a:xfrm>
            <a:custGeom>
              <a:rect b="b" l="l" r="r" t="t"/>
              <a:pathLst>
                <a:path extrusionOk="0" h="311150" w="2720340">
                  <a:moveTo>
                    <a:pt x="0" y="155347"/>
                  </a:moveTo>
                  <a:lnTo>
                    <a:pt x="155346" y="0"/>
                  </a:lnTo>
                  <a:lnTo>
                    <a:pt x="155346" y="77672"/>
                  </a:lnTo>
                  <a:lnTo>
                    <a:pt x="2564806" y="77672"/>
                  </a:lnTo>
                  <a:lnTo>
                    <a:pt x="2564806" y="0"/>
                  </a:lnTo>
                  <a:lnTo>
                    <a:pt x="2720150" y="155347"/>
                  </a:lnTo>
                  <a:lnTo>
                    <a:pt x="2564806" y="310691"/>
                  </a:lnTo>
                  <a:lnTo>
                    <a:pt x="2564806" y="233019"/>
                  </a:lnTo>
                  <a:lnTo>
                    <a:pt x="155346" y="233019"/>
                  </a:lnTo>
                  <a:lnTo>
                    <a:pt x="155346" y="310691"/>
                  </a:lnTo>
                  <a:lnTo>
                    <a:pt x="0" y="155347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275461" y="4553092"/>
              <a:ext cx="2720340" cy="311150"/>
            </a:xfrm>
            <a:custGeom>
              <a:rect b="b" l="l" r="r" t="t"/>
              <a:pathLst>
                <a:path extrusionOk="0" h="311150" w="2720340">
                  <a:moveTo>
                    <a:pt x="0" y="155347"/>
                  </a:moveTo>
                  <a:lnTo>
                    <a:pt x="155346" y="0"/>
                  </a:lnTo>
                  <a:lnTo>
                    <a:pt x="155346" y="77672"/>
                  </a:lnTo>
                  <a:lnTo>
                    <a:pt x="2564806" y="77672"/>
                  </a:lnTo>
                  <a:lnTo>
                    <a:pt x="2564806" y="0"/>
                  </a:lnTo>
                  <a:lnTo>
                    <a:pt x="2720150" y="155347"/>
                  </a:lnTo>
                  <a:lnTo>
                    <a:pt x="2564806" y="310691"/>
                  </a:lnTo>
                  <a:lnTo>
                    <a:pt x="2564806" y="233019"/>
                  </a:lnTo>
                  <a:lnTo>
                    <a:pt x="155346" y="233019"/>
                  </a:lnTo>
                  <a:lnTo>
                    <a:pt x="155346" y="310691"/>
                  </a:lnTo>
                  <a:lnTo>
                    <a:pt x="0" y="155347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2266472" y="5001359"/>
              <a:ext cx="2720340" cy="311150"/>
            </a:xfrm>
            <a:custGeom>
              <a:rect b="b" l="l" r="r" t="t"/>
              <a:pathLst>
                <a:path extrusionOk="0" h="311150" w="2720340">
                  <a:moveTo>
                    <a:pt x="0" y="155347"/>
                  </a:moveTo>
                  <a:lnTo>
                    <a:pt x="155346" y="0"/>
                  </a:lnTo>
                  <a:lnTo>
                    <a:pt x="155346" y="77672"/>
                  </a:lnTo>
                  <a:lnTo>
                    <a:pt x="2564806" y="77672"/>
                  </a:lnTo>
                  <a:lnTo>
                    <a:pt x="2564806" y="0"/>
                  </a:lnTo>
                  <a:lnTo>
                    <a:pt x="2720150" y="155347"/>
                  </a:lnTo>
                  <a:lnTo>
                    <a:pt x="2564806" y="310691"/>
                  </a:lnTo>
                  <a:lnTo>
                    <a:pt x="2564806" y="233019"/>
                  </a:lnTo>
                  <a:lnTo>
                    <a:pt x="155346" y="233019"/>
                  </a:lnTo>
                  <a:lnTo>
                    <a:pt x="155346" y="310691"/>
                  </a:lnTo>
                  <a:lnTo>
                    <a:pt x="0" y="155347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2275461" y="5449236"/>
              <a:ext cx="2720340" cy="311150"/>
            </a:xfrm>
            <a:custGeom>
              <a:rect b="b" l="l" r="r" t="t"/>
              <a:pathLst>
                <a:path extrusionOk="0" h="311150" w="2720340">
                  <a:moveTo>
                    <a:pt x="0" y="155347"/>
                  </a:moveTo>
                  <a:lnTo>
                    <a:pt x="155346" y="0"/>
                  </a:lnTo>
                  <a:lnTo>
                    <a:pt x="155346" y="77672"/>
                  </a:lnTo>
                  <a:lnTo>
                    <a:pt x="2564806" y="77672"/>
                  </a:lnTo>
                  <a:lnTo>
                    <a:pt x="2564806" y="0"/>
                  </a:lnTo>
                  <a:lnTo>
                    <a:pt x="2720150" y="155347"/>
                  </a:lnTo>
                  <a:lnTo>
                    <a:pt x="2564806" y="310691"/>
                  </a:lnTo>
                  <a:lnTo>
                    <a:pt x="2564806" y="233019"/>
                  </a:lnTo>
                  <a:lnTo>
                    <a:pt x="155346" y="233019"/>
                  </a:lnTo>
                  <a:lnTo>
                    <a:pt x="155346" y="310691"/>
                  </a:lnTo>
                  <a:lnTo>
                    <a:pt x="0" y="155347"/>
                  </a:lnTo>
                  <a:close/>
                </a:path>
              </a:pathLst>
            </a:custGeom>
            <a:noFill/>
            <a:ln cap="flat" cmpd="sng" w="15875">
              <a:solidFill>
                <a:srgbClr val="6C4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7" name="Google Shape;29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75270" y="4836294"/>
              <a:ext cx="682339" cy="684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57509" y="5474656"/>
              <a:ext cx="1175870" cy="590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9" name="Google Shape;299;p8"/>
          <p:cNvSpPr txBox="1"/>
          <p:nvPr/>
        </p:nvSpPr>
        <p:spPr>
          <a:xfrm>
            <a:off x="126875" y="6539475"/>
            <a:ext cx="7073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892" y="0"/>
            <a:ext cx="503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9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9"/>
          <p:cNvSpPr txBox="1"/>
          <p:nvPr>
            <p:ph type="title"/>
          </p:nvPr>
        </p:nvSpPr>
        <p:spPr>
          <a:xfrm>
            <a:off x="855396" y="387603"/>
            <a:ext cx="632269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Ereditarietà delle debolezze di sicurezza nello stack TCP/IP</a:t>
            </a:r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308" name="Google Shape;30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9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" name="Google Shape;310;p9"/>
          <p:cNvSpPr txBox="1"/>
          <p:nvPr/>
        </p:nvSpPr>
        <p:spPr>
          <a:xfrm rot="5400000">
            <a:off x="8446417" y="3086163"/>
            <a:ext cx="677354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CARENZE DI SICUREZZA</a:t>
            </a:r>
            <a:endParaRPr sz="4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11" name="Google Shape;311;p9"/>
          <p:cNvGraphicFramePr/>
          <p:nvPr/>
        </p:nvGraphicFramePr>
        <p:xfrm>
          <a:off x="759796" y="20940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{9AFF4381-B3AC-4C57-91AE-EADE913550BA}</a:tableStyleId>
              </a:tblPr>
              <a:tblGrid>
                <a:gridCol w="1499225"/>
              </a:tblGrid>
              <a:tr h="496575">
                <a:tc>
                  <a:txBody>
                    <a:bodyPr/>
                    <a:lstStyle/>
                    <a:p>
                      <a:pPr indent="0" lvl="0" marL="0" marR="4254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Applicazione</a:t>
                      </a:r>
                      <a:endParaRPr sz="16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49225" marB="0" marR="0" marL="0">
                    <a:lnL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ECD"/>
                    </a:solidFill>
                  </a:tcPr>
                </a:tc>
              </a:tr>
              <a:tr h="506100">
                <a:tc>
                  <a:txBody>
                    <a:bodyPr/>
                    <a:lstStyle/>
                    <a:p>
                      <a:pPr indent="0" lvl="0" marL="0" marR="419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Trasporto</a:t>
                      </a:r>
                      <a:endParaRPr sz="16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460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CFED"/>
                    </a:solidFill>
                  </a:tcPr>
                </a:tc>
              </a:tr>
              <a:tr h="510550">
                <a:tc>
                  <a:txBody>
                    <a:bodyPr/>
                    <a:lstStyle/>
                    <a:p>
                      <a:pPr indent="0" lvl="0" marL="0" marR="419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Internet</a:t>
                      </a:r>
                      <a:endParaRPr sz="16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1244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5E1"/>
                    </a:solidFill>
                  </a:tcPr>
                </a:tc>
              </a:tr>
              <a:tr h="480050">
                <a:tc>
                  <a:txBody>
                    <a:bodyPr/>
                    <a:lstStyle/>
                    <a:p>
                      <a:pPr indent="0" lvl="0" marL="0" marR="419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Collegamento</a:t>
                      </a:r>
                      <a:endParaRPr sz="16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5250" marB="0" marR="0" marL="0">
                    <a:lnL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229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3CF"/>
                    </a:solidFill>
                  </a:tcPr>
                </a:tc>
              </a:tr>
            </a:tbl>
          </a:graphicData>
        </a:graphic>
      </p:graphicFrame>
      <p:sp>
        <p:nvSpPr>
          <p:cNvPr id="312" name="Google Shape;312;p9"/>
          <p:cNvSpPr txBox="1"/>
          <p:nvPr/>
        </p:nvSpPr>
        <p:spPr>
          <a:xfrm>
            <a:off x="692056" y="1421440"/>
            <a:ext cx="6615430" cy="357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9375">
            <a:spAutoFit/>
          </a:bodyPr>
          <a:lstStyle/>
          <a:p>
            <a:pPr indent="-154305" lvl="0" marL="167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Arial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Ogni livello TCP/IP conduce una serie di azioni: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114300" lvl="1" marL="1828800" marR="5080" rtl="0" algn="l">
              <a:lnSpc>
                <a:spcPct val="99400"/>
              </a:lnSpc>
              <a:spcBef>
                <a:spcPts val="105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	Livello applicativo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facilita lo scambio di dati standardizzati per le applicazioni e si occupa dei dati applicativi veri e propri.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14300" lvl="1" marL="1828800" marR="775970" rtl="0" algn="l">
              <a:lnSpc>
                <a:spcPct val="1022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	Trasporto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assicura le comunicazioni end-to-end attraverso la rete.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14300" lvl="1" marL="1828800" marR="62864" rtl="0" algn="l">
              <a:lnSpc>
                <a:spcPct val="99400"/>
              </a:lnSpc>
              <a:spcBef>
                <a:spcPts val="66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	Internet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si occupa di pacchetti e collega reti indipendenti per trasportare i pacchetti attraverso i confini della rete.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114300" lvl="1" marL="1828800" marR="31750" rtl="0" algn="l">
              <a:lnSpc>
                <a:spcPct val="1022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	Link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 opera a livello di link, collegando nodi o host all'interno di una rete.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9"/>
          <p:cNvSpPr txBox="1"/>
          <p:nvPr/>
        </p:nvSpPr>
        <p:spPr>
          <a:xfrm>
            <a:off x="126875" y="6204625"/>
            <a:ext cx="68892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6355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Fonte: K. Yasar, M. E. Shacklett, A. Novotny, "TCP/IP", 2024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46355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7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//www.techtarget.com/searchnetworking/definition/TCP-IP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2: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2025-03-31T11:03:01.0000000Z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