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502" r:id="rId2"/>
    <p:sldId id="503" r:id="rId3"/>
    <p:sldId id="504" r:id="rId4"/>
    <p:sldId id="505" r:id="rId5"/>
    <p:sldId id="506" r:id="rId6"/>
    <p:sldId id="507" r:id="rId7"/>
    <p:sldId id="508" r:id="rId8"/>
    <p:sldId id="509" r:id="rId9"/>
    <p:sldId id="510"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525" r:id="rId25"/>
    <p:sldId id="526" r:id="rId26"/>
    <p:sldId id="527" r:id="rId27"/>
    <p:sldId id="528" r:id="rId28"/>
    <p:sldId id="529" r:id="rId29"/>
    <p:sldId id="530" r:id="rId30"/>
    <p:sldId id="531" r:id="rId31"/>
    <p:sldId id="532" r:id="rId32"/>
    <p:sldId id="533" r:id="rId33"/>
    <p:sldId id="534" r:id="rId34"/>
    <p:sldId id="535" r:id="rId35"/>
    <p:sldId id="536" r:id="rId36"/>
    <p:sldId id="537" r:id="rId37"/>
    <p:sldId id="538" r:id="rId38"/>
    <p:sldId id="539" r:id="rId39"/>
    <p:sldId id="540" r:id="rId40"/>
    <p:sldId id="541" r:id="rId41"/>
    <p:sldId id="542" r:id="rId42"/>
    <p:sldId id="543" r:id="rId43"/>
    <p:sldId id="544" r:id="rId44"/>
    <p:sldId id="545" r:id="rId45"/>
    <p:sldId id="546" r:id="rId46"/>
    <p:sldId id="547" r:id="rId47"/>
    <p:sldId id="548" r:id="rId48"/>
    <p:sldId id="549" r:id="rId49"/>
    <p:sldId id="550" r:id="rId50"/>
    <p:sldId id="551" r:id="rId51"/>
    <p:sldId id="552" r:id="rId52"/>
    <p:sldId id="553" r:id="rId53"/>
    <p:sldId id="554" r:id="rId54"/>
    <p:sldId id="555" r:id="rId55"/>
    <p:sldId id="556" r:id="rId56"/>
    <p:sldId id="557" r:id="rId57"/>
    <p:sldId id="558" r:id="rId58"/>
    <p:sldId id="559" r:id="rId59"/>
    <p:sldId id="560" r:id="rId60"/>
    <p:sldId id="561" r:id="rId61"/>
    <p:sldId id="562" r:id="rId6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6"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EA616-833D-40E5-ABCF-BF0715E489B4}" type="datetimeFigureOut">
              <a:rPr lang="el-GR" smtClean="0"/>
              <a:t>20/4/2026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5F298-8FD1-4B20-94F7-DFA88CE03DF0}" type="slidenum">
              <a:rPr lang="el-GR" smtClean="0"/>
              <a:t>‹#›</a:t>
            </a:fld>
            <a:endParaRPr lang="el-GR"/>
          </a:p>
        </p:txBody>
      </p:sp>
    </p:spTree>
    <p:extLst>
      <p:ext uri="{BB962C8B-B14F-4D97-AF65-F5344CB8AC3E}">
        <p14:creationId xmlns:p14="http://schemas.microsoft.com/office/powerpoint/2010/main" val="58878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p2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4" name="Google Shape;4294;p24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0"/>
        <p:cNvGrpSpPr/>
        <p:nvPr/>
      </p:nvGrpSpPr>
      <p:grpSpPr>
        <a:xfrm>
          <a:off x="0" y="0"/>
          <a:ext cx="0" cy="0"/>
          <a:chOff x="0" y="0"/>
          <a:chExt cx="0" cy="0"/>
        </a:xfrm>
      </p:grpSpPr>
      <p:sp>
        <p:nvSpPr>
          <p:cNvPr id="4431" name="Google Shape;4431;p2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2" name="Google Shape;4432;p25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6"/>
        <p:cNvGrpSpPr/>
        <p:nvPr/>
      </p:nvGrpSpPr>
      <p:grpSpPr>
        <a:xfrm>
          <a:off x="0" y="0"/>
          <a:ext cx="0" cy="0"/>
          <a:chOff x="0" y="0"/>
          <a:chExt cx="0" cy="0"/>
        </a:xfrm>
      </p:grpSpPr>
      <p:sp>
        <p:nvSpPr>
          <p:cNvPr id="4437" name="Google Shape;4437;p2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8" name="Google Shape;4438;p25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p25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4" name="Google Shape;4444;p25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8"/>
        <p:cNvGrpSpPr/>
        <p:nvPr/>
      </p:nvGrpSpPr>
      <p:grpSpPr>
        <a:xfrm>
          <a:off x="0" y="0"/>
          <a:ext cx="0" cy="0"/>
          <a:chOff x="0" y="0"/>
          <a:chExt cx="0" cy="0"/>
        </a:xfrm>
      </p:grpSpPr>
      <p:sp>
        <p:nvSpPr>
          <p:cNvPr id="4449" name="Google Shape;4449;p2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0" name="Google Shape;4450;p25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0"/>
        <p:cNvGrpSpPr/>
        <p:nvPr/>
      </p:nvGrpSpPr>
      <p:grpSpPr>
        <a:xfrm>
          <a:off x="0" y="0"/>
          <a:ext cx="0" cy="0"/>
          <a:chOff x="0" y="0"/>
          <a:chExt cx="0" cy="0"/>
        </a:xfrm>
      </p:grpSpPr>
      <p:sp>
        <p:nvSpPr>
          <p:cNvPr id="4461" name="Google Shape;4461;p2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2" name="Google Shape;4462;p25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6"/>
        <p:cNvGrpSpPr/>
        <p:nvPr/>
      </p:nvGrpSpPr>
      <p:grpSpPr>
        <a:xfrm>
          <a:off x="0" y="0"/>
          <a:ext cx="0" cy="0"/>
          <a:chOff x="0" y="0"/>
          <a:chExt cx="0" cy="0"/>
        </a:xfrm>
      </p:grpSpPr>
      <p:sp>
        <p:nvSpPr>
          <p:cNvPr id="4467" name="Google Shape;4467;p2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8" name="Google Shape;4468;p25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2"/>
        <p:cNvGrpSpPr/>
        <p:nvPr/>
      </p:nvGrpSpPr>
      <p:grpSpPr>
        <a:xfrm>
          <a:off x="0" y="0"/>
          <a:ext cx="0" cy="0"/>
          <a:chOff x="0" y="0"/>
          <a:chExt cx="0" cy="0"/>
        </a:xfrm>
      </p:grpSpPr>
      <p:sp>
        <p:nvSpPr>
          <p:cNvPr id="4473" name="Google Shape;4473;p2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4" name="Google Shape;4474;p25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8"/>
        <p:cNvGrpSpPr/>
        <p:nvPr/>
      </p:nvGrpSpPr>
      <p:grpSpPr>
        <a:xfrm>
          <a:off x="0" y="0"/>
          <a:ext cx="0" cy="0"/>
          <a:chOff x="0" y="0"/>
          <a:chExt cx="0" cy="0"/>
        </a:xfrm>
      </p:grpSpPr>
      <p:sp>
        <p:nvSpPr>
          <p:cNvPr id="4479" name="Google Shape;4479;p25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0" name="Google Shape;4480;p25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7"/>
        <p:cNvGrpSpPr/>
        <p:nvPr/>
      </p:nvGrpSpPr>
      <p:grpSpPr>
        <a:xfrm>
          <a:off x="0" y="0"/>
          <a:ext cx="0" cy="0"/>
          <a:chOff x="0" y="0"/>
          <a:chExt cx="0" cy="0"/>
        </a:xfrm>
      </p:grpSpPr>
      <p:sp>
        <p:nvSpPr>
          <p:cNvPr id="4488" name="Google Shape;4488;p25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9" name="Google Shape;4489;p25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6"/>
        <p:cNvGrpSpPr/>
        <p:nvPr/>
      </p:nvGrpSpPr>
      <p:grpSpPr>
        <a:xfrm>
          <a:off x="0" y="0"/>
          <a:ext cx="0" cy="0"/>
          <a:chOff x="0" y="0"/>
          <a:chExt cx="0" cy="0"/>
        </a:xfrm>
      </p:grpSpPr>
      <p:sp>
        <p:nvSpPr>
          <p:cNvPr id="4497" name="Google Shape;4497;p26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8" name="Google Shape;4498;p26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4"/>
        <p:cNvGrpSpPr/>
        <p:nvPr/>
      </p:nvGrpSpPr>
      <p:grpSpPr>
        <a:xfrm>
          <a:off x="0" y="0"/>
          <a:ext cx="0" cy="0"/>
          <a:chOff x="0" y="0"/>
          <a:chExt cx="0" cy="0"/>
        </a:xfrm>
      </p:grpSpPr>
      <p:sp>
        <p:nvSpPr>
          <p:cNvPr id="4305" name="Google Shape;4305;p2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6" name="Google Shape;4306;p24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4"/>
        <p:cNvGrpSpPr/>
        <p:nvPr/>
      </p:nvGrpSpPr>
      <p:grpSpPr>
        <a:xfrm>
          <a:off x="0" y="0"/>
          <a:ext cx="0" cy="0"/>
          <a:chOff x="0" y="0"/>
          <a:chExt cx="0" cy="0"/>
        </a:xfrm>
      </p:grpSpPr>
      <p:sp>
        <p:nvSpPr>
          <p:cNvPr id="4505" name="Google Shape;4505;p2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6" name="Google Shape;4506;p26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p2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3" name="Google Shape;4513;p26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7"/>
        <p:cNvGrpSpPr/>
        <p:nvPr/>
      </p:nvGrpSpPr>
      <p:grpSpPr>
        <a:xfrm>
          <a:off x="0" y="0"/>
          <a:ext cx="0" cy="0"/>
          <a:chOff x="0" y="0"/>
          <a:chExt cx="0" cy="0"/>
        </a:xfrm>
      </p:grpSpPr>
      <p:sp>
        <p:nvSpPr>
          <p:cNvPr id="4518" name="Google Shape;4518;p26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9" name="Google Shape;4519;p26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5"/>
        <p:cNvGrpSpPr/>
        <p:nvPr/>
      </p:nvGrpSpPr>
      <p:grpSpPr>
        <a:xfrm>
          <a:off x="0" y="0"/>
          <a:ext cx="0" cy="0"/>
          <a:chOff x="0" y="0"/>
          <a:chExt cx="0" cy="0"/>
        </a:xfrm>
      </p:grpSpPr>
      <p:sp>
        <p:nvSpPr>
          <p:cNvPr id="4526" name="Google Shape;4526;p26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7" name="Google Shape;4527;p26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26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3" name="Google Shape;4533;p26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2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9" name="Google Shape;4539;p26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4"/>
        <p:cNvGrpSpPr/>
        <p:nvPr/>
      </p:nvGrpSpPr>
      <p:grpSpPr>
        <a:xfrm>
          <a:off x="0" y="0"/>
          <a:ext cx="0" cy="0"/>
          <a:chOff x="0" y="0"/>
          <a:chExt cx="0" cy="0"/>
        </a:xfrm>
      </p:grpSpPr>
      <p:sp>
        <p:nvSpPr>
          <p:cNvPr id="4545" name="Google Shape;4545;p2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6" name="Google Shape;4546;p26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0"/>
        <p:cNvGrpSpPr/>
        <p:nvPr/>
      </p:nvGrpSpPr>
      <p:grpSpPr>
        <a:xfrm>
          <a:off x="0" y="0"/>
          <a:ext cx="0" cy="0"/>
          <a:chOff x="0" y="0"/>
          <a:chExt cx="0" cy="0"/>
        </a:xfrm>
      </p:grpSpPr>
      <p:sp>
        <p:nvSpPr>
          <p:cNvPr id="4551" name="Google Shape;4551;p26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2" name="Google Shape;4552;p26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6"/>
        <p:cNvGrpSpPr/>
        <p:nvPr/>
      </p:nvGrpSpPr>
      <p:grpSpPr>
        <a:xfrm>
          <a:off x="0" y="0"/>
          <a:ext cx="0" cy="0"/>
          <a:chOff x="0" y="0"/>
          <a:chExt cx="0" cy="0"/>
        </a:xfrm>
      </p:grpSpPr>
      <p:sp>
        <p:nvSpPr>
          <p:cNvPr id="4557" name="Google Shape;4557;p2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8" name="Google Shape;4558;p26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4"/>
        <p:cNvGrpSpPr/>
        <p:nvPr/>
      </p:nvGrpSpPr>
      <p:grpSpPr>
        <a:xfrm>
          <a:off x="0" y="0"/>
          <a:ext cx="0" cy="0"/>
          <a:chOff x="0" y="0"/>
          <a:chExt cx="0" cy="0"/>
        </a:xfrm>
      </p:grpSpPr>
      <p:sp>
        <p:nvSpPr>
          <p:cNvPr id="4565" name="Google Shape;4565;p27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6" name="Google Shape;4566;p27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7"/>
        <p:cNvGrpSpPr/>
        <p:nvPr/>
      </p:nvGrpSpPr>
      <p:grpSpPr>
        <a:xfrm>
          <a:off x="0" y="0"/>
          <a:ext cx="0" cy="0"/>
          <a:chOff x="0" y="0"/>
          <a:chExt cx="0" cy="0"/>
        </a:xfrm>
      </p:grpSpPr>
      <p:sp>
        <p:nvSpPr>
          <p:cNvPr id="4318" name="Google Shape;4318;p2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9" name="Google Shape;4319;p24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0"/>
        <p:cNvGrpSpPr/>
        <p:nvPr/>
      </p:nvGrpSpPr>
      <p:grpSpPr>
        <a:xfrm>
          <a:off x="0" y="0"/>
          <a:ext cx="0" cy="0"/>
          <a:chOff x="0" y="0"/>
          <a:chExt cx="0" cy="0"/>
        </a:xfrm>
      </p:grpSpPr>
      <p:sp>
        <p:nvSpPr>
          <p:cNvPr id="4571" name="Google Shape;4571;p27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2" name="Google Shape;4572;p27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6"/>
        <p:cNvGrpSpPr/>
        <p:nvPr/>
      </p:nvGrpSpPr>
      <p:grpSpPr>
        <a:xfrm>
          <a:off x="0" y="0"/>
          <a:ext cx="0" cy="0"/>
          <a:chOff x="0" y="0"/>
          <a:chExt cx="0" cy="0"/>
        </a:xfrm>
      </p:grpSpPr>
      <p:sp>
        <p:nvSpPr>
          <p:cNvPr id="4577" name="Google Shape;4577;p2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8" name="Google Shape;4578;p27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2"/>
        <p:cNvGrpSpPr/>
        <p:nvPr/>
      </p:nvGrpSpPr>
      <p:grpSpPr>
        <a:xfrm>
          <a:off x="0" y="0"/>
          <a:ext cx="0" cy="0"/>
          <a:chOff x="0" y="0"/>
          <a:chExt cx="0" cy="0"/>
        </a:xfrm>
      </p:grpSpPr>
      <p:sp>
        <p:nvSpPr>
          <p:cNvPr id="4583" name="Google Shape;4583;p2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4" name="Google Shape;4584;p27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8"/>
        <p:cNvGrpSpPr/>
        <p:nvPr/>
      </p:nvGrpSpPr>
      <p:grpSpPr>
        <a:xfrm>
          <a:off x="0" y="0"/>
          <a:ext cx="0" cy="0"/>
          <a:chOff x="0" y="0"/>
          <a:chExt cx="0" cy="0"/>
        </a:xfrm>
      </p:grpSpPr>
      <p:sp>
        <p:nvSpPr>
          <p:cNvPr id="4589" name="Google Shape;4589;p27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0" name="Google Shape;4590;p27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p27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6" name="Google Shape;4596;p27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2"/>
        <p:cNvGrpSpPr/>
        <p:nvPr/>
      </p:nvGrpSpPr>
      <p:grpSpPr>
        <a:xfrm>
          <a:off x="0" y="0"/>
          <a:ext cx="0" cy="0"/>
          <a:chOff x="0" y="0"/>
          <a:chExt cx="0" cy="0"/>
        </a:xfrm>
      </p:grpSpPr>
      <p:sp>
        <p:nvSpPr>
          <p:cNvPr id="4603" name="Google Shape;4603;p27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4" name="Google Shape;4604;p27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8"/>
        <p:cNvGrpSpPr/>
        <p:nvPr/>
      </p:nvGrpSpPr>
      <p:grpSpPr>
        <a:xfrm>
          <a:off x="0" y="0"/>
          <a:ext cx="0" cy="0"/>
          <a:chOff x="0" y="0"/>
          <a:chExt cx="0" cy="0"/>
        </a:xfrm>
      </p:grpSpPr>
      <p:sp>
        <p:nvSpPr>
          <p:cNvPr id="4609" name="Google Shape;4609;p2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0" name="Google Shape;4610;p27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4"/>
        <p:cNvGrpSpPr/>
        <p:nvPr/>
      </p:nvGrpSpPr>
      <p:grpSpPr>
        <a:xfrm>
          <a:off x="0" y="0"/>
          <a:ext cx="0" cy="0"/>
          <a:chOff x="0" y="0"/>
          <a:chExt cx="0" cy="0"/>
        </a:xfrm>
      </p:grpSpPr>
      <p:sp>
        <p:nvSpPr>
          <p:cNvPr id="4615" name="Google Shape;4615;p27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6" name="Google Shape;4616;p27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0"/>
        <p:cNvGrpSpPr/>
        <p:nvPr/>
      </p:nvGrpSpPr>
      <p:grpSpPr>
        <a:xfrm>
          <a:off x="0" y="0"/>
          <a:ext cx="0" cy="0"/>
          <a:chOff x="0" y="0"/>
          <a:chExt cx="0" cy="0"/>
        </a:xfrm>
      </p:grpSpPr>
      <p:sp>
        <p:nvSpPr>
          <p:cNvPr id="4621" name="Google Shape;4621;p27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2" name="Google Shape;4622;p27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6"/>
        <p:cNvGrpSpPr/>
        <p:nvPr/>
      </p:nvGrpSpPr>
      <p:grpSpPr>
        <a:xfrm>
          <a:off x="0" y="0"/>
          <a:ext cx="0" cy="0"/>
          <a:chOff x="0" y="0"/>
          <a:chExt cx="0" cy="0"/>
        </a:xfrm>
      </p:grpSpPr>
      <p:sp>
        <p:nvSpPr>
          <p:cNvPr id="4627" name="Google Shape;4627;p28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8" name="Google Shape;4628;p28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0"/>
        <p:cNvGrpSpPr/>
        <p:nvPr/>
      </p:nvGrpSpPr>
      <p:grpSpPr>
        <a:xfrm>
          <a:off x="0" y="0"/>
          <a:ext cx="0" cy="0"/>
          <a:chOff x="0" y="0"/>
          <a:chExt cx="0" cy="0"/>
        </a:xfrm>
      </p:grpSpPr>
      <p:sp>
        <p:nvSpPr>
          <p:cNvPr id="4351" name="Google Shape;4351;p2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2" name="Google Shape;4352;p24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4"/>
        <p:cNvGrpSpPr/>
        <p:nvPr/>
      </p:nvGrpSpPr>
      <p:grpSpPr>
        <a:xfrm>
          <a:off x="0" y="0"/>
          <a:ext cx="0" cy="0"/>
          <a:chOff x="0" y="0"/>
          <a:chExt cx="0" cy="0"/>
        </a:xfrm>
      </p:grpSpPr>
      <p:sp>
        <p:nvSpPr>
          <p:cNvPr id="4635" name="Google Shape;4635;p28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6" name="Google Shape;4636;p28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5"/>
        <p:cNvGrpSpPr/>
        <p:nvPr/>
      </p:nvGrpSpPr>
      <p:grpSpPr>
        <a:xfrm>
          <a:off x="0" y="0"/>
          <a:ext cx="0" cy="0"/>
          <a:chOff x="0" y="0"/>
          <a:chExt cx="0" cy="0"/>
        </a:xfrm>
      </p:grpSpPr>
      <p:sp>
        <p:nvSpPr>
          <p:cNvPr id="4646" name="Google Shape;4646;p28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7" name="Google Shape;4647;p28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1"/>
        <p:cNvGrpSpPr/>
        <p:nvPr/>
      </p:nvGrpSpPr>
      <p:grpSpPr>
        <a:xfrm>
          <a:off x="0" y="0"/>
          <a:ext cx="0" cy="0"/>
          <a:chOff x="0" y="0"/>
          <a:chExt cx="0" cy="0"/>
        </a:xfrm>
      </p:grpSpPr>
      <p:sp>
        <p:nvSpPr>
          <p:cNvPr id="4652" name="Google Shape;4652;p28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3" name="Google Shape;4653;p28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3"/>
        <p:cNvGrpSpPr/>
        <p:nvPr/>
      </p:nvGrpSpPr>
      <p:grpSpPr>
        <a:xfrm>
          <a:off x="0" y="0"/>
          <a:ext cx="0" cy="0"/>
          <a:chOff x="0" y="0"/>
          <a:chExt cx="0" cy="0"/>
        </a:xfrm>
      </p:grpSpPr>
      <p:sp>
        <p:nvSpPr>
          <p:cNvPr id="4664" name="Google Shape;4664;p28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5" name="Google Shape;4665;p28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9"/>
        <p:cNvGrpSpPr/>
        <p:nvPr/>
      </p:nvGrpSpPr>
      <p:grpSpPr>
        <a:xfrm>
          <a:off x="0" y="0"/>
          <a:ext cx="0" cy="0"/>
          <a:chOff x="0" y="0"/>
          <a:chExt cx="0" cy="0"/>
        </a:xfrm>
      </p:grpSpPr>
      <p:sp>
        <p:nvSpPr>
          <p:cNvPr id="4670" name="Google Shape;4670;p28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1" name="Google Shape;4671;p28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3"/>
        <p:cNvGrpSpPr/>
        <p:nvPr/>
      </p:nvGrpSpPr>
      <p:grpSpPr>
        <a:xfrm>
          <a:off x="0" y="0"/>
          <a:ext cx="0" cy="0"/>
          <a:chOff x="0" y="0"/>
          <a:chExt cx="0" cy="0"/>
        </a:xfrm>
      </p:grpSpPr>
      <p:sp>
        <p:nvSpPr>
          <p:cNvPr id="4684" name="Google Shape;4684;p28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5" name="Google Shape;4685;p28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6"/>
        <p:cNvGrpSpPr/>
        <p:nvPr/>
      </p:nvGrpSpPr>
      <p:grpSpPr>
        <a:xfrm>
          <a:off x="0" y="0"/>
          <a:ext cx="0" cy="0"/>
          <a:chOff x="0" y="0"/>
          <a:chExt cx="0" cy="0"/>
        </a:xfrm>
      </p:grpSpPr>
      <p:sp>
        <p:nvSpPr>
          <p:cNvPr id="4697" name="Google Shape;4697;p2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8" name="Google Shape;4698;p28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9"/>
        <p:cNvGrpSpPr/>
        <p:nvPr/>
      </p:nvGrpSpPr>
      <p:grpSpPr>
        <a:xfrm>
          <a:off x="0" y="0"/>
          <a:ext cx="0" cy="0"/>
          <a:chOff x="0" y="0"/>
          <a:chExt cx="0" cy="0"/>
        </a:xfrm>
      </p:grpSpPr>
      <p:sp>
        <p:nvSpPr>
          <p:cNvPr id="4710" name="Google Shape;4710;p28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1" name="Google Shape;4711;p28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0"/>
        <p:cNvGrpSpPr/>
        <p:nvPr/>
      </p:nvGrpSpPr>
      <p:grpSpPr>
        <a:xfrm>
          <a:off x="0" y="0"/>
          <a:ext cx="0" cy="0"/>
          <a:chOff x="0" y="0"/>
          <a:chExt cx="0" cy="0"/>
        </a:xfrm>
      </p:grpSpPr>
      <p:sp>
        <p:nvSpPr>
          <p:cNvPr id="4721" name="Google Shape;4721;p28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2" name="Google Shape;4722;p28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p29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1" name="Google Shape;4731;p29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3"/>
        <p:cNvGrpSpPr/>
        <p:nvPr/>
      </p:nvGrpSpPr>
      <p:grpSpPr>
        <a:xfrm>
          <a:off x="0" y="0"/>
          <a:ext cx="0" cy="0"/>
          <a:chOff x="0" y="0"/>
          <a:chExt cx="0" cy="0"/>
        </a:xfrm>
      </p:grpSpPr>
      <p:sp>
        <p:nvSpPr>
          <p:cNvPr id="4364" name="Google Shape;4364;p24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5" name="Google Shape;4365;p24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4"/>
        <p:cNvGrpSpPr/>
        <p:nvPr/>
      </p:nvGrpSpPr>
      <p:grpSpPr>
        <a:xfrm>
          <a:off x="0" y="0"/>
          <a:ext cx="0" cy="0"/>
          <a:chOff x="0" y="0"/>
          <a:chExt cx="0" cy="0"/>
        </a:xfrm>
      </p:grpSpPr>
      <p:sp>
        <p:nvSpPr>
          <p:cNvPr id="4745" name="Google Shape;4745;p29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6" name="Google Shape;4746;p29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p29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8" name="Google Shape;4758;p29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2"/>
        <p:cNvGrpSpPr/>
        <p:nvPr/>
      </p:nvGrpSpPr>
      <p:grpSpPr>
        <a:xfrm>
          <a:off x="0" y="0"/>
          <a:ext cx="0" cy="0"/>
          <a:chOff x="0" y="0"/>
          <a:chExt cx="0" cy="0"/>
        </a:xfrm>
      </p:grpSpPr>
      <p:sp>
        <p:nvSpPr>
          <p:cNvPr id="4773" name="Google Shape;4773;p29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4" name="Google Shape;4774;p29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4"/>
        <p:cNvGrpSpPr/>
        <p:nvPr/>
      </p:nvGrpSpPr>
      <p:grpSpPr>
        <a:xfrm>
          <a:off x="0" y="0"/>
          <a:ext cx="0" cy="0"/>
          <a:chOff x="0" y="0"/>
          <a:chExt cx="0" cy="0"/>
        </a:xfrm>
      </p:grpSpPr>
      <p:sp>
        <p:nvSpPr>
          <p:cNvPr id="4785" name="Google Shape;4785;p29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6" name="Google Shape;4786;p29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9"/>
        <p:cNvGrpSpPr/>
        <p:nvPr/>
      </p:nvGrpSpPr>
      <p:grpSpPr>
        <a:xfrm>
          <a:off x="0" y="0"/>
          <a:ext cx="0" cy="0"/>
          <a:chOff x="0" y="0"/>
          <a:chExt cx="0" cy="0"/>
        </a:xfrm>
      </p:grpSpPr>
      <p:sp>
        <p:nvSpPr>
          <p:cNvPr id="4820" name="Google Shape;4820;p29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1" name="Google Shape;4821;p29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0"/>
        <p:cNvGrpSpPr/>
        <p:nvPr/>
      </p:nvGrpSpPr>
      <p:grpSpPr>
        <a:xfrm>
          <a:off x="0" y="0"/>
          <a:ext cx="0" cy="0"/>
          <a:chOff x="0" y="0"/>
          <a:chExt cx="0" cy="0"/>
        </a:xfrm>
      </p:grpSpPr>
      <p:sp>
        <p:nvSpPr>
          <p:cNvPr id="4831" name="Google Shape;4831;p29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2" name="Google Shape;4832;p29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1"/>
        <p:cNvGrpSpPr/>
        <p:nvPr/>
      </p:nvGrpSpPr>
      <p:grpSpPr>
        <a:xfrm>
          <a:off x="0" y="0"/>
          <a:ext cx="0" cy="0"/>
          <a:chOff x="0" y="0"/>
          <a:chExt cx="0" cy="0"/>
        </a:xfrm>
      </p:grpSpPr>
      <p:sp>
        <p:nvSpPr>
          <p:cNvPr id="4842" name="Google Shape;4842;p29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3" name="Google Shape;4843;p29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0"/>
        <p:cNvGrpSpPr/>
        <p:nvPr/>
      </p:nvGrpSpPr>
      <p:grpSpPr>
        <a:xfrm>
          <a:off x="0" y="0"/>
          <a:ext cx="0" cy="0"/>
          <a:chOff x="0" y="0"/>
          <a:chExt cx="0" cy="0"/>
        </a:xfrm>
      </p:grpSpPr>
      <p:sp>
        <p:nvSpPr>
          <p:cNvPr id="4891" name="Google Shape;4891;p29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2" name="Google Shape;4892;p29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1"/>
        <p:cNvGrpSpPr/>
        <p:nvPr/>
      </p:nvGrpSpPr>
      <p:grpSpPr>
        <a:xfrm>
          <a:off x="0" y="0"/>
          <a:ext cx="0" cy="0"/>
          <a:chOff x="0" y="0"/>
          <a:chExt cx="0" cy="0"/>
        </a:xfrm>
      </p:grpSpPr>
      <p:sp>
        <p:nvSpPr>
          <p:cNvPr id="4902" name="Google Shape;4902;p29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3" name="Google Shape;4903;p29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p30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3" name="Google Shape;4913;p30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6"/>
        <p:cNvGrpSpPr/>
        <p:nvPr/>
      </p:nvGrpSpPr>
      <p:grpSpPr>
        <a:xfrm>
          <a:off x="0" y="0"/>
          <a:ext cx="0" cy="0"/>
          <a:chOff x="0" y="0"/>
          <a:chExt cx="0" cy="0"/>
        </a:xfrm>
      </p:grpSpPr>
      <p:sp>
        <p:nvSpPr>
          <p:cNvPr id="4377" name="Google Shape;4377;p2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8" name="Google Shape;4378;p24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8"/>
        <p:cNvGrpSpPr/>
        <p:nvPr/>
      </p:nvGrpSpPr>
      <p:grpSpPr>
        <a:xfrm>
          <a:off x="0" y="0"/>
          <a:ext cx="0" cy="0"/>
          <a:chOff x="0" y="0"/>
          <a:chExt cx="0" cy="0"/>
        </a:xfrm>
      </p:grpSpPr>
      <p:sp>
        <p:nvSpPr>
          <p:cNvPr id="4939" name="Google Shape;4939;p30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0" name="Google Shape;4940;p30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9"/>
        <p:cNvGrpSpPr/>
        <p:nvPr/>
      </p:nvGrpSpPr>
      <p:grpSpPr>
        <a:xfrm>
          <a:off x="0" y="0"/>
          <a:ext cx="0" cy="0"/>
          <a:chOff x="0" y="0"/>
          <a:chExt cx="0" cy="0"/>
        </a:xfrm>
      </p:grpSpPr>
      <p:sp>
        <p:nvSpPr>
          <p:cNvPr id="4950" name="Google Shape;4950;p30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1" name="Google Shape;4951;p30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9"/>
        <p:cNvGrpSpPr/>
        <p:nvPr/>
      </p:nvGrpSpPr>
      <p:grpSpPr>
        <a:xfrm>
          <a:off x="0" y="0"/>
          <a:ext cx="0" cy="0"/>
          <a:chOff x="0" y="0"/>
          <a:chExt cx="0" cy="0"/>
        </a:xfrm>
      </p:grpSpPr>
      <p:sp>
        <p:nvSpPr>
          <p:cNvPr id="4390" name="Google Shape;4390;p2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1" name="Google Shape;4391;p24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2"/>
        <p:cNvGrpSpPr/>
        <p:nvPr/>
      </p:nvGrpSpPr>
      <p:grpSpPr>
        <a:xfrm>
          <a:off x="0" y="0"/>
          <a:ext cx="0" cy="0"/>
          <a:chOff x="0" y="0"/>
          <a:chExt cx="0" cy="0"/>
        </a:xfrm>
      </p:grpSpPr>
      <p:sp>
        <p:nvSpPr>
          <p:cNvPr id="4403" name="Google Shape;4403;p2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4" name="Google Shape;4404;p24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p2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7" name="Google Shape;4417;p25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56E739-F346-9B75-4789-273B22EFB47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E9747A3-EB83-1B39-994C-22F88A47D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96A4513-B3C2-5D90-B243-E227F70DF132}"/>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5" name="Θέση υποσέλιδου 4">
            <a:extLst>
              <a:ext uri="{FF2B5EF4-FFF2-40B4-BE49-F238E27FC236}">
                <a16:creationId xmlns:a16="http://schemas.microsoft.com/office/drawing/2014/main" id="{5153C99D-6E6D-2D1A-ECCA-48A95F329A5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7585E10-FA6F-97D9-9E52-9972DA75F3C6}"/>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369887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1C777E-1056-C07B-082E-0B1789F7A07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AEBDB7E-C47B-8121-7E55-1CF5C0766CB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4AAD10D-35F3-E8D2-F22E-A553C39AFFE5}"/>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5" name="Θέση υποσέλιδου 4">
            <a:extLst>
              <a:ext uri="{FF2B5EF4-FFF2-40B4-BE49-F238E27FC236}">
                <a16:creationId xmlns:a16="http://schemas.microsoft.com/office/drawing/2014/main" id="{BFF0EEE0-71AE-513D-530C-96DE8BC20C2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8C22F3A-588C-29FF-2925-8313729AA187}"/>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428566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2B6114D-7A86-2D5E-628F-C16BBF133F5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1DE9030-278E-01F2-7F22-F38FCFF86AC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86F1C72-3A71-B4E7-D36C-13D761A30E15}"/>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5" name="Θέση υποσέλιδου 4">
            <a:extLst>
              <a:ext uri="{FF2B5EF4-FFF2-40B4-BE49-F238E27FC236}">
                <a16:creationId xmlns:a16="http://schemas.microsoft.com/office/drawing/2014/main" id="{E42F1B62-1546-BBD1-FDF8-6935AEFCB55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C62D675-A450-2974-2BE3-D9ECA609A87C}"/>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7081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568"/>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68"/>
          <p:cNvSpPr txBox="1">
            <a:spLocks noGrp="1"/>
          </p:cNvSpPr>
          <p:nvPr>
            <p:ph type="body" idx="1"/>
          </p:nvPr>
        </p:nvSpPr>
        <p:spPr>
          <a:xfrm>
            <a:off x="492125" y="1498600"/>
            <a:ext cx="10911840" cy="41173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56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6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68"/>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1744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56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7"/>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857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569"/>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6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9"/>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296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570"/>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70"/>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570"/>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57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7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0"/>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197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56197F-B7BD-44B4-790F-070AAA7BFBD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085AE6E-9882-2371-518D-DA4FC6FB8BB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7BA41FF-2062-01E2-5920-9E20E2F91362}"/>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5" name="Θέση υποσέλιδου 4">
            <a:extLst>
              <a:ext uri="{FF2B5EF4-FFF2-40B4-BE49-F238E27FC236}">
                <a16:creationId xmlns:a16="http://schemas.microsoft.com/office/drawing/2014/main" id="{BFF447D0-0C35-EC42-6C7A-99989D9734F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E060BDD-AF90-9D26-7F13-C1C610335FC4}"/>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170599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CBA7CC-6E0E-C2B6-7AC1-E98D3FCA1A8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DB2F4BD-6FA0-96D6-1FC0-0D86930E70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B2973311-17DD-5F7C-FC10-14ED67F853CA}"/>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5" name="Θέση υποσέλιδου 4">
            <a:extLst>
              <a:ext uri="{FF2B5EF4-FFF2-40B4-BE49-F238E27FC236}">
                <a16:creationId xmlns:a16="http://schemas.microsoft.com/office/drawing/2014/main" id="{6EFD7790-D74E-E899-DB22-5E0F6F8A8CE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B0ACC9-E4A0-660C-FCF5-05BAC3072283}"/>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309834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F1B227-7FD8-A831-9CFC-6DFC0AE9F38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AC89277-015E-67D7-A691-E6BBE777888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5A307BD8-BCB3-C12F-0872-8A2CB48FF1C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DF4692B-7A07-77E4-B879-804E9216D506}"/>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6" name="Θέση υποσέλιδου 5">
            <a:extLst>
              <a:ext uri="{FF2B5EF4-FFF2-40B4-BE49-F238E27FC236}">
                <a16:creationId xmlns:a16="http://schemas.microsoft.com/office/drawing/2014/main" id="{2DB8C98C-0586-7320-DB31-E2DB830C6B6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A3A66B0-0716-C4FC-366C-1982AC4A30B6}"/>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422742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57CDD4-FB81-D636-0711-EA41F47FB3F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480F976-194E-779A-63E1-337DFE90D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E82B814-7390-1926-FCBE-85DE9009C11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8DCA1E1-1FE8-FE81-AF86-23E57AF3F0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7CD6714-257F-F5E9-D645-DEAD9BB9D5E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E566EB-F084-E42C-B74A-FC4FBAB182A1}"/>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8" name="Θέση υποσέλιδου 7">
            <a:extLst>
              <a:ext uri="{FF2B5EF4-FFF2-40B4-BE49-F238E27FC236}">
                <a16:creationId xmlns:a16="http://schemas.microsoft.com/office/drawing/2014/main" id="{19F4035E-AD62-82F2-1719-FF2908A6BED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B126AE9-336B-AD7D-B265-428AFA674A04}"/>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7406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B33487-9E15-82F8-F4EE-0890A33B861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5CAB16C-357A-A72B-C682-02BD6A49B289}"/>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4" name="Θέση υποσέλιδου 3">
            <a:extLst>
              <a:ext uri="{FF2B5EF4-FFF2-40B4-BE49-F238E27FC236}">
                <a16:creationId xmlns:a16="http://schemas.microsoft.com/office/drawing/2014/main" id="{61192618-8A70-18AE-708D-1F303E2CE383}"/>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8C9709A-982E-C31A-ABCD-A33D426EA9E2}"/>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315577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819D897-F803-2750-B7A7-BA086B92DD84}"/>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3" name="Θέση υποσέλιδου 2">
            <a:extLst>
              <a:ext uri="{FF2B5EF4-FFF2-40B4-BE49-F238E27FC236}">
                <a16:creationId xmlns:a16="http://schemas.microsoft.com/office/drawing/2014/main" id="{9C461C93-3C92-D5C0-C33E-A533956F4C1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F7B888C-335A-BA69-79A1-2AA03AE2343A}"/>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366300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46266B-1BC4-3817-7361-4D296A63615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838BB2C-2BB7-70D3-AF68-9C19866E3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CDE61BCA-2700-BD57-F7D2-74A32B218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A9C0F9E-D5DF-AAE4-3419-B37EB98A7E12}"/>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6" name="Θέση υποσέλιδου 5">
            <a:extLst>
              <a:ext uri="{FF2B5EF4-FFF2-40B4-BE49-F238E27FC236}">
                <a16:creationId xmlns:a16="http://schemas.microsoft.com/office/drawing/2014/main" id="{4E442266-6CEB-4A1B-75F3-862A32F3735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1B6B129-4767-F2C1-D031-0089F4915654}"/>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135101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ADB72F-E108-DD3E-1026-6FE808FFD39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0E14F2B-5123-EB5E-26DF-35169A342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E049612-E8E5-B31F-BD7B-AEA75B39C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0C0DDCD-DE92-4730-E238-317A9E5ED314}"/>
              </a:ext>
            </a:extLst>
          </p:cNvPr>
          <p:cNvSpPr>
            <a:spLocks noGrp="1"/>
          </p:cNvSpPr>
          <p:nvPr>
            <p:ph type="dt" sz="half" idx="10"/>
          </p:nvPr>
        </p:nvSpPr>
        <p:spPr/>
        <p:txBody>
          <a:bodyPr/>
          <a:lstStyle/>
          <a:p>
            <a:fld id="{451E6F40-9EBB-4788-A78B-8257D7163B7D}" type="datetimeFigureOut">
              <a:rPr lang="el-GR" smtClean="0"/>
              <a:t>20/4/2026</a:t>
            </a:fld>
            <a:endParaRPr lang="el-GR"/>
          </a:p>
        </p:txBody>
      </p:sp>
      <p:sp>
        <p:nvSpPr>
          <p:cNvPr id="6" name="Θέση υποσέλιδου 5">
            <a:extLst>
              <a:ext uri="{FF2B5EF4-FFF2-40B4-BE49-F238E27FC236}">
                <a16:creationId xmlns:a16="http://schemas.microsoft.com/office/drawing/2014/main" id="{4696D2F4-0BCE-6AA8-AB5F-FF43315D667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E101768-9A7A-55C3-1513-45509CFF51BC}"/>
              </a:ext>
            </a:extLst>
          </p:cNvPr>
          <p:cNvSpPr>
            <a:spLocks noGrp="1"/>
          </p:cNvSpPr>
          <p:nvPr>
            <p:ph type="sldNum" sz="quarter" idx="12"/>
          </p:nvPr>
        </p:nvSpPr>
        <p:spPr/>
        <p:txBody>
          <a:bodyPr/>
          <a:lstStyle/>
          <a:p>
            <a:fld id="{73190C3E-83A9-4E71-A5A3-C3A100676438}" type="slidenum">
              <a:rPr lang="el-GR" smtClean="0"/>
              <a:t>‹#›</a:t>
            </a:fld>
            <a:endParaRPr lang="el-GR"/>
          </a:p>
        </p:txBody>
      </p:sp>
    </p:spTree>
    <p:extLst>
      <p:ext uri="{BB962C8B-B14F-4D97-AF65-F5344CB8AC3E}">
        <p14:creationId xmlns:p14="http://schemas.microsoft.com/office/powerpoint/2010/main" val="242728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762C618-803A-8738-ABCB-128E30068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FED4EFF-1B2A-BA98-BFE9-BC4C676A6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5E6B7D8-4BDB-17BA-1763-95B07E904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1E6F40-9EBB-4788-A78B-8257D7163B7D}" type="datetimeFigureOut">
              <a:rPr lang="el-GR" smtClean="0"/>
              <a:t>20/4/2026</a:t>
            </a:fld>
            <a:endParaRPr lang="el-GR"/>
          </a:p>
        </p:txBody>
      </p:sp>
      <p:sp>
        <p:nvSpPr>
          <p:cNvPr id="5" name="Θέση υποσέλιδου 4">
            <a:extLst>
              <a:ext uri="{FF2B5EF4-FFF2-40B4-BE49-F238E27FC236}">
                <a16:creationId xmlns:a16="http://schemas.microsoft.com/office/drawing/2014/main" id="{A66E72AC-F94C-27FA-A11B-A68E328BEB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5FF3CD55-F819-BAEB-DC9C-4612240A3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190C3E-83A9-4E71-A5A3-C3A100676438}" type="slidenum">
              <a:rPr lang="el-GR" smtClean="0"/>
              <a:t>‹#›</a:t>
            </a:fld>
            <a:endParaRPr lang="el-GR"/>
          </a:p>
        </p:txBody>
      </p:sp>
    </p:spTree>
    <p:extLst>
      <p:ext uri="{BB962C8B-B14F-4D97-AF65-F5344CB8AC3E}">
        <p14:creationId xmlns:p14="http://schemas.microsoft.com/office/powerpoint/2010/main" val="3695614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www.dnv.com/maritime/insights/topics/maritime-cyber-security/"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25.jpg"/><Relationship Id="rId4" Type="http://schemas.openxmlformats.org/officeDocument/2006/relationships/image" Target="../media/image2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www.iso.org/standard/27001"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hyperlink" Target="http://www.iso.org/obp/ui/en/#iso%3Astd%3Aiso-iec%3A27001%3Aed-3%3Av1%3Ae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www.iso.org/obp/ui/en/#iso%3Astd%3Aiso-iec%3A27001%3Aed-3%3Av1%3A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s://wwwcdn.imo.org/localresources/en/OurWork/Security/Documents/Resolution%20MSC.428(98).pdf"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www.imo.org/EN/OURWORK/SECURITY/PAGES/CYBER-SECURITY.ASPX" TargetMode="External"/><Relationship Id="rId5" Type="http://schemas.openxmlformats.org/officeDocument/2006/relationships/hyperlink" Target="http://www.imo/" TargetMode="External"/><Relationship Id="rId4" Type="http://schemas.openxmlformats.org/officeDocument/2006/relationships/hyperlink" Target="https://nvlpubs.nist.gov/nistpubs/SpecialPublications/NIST.SP.800-53r4.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hyperlink" Target="mailto:shareeful@gmail.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grpSp>
        <p:nvGrpSpPr>
          <p:cNvPr id="4296" name="Google Shape;4296;p242"/>
          <p:cNvGrpSpPr/>
          <p:nvPr/>
        </p:nvGrpSpPr>
        <p:grpSpPr>
          <a:xfrm>
            <a:off x="0" y="0"/>
            <a:ext cx="10747692" cy="6858000"/>
            <a:chOff x="0" y="0"/>
            <a:chExt cx="10747692" cy="6858000"/>
          </a:xfrm>
        </p:grpSpPr>
        <p:sp>
          <p:nvSpPr>
            <p:cNvPr id="4297" name="Google Shape;4297;p242"/>
            <p:cNvSpPr/>
            <p:nvPr/>
          </p:nvSpPr>
          <p:spPr>
            <a:xfrm>
              <a:off x="5386387" y="1904"/>
              <a:ext cx="5361305" cy="6837045"/>
            </a:xfrm>
            <a:custGeom>
              <a:avLst/>
              <a:gdLst/>
              <a:ahLst/>
              <a:cxnLst/>
              <a:rect l="l" t="t" r="r" b="b"/>
              <a:pathLst>
                <a:path w="5361304" h="6837045" extrusionOk="0">
                  <a:moveTo>
                    <a:pt x="5361305" y="0"/>
                  </a:moveTo>
                  <a:lnTo>
                    <a:pt x="1922145" y="0"/>
                  </a:lnTo>
                  <a:lnTo>
                    <a:pt x="0" y="6836727"/>
                  </a:lnTo>
                  <a:lnTo>
                    <a:pt x="3438842" y="6836727"/>
                  </a:lnTo>
                  <a:lnTo>
                    <a:pt x="5361305" y="0"/>
                  </a:lnTo>
                  <a:close/>
                </a:path>
              </a:pathLst>
            </a:custGeom>
            <a:solidFill>
              <a:srgbClr val="FFB800">
                <a:alpha val="219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8" name="Google Shape;4298;p242"/>
            <p:cNvSpPr/>
            <p:nvPr/>
          </p:nvSpPr>
          <p:spPr>
            <a:xfrm>
              <a:off x="4561840" y="0"/>
              <a:ext cx="1924685" cy="6858000"/>
            </a:xfrm>
            <a:custGeom>
              <a:avLst/>
              <a:gdLst/>
              <a:ahLst/>
              <a:cxnLst/>
              <a:rect l="l" t="t" r="r" b="b"/>
              <a:pathLst>
                <a:path w="1924685" h="6858000" extrusionOk="0">
                  <a:moveTo>
                    <a:pt x="1924685" y="0"/>
                  </a:moveTo>
                  <a:lnTo>
                    <a:pt x="0" y="6858000"/>
                  </a:lnTo>
                </a:path>
              </a:pathLst>
            </a:custGeom>
            <a:noFill/>
            <a:ln w="25400"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9" name="Google Shape;4299;p242"/>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00" name="Google Shape;4300;p242"/>
            <p:cNvPicPr preferRelativeResize="0"/>
            <p:nvPr/>
          </p:nvPicPr>
          <p:blipFill rotWithShape="1">
            <a:blip r:embed="rId3">
              <a:alphaModFix/>
            </a:blip>
            <a:srcRect/>
            <a:stretch/>
          </p:blipFill>
          <p:spPr>
            <a:xfrm>
              <a:off x="0" y="0"/>
              <a:ext cx="5840730" cy="6858000"/>
            </a:xfrm>
            <a:prstGeom prst="rect">
              <a:avLst/>
            </a:prstGeom>
            <a:noFill/>
            <a:ln>
              <a:noFill/>
            </a:ln>
          </p:spPr>
        </p:pic>
      </p:grpSp>
      <p:sp>
        <p:nvSpPr>
          <p:cNvPr id="4301" name="Google Shape;4301;p242"/>
          <p:cNvSpPr txBox="1">
            <a:spLocks noGrp="1"/>
          </p:cNvSpPr>
          <p:nvPr>
            <p:ph type="ctrTitle"/>
          </p:nvPr>
        </p:nvSpPr>
        <p:spPr>
          <a:xfrm>
            <a:off x="1019175" y="36512"/>
            <a:ext cx="10153649" cy="2373630"/>
          </a:xfrm>
          <a:prstGeom prst="rect">
            <a:avLst/>
          </a:prstGeom>
          <a:noFill/>
          <a:ln>
            <a:noFill/>
          </a:ln>
        </p:spPr>
        <p:txBody>
          <a:bodyPr spcFirstLastPara="1" wrap="square" lIns="0" tIns="757550" rIns="0" bIns="0" anchor="t" anchorCtr="0">
            <a:spAutoFit/>
          </a:bodyPr>
          <a:lstStyle/>
          <a:p>
            <a:pPr marL="6191885" marR="5080" lvl="0" indent="0" algn="l" rtl="0">
              <a:lnSpc>
                <a:spcPct val="114482"/>
              </a:lnSpc>
              <a:spcBef>
                <a:spcPts val="0"/>
              </a:spcBef>
              <a:spcAft>
                <a:spcPts val="0"/>
              </a:spcAft>
              <a:buNone/>
            </a:pPr>
            <a:r>
              <a:rPr lang="en-US" dirty="0" err="1"/>
              <a:t>Δι</a:t>
            </a:r>
            <a:r>
              <a:rPr lang="en-US" dirty="0"/>
              <a:t>αχείριση κινδύνων  κυβερνοασφάλειας και  διακυβέρνηση</a:t>
            </a:r>
            <a:endParaRPr dirty="0"/>
          </a:p>
        </p:txBody>
      </p:sp>
      <p:sp>
        <p:nvSpPr>
          <p:cNvPr id="4302" name="Google Shape;4302;p242"/>
          <p:cNvSpPr txBox="1"/>
          <p:nvPr/>
        </p:nvSpPr>
        <p:spPr>
          <a:xfrm>
            <a:off x="7170420" y="4683600"/>
            <a:ext cx="2317750" cy="513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200" b="1" dirty="0">
                <a:solidFill>
                  <a:srgbClr val="D6791A"/>
                </a:solidFill>
                <a:latin typeface="Calibri"/>
                <a:ea typeface="Calibri"/>
                <a:cs typeface="Calibri"/>
                <a:sym typeface="Calibri"/>
              </a:rPr>
              <a:t>CSP003_S_H</a:t>
            </a:r>
            <a:endParaRPr sz="3200" dirty="0">
              <a:solidFill>
                <a:schemeClr val="dk1"/>
              </a:solidFill>
              <a:latin typeface="Calibri"/>
              <a:ea typeface="Calibri"/>
              <a:cs typeface="Calibri"/>
              <a:sym typeface="Calibri"/>
            </a:endParaRPr>
          </a:p>
        </p:txBody>
      </p:sp>
      <p:sp>
        <p:nvSpPr>
          <p:cNvPr id="4303" name="Google Shape;4303;p242"/>
          <p:cNvSpPr txBox="1"/>
          <p:nvPr/>
        </p:nvSpPr>
        <p:spPr>
          <a:xfrm>
            <a:off x="7302658" y="5573086"/>
            <a:ext cx="17703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dirty="0">
                <a:solidFill>
                  <a:schemeClr val="dk1"/>
                </a:solidFill>
                <a:latin typeface="Calibri"/>
                <a:ea typeface="Calibri"/>
                <a:cs typeface="Calibri"/>
                <a:sym typeface="Calibri"/>
              </a:rPr>
              <a:t>ΠΑΡΟΥΣΊΑΣΗ ΑΠΌ: ΙΣΛΆΜ</a:t>
            </a:r>
            <a:endParaRPr sz="1050" dirty="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3"/>
        <p:cNvGrpSpPr/>
        <p:nvPr/>
      </p:nvGrpSpPr>
      <p:grpSpPr>
        <a:xfrm>
          <a:off x="0" y="0"/>
          <a:ext cx="0" cy="0"/>
          <a:chOff x="0" y="0"/>
          <a:chExt cx="0" cy="0"/>
        </a:xfrm>
      </p:grpSpPr>
      <p:sp>
        <p:nvSpPr>
          <p:cNvPr id="4434" name="Google Shape;4434;p251"/>
          <p:cNvSpPr txBox="1">
            <a:spLocks noGrp="1"/>
          </p:cNvSpPr>
          <p:nvPr>
            <p:ph type="title"/>
          </p:nvPr>
        </p:nvSpPr>
        <p:spPr>
          <a:xfrm>
            <a:off x="1059180" y="415925"/>
            <a:ext cx="471106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0DA"/>
                </a:solidFill>
                <a:latin typeface="Calibri"/>
                <a:ea typeface="Calibri"/>
                <a:cs typeface="Calibri"/>
                <a:sym typeface="Calibri"/>
              </a:rPr>
              <a:t>Ασφάλεια πληροφοριών έναντι ασφάλειας</a:t>
            </a:r>
            <a:endParaRPr sz="2100">
              <a:latin typeface="Calibri"/>
              <a:ea typeface="Calibri"/>
              <a:cs typeface="Calibri"/>
              <a:sym typeface="Calibri"/>
            </a:endParaRPr>
          </a:p>
        </p:txBody>
      </p:sp>
      <p:sp>
        <p:nvSpPr>
          <p:cNvPr id="4435" name="Google Shape;4435;p251"/>
          <p:cNvSpPr txBox="1"/>
          <p:nvPr/>
        </p:nvSpPr>
        <p:spPr>
          <a:xfrm>
            <a:off x="1176019" y="1384934"/>
            <a:ext cx="9866630" cy="3568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Ασφάλεια πληροφοριών</a:t>
            </a:r>
            <a:endParaRPr sz="1600">
              <a:solidFill>
                <a:schemeClr val="dk1"/>
              </a:solidFill>
              <a:latin typeface="Calibri"/>
              <a:ea typeface="Calibri"/>
              <a:cs typeface="Calibri"/>
              <a:sym typeface="Calibri"/>
            </a:endParaRPr>
          </a:p>
          <a:p>
            <a:pPr marL="305435" marR="1457325" lvl="0" indent="-182880" algn="l" rtl="0">
              <a:lnSpc>
                <a:spcPct val="96000"/>
              </a:lnSpc>
              <a:spcBef>
                <a:spcPts val="1030"/>
              </a:spcBef>
              <a:spcAft>
                <a:spcPts val="0"/>
              </a:spcAft>
              <a:buClr>
                <a:schemeClr val="dk1"/>
              </a:buClr>
              <a:buSzPts val="1900"/>
              <a:buFont typeface="Calibri"/>
              <a:buChar char="◦"/>
            </a:pPr>
            <a:r>
              <a:rPr lang="en-US" sz="1250">
                <a:solidFill>
                  <a:schemeClr val="dk1"/>
                </a:solidFill>
                <a:latin typeface="Calibri"/>
                <a:ea typeface="Calibri"/>
                <a:cs typeface="Calibri"/>
                <a:sym typeface="Calibri"/>
              </a:rPr>
              <a:t>Προστασία των πληροφοριών και των συστημάτων πληροφοριών από ανεξουσιοδότητη χρήση, αξιολόγηση,  τροποποίηση ή διαγραφή.</a:t>
            </a:r>
            <a:endParaRPr sz="1250">
              <a:solidFill>
                <a:schemeClr val="dk1"/>
              </a:solidFill>
              <a:latin typeface="Calibri"/>
              <a:ea typeface="Calibri"/>
              <a:cs typeface="Calibri"/>
              <a:sym typeface="Calibri"/>
            </a:endParaRPr>
          </a:p>
          <a:p>
            <a:pPr marL="0" marR="0" lvl="0" indent="0" algn="l" rtl="0">
              <a:lnSpc>
                <a:spcPct val="100000"/>
              </a:lnSpc>
              <a:spcBef>
                <a:spcPts val="30"/>
              </a:spcBef>
              <a:spcAft>
                <a:spcPts val="0"/>
              </a:spcAft>
              <a:buClr>
                <a:schemeClr val="dk1"/>
              </a:buClr>
              <a:buSzPts val="1050"/>
              <a:buFont typeface="Calibri"/>
              <a:buNone/>
            </a:pPr>
            <a:endParaRPr sz="1050">
              <a:solidFill>
                <a:schemeClr val="dk1"/>
              </a:solidFill>
              <a:latin typeface="Calibri"/>
              <a:ea typeface="Calibri"/>
              <a:cs typeface="Calibri"/>
              <a:sym typeface="Calibri"/>
            </a:endParaRPr>
          </a:p>
          <a:p>
            <a:pPr marL="304800" marR="0" lvl="0" indent="-182245" algn="l" rtl="0">
              <a:lnSpc>
                <a:spcPct val="100000"/>
              </a:lnSpc>
              <a:spcBef>
                <a:spcPts val="0"/>
              </a:spcBef>
              <a:spcAft>
                <a:spcPts val="0"/>
              </a:spcAft>
              <a:buClr>
                <a:schemeClr val="dk1"/>
              </a:buClr>
              <a:buSzPts val="1900"/>
              <a:buFont typeface="Calibri"/>
              <a:buChar char="◦"/>
            </a:pPr>
            <a:r>
              <a:rPr lang="en-US" sz="1250">
                <a:solidFill>
                  <a:schemeClr val="dk1"/>
                </a:solidFill>
                <a:latin typeface="Calibri"/>
                <a:ea typeface="Calibri"/>
                <a:cs typeface="Calibri"/>
                <a:sym typeface="Calibri"/>
              </a:rPr>
              <a:t>Δύο υποκατηγορίες</a:t>
            </a:r>
            <a:endParaRPr sz="1250">
              <a:solidFill>
                <a:schemeClr val="dk1"/>
              </a:solidFill>
              <a:latin typeface="Calibri"/>
              <a:ea typeface="Calibri"/>
              <a:cs typeface="Calibri"/>
              <a:sym typeface="Calibri"/>
            </a:endParaRPr>
          </a:p>
          <a:p>
            <a:pPr marL="487680" marR="0" lvl="1" indent="-182245" algn="l" rtl="0">
              <a:lnSpc>
                <a:spcPct val="100000"/>
              </a:lnSpc>
              <a:spcBef>
                <a:spcPts val="890"/>
              </a:spcBef>
              <a:spcAft>
                <a:spcPts val="0"/>
              </a:spcAft>
              <a:buClr>
                <a:schemeClr val="dk1"/>
              </a:buClr>
              <a:buSzPts val="1600"/>
              <a:buFont typeface="Calibri"/>
              <a:buChar char="◦"/>
            </a:pPr>
            <a:r>
              <a:rPr lang="en-US" sz="1050" b="0" i="0" u="none" strike="noStrike" cap="none">
                <a:solidFill>
                  <a:schemeClr val="dk1"/>
                </a:solidFill>
                <a:latin typeface="Calibri"/>
                <a:ea typeface="Calibri"/>
                <a:cs typeface="Calibri"/>
                <a:sym typeface="Calibri"/>
              </a:rPr>
              <a:t>Φυσικό περιβάλλον με τη διασφάλιση της ασφάλειας των εγκαταστάσεων</a:t>
            </a:r>
            <a:endParaRPr sz="1050" b="0" i="0" u="none" strike="noStrike" cap="none">
              <a:solidFill>
                <a:schemeClr val="dk1"/>
              </a:solidFill>
              <a:latin typeface="Calibri"/>
              <a:ea typeface="Calibri"/>
              <a:cs typeface="Calibri"/>
              <a:sym typeface="Calibri"/>
            </a:endParaRPr>
          </a:p>
          <a:p>
            <a:pPr marL="487680" marR="0" lvl="1" indent="-182245" algn="l" rtl="0">
              <a:lnSpc>
                <a:spcPct val="100000"/>
              </a:lnSpc>
              <a:spcBef>
                <a:spcPts val="725"/>
              </a:spcBef>
              <a:spcAft>
                <a:spcPts val="0"/>
              </a:spcAft>
              <a:buClr>
                <a:schemeClr val="dk1"/>
              </a:buClr>
              <a:buSzPts val="1600"/>
              <a:buFont typeface="Calibri"/>
              <a:buChar char="◦"/>
            </a:pPr>
            <a:r>
              <a:rPr lang="en-US" sz="1050" b="0" i="0" u="none" strike="noStrike" cap="none">
                <a:solidFill>
                  <a:schemeClr val="dk1"/>
                </a:solidFill>
                <a:latin typeface="Calibri"/>
                <a:ea typeface="Calibri"/>
                <a:cs typeface="Calibri"/>
                <a:sym typeface="Calibri"/>
              </a:rPr>
              <a:t>Κανείς δεν μπορεί να έχει πρόσβαση στις πληροφορίες ηλεκτρονικά</a:t>
            </a:r>
            <a:endParaRPr sz="1050" b="0" i="0" u="none" strike="noStrike" cap="none">
              <a:solidFill>
                <a:schemeClr val="dk1"/>
              </a:solidFill>
              <a:latin typeface="Calibri"/>
              <a:ea typeface="Calibri"/>
              <a:cs typeface="Calibri"/>
              <a:sym typeface="Calibri"/>
            </a:endParaRPr>
          </a:p>
          <a:p>
            <a:pPr marL="305435" marR="1416050" lvl="0" indent="-182880" algn="l" rtl="0">
              <a:lnSpc>
                <a:spcPct val="138000"/>
              </a:lnSpc>
              <a:spcBef>
                <a:spcPts val="20"/>
              </a:spcBef>
              <a:spcAft>
                <a:spcPts val="0"/>
              </a:spcAft>
              <a:buClr>
                <a:schemeClr val="dk1"/>
              </a:buClr>
              <a:buSzPts val="1900"/>
              <a:buFont typeface="Calibri"/>
              <a:buChar char="◦"/>
            </a:pPr>
            <a:r>
              <a:rPr lang="en-US" sz="1250">
                <a:solidFill>
                  <a:schemeClr val="dk1"/>
                </a:solidFill>
                <a:latin typeface="Calibri"/>
                <a:ea typeface="Calibri"/>
                <a:cs typeface="Calibri"/>
                <a:sym typeface="Calibri"/>
              </a:rPr>
              <a:t>Ανησυχεί για τη διασφάλιση της ασφάλειας των δεδομένων σε οποιαδήποτε φόρμα και είναι δυαδικό ψηφίο  ευρύτερη από την ασφάλεια στον κυβερνοχώρο</a:t>
            </a:r>
            <a:endParaRPr sz="12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Clr>
                <a:schemeClr val="dk1"/>
              </a:buClr>
              <a:buSzPts val="1500"/>
              <a:buFont typeface="Calibri"/>
              <a:buNone/>
            </a:pPr>
            <a:endParaRPr sz="15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600">
                <a:solidFill>
                  <a:schemeClr val="dk1"/>
                </a:solidFill>
                <a:latin typeface="Calibri"/>
                <a:ea typeface="Calibri"/>
                <a:cs typeface="Calibri"/>
                <a:sym typeface="Calibri"/>
              </a:rPr>
              <a:t>Ασφάλεια στον κυβερνοχώρο</a:t>
            </a:r>
            <a:endParaRPr sz="1600">
              <a:solidFill>
                <a:schemeClr val="dk1"/>
              </a:solidFill>
              <a:latin typeface="Calibri"/>
              <a:ea typeface="Calibri"/>
              <a:cs typeface="Calibri"/>
              <a:sym typeface="Calibri"/>
            </a:endParaRPr>
          </a:p>
          <a:p>
            <a:pPr marL="304800" marR="0" lvl="0" indent="-182245" algn="l" rtl="0">
              <a:lnSpc>
                <a:spcPct val="100000"/>
              </a:lnSpc>
              <a:spcBef>
                <a:spcPts val="775"/>
              </a:spcBef>
              <a:spcAft>
                <a:spcPts val="0"/>
              </a:spcAft>
              <a:buClr>
                <a:schemeClr val="dk1"/>
              </a:buClr>
              <a:buSzPts val="1800"/>
              <a:buFont typeface="Calibri"/>
              <a:buChar char="◦"/>
            </a:pPr>
            <a:r>
              <a:rPr lang="en-US" sz="1200">
                <a:solidFill>
                  <a:schemeClr val="dk1"/>
                </a:solidFill>
                <a:latin typeface="Calibri"/>
                <a:ea typeface="Calibri"/>
                <a:cs typeface="Calibri"/>
                <a:sym typeface="Calibri"/>
              </a:rPr>
              <a:t>Πώς τα άτομα και οι οργανισμοί μειώνουν τον κίνδυνο κυβερνοεπιθέσεων.</a:t>
            </a:r>
            <a:endParaRPr sz="1200">
              <a:solidFill>
                <a:schemeClr val="dk1"/>
              </a:solidFill>
              <a:latin typeface="Calibri"/>
              <a:ea typeface="Calibri"/>
              <a:cs typeface="Calibri"/>
              <a:sym typeface="Calibri"/>
            </a:endParaRPr>
          </a:p>
          <a:p>
            <a:pPr marL="305435" marR="0" lvl="0" indent="-182880" algn="l" rtl="0">
              <a:lnSpc>
                <a:spcPct val="100000"/>
              </a:lnSpc>
              <a:spcBef>
                <a:spcPts val="830"/>
              </a:spcBef>
              <a:spcAft>
                <a:spcPts val="0"/>
              </a:spcAft>
              <a:buClr>
                <a:schemeClr val="dk1"/>
              </a:buClr>
              <a:buSzPts val="1800"/>
              <a:buFont typeface="Calibri"/>
              <a:buChar char="◦"/>
            </a:pPr>
            <a:r>
              <a:rPr lang="en-US" sz="1200">
                <a:solidFill>
                  <a:schemeClr val="dk1"/>
                </a:solidFill>
                <a:latin typeface="Calibri"/>
                <a:ea typeface="Calibri"/>
                <a:cs typeface="Calibri"/>
                <a:sym typeface="Calibri"/>
              </a:rPr>
              <a:t>Η ασφάλεια στον κυβερνοχώρο είναι η πρακτική της προστασίας </a:t>
            </a:r>
            <a:r>
              <a:rPr lang="en-US" sz="1100">
                <a:solidFill>
                  <a:schemeClr val="dk1"/>
                </a:solidFill>
                <a:latin typeface="Calibri"/>
                <a:ea typeface="Calibri"/>
                <a:cs typeface="Calibri"/>
                <a:sym typeface="Calibri"/>
              </a:rPr>
              <a:t>των πληροφοριών και των δεδομένων από εξωτερικές πηγές στο Ίντερνετ.</a:t>
            </a:r>
            <a:endParaRPr sz="1100">
              <a:solidFill>
                <a:schemeClr val="dk1"/>
              </a:solidFill>
              <a:latin typeface="Calibri"/>
              <a:ea typeface="Calibri"/>
              <a:cs typeface="Calibri"/>
              <a:sym typeface="Calibri"/>
            </a:endParaRPr>
          </a:p>
          <a:p>
            <a:pPr marL="305435" marR="735965" lvl="0" indent="-182880" algn="l" rtl="0">
              <a:lnSpc>
                <a:spcPct val="96363"/>
              </a:lnSpc>
              <a:spcBef>
                <a:spcPts val="1035"/>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η ασφάλεια στον κυβερνοχώρο επικεντρώνεται στις ψηφιακές πληροφορίες, αλλά ασχολείται και με άλλα πράγματα: εγκλήματα στον  κυβερνοχώρο, επιθέσεις , απάτες στον κυβερνοχώρο, επιβολή του νόμου.</a:t>
            </a:r>
            <a:endParaRPr sz="11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39"/>
        <p:cNvGrpSpPr/>
        <p:nvPr/>
      </p:nvGrpSpPr>
      <p:grpSpPr>
        <a:xfrm>
          <a:off x="0" y="0"/>
          <a:ext cx="0" cy="0"/>
          <a:chOff x="0" y="0"/>
          <a:chExt cx="0" cy="0"/>
        </a:xfrm>
      </p:grpSpPr>
      <p:pic>
        <p:nvPicPr>
          <p:cNvPr id="4440" name="Google Shape;4440;p252"/>
          <p:cNvPicPr preferRelativeResize="0"/>
          <p:nvPr/>
        </p:nvPicPr>
        <p:blipFill rotWithShape="1">
          <a:blip r:embed="rId3">
            <a:alphaModFix/>
          </a:blip>
          <a:srcRect/>
          <a:stretch/>
        </p:blipFill>
        <p:spPr>
          <a:xfrm>
            <a:off x="990600" y="1143000"/>
            <a:ext cx="4876800" cy="2971800"/>
          </a:xfrm>
          <a:prstGeom prst="rect">
            <a:avLst/>
          </a:prstGeom>
          <a:noFill/>
          <a:ln>
            <a:noFill/>
          </a:ln>
        </p:spPr>
      </p:pic>
      <p:sp>
        <p:nvSpPr>
          <p:cNvPr id="4441" name="Google Shape;4441;p252"/>
          <p:cNvSpPr txBox="1"/>
          <p:nvPr/>
        </p:nvSpPr>
        <p:spPr>
          <a:xfrm>
            <a:off x="6629400" y="1529477"/>
            <a:ext cx="390906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Κυβερνοέγκλημα</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Κυβερνοασφάλεια</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Ασφάλεια πληροφοριών</a:t>
            </a:r>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Ασφάλεια εφαρμογών</a:t>
            </a:r>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Κυβερνοασφάλεια</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Ασφάλεια δικτύων</a:t>
            </a:r>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Ασφάλεια διαδικτύου</a:t>
            </a:r>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Προστασία κρίσιμων υποδομών πληροφοριών</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sp>
        <p:nvSpPr>
          <p:cNvPr id="4446" name="Google Shape;4446;p253"/>
          <p:cNvSpPr txBox="1">
            <a:spLocks noGrp="1"/>
          </p:cNvSpPr>
          <p:nvPr>
            <p:ph type="title"/>
          </p:nvPr>
        </p:nvSpPr>
        <p:spPr>
          <a:xfrm>
            <a:off x="1059180" y="415925"/>
            <a:ext cx="214757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0DA"/>
                </a:solidFill>
                <a:latin typeface="Calibri"/>
                <a:ea typeface="Calibri"/>
                <a:cs typeface="Calibri"/>
                <a:sym typeface="Calibri"/>
              </a:rPr>
              <a:t>Στόχος ασφαλείας</a:t>
            </a:r>
            <a:endParaRPr sz="2100">
              <a:latin typeface="Calibri"/>
              <a:ea typeface="Calibri"/>
              <a:cs typeface="Calibri"/>
              <a:sym typeface="Calibri"/>
            </a:endParaRPr>
          </a:p>
        </p:txBody>
      </p:sp>
      <p:sp>
        <p:nvSpPr>
          <p:cNvPr id="4447" name="Google Shape;4447;p253"/>
          <p:cNvSpPr txBox="1"/>
          <p:nvPr/>
        </p:nvSpPr>
        <p:spPr>
          <a:xfrm>
            <a:off x="1176019" y="930275"/>
            <a:ext cx="9584055" cy="4083050"/>
          </a:xfrm>
          <a:prstGeom prst="rect">
            <a:avLst/>
          </a:prstGeom>
          <a:noFill/>
          <a:ln>
            <a:noFill/>
          </a:ln>
        </p:spPr>
        <p:txBody>
          <a:bodyPr spcFirstLastPara="1" wrap="square" lIns="0" tIns="97150" rIns="0" bIns="0" anchor="t" anchorCtr="0">
            <a:spAutoFit/>
          </a:bodyPr>
          <a:lstStyle/>
          <a:p>
            <a:pPr marL="12700" marR="5080" lvl="0" indent="7620" algn="l" rtl="0">
              <a:lnSpc>
                <a:spcPct val="69900"/>
              </a:lnSpc>
              <a:spcBef>
                <a:spcPts val="0"/>
              </a:spcBef>
              <a:spcAft>
                <a:spcPts val="0"/>
              </a:spcAft>
              <a:buNone/>
            </a:pPr>
            <a:r>
              <a:rPr lang="en-US" sz="1850">
                <a:solidFill>
                  <a:schemeClr val="dk1"/>
                </a:solidFill>
                <a:latin typeface="Calibri"/>
                <a:ea typeface="Calibri"/>
                <a:cs typeface="Calibri"/>
                <a:sym typeface="Calibri"/>
              </a:rPr>
              <a:t>Τα επιθυμητά επίπεδα ασφάλειας και προστασίας διαφέρουν μεταξύ οργανώσεων,  βιομηχανιών, ακόμη και τμημάτων.</a:t>
            </a:r>
            <a:endParaRPr sz="1850">
              <a:solidFill>
                <a:schemeClr val="dk1"/>
              </a:solidFill>
              <a:latin typeface="Calibri"/>
              <a:ea typeface="Calibri"/>
              <a:cs typeface="Calibri"/>
              <a:sym typeface="Calibri"/>
            </a:endParaRPr>
          </a:p>
          <a:p>
            <a:pPr marL="20320" marR="200025" lvl="0" indent="695960" algn="l" rtl="0">
              <a:lnSpc>
                <a:spcPct val="202702"/>
              </a:lnSpc>
              <a:spcBef>
                <a:spcPts val="204"/>
              </a:spcBef>
              <a:spcAft>
                <a:spcPts val="0"/>
              </a:spcAft>
              <a:buNone/>
            </a:pPr>
            <a:r>
              <a:rPr lang="en-US" sz="1850">
                <a:solidFill>
                  <a:srgbClr val="BF0000"/>
                </a:solidFill>
                <a:latin typeface="Calibri"/>
                <a:ea typeface="Calibri"/>
                <a:cs typeface="Calibri"/>
                <a:sym typeface="Calibri"/>
              </a:rPr>
              <a:t>Δεν υπάρχει ενιαία προσέγγιση για κάθε έναν </a:t>
            </a:r>
            <a:r>
              <a:rPr lang="en-US" sz="1850">
                <a:solidFill>
                  <a:schemeClr val="dk1"/>
                </a:solidFill>
                <a:latin typeface="Calibri"/>
                <a:ea typeface="Calibri"/>
                <a:cs typeface="Calibri"/>
                <a:sym typeface="Calibri"/>
              </a:rPr>
              <a:t>από τους τρεις κύριους στόχους  ασφάλειας</a:t>
            </a:r>
            <a:endParaRPr sz="1850">
              <a:solidFill>
                <a:schemeClr val="dk1"/>
              </a:solidFill>
              <a:latin typeface="Calibri"/>
              <a:ea typeface="Calibri"/>
              <a:cs typeface="Calibri"/>
              <a:sym typeface="Calibri"/>
            </a:endParaRPr>
          </a:p>
          <a:p>
            <a:pPr marL="304800" marR="0" lvl="0" indent="-182245" algn="l" rtl="0">
              <a:lnSpc>
                <a:spcPct val="100000"/>
              </a:lnSpc>
              <a:spcBef>
                <a:spcPts val="509"/>
              </a:spcBef>
              <a:spcAft>
                <a:spcPts val="0"/>
              </a:spcAft>
              <a:buClr>
                <a:schemeClr val="dk1"/>
              </a:buClr>
              <a:buSzPts val="2200"/>
              <a:buFont typeface="Calibri"/>
              <a:buChar char="◦"/>
            </a:pPr>
            <a:r>
              <a:rPr lang="en-US" sz="1450">
                <a:solidFill>
                  <a:schemeClr val="dk1"/>
                </a:solidFill>
                <a:latin typeface="Calibri"/>
                <a:ea typeface="Calibri"/>
                <a:cs typeface="Calibri"/>
                <a:sym typeface="Calibri"/>
              </a:rPr>
              <a:t>Εμπιστευτικός(C)</a:t>
            </a:r>
            <a:endParaRPr sz="1450">
              <a:solidFill>
                <a:schemeClr val="dk1"/>
              </a:solidFill>
              <a:latin typeface="Calibri"/>
              <a:ea typeface="Calibri"/>
              <a:cs typeface="Calibri"/>
              <a:sym typeface="Calibri"/>
            </a:endParaRPr>
          </a:p>
          <a:p>
            <a:pPr marL="304800" marR="0" lvl="0" indent="-182245" algn="l" rtl="0">
              <a:lnSpc>
                <a:spcPct val="100000"/>
              </a:lnSpc>
              <a:spcBef>
                <a:spcPts val="869"/>
              </a:spcBef>
              <a:spcAft>
                <a:spcPts val="0"/>
              </a:spcAft>
              <a:buClr>
                <a:schemeClr val="dk1"/>
              </a:buClr>
              <a:buSzPts val="2200"/>
              <a:buFont typeface="Calibri"/>
              <a:buChar char="◦"/>
            </a:pPr>
            <a:r>
              <a:rPr lang="en-US" sz="1450">
                <a:solidFill>
                  <a:schemeClr val="dk1"/>
                </a:solidFill>
                <a:latin typeface="Calibri"/>
                <a:ea typeface="Calibri"/>
                <a:cs typeface="Calibri"/>
                <a:sym typeface="Calibri"/>
              </a:rPr>
              <a:t>Ολοκληρώνω την ακεραιότητα(I)</a:t>
            </a:r>
            <a:endParaRPr sz="1450">
              <a:solidFill>
                <a:schemeClr val="dk1"/>
              </a:solidFill>
              <a:latin typeface="Calibri"/>
              <a:ea typeface="Calibri"/>
              <a:cs typeface="Calibri"/>
              <a:sym typeface="Calibri"/>
            </a:endParaRPr>
          </a:p>
          <a:p>
            <a:pPr marL="304800" marR="0" lvl="0" indent="-182245" algn="l" rtl="0">
              <a:lnSpc>
                <a:spcPct val="100000"/>
              </a:lnSpc>
              <a:spcBef>
                <a:spcPts val="775"/>
              </a:spcBef>
              <a:spcAft>
                <a:spcPts val="0"/>
              </a:spcAft>
              <a:buClr>
                <a:schemeClr val="dk1"/>
              </a:buClr>
              <a:buSzPts val="2200"/>
              <a:buFont typeface="Calibri"/>
              <a:buChar char="◦"/>
            </a:pPr>
            <a:r>
              <a:rPr lang="en-US" sz="1450">
                <a:solidFill>
                  <a:schemeClr val="dk1"/>
                </a:solidFill>
                <a:latin typeface="Calibri"/>
                <a:ea typeface="Calibri"/>
                <a:cs typeface="Calibri"/>
                <a:sym typeface="Calibri"/>
              </a:rPr>
              <a:t>Διαθεσιμότητα (A)</a:t>
            </a:r>
            <a:endParaRPr sz="1450">
              <a:solidFill>
                <a:schemeClr val="dk1"/>
              </a:solidFill>
              <a:latin typeface="Calibri"/>
              <a:ea typeface="Calibri"/>
              <a:cs typeface="Calibri"/>
              <a:sym typeface="Calibri"/>
            </a:endParaRPr>
          </a:p>
          <a:p>
            <a:pPr marL="20320" marR="0" lvl="0" indent="0" algn="l" rtl="0">
              <a:lnSpc>
                <a:spcPct val="100000"/>
              </a:lnSpc>
              <a:spcBef>
                <a:spcPts val="1775"/>
              </a:spcBef>
              <a:spcAft>
                <a:spcPts val="0"/>
              </a:spcAft>
              <a:buNone/>
            </a:pPr>
            <a:r>
              <a:rPr lang="en-US" sz="1850">
                <a:solidFill>
                  <a:schemeClr val="dk1"/>
                </a:solidFill>
                <a:latin typeface="Calibri"/>
                <a:ea typeface="Calibri"/>
                <a:cs typeface="Calibri"/>
                <a:sym typeface="Calibri"/>
              </a:rPr>
              <a:t>Τρεις υπηρεσίες ασφαλείας απαραίτητες για την υποστήριξη της CIA</a:t>
            </a:r>
            <a:endParaRPr sz="1850">
              <a:solidFill>
                <a:schemeClr val="dk1"/>
              </a:solidFill>
              <a:latin typeface="Calibri"/>
              <a:ea typeface="Calibri"/>
              <a:cs typeface="Calibri"/>
              <a:sym typeface="Calibri"/>
            </a:endParaRPr>
          </a:p>
          <a:p>
            <a:pPr marL="304800" marR="0" lvl="0" indent="-182245" algn="l" rtl="0">
              <a:lnSpc>
                <a:spcPct val="100000"/>
              </a:lnSpc>
              <a:spcBef>
                <a:spcPts val="950"/>
              </a:spcBef>
              <a:spcAft>
                <a:spcPts val="0"/>
              </a:spcAft>
              <a:buClr>
                <a:schemeClr val="dk1"/>
              </a:buClr>
              <a:buSzPts val="2500"/>
              <a:buFont typeface="Calibri"/>
              <a:buChar char="◦"/>
            </a:pPr>
            <a:r>
              <a:rPr lang="en-US" sz="1650">
                <a:solidFill>
                  <a:schemeClr val="dk1"/>
                </a:solidFill>
                <a:latin typeface="Calibri"/>
                <a:ea typeface="Calibri"/>
                <a:cs typeface="Calibri"/>
                <a:sym typeface="Calibri"/>
              </a:rPr>
              <a:t>Αναγνώριση</a:t>
            </a:r>
            <a:endParaRPr sz="1650">
              <a:solidFill>
                <a:schemeClr val="dk1"/>
              </a:solidFill>
              <a:latin typeface="Calibri"/>
              <a:ea typeface="Calibri"/>
              <a:cs typeface="Calibri"/>
              <a:sym typeface="Calibri"/>
            </a:endParaRPr>
          </a:p>
          <a:p>
            <a:pPr marL="304800" marR="0" lvl="0" indent="-182245" algn="l" rtl="0">
              <a:lnSpc>
                <a:spcPct val="100000"/>
              </a:lnSpc>
              <a:spcBef>
                <a:spcPts val="1000"/>
              </a:spcBef>
              <a:spcAft>
                <a:spcPts val="0"/>
              </a:spcAft>
              <a:buClr>
                <a:schemeClr val="dk1"/>
              </a:buClr>
              <a:buSzPts val="2500"/>
              <a:buFont typeface="Calibri"/>
              <a:buChar char="◦"/>
            </a:pPr>
            <a:r>
              <a:rPr lang="en-US" sz="1650">
                <a:solidFill>
                  <a:schemeClr val="dk1"/>
                </a:solidFill>
                <a:latin typeface="Calibri"/>
                <a:ea typeface="Calibri"/>
                <a:cs typeface="Calibri"/>
                <a:sym typeface="Calibri"/>
              </a:rPr>
              <a:t>Ταυτοποίηση χρήστη</a:t>
            </a:r>
            <a:endParaRPr sz="1650">
              <a:solidFill>
                <a:schemeClr val="dk1"/>
              </a:solidFill>
              <a:latin typeface="Calibri"/>
              <a:ea typeface="Calibri"/>
              <a:cs typeface="Calibri"/>
              <a:sym typeface="Calibri"/>
            </a:endParaRPr>
          </a:p>
          <a:p>
            <a:pPr marL="304800" marR="0" lvl="0" indent="-182245" algn="l" rtl="0">
              <a:lnSpc>
                <a:spcPct val="100000"/>
              </a:lnSpc>
              <a:spcBef>
                <a:spcPts val="1040"/>
              </a:spcBef>
              <a:spcAft>
                <a:spcPts val="0"/>
              </a:spcAft>
              <a:buClr>
                <a:schemeClr val="dk1"/>
              </a:buClr>
              <a:buSzPts val="2500"/>
              <a:buFont typeface="Calibri"/>
              <a:buChar char="◦"/>
            </a:pPr>
            <a:r>
              <a:rPr lang="en-US" sz="1650">
                <a:solidFill>
                  <a:schemeClr val="dk1"/>
                </a:solidFill>
                <a:latin typeface="Calibri"/>
                <a:ea typeface="Calibri"/>
                <a:cs typeface="Calibri"/>
                <a:sym typeface="Calibri"/>
              </a:rPr>
              <a:t>Εξουσιοδότηση χρήστη</a:t>
            </a:r>
            <a:endParaRPr sz="16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51"/>
        <p:cNvGrpSpPr/>
        <p:nvPr/>
      </p:nvGrpSpPr>
      <p:grpSpPr>
        <a:xfrm>
          <a:off x="0" y="0"/>
          <a:ext cx="0" cy="0"/>
          <a:chOff x="0" y="0"/>
          <a:chExt cx="0" cy="0"/>
        </a:xfrm>
      </p:grpSpPr>
      <p:sp>
        <p:nvSpPr>
          <p:cNvPr id="4452" name="Google Shape;4452;p254"/>
          <p:cNvSpPr txBox="1"/>
          <p:nvPr/>
        </p:nvSpPr>
        <p:spPr>
          <a:xfrm>
            <a:off x="4046854" y="135254"/>
            <a:ext cx="708025" cy="482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000">
                <a:solidFill>
                  <a:srgbClr val="00A0DA"/>
                </a:solidFill>
                <a:latin typeface="Times New Roman"/>
                <a:ea typeface="Times New Roman"/>
                <a:cs typeface="Times New Roman"/>
                <a:sym typeface="Times New Roman"/>
              </a:rPr>
              <a:t>CIA</a:t>
            </a:r>
            <a:endParaRPr sz="3000">
              <a:solidFill>
                <a:schemeClr val="dk1"/>
              </a:solidFill>
              <a:latin typeface="Times New Roman"/>
              <a:ea typeface="Times New Roman"/>
              <a:cs typeface="Times New Roman"/>
              <a:sym typeface="Times New Roman"/>
            </a:endParaRPr>
          </a:p>
        </p:txBody>
      </p:sp>
      <p:sp>
        <p:nvSpPr>
          <p:cNvPr id="4453" name="Google Shape;4453;p254"/>
          <p:cNvSpPr txBox="1"/>
          <p:nvPr/>
        </p:nvSpPr>
        <p:spPr>
          <a:xfrm>
            <a:off x="786130" y="1074420"/>
            <a:ext cx="1926589" cy="84518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Δυνατότητα ελέγχου ή  περιορισμού της πρόσβασης, ώστε  μόνο εξουσιοδοτημένοι χρήστες να  μπορούν να βλέπουν ευαίσθητες  πληροφορίες. Η διαβάθμιση  μπορεί να περιλαμβάνει</a:t>
            </a:r>
            <a:endParaRPr sz="900">
              <a:solidFill>
                <a:schemeClr val="dk1"/>
              </a:solidFill>
              <a:latin typeface="Calibri"/>
              <a:ea typeface="Calibri"/>
              <a:cs typeface="Calibri"/>
              <a:sym typeface="Calibri"/>
            </a:endParaRPr>
          </a:p>
        </p:txBody>
      </p:sp>
      <p:sp>
        <p:nvSpPr>
          <p:cNvPr id="4454" name="Google Shape;4454;p254"/>
          <p:cNvSpPr txBox="1"/>
          <p:nvPr/>
        </p:nvSpPr>
        <p:spPr>
          <a:xfrm>
            <a:off x="786130" y="1966594"/>
            <a:ext cx="1069975" cy="867410"/>
          </a:xfrm>
          <a:prstGeom prst="rect">
            <a:avLst/>
          </a:prstGeom>
          <a:noFill/>
          <a:ln>
            <a:noFill/>
          </a:ln>
        </p:spPr>
        <p:txBody>
          <a:bodyPr spcFirstLastPara="1" wrap="square" lIns="0" tIns="24125" rIns="0" bIns="0" anchor="t" anchorCtr="0">
            <a:spAutoFit/>
          </a:bodyPr>
          <a:lstStyle/>
          <a:p>
            <a:pPr marL="355600" marR="0" lvl="0" indent="-342900" algn="l" rtl="0">
              <a:lnSpc>
                <a:spcPct val="100000"/>
              </a:lnSpc>
              <a:spcBef>
                <a:spcPts val="0"/>
              </a:spcBef>
              <a:spcAft>
                <a:spcPts val="0"/>
              </a:spcAft>
              <a:buClr>
                <a:schemeClr val="dk1"/>
              </a:buClr>
              <a:buSzPts val="1400"/>
              <a:buFont typeface="Quattrocento Sans"/>
              <a:buChar char="▪"/>
            </a:pPr>
            <a:r>
              <a:rPr lang="en-US" sz="900">
                <a:solidFill>
                  <a:schemeClr val="dk1"/>
                </a:solidFill>
                <a:latin typeface="Calibri"/>
                <a:ea typeface="Calibri"/>
                <a:cs typeface="Calibri"/>
                <a:sym typeface="Calibri"/>
              </a:rPr>
              <a:t>Μυστικό</a:t>
            </a:r>
            <a:endParaRPr sz="900">
              <a:solidFill>
                <a:schemeClr val="dk1"/>
              </a:solidFill>
              <a:latin typeface="Calibri"/>
              <a:ea typeface="Calibri"/>
              <a:cs typeface="Calibri"/>
              <a:sym typeface="Calibri"/>
            </a:endParaRPr>
          </a:p>
          <a:p>
            <a:pPr marL="355600" marR="0" lvl="0" indent="-342900" algn="l" rtl="0">
              <a:lnSpc>
                <a:spcPct val="100000"/>
              </a:lnSpc>
              <a:spcBef>
                <a:spcPts val="640"/>
              </a:spcBef>
              <a:spcAft>
                <a:spcPts val="0"/>
              </a:spcAft>
              <a:buClr>
                <a:schemeClr val="dk1"/>
              </a:buClr>
              <a:buSzPts val="1400"/>
              <a:buFont typeface="Quattrocento Sans"/>
              <a:buChar char="▪"/>
            </a:pPr>
            <a:r>
              <a:rPr lang="en-US" sz="900">
                <a:solidFill>
                  <a:schemeClr val="dk1"/>
                </a:solidFill>
                <a:latin typeface="Calibri"/>
                <a:ea typeface="Calibri"/>
                <a:cs typeface="Calibri"/>
                <a:sym typeface="Calibri"/>
              </a:rPr>
              <a:t>Εμπιστευτικό</a:t>
            </a:r>
            <a:endParaRPr sz="900">
              <a:solidFill>
                <a:schemeClr val="dk1"/>
              </a:solidFill>
              <a:latin typeface="Calibri"/>
              <a:ea typeface="Calibri"/>
              <a:cs typeface="Calibri"/>
              <a:sym typeface="Calibri"/>
            </a:endParaRPr>
          </a:p>
          <a:p>
            <a:pPr marL="355600" marR="0" lvl="0" indent="-342900" algn="l" rtl="0">
              <a:lnSpc>
                <a:spcPct val="100000"/>
              </a:lnSpc>
              <a:spcBef>
                <a:spcPts val="600"/>
              </a:spcBef>
              <a:spcAft>
                <a:spcPts val="0"/>
              </a:spcAft>
              <a:buClr>
                <a:schemeClr val="dk1"/>
              </a:buClr>
              <a:buSzPts val="1400"/>
              <a:buFont typeface="Quattrocento Sans"/>
              <a:buChar char="▪"/>
            </a:pPr>
            <a:r>
              <a:rPr lang="en-US" sz="900">
                <a:solidFill>
                  <a:schemeClr val="dk1"/>
                </a:solidFill>
                <a:latin typeface="Calibri"/>
                <a:ea typeface="Calibri"/>
                <a:cs typeface="Calibri"/>
                <a:sym typeface="Calibri"/>
              </a:rPr>
              <a:t>Εσωτερική</a:t>
            </a:r>
            <a:endParaRPr sz="900">
              <a:solidFill>
                <a:schemeClr val="dk1"/>
              </a:solidFill>
              <a:latin typeface="Calibri"/>
              <a:ea typeface="Calibri"/>
              <a:cs typeface="Calibri"/>
              <a:sym typeface="Calibri"/>
            </a:endParaRPr>
          </a:p>
          <a:p>
            <a:pPr marL="355600" marR="0" lvl="0" indent="-342900" algn="l" rtl="0">
              <a:lnSpc>
                <a:spcPct val="100000"/>
              </a:lnSpc>
              <a:spcBef>
                <a:spcPts val="880"/>
              </a:spcBef>
              <a:spcAft>
                <a:spcPts val="0"/>
              </a:spcAft>
              <a:buClr>
                <a:schemeClr val="dk1"/>
              </a:buClr>
              <a:buSzPts val="1400"/>
              <a:buFont typeface="Quattrocento Sans"/>
              <a:buChar char="▪"/>
            </a:pPr>
            <a:r>
              <a:rPr lang="en-US" sz="900">
                <a:solidFill>
                  <a:schemeClr val="dk1"/>
                </a:solidFill>
                <a:latin typeface="Calibri"/>
                <a:ea typeface="Calibri"/>
                <a:cs typeface="Calibri"/>
                <a:sym typeface="Calibri"/>
              </a:rPr>
              <a:t>Δημόσιο</a:t>
            </a:r>
            <a:endParaRPr sz="900">
              <a:solidFill>
                <a:schemeClr val="dk1"/>
              </a:solidFill>
              <a:latin typeface="Calibri"/>
              <a:ea typeface="Calibri"/>
              <a:cs typeface="Calibri"/>
              <a:sym typeface="Calibri"/>
            </a:endParaRPr>
          </a:p>
        </p:txBody>
      </p:sp>
      <p:sp>
        <p:nvSpPr>
          <p:cNvPr id="4455" name="Google Shape;4455;p254"/>
          <p:cNvSpPr txBox="1"/>
          <p:nvPr/>
        </p:nvSpPr>
        <p:spPr>
          <a:xfrm>
            <a:off x="786130" y="2966084"/>
            <a:ext cx="1351915" cy="29908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b="1">
                <a:solidFill>
                  <a:schemeClr val="dk1"/>
                </a:solidFill>
                <a:latin typeface="Calibri"/>
                <a:ea typeface="Calibri"/>
                <a:cs typeface="Calibri"/>
                <a:sym typeface="Calibri"/>
              </a:rPr>
              <a:t>Τυπικοί κίνδυνοι: </a:t>
            </a:r>
            <a:r>
              <a:rPr lang="en-US" sz="900">
                <a:solidFill>
                  <a:schemeClr val="dk1"/>
                </a:solidFill>
                <a:latin typeface="Calibri"/>
                <a:ea typeface="Calibri"/>
                <a:cs typeface="Calibri"/>
                <a:sym typeface="Calibri"/>
              </a:rPr>
              <a:t>κλοπή  ταυτότητας κ.λπ.</a:t>
            </a:r>
            <a:endParaRPr sz="900">
              <a:solidFill>
                <a:schemeClr val="dk1"/>
              </a:solidFill>
              <a:latin typeface="Calibri"/>
              <a:ea typeface="Calibri"/>
              <a:cs typeface="Calibri"/>
              <a:sym typeface="Calibri"/>
            </a:endParaRPr>
          </a:p>
        </p:txBody>
      </p:sp>
      <p:pic>
        <p:nvPicPr>
          <p:cNvPr id="4456" name="Google Shape;4456;p254"/>
          <p:cNvPicPr preferRelativeResize="0"/>
          <p:nvPr/>
        </p:nvPicPr>
        <p:blipFill rotWithShape="1">
          <a:blip r:embed="rId3">
            <a:alphaModFix/>
          </a:blip>
          <a:srcRect/>
          <a:stretch/>
        </p:blipFill>
        <p:spPr>
          <a:xfrm>
            <a:off x="3298190" y="1131569"/>
            <a:ext cx="4625975" cy="3890645"/>
          </a:xfrm>
          <a:prstGeom prst="rect">
            <a:avLst/>
          </a:prstGeom>
          <a:noFill/>
          <a:ln>
            <a:noFill/>
          </a:ln>
        </p:spPr>
      </p:pic>
      <p:sp>
        <p:nvSpPr>
          <p:cNvPr id="4457" name="Google Shape;4457;p254"/>
          <p:cNvSpPr txBox="1"/>
          <p:nvPr/>
        </p:nvSpPr>
        <p:spPr>
          <a:xfrm>
            <a:off x="3566795" y="5247957"/>
            <a:ext cx="4279265" cy="1068705"/>
          </a:xfrm>
          <a:prstGeom prst="rect">
            <a:avLst/>
          </a:prstGeom>
          <a:noFill/>
          <a:ln>
            <a:noFill/>
          </a:ln>
        </p:spPr>
        <p:txBody>
          <a:bodyPr spcFirstLastPara="1" wrap="square" lIns="0" tIns="10150" rIns="0" bIns="0" anchor="t" anchorCtr="0">
            <a:spAutoFit/>
          </a:bodyPr>
          <a:lstStyle/>
          <a:p>
            <a:pPr marL="12700" marR="5080" lvl="0" indent="85725" algn="l" rtl="0">
              <a:lnSpc>
                <a:spcPct val="101600"/>
              </a:lnSpc>
              <a:spcBef>
                <a:spcPts val="0"/>
              </a:spcBef>
              <a:spcAft>
                <a:spcPts val="0"/>
              </a:spcAft>
              <a:buNone/>
            </a:pPr>
            <a:r>
              <a:rPr lang="en-US" sz="900">
                <a:solidFill>
                  <a:schemeClr val="dk1"/>
                </a:solidFill>
                <a:latin typeface="Calibri"/>
                <a:ea typeface="Calibri"/>
                <a:cs typeface="Calibri"/>
                <a:sym typeface="Calibri"/>
              </a:rPr>
              <a:t>Τα δεδομένα XML (Extensible Markup Language - δομημένη μορφή  ανταλλαγής δεδομένωνn) DeepL (λογισμικό μηχανικής μετάφρασης βασισμένο  σtην ΤΝ) διαθέσιμα στους χρήστες όταν χρειάζεται</a:t>
            </a:r>
            <a:endParaRPr sz="9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1250">
              <a:solidFill>
                <a:schemeClr val="dk1"/>
              </a:solidFill>
              <a:latin typeface="Calibri"/>
              <a:ea typeface="Calibri"/>
              <a:cs typeface="Calibri"/>
              <a:sym typeface="Calibri"/>
            </a:endParaRPr>
          </a:p>
          <a:p>
            <a:pPr marL="12700" marR="1222375" lvl="0" indent="0" algn="l" rtl="0">
              <a:lnSpc>
                <a:spcPct val="156900"/>
              </a:lnSpc>
              <a:spcBef>
                <a:spcPts val="0"/>
              </a:spcBef>
              <a:spcAft>
                <a:spcPts val="0"/>
              </a:spcAft>
              <a:buNone/>
            </a:pPr>
            <a:r>
              <a:rPr lang="en-US" sz="900" b="1">
                <a:solidFill>
                  <a:schemeClr val="dk1"/>
                </a:solidFill>
                <a:latin typeface="Calibri"/>
                <a:ea typeface="Calibri"/>
                <a:cs typeface="Calibri"/>
                <a:sym typeface="Calibri"/>
              </a:rPr>
              <a:t>Τυπικοί κίνδυνοι: </a:t>
            </a:r>
            <a:r>
              <a:rPr lang="en-US" sz="900">
                <a:solidFill>
                  <a:schemeClr val="dk1"/>
                </a:solidFill>
                <a:latin typeface="Calibri"/>
                <a:ea typeface="Calibri"/>
                <a:cs typeface="Calibri"/>
                <a:sym typeface="Calibri"/>
              </a:rPr>
              <a:t>Ανατρεπτική διακοπή, απώλεια πελατών  εμπιστοσύνη, απώλεια εσόδων κ.λπ.</a:t>
            </a:r>
            <a:endParaRPr sz="900">
              <a:solidFill>
                <a:schemeClr val="dk1"/>
              </a:solidFill>
              <a:latin typeface="Calibri"/>
              <a:ea typeface="Calibri"/>
              <a:cs typeface="Calibri"/>
              <a:sym typeface="Calibri"/>
            </a:endParaRPr>
          </a:p>
        </p:txBody>
      </p:sp>
      <p:sp>
        <p:nvSpPr>
          <p:cNvPr id="4458" name="Google Shape;4458;p254"/>
          <p:cNvSpPr txBox="1"/>
          <p:nvPr/>
        </p:nvSpPr>
        <p:spPr>
          <a:xfrm>
            <a:off x="8569959" y="1227454"/>
            <a:ext cx="1892935" cy="111823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Οι πληροφορίες είναι ακριβείς και  αξιόπιστες και δεν έχουν  αλλοιωθεί ή αλλάξει με  ανεξουσιοδότητο τρόπο. Οι  έλεγχοι ακεραιότητας  διασφαλίζουν ότι οι πληροφορίες  είναι πιστοποιημένες, ακριβείς και  αξιόπιστες.</a:t>
            </a:r>
            <a:endParaRPr sz="900">
              <a:solidFill>
                <a:schemeClr val="dk1"/>
              </a:solidFill>
              <a:latin typeface="Calibri"/>
              <a:ea typeface="Calibri"/>
              <a:cs typeface="Calibri"/>
              <a:sym typeface="Calibri"/>
            </a:endParaRPr>
          </a:p>
        </p:txBody>
      </p:sp>
      <p:sp>
        <p:nvSpPr>
          <p:cNvPr id="4459" name="Google Shape;4459;p254"/>
          <p:cNvSpPr txBox="1"/>
          <p:nvPr/>
        </p:nvSpPr>
        <p:spPr>
          <a:xfrm>
            <a:off x="8569959" y="2540000"/>
            <a:ext cx="133159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chemeClr val="dk1"/>
                </a:solidFill>
                <a:latin typeface="Calibri"/>
                <a:ea typeface="Calibri"/>
                <a:cs typeface="Calibri"/>
                <a:sym typeface="Calibri"/>
              </a:rPr>
              <a:t>Τυπικοί κίνδυνοι: </a:t>
            </a:r>
            <a:r>
              <a:rPr lang="en-US" sz="900">
                <a:solidFill>
                  <a:schemeClr val="dk1"/>
                </a:solidFill>
                <a:latin typeface="Calibri"/>
                <a:ea typeface="Calibri"/>
                <a:cs typeface="Calibri"/>
                <a:sym typeface="Calibri"/>
              </a:rPr>
              <a:t>κ.λπ.</a:t>
            </a: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3"/>
        <p:cNvGrpSpPr/>
        <p:nvPr/>
      </p:nvGrpSpPr>
      <p:grpSpPr>
        <a:xfrm>
          <a:off x="0" y="0"/>
          <a:ext cx="0" cy="0"/>
          <a:chOff x="0" y="0"/>
          <a:chExt cx="0" cy="0"/>
        </a:xfrm>
      </p:grpSpPr>
      <p:sp>
        <p:nvSpPr>
          <p:cNvPr id="4464" name="Google Shape;4464;p255"/>
          <p:cNvSpPr txBox="1">
            <a:spLocks noGrp="1"/>
          </p:cNvSpPr>
          <p:nvPr>
            <p:ph type="title"/>
          </p:nvPr>
        </p:nvSpPr>
        <p:spPr>
          <a:xfrm>
            <a:off x="1059180" y="415925"/>
            <a:ext cx="460375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0DA"/>
                </a:solidFill>
                <a:latin typeface="Calibri"/>
                <a:ea typeface="Calibri"/>
                <a:cs typeface="Calibri"/>
                <a:sym typeface="Calibri"/>
              </a:rPr>
              <a:t>Βασικές έννοιες ασφάλειας πληροφοριών</a:t>
            </a:r>
            <a:endParaRPr sz="2100">
              <a:latin typeface="Calibri"/>
              <a:ea typeface="Calibri"/>
              <a:cs typeface="Calibri"/>
              <a:sym typeface="Calibri"/>
            </a:endParaRPr>
          </a:p>
        </p:txBody>
      </p:sp>
      <p:sp>
        <p:nvSpPr>
          <p:cNvPr id="4465" name="Google Shape;4465;p255"/>
          <p:cNvSpPr txBox="1"/>
          <p:nvPr/>
        </p:nvSpPr>
        <p:spPr>
          <a:xfrm>
            <a:off x="685800" y="1295400"/>
            <a:ext cx="8521065" cy="4801314"/>
          </a:xfrm>
          <a:prstGeom prst="rect">
            <a:avLst/>
          </a:prstGeom>
          <a:no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Access (Πρόσβαση):</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Η δυνατότητα ενός υποκειμένου ή αντικειμένου να χρησιμοποιεί, να τροποποιεί ή να επηρεάζει ένα άλλο υποκείμενο ή αντικείμενο.</a:t>
            </a:r>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Asset (Περιουσιακό Στοιχείο):</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Οτιδήποτε έχει αξία για ένα άτομο, έναν οργανισμό ή ένα κράτος.</a:t>
            </a:r>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Cyberspace (Κυβερνοχώρος):</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Το διασυνδεδεμένο ψηφιακό περιβάλλον από δίκτυα, υπηρεσίες, συστήματα και διαδικασίες.</a:t>
            </a:r>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Threat (Απειλή):</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Πιθανή αιτία ενός ανεπιθύμητου συμβάντος, που μπορεί να προκαλέσει βλάβη σε σύστημα, άτομο ή οργανισμό.</a:t>
            </a:r>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Vulnerability (Ευπάθεια):</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Αδυναμία ενός περιουσιακού στοιχείου ή μηχανισμού ελέγχου, η οποία μπορεί να εκμεταλλευτεί από μια απειλή.</a:t>
            </a:r>
            <a:endParaRPr/>
          </a:p>
          <a:p>
            <a:pPr marL="0" marR="0" lvl="0" indent="-11430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Cyber Incident (Κυβερνοσυμβάν):</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Ψηφιακό συμβάν που περιλαμβάνει απώλεια ασφάλειας πληροφοριών ή επηρεάζει τη λειτουργία της επιχείρησης.</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9"/>
        <p:cNvGrpSpPr/>
        <p:nvPr/>
      </p:nvGrpSpPr>
      <p:grpSpPr>
        <a:xfrm>
          <a:off x="0" y="0"/>
          <a:ext cx="0" cy="0"/>
          <a:chOff x="0" y="0"/>
          <a:chExt cx="0" cy="0"/>
        </a:xfrm>
      </p:grpSpPr>
      <p:sp>
        <p:nvSpPr>
          <p:cNvPr id="4470" name="Google Shape;4470;p256"/>
          <p:cNvSpPr txBox="1">
            <a:spLocks noGrp="1"/>
          </p:cNvSpPr>
          <p:nvPr>
            <p:ph type="title"/>
          </p:nvPr>
        </p:nvSpPr>
        <p:spPr>
          <a:xfrm>
            <a:off x="1059180" y="479107"/>
            <a:ext cx="4057015" cy="3073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850">
                <a:solidFill>
                  <a:srgbClr val="00A0DA"/>
                </a:solidFill>
                <a:latin typeface="Calibri"/>
                <a:ea typeface="Calibri"/>
                <a:cs typeface="Calibri"/>
                <a:sym typeface="Calibri"/>
              </a:rPr>
              <a:t>Βασικές έννοιες ασφάλειας πληροφοριών</a:t>
            </a:r>
            <a:endParaRPr sz="1850">
              <a:latin typeface="Calibri"/>
              <a:ea typeface="Calibri"/>
              <a:cs typeface="Calibri"/>
              <a:sym typeface="Calibri"/>
            </a:endParaRPr>
          </a:p>
        </p:txBody>
      </p:sp>
      <p:sp>
        <p:nvSpPr>
          <p:cNvPr id="4471" name="Google Shape;4471;p256"/>
          <p:cNvSpPr txBox="1"/>
          <p:nvPr/>
        </p:nvSpPr>
        <p:spPr>
          <a:xfrm>
            <a:off x="1176019" y="1381759"/>
            <a:ext cx="9880600" cy="2492375"/>
          </a:xfrm>
          <a:prstGeom prst="rect">
            <a:avLst/>
          </a:prstGeom>
          <a:noFill/>
          <a:ln>
            <a:noFill/>
          </a:ln>
        </p:spPr>
        <p:txBody>
          <a:bodyPr spcFirstLastPara="1" wrap="square" lIns="0" tIns="12700" rIns="0" bIns="0" anchor="t" anchorCtr="0">
            <a:spAutoFit/>
          </a:bodyPr>
          <a:lstStyle/>
          <a:p>
            <a:pPr marL="12700" marR="79375" lvl="0" indent="0" algn="l" rtl="0">
              <a:lnSpc>
                <a:spcPct val="100000"/>
              </a:lnSpc>
              <a:spcBef>
                <a:spcPts val="0"/>
              </a:spcBef>
              <a:spcAft>
                <a:spcPts val="0"/>
              </a:spcAft>
              <a:buNone/>
            </a:pPr>
            <a:r>
              <a:rPr lang="en-US" sz="1300" b="1">
                <a:solidFill>
                  <a:schemeClr val="dk1"/>
                </a:solidFill>
                <a:latin typeface="Calibri"/>
                <a:ea typeface="Calibri"/>
                <a:cs typeface="Calibri"/>
                <a:sym typeface="Calibri"/>
              </a:rPr>
              <a:t>Επίθεση </a:t>
            </a:r>
            <a:r>
              <a:rPr lang="en-US" sz="1300">
                <a:solidFill>
                  <a:schemeClr val="dk1"/>
                </a:solidFill>
                <a:latin typeface="Calibri"/>
                <a:ea typeface="Calibri"/>
                <a:cs typeface="Calibri"/>
                <a:sym typeface="Calibri"/>
              </a:rPr>
              <a:t>μια πράξη που αποτελεί σκόπιμη ή ακούσια απόπειρα πρόκλησης ζημίας ή παραβίασης των πληροφοριών και/ή των  συστημάτων που τις υποστηρίζουν.</a:t>
            </a:r>
            <a:endParaRPr sz="13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907414" lvl="0" indent="0" algn="l" rtl="0">
              <a:lnSpc>
                <a:spcPct val="100000"/>
              </a:lnSpc>
              <a:spcBef>
                <a:spcPts val="0"/>
              </a:spcBef>
              <a:spcAft>
                <a:spcPts val="0"/>
              </a:spcAft>
              <a:buNone/>
            </a:pPr>
            <a:r>
              <a:rPr lang="en-US" sz="1300">
                <a:solidFill>
                  <a:schemeClr val="dk1"/>
                </a:solidFill>
                <a:latin typeface="Calibri"/>
                <a:ea typeface="Calibri"/>
                <a:cs typeface="Calibri"/>
                <a:sym typeface="Calibri"/>
              </a:rPr>
              <a:t>Μέτρα </a:t>
            </a:r>
            <a:r>
              <a:rPr lang="en-US" sz="1300" b="1">
                <a:solidFill>
                  <a:schemeClr val="dk1"/>
                </a:solidFill>
                <a:latin typeface="Calibri"/>
                <a:ea typeface="Calibri"/>
                <a:cs typeface="Calibri"/>
                <a:sym typeface="Calibri"/>
              </a:rPr>
              <a:t>αντιμετώπισης </a:t>
            </a:r>
            <a:r>
              <a:rPr lang="en-US" sz="1300">
                <a:solidFill>
                  <a:schemeClr val="dk1"/>
                </a:solidFill>
                <a:latin typeface="Calibri"/>
                <a:ea typeface="Calibri"/>
                <a:cs typeface="Calibri"/>
                <a:sym typeface="Calibri"/>
              </a:rPr>
              <a:t>κινδύνων - μέσα διαχείρισης του κινδύνου, συμπεριλαμβανομένων πολιτικών, διαδικασιών,  κατευθυντήριων γραμμών, πρακτικών ή δομών, μπορεί να είναι , τεχνικής, διαχειριστικής νομικής φύσης.</a:t>
            </a:r>
            <a:endParaRPr sz="13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300" b="1">
                <a:solidFill>
                  <a:schemeClr val="dk1"/>
                </a:solidFill>
                <a:latin typeface="Calibri"/>
                <a:ea typeface="Calibri"/>
                <a:cs typeface="Calibri"/>
                <a:sym typeface="Calibri"/>
              </a:rPr>
              <a:t>Εκμετάλλευση ευπάθειας </a:t>
            </a:r>
            <a:r>
              <a:rPr lang="en-US" sz="1300">
                <a:solidFill>
                  <a:schemeClr val="dk1"/>
                </a:solidFill>
                <a:latin typeface="Calibri"/>
                <a:ea typeface="Calibri"/>
                <a:cs typeface="Calibri"/>
                <a:sym typeface="Calibri"/>
              </a:rPr>
              <a:t>εκμετάλλευση των αδυναμιών ή των ευπαθειών συστήματος.</a:t>
            </a:r>
            <a:endParaRPr sz="1300">
              <a:solidFill>
                <a:schemeClr val="dk1"/>
              </a:solidFill>
              <a:latin typeface="Calibri"/>
              <a:ea typeface="Calibri"/>
              <a:cs typeface="Calibri"/>
              <a:sym typeface="Calibri"/>
            </a:endParaRPr>
          </a:p>
          <a:p>
            <a:pPr marL="12700" marR="0" lvl="0" indent="0" algn="l" rtl="0">
              <a:lnSpc>
                <a:spcPct val="100000"/>
              </a:lnSpc>
              <a:spcBef>
                <a:spcPts val="590"/>
              </a:spcBef>
              <a:spcAft>
                <a:spcPts val="0"/>
              </a:spcAft>
              <a:buNone/>
            </a:pPr>
            <a:r>
              <a:rPr lang="en-US" sz="1300" b="1">
                <a:solidFill>
                  <a:schemeClr val="dk1"/>
                </a:solidFill>
                <a:latin typeface="Calibri"/>
                <a:ea typeface="Calibri"/>
                <a:cs typeface="Calibri"/>
                <a:sym typeface="Calibri"/>
              </a:rPr>
              <a:t>Έκθεση </a:t>
            </a:r>
            <a:r>
              <a:rPr lang="en-US" sz="1300">
                <a:solidFill>
                  <a:schemeClr val="dk1"/>
                </a:solidFill>
                <a:latin typeface="Calibri"/>
                <a:ea typeface="Calibri"/>
                <a:cs typeface="Calibri"/>
                <a:sym typeface="Calibri"/>
              </a:rPr>
              <a:t>μοναδική υπόσταση που είναι ανοικτή σε ζημία.</a:t>
            </a:r>
            <a:endParaRPr sz="13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5"/>
              </a:spcBef>
              <a:spcAft>
                <a:spcPts val="0"/>
              </a:spcAft>
              <a:buNone/>
            </a:pPr>
            <a:r>
              <a:rPr lang="en-US" sz="1300" b="1">
                <a:solidFill>
                  <a:schemeClr val="dk1"/>
                </a:solidFill>
                <a:latin typeface="Calibri"/>
                <a:ea typeface="Calibri"/>
                <a:cs typeface="Calibri"/>
                <a:sym typeface="Calibri"/>
              </a:rPr>
              <a:t>Κακόβουλο περιεχόμενο - </a:t>
            </a:r>
            <a:r>
              <a:rPr lang="en-US" sz="1300">
                <a:solidFill>
                  <a:schemeClr val="dk1"/>
                </a:solidFill>
                <a:latin typeface="Calibri"/>
                <a:ea typeface="Calibri"/>
                <a:cs typeface="Calibri"/>
                <a:sym typeface="Calibri"/>
              </a:rPr>
              <a:t>εφαρμογές, έγγραφα, αρχεία, δεδομένα ή πόροι που έχουν ενσωματωμένα, μεταμφιεσμένα ή  κρυμκακόβουλα χαρακτηριστικά/ικανότητες.</a:t>
            </a:r>
            <a:endParaRPr sz="1300">
              <a:solidFill>
                <a:schemeClr val="dk1"/>
              </a:solidFill>
              <a:latin typeface="Calibri"/>
              <a:ea typeface="Calibri"/>
              <a:cs typeface="Calibri"/>
              <a:sym typeface="Calibri"/>
            </a:endParaRPr>
          </a:p>
          <a:p>
            <a:pPr marL="12700" marR="0" lvl="0" indent="0" algn="l" rtl="0">
              <a:lnSpc>
                <a:spcPct val="100000"/>
              </a:lnSpc>
              <a:spcBef>
                <a:spcPts val="590"/>
              </a:spcBef>
              <a:spcAft>
                <a:spcPts val="0"/>
              </a:spcAft>
              <a:buNone/>
            </a:pPr>
            <a:r>
              <a:rPr lang="en-US" sz="1300" b="1">
                <a:solidFill>
                  <a:schemeClr val="dk1"/>
                </a:solidFill>
                <a:latin typeface="Calibri"/>
                <a:ea typeface="Calibri"/>
                <a:cs typeface="Calibri"/>
                <a:sym typeface="Calibri"/>
              </a:rPr>
              <a:t>Κίνδυνος </a:t>
            </a:r>
            <a:r>
              <a:rPr lang="en-US" sz="1300">
                <a:solidFill>
                  <a:schemeClr val="dk1"/>
                </a:solidFill>
                <a:latin typeface="Calibri"/>
                <a:ea typeface="Calibri"/>
                <a:cs typeface="Calibri"/>
                <a:sym typeface="Calibri"/>
              </a:rPr>
              <a:t>η πιθανότητα να συμβεί κάτι.</a:t>
            </a:r>
            <a:endParaRPr sz="13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5"/>
        <p:cNvGrpSpPr/>
        <p:nvPr/>
      </p:nvGrpSpPr>
      <p:grpSpPr>
        <a:xfrm>
          <a:off x="0" y="0"/>
          <a:ext cx="0" cy="0"/>
          <a:chOff x="0" y="0"/>
          <a:chExt cx="0" cy="0"/>
        </a:xfrm>
      </p:grpSpPr>
      <p:sp>
        <p:nvSpPr>
          <p:cNvPr id="4476" name="Google Shape;4476;p257"/>
          <p:cNvSpPr txBox="1">
            <a:spLocks noGrp="1"/>
          </p:cNvSpPr>
          <p:nvPr>
            <p:ph type="title"/>
          </p:nvPr>
        </p:nvSpPr>
        <p:spPr>
          <a:xfrm>
            <a:off x="889000" y="48259"/>
            <a:ext cx="634365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Ασφάλεια στον κυβερνοχώρο στον ναυτιλιακό τομέα</a:t>
            </a:r>
            <a:endParaRPr sz="2100">
              <a:latin typeface="Calibri"/>
              <a:ea typeface="Calibri"/>
              <a:cs typeface="Calibri"/>
              <a:sym typeface="Calibri"/>
            </a:endParaRPr>
          </a:p>
        </p:txBody>
      </p:sp>
      <p:sp>
        <p:nvSpPr>
          <p:cNvPr id="4477" name="Google Shape;4477;p257"/>
          <p:cNvSpPr txBox="1"/>
          <p:nvPr/>
        </p:nvSpPr>
        <p:spPr>
          <a:xfrm>
            <a:off x="1084580" y="571817"/>
            <a:ext cx="8276590" cy="4447371"/>
          </a:xfrm>
          <a:prstGeom prst="rect">
            <a:avLst/>
          </a:prstGeom>
          <a:noFill/>
          <a:ln>
            <a:noFill/>
          </a:ln>
        </p:spPr>
        <p:txBody>
          <a:bodyPr spcFirstLastPara="1" wrap="square" lIns="0" tIns="33000" rIns="0" bIns="0" anchor="t" anchorCtr="0">
            <a:spAutoFit/>
          </a:bodyPr>
          <a:lstStyle/>
          <a:p>
            <a:pPr marL="103504" marR="5080" lvl="0" indent="-114300" algn="l" rtl="0">
              <a:lnSpc>
                <a:spcPct val="166400"/>
              </a:lnSpc>
              <a:spcBef>
                <a:spcPts val="0"/>
              </a:spcBef>
              <a:spcAft>
                <a:spcPts val="0"/>
              </a:spcAft>
              <a:buClr>
                <a:srgbClr val="FFB800"/>
              </a:buClr>
              <a:buSzPts val="1800"/>
              <a:buFont typeface="Arial"/>
              <a:buChar char="•"/>
            </a:pPr>
            <a:r>
              <a:rPr lang="en-US" sz="1250">
                <a:solidFill>
                  <a:schemeClr val="dk1"/>
                </a:solidFill>
                <a:latin typeface="Calibri"/>
                <a:ea typeface="Calibri"/>
                <a:cs typeface="Calibri"/>
                <a:sym typeface="Calibri"/>
              </a:rPr>
              <a:t>Τα πλοία γίνονται όλο και πιο ψηφιακά με αυτοματισμούς που απαιτούν αποτελεσματικό κυβερνοχώρο.  ασφαλή πρακτική</a:t>
            </a:r>
            <a:endParaRPr sz="1250">
              <a:solidFill>
                <a:schemeClr val="dk1"/>
              </a:solidFill>
              <a:latin typeface="Calibri"/>
              <a:ea typeface="Calibri"/>
              <a:cs typeface="Calibri"/>
              <a:sym typeface="Calibri"/>
            </a:endParaRPr>
          </a:p>
          <a:p>
            <a:pPr marL="103504" marR="0" lvl="0" indent="-114300" algn="l" rtl="0">
              <a:lnSpc>
                <a:spcPct val="100000"/>
              </a:lnSpc>
              <a:spcBef>
                <a:spcPts val="935"/>
              </a:spcBef>
              <a:spcAft>
                <a:spcPts val="0"/>
              </a:spcAft>
              <a:buClr>
                <a:srgbClr val="FFB800"/>
              </a:buClr>
              <a:buSzPts val="1800"/>
              <a:buFont typeface="Arial"/>
              <a:buChar char="•"/>
            </a:pPr>
            <a:r>
              <a:rPr lang="en-US" sz="1250">
                <a:solidFill>
                  <a:schemeClr val="dk1"/>
                </a:solidFill>
                <a:latin typeface="Calibri"/>
                <a:ea typeface="Calibri"/>
                <a:cs typeface="Calibri"/>
                <a:sym typeface="Calibri"/>
              </a:rPr>
              <a:t>Ολοκληρώνω τόσο την πληροφορική όσο και το ΟΤ.</a:t>
            </a:r>
            <a:endParaRPr sz="1250">
              <a:solidFill>
                <a:schemeClr val="dk1"/>
              </a:solidFill>
              <a:latin typeface="Calibri"/>
              <a:ea typeface="Calibri"/>
              <a:cs typeface="Calibri"/>
              <a:sym typeface="Calibri"/>
            </a:endParaRPr>
          </a:p>
          <a:p>
            <a:pPr marL="396240" marR="0" lvl="1" indent="-182880" algn="l" rtl="0">
              <a:lnSpc>
                <a:spcPct val="100000"/>
              </a:lnSpc>
              <a:spcBef>
                <a:spcPts val="64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Ασφαλές σκάφος από ανεξουσιοδότητη πρόσβαση</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844"/>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Παραβιάσεις δεδομένων</a:t>
            </a:r>
            <a:endParaRPr sz="1100" b="0" i="0" u="none" strike="noStrike" cap="none">
              <a:solidFill>
                <a:schemeClr val="dk1"/>
              </a:solidFill>
              <a:latin typeface="Calibri"/>
              <a:ea typeface="Calibri"/>
              <a:cs typeface="Calibri"/>
              <a:sym typeface="Calibri"/>
            </a:endParaRPr>
          </a:p>
          <a:p>
            <a:pPr marL="103504" marR="0" lvl="0" indent="-114300" algn="l" rtl="0">
              <a:lnSpc>
                <a:spcPct val="100000"/>
              </a:lnSpc>
              <a:spcBef>
                <a:spcPts val="1220"/>
              </a:spcBef>
              <a:spcAft>
                <a:spcPts val="0"/>
              </a:spcAft>
              <a:buClr>
                <a:srgbClr val="FFB800"/>
              </a:buClr>
              <a:buSzPts val="1800"/>
              <a:buFont typeface="Arial"/>
              <a:buChar char="•"/>
            </a:pPr>
            <a:r>
              <a:rPr lang="en-US" sz="1250">
                <a:solidFill>
                  <a:schemeClr val="dk1"/>
                </a:solidFill>
                <a:latin typeface="Calibri"/>
                <a:ea typeface="Calibri"/>
                <a:cs typeface="Calibri"/>
                <a:sym typeface="Calibri"/>
              </a:rPr>
              <a:t>Λειτουργική τεχνολογία (OT)</a:t>
            </a:r>
            <a:endParaRPr sz="1250">
              <a:solidFill>
                <a:schemeClr val="dk1"/>
              </a:solidFill>
              <a:latin typeface="Calibri"/>
              <a:ea typeface="Calibri"/>
              <a:cs typeface="Calibri"/>
              <a:sym typeface="Calibri"/>
            </a:endParaRPr>
          </a:p>
          <a:p>
            <a:pPr marL="396240" marR="0" lvl="1" indent="-182880" algn="l" rtl="0">
              <a:lnSpc>
                <a:spcPct val="100000"/>
              </a:lnSpc>
              <a:spcBef>
                <a:spcPts val="64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Βασίζεται σε μεγάλο βαθμό στην ανταπόκριση σε πραγματικό χρόνο</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84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Περιορισμένη πρόσβαση</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93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Ανάγκη διασφάλισης της διαθεσιμότητας, όπως η επανεκκίνηση δεν είναι επιθυμητή.</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725"/>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Έλεγχος του φυσικού κόσμου</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73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Ιδιόταγο λογισμικό</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73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Λιγότερο ώριμοι και επιτιθέμενοι που αναζητούν Ευπάθειες</a:t>
            </a:r>
            <a:endParaRPr sz="1100" b="0" i="0" u="none" strike="noStrike" cap="none">
              <a:solidFill>
                <a:schemeClr val="dk1"/>
              </a:solidFill>
              <a:latin typeface="Calibri"/>
              <a:ea typeface="Calibri"/>
              <a:cs typeface="Calibri"/>
              <a:sym typeface="Calibri"/>
            </a:endParaRPr>
          </a:p>
          <a:p>
            <a:pPr marL="103504" marR="0" lvl="0" indent="-114300" algn="l" rtl="0">
              <a:lnSpc>
                <a:spcPct val="100000"/>
              </a:lnSpc>
              <a:spcBef>
                <a:spcPts val="1225"/>
              </a:spcBef>
              <a:spcAft>
                <a:spcPts val="0"/>
              </a:spcAft>
              <a:buClr>
                <a:srgbClr val="FFB800"/>
              </a:buClr>
              <a:buSzPts val="1800"/>
              <a:buFont typeface="Arial"/>
              <a:buChar char="•"/>
            </a:pPr>
            <a:r>
              <a:rPr lang="en-US" sz="1250">
                <a:solidFill>
                  <a:schemeClr val="dk1"/>
                </a:solidFill>
                <a:latin typeface="Calibri"/>
                <a:ea typeface="Calibri"/>
                <a:cs typeface="Calibri"/>
                <a:sym typeface="Calibri"/>
              </a:rPr>
              <a:t>Τεχνολογία Πληροφοριών (IT)</a:t>
            </a:r>
            <a:endParaRPr sz="1250">
              <a:solidFill>
                <a:schemeClr val="dk1"/>
              </a:solidFill>
              <a:latin typeface="Calibri"/>
              <a:ea typeface="Calibri"/>
              <a:cs typeface="Calibri"/>
              <a:sym typeface="Calibri"/>
            </a:endParaRPr>
          </a:p>
          <a:p>
            <a:pPr marL="396240" marR="0" lvl="1" indent="-182880" algn="l" rtl="0">
              <a:lnSpc>
                <a:spcPct val="100000"/>
              </a:lnSpc>
              <a:spcBef>
                <a:spcPts val="64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Συνεπής ανταπόκριση</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844"/>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Μπορεί να μην είναι σε πραγματικό χρόνο</a:t>
            </a:r>
            <a:endParaRPr sz="11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730"/>
              </a:spcBef>
              <a:spcAft>
                <a:spcPts val="0"/>
              </a:spcAft>
              <a:buClr>
                <a:schemeClr val="dk1"/>
              </a:buClr>
              <a:buSzPts val="1700"/>
              <a:buFont typeface="Arial"/>
              <a:buChar char="•"/>
            </a:pPr>
            <a:r>
              <a:rPr lang="en-US" sz="1100" b="0" i="0" u="none" strike="noStrike" cap="none">
                <a:solidFill>
                  <a:schemeClr val="dk1"/>
                </a:solidFill>
                <a:latin typeface="Calibri"/>
                <a:ea typeface="Calibri"/>
                <a:cs typeface="Calibri"/>
                <a:sym typeface="Calibri"/>
              </a:rPr>
              <a:t>Εμπιστευτικότητα και ακεραιότητα δεδομένων</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1"/>
        <p:cNvGrpSpPr/>
        <p:nvPr/>
      </p:nvGrpSpPr>
      <p:grpSpPr>
        <a:xfrm>
          <a:off x="0" y="0"/>
          <a:ext cx="0" cy="0"/>
          <a:chOff x="0" y="0"/>
          <a:chExt cx="0" cy="0"/>
        </a:xfrm>
      </p:grpSpPr>
      <p:sp>
        <p:nvSpPr>
          <p:cNvPr id="4482" name="Google Shape;4482;p258"/>
          <p:cNvSpPr txBox="1">
            <a:spLocks noGrp="1"/>
          </p:cNvSpPr>
          <p:nvPr>
            <p:ph type="title"/>
          </p:nvPr>
        </p:nvSpPr>
        <p:spPr>
          <a:xfrm>
            <a:off x="1176019" y="238759"/>
            <a:ext cx="8830310" cy="467359"/>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900">
                <a:solidFill>
                  <a:srgbClr val="00AFEF"/>
                </a:solidFill>
                <a:latin typeface="Calibri"/>
                <a:ea typeface="Calibri"/>
                <a:cs typeface="Calibri"/>
                <a:sym typeface="Calibri"/>
              </a:rPr>
              <a:t>Ασφάλεια στον κυβερνοχώρο στον ναυτιλιακό τομέα</a:t>
            </a:r>
            <a:endParaRPr sz="2900">
              <a:latin typeface="Calibri"/>
              <a:ea typeface="Calibri"/>
              <a:cs typeface="Calibri"/>
              <a:sym typeface="Calibri"/>
            </a:endParaRPr>
          </a:p>
        </p:txBody>
      </p:sp>
      <p:sp>
        <p:nvSpPr>
          <p:cNvPr id="4483" name="Google Shape;4483;p258"/>
          <p:cNvSpPr txBox="1"/>
          <p:nvPr/>
        </p:nvSpPr>
        <p:spPr>
          <a:xfrm>
            <a:off x="1106169" y="6027420"/>
            <a:ext cx="522605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chemeClr val="dk1"/>
                </a:solidFill>
                <a:latin typeface="Calibri"/>
                <a:ea typeface="Calibri"/>
                <a:cs typeface="Calibri"/>
                <a:sym typeface="Calibri"/>
              </a:rPr>
              <a:t>https://</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a:t>
            </a:r>
            <a:r>
              <a:rPr lang="en-US" sz="1200">
                <a:solidFill>
                  <a:schemeClr val="dk1"/>
                </a:solidFill>
                <a:latin typeface="Calibri"/>
                <a:ea typeface="Calibri"/>
                <a:cs typeface="Calibri"/>
                <a:sym typeface="Calibri"/>
              </a:rPr>
              <a:t>dnv.</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com/maritime/insights/topics/maritime-cyber-s</a:t>
            </a:r>
            <a:r>
              <a:rPr lang="en-US" sz="1200">
                <a:solidFill>
                  <a:schemeClr val="dk1"/>
                </a:solidFill>
                <a:latin typeface="Calibri"/>
                <a:ea typeface="Calibri"/>
                <a:cs typeface="Calibri"/>
                <a:sym typeface="Calibri"/>
              </a:rPr>
              <a:t>ecurity/</a:t>
            </a:r>
            <a:endParaRPr sz="1200">
              <a:solidFill>
                <a:schemeClr val="dk1"/>
              </a:solidFill>
              <a:latin typeface="Calibri"/>
              <a:ea typeface="Calibri"/>
              <a:cs typeface="Calibri"/>
              <a:sym typeface="Calibri"/>
            </a:endParaRPr>
          </a:p>
        </p:txBody>
      </p:sp>
      <p:sp>
        <p:nvSpPr>
          <p:cNvPr id="4484" name="Google Shape;4484;p258"/>
          <p:cNvSpPr txBox="1"/>
          <p:nvPr/>
        </p:nvSpPr>
        <p:spPr>
          <a:xfrm>
            <a:off x="11347450" y="6040120"/>
            <a:ext cx="126364"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17</a:t>
            </a:r>
            <a:endParaRPr sz="700">
              <a:solidFill>
                <a:schemeClr val="dk1"/>
              </a:solidFill>
              <a:latin typeface="Calibri"/>
              <a:ea typeface="Calibri"/>
              <a:cs typeface="Calibri"/>
              <a:sym typeface="Calibri"/>
            </a:endParaRPr>
          </a:p>
        </p:txBody>
      </p:sp>
      <p:pic>
        <p:nvPicPr>
          <p:cNvPr id="4485" name="Google Shape;4485;p258"/>
          <p:cNvPicPr preferRelativeResize="0"/>
          <p:nvPr/>
        </p:nvPicPr>
        <p:blipFill rotWithShape="1">
          <a:blip r:embed="rId4">
            <a:alphaModFix/>
          </a:blip>
          <a:srcRect/>
          <a:stretch/>
        </p:blipFill>
        <p:spPr>
          <a:xfrm>
            <a:off x="304800" y="1524000"/>
            <a:ext cx="6572250" cy="2857500"/>
          </a:xfrm>
          <a:prstGeom prst="rect">
            <a:avLst/>
          </a:prstGeom>
          <a:noFill/>
          <a:ln>
            <a:noFill/>
          </a:ln>
        </p:spPr>
      </p:pic>
      <p:sp>
        <p:nvSpPr>
          <p:cNvPr id="4486" name="Google Shape;4486;p258"/>
          <p:cNvSpPr txBox="1"/>
          <p:nvPr/>
        </p:nvSpPr>
        <p:spPr>
          <a:xfrm>
            <a:off x="7010400" y="1066800"/>
            <a:ext cx="4306570"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Τεχνολογία πληροφοριών (IT)</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Διοίκηση, λογιστική, κατάλογοι πληρωμάτων κ.λπ.</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Προγραμματισμένη συντήρηση</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Διαχείριση ανταλλακτικών και παραγγελίες</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Ηλεκτρονικά εγχειρίδια και πιστοποιητικά</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Άδειες εργασίας</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Ναυλοσύμφωνο, ειδοποίηση ετοιμότητας κ.λπ.</a:t>
            </a:r>
            <a:br>
              <a:rPr lang="en-US" sz="1600" b="0" i="0" u="none" strike="noStrike" cap="none">
                <a:solidFill>
                  <a:schemeClr val="dk1"/>
                </a:solidFill>
                <a:latin typeface="Arial"/>
                <a:ea typeface="Arial"/>
                <a:cs typeface="Arial"/>
                <a:sym typeface="Arial"/>
              </a:rPr>
            </a:b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Τεχνολογία λειτουργίας (OT)</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PLC, SCADA</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Μετρήσεις και έλεγχος επί του σκάφους</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ECDIS, GPS</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Απομακρυσμένη υποστήριξη κινητήρων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Καταγραφείς δεδομένων</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Έλεγχος κινητήρων και φορτίου</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Δυναμική τοποθέτηση κ.λπ.</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90"/>
        <p:cNvGrpSpPr/>
        <p:nvPr/>
      </p:nvGrpSpPr>
      <p:grpSpPr>
        <a:xfrm>
          <a:off x="0" y="0"/>
          <a:ext cx="0" cy="0"/>
          <a:chOff x="0" y="0"/>
          <a:chExt cx="0" cy="0"/>
        </a:xfrm>
      </p:grpSpPr>
      <p:sp>
        <p:nvSpPr>
          <p:cNvPr id="4491" name="Google Shape;4491;p259"/>
          <p:cNvSpPr txBox="1"/>
          <p:nvPr/>
        </p:nvSpPr>
        <p:spPr>
          <a:xfrm>
            <a:off x="762000" y="862647"/>
            <a:ext cx="174117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ICS/SCADA</a:t>
            </a:r>
            <a:endParaRPr sz="2400">
              <a:solidFill>
                <a:schemeClr val="dk1"/>
              </a:solidFill>
              <a:latin typeface="Times New Roman"/>
              <a:ea typeface="Times New Roman"/>
              <a:cs typeface="Times New Roman"/>
              <a:sym typeface="Times New Roman"/>
            </a:endParaRPr>
          </a:p>
        </p:txBody>
      </p:sp>
      <p:sp>
        <p:nvSpPr>
          <p:cNvPr id="4492" name="Google Shape;4492;p259"/>
          <p:cNvSpPr txBox="1"/>
          <p:nvPr/>
        </p:nvSpPr>
        <p:spPr>
          <a:xfrm>
            <a:off x="762000" y="1372552"/>
            <a:ext cx="133985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Γύρω μας</a:t>
            </a:r>
            <a:endParaRPr sz="2400">
              <a:solidFill>
                <a:schemeClr val="dk1"/>
              </a:solidFill>
              <a:latin typeface="Times New Roman"/>
              <a:ea typeface="Times New Roman"/>
              <a:cs typeface="Times New Roman"/>
              <a:sym typeface="Times New Roman"/>
            </a:endParaRPr>
          </a:p>
        </p:txBody>
      </p:sp>
      <p:sp>
        <p:nvSpPr>
          <p:cNvPr id="4493" name="Google Shape;4493;p259"/>
          <p:cNvSpPr txBox="1"/>
          <p:nvPr/>
        </p:nvSpPr>
        <p:spPr>
          <a:xfrm>
            <a:off x="5071745" y="892492"/>
            <a:ext cx="4240530" cy="549275"/>
          </a:xfrm>
          <a:prstGeom prst="rect">
            <a:avLst/>
          </a:prstGeom>
          <a:noFill/>
          <a:ln>
            <a:noFill/>
          </a:ln>
        </p:spPr>
        <p:txBody>
          <a:bodyPr spcFirstLastPara="1" wrap="square" lIns="0" tIns="39350" rIns="0" bIns="0" anchor="t" anchorCtr="0">
            <a:spAutoFit/>
          </a:bodyPr>
          <a:lstStyle/>
          <a:p>
            <a:pPr marL="299085" marR="0" lvl="0" indent="-286385" algn="l" rtl="0">
              <a:lnSpc>
                <a:spcPct val="100000"/>
              </a:lnSpc>
              <a:spcBef>
                <a:spcPts val="0"/>
              </a:spcBef>
              <a:spcAft>
                <a:spcPts val="0"/>
              </a:spcAft>
              <a:buClr>
                <a:schemeClr val="dk1"/>
              </a:buClr>
              <a:buSzPts val="1800"/>
              <a:buFont typeface="Arial"/>
              <a:buChar char="•"/>
            </a:pPr>
            <a:r>
              <a:rPr lang="en-US" sz="1200">
                <a:solidFill>
                  <a:schemeClr val="dk1"/>
                </a:solidFill>
                <a:latin typeface="Calibri"/>
                <a:ea typeface="Calibri"/>
                <a:cs typeface="Calibri"/>
                <a:sym typeface="Calibri"/>
              </a:rPr>
              <a:t>ICS: ICS: Βιομηχανικό Σύστημα Ελέγχου</a:t>
            </a:r>
            <a:endParaRPr sz="1200">
              <a:solidFill>
                <a:schemeClr val="dk1"/>
              </a:solidFill>
              <a:latin typeface="Calibri"/>
              <a:ea typeface="Calibri"/>
              <a:cs typeface="Calibri"/>
              <a:sym typeface="Calibri"/>
            </a:endParaRPr>
          </a:p>
          <a:p>
            <a:pPr marL="299085" marR="0" lvl="0" indent="-286385" algn="l" rtl="0">
              <a:lnSpc>
                <a:spcPct val="100000"/>
              </a:lnSpc>
              <a:spcBef>
                <a:spcPts val="915"/>
              </a:spcBef>
              <a:spcAft>
                <a:spcPts val="0"/>
              </a:spcAft>
              <a:buClr>
                <a:schemeClr val="dk1"/>
              </a:buClr>
              <a:buSzPts val="1800"/>
              <a:buFont typeface="Arial"/>
              <a:buChar char="•"/>
            </a:pPr>
            <a:r>
              <a:rPr lang="en-US" sz="1200">
                <a:solidFill>
                  <a:schemeClr val="dk1"/>
                </a:solidFill>
                <a:latin typeface="Calibri"/>
                <a:ea typeface="Calibri"/>
                <a:cs typeface="Calibri"/>
                <a:sym typeface="Calibri"/>
              </a:rPr>
              <a:t>SCADA: Εποπτικός έλεγχος και απόκτηση δεδομένων</a:t>
            </a:r>
            <a:endParaRPr sz="1200">
              <a:solidFill>
                <a:schemeClr val="dk1"/>
              </a:solidFill>
              <a:latin typeface="Calibri"/>
              <a:ea typeface="Calibri"/>
              <a:cs typeface="Calibri"/>
              <a:sym typeface="Calibri"/>
            </a:endParaRPr>
          </a:p>
        </p:txBody>
      </p:sp>
      <p:pic>
        <p:nvPicPr>
          <p:cNvPr id="4494" name="Google Shape;4494;p259"/>
          <p:cNvPicPr preferRelativeResize="0"/>
          <p:nvPr/>
        </p:nvPicPr>
        <p:blipFill rotWithShape="1">
          <a:blip r:embed="rId3">
            <a:alphaModFix/>
          </a:blip>
          <a:srcRect/>
          <a:stretch/>
        </p:blipFill>
        <p:spPr>
          <a:xfrm>
            <a:off x="1884045" y="2465070"/>
            <a:ext cx="4053204" cy="3046094"/>
          </a:xfrm>
          <a:prstGeom prst="rect">
            <a:avLst/>
          </a:prstGeom>
          <a:noFill/>
          <a:ln>
            <a:noFill/>
          </a:ln>
        </p:spPr>
      </p:pic>
      <p:pic>
        <p:nvPicPr>
          <p:cNvPr id="4495" name="Google Shape;4495;p259"/>
          <p:cNvPicPr preferRelativeResize="0"/>
          <p:nvPr/>
        </p:nvPicPr>
        <p:blipFill rotWithShape="1">
          <a:blip r:embed="rId4">
            <a:alphaModFix/>
          </a:blip>
          <a:srcRect/>
          <a:stretch/>
        </p:blipFill>
        <p:spPr>
          <a:xfrm>
            <a:off x="7423150" y="2875279"/>
            <a:ext cx="4099242" cy="26362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99"/>
        <p:cNvGrpSpPr/>
        <p:nvPr/>
      </p:nvGrpSpPr>
      <p:grpSpPr>
        <a:xfrm>
          <a:off x="0" y="0"/>
          <a:ext cx="0" cy="0"/>
          <a:chOff x="0" y="0"/>
          <a:chExt cx="0" cy="0"/>
        </a:xfrm>
      </p:grpSpPr>
      <p:sp>
        <p:nvSpPr>
          <p:cNvPr id="4500" name="Google Shape;4500;p260"/>
          <p:cNvSpPr txBox="1">
            <a:spLocks noGrp="1"/>
          </p:cNvSpPr>
          <p:nvPr>
            <p:ph type="title"/>
          </p:nvPr>
        </p:nvSpPr>
        <p:spPr>
          <a:xfrm>
            <a:off x="873760" y="377190"/>
            <a:ext cx="214693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9EDA"/>
                </a:solidFill>
                <a:latin typeface="Calibri"/>
                <a:ea typeface="Calibri"/>
                <a:cs typeface="Calibri"/>
                <a:sym typeface="Calibri"/>
              </a:rPr>
              <a:t>Τι είναι ο κίνδυνος</a:t>
            </a:r>
            <a:r>
              <a:rPr lang="en-US" sz="2100">
                <a:solidFill>
                  <a:srgbClr val="009EDA"/>
                </a:solidFill>
                <a:latin typeface="Arial"/>
                <a:ea typeface="Arial"/>
                <a:cs typeface="Arial"/>
                <a:sym typeface="Arial"/>
              </a:rPr>
              <a:t>;</a:t>
            </a:r>
            <a:endParaRPr sz="2100">
              <a:latin typeface="Arial"/>
              <a:ea typeface="Arial"/>
              <a:cs typeface="Arial"/>
              <a:sym typeface="Arial"/>
            </a:endParaRPr>
          </a:p>
        </p:txBody>
      </p:sp>
      <p:sp>
        <p:nvSpPr>
          <p:cNvPr id="4501" name="Google Shape;4501;p260"/>
          <p:cNvSpPr txBox="1"/>
          <p:nvPr/>
        </p:nvSpPr>
        <p:spPr>
          <a:xfrm>
            <a:off x="3130232" y="1203642"/>
            <a:ext cx="5592445" cy="454025"/>
          </a:xfrm>
          <a:prstGeom prst="rect">
            <a:avLst/>
          </a:prstGeom>
          <a:noFill/>
          <a:ln>
            <a:noFill/>
          </a:ln>
        </p:spPr>
        <p:txBody>
          <a:bodyPr spcFirstLastPara="1" wrap="square" lIns="0" tIns="12700" rIns="0" bIns="0" anchor="t" anchorCtr="0">
            <a:spAutoFit/>
          </a:bodyPr>
          <a:lstStyle/>
          <a:p>
            <a:pPr marL="2082164" marR="5080" lvl="0" indent="-2069464" algn="l" rtl="0">
              <a:lnSpc>
                <a:spcPct val="108200"/>
              </a:lnSpc>
              <a:spcBef>
                <a:spcPts val="0"/>
              </a:spcBef>
              <a:spcAft>
                <a:spcPts val="0"/>
              </a:spcAft>
              <a:buNone/>
            </a:pPr>
            <a:r>
              <a:rPr lang="en-US" sz="1300">
                <a:solidFill>
                  <a:schemeClr val="dk1"/>
                </a:solidFill>
                <a:latin typeface="Calibri"/>
                <a:ea typeface="Calibri"/>
                <a:cs typeface="Calibri"/>
                <a:sym typeface="Calibri"/>
              </a:rPr>
              <a:t>Ένα αβέβαιο γεγονός ή σύνολο γεγονότων που αν συμβεί θα έχει αντίκτυπο στην  επίτευξη των στόχων</a:t>
            </a:r>
            <a:endParaRPr sz="1300">
              <a:solidFill>
                <a:schemeClr val="dk1"/>
              </a:solidFill>
              <a:latin typeface="Calibri"/>
              <a:ea typeface="Calibri"/>
              <a:cs typeface="Calibri"/>
              <a:sym typeface="Calibri"/>
            </a:endParaRPr>
          </a:p>
        </p:txBody>
      </p:sp>
      <p:sp>
        <p:nvSpPr>
          <p:cNvPr id="4502" name="Google Shape;4502;p260"/>
          <p:cNvSpPr txBox="1"/>
          <p:nvPr/>
        </p:nvSpPr>
        <p:spPr>
          <a:xfrm>
            <a:off x="9568180" y="2266632"/>
            <a:ext cx="52070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chemeClr val="dk1"/>
                </a:solidFill>
                <a:latin typeface="Arial"/>
                <a:ea typeface="Arial"/>
                <a:cs typeface="Arial"/>
                <a:sym typeface="Arial"/>
              </a:rPr>
              <a:t>M_o_R</a:t>
            </a:r>
            <a:endParaRPr sz="1200">
              <a:solidFill>
                <a:schemeClr val="dk1"/>
              </a:solidFill>
              <a:latin typeface="Arial"/>
              <a:ea typeface="Arial"/>
              <a:cs typeface="Arial"/>
              <a:sym typeface="Arial"/>
            </a:endParaRPr>
          </a:p>
        </p:txBody>
      </p:sp>
      <p:sp>
        <p:nvSpPr>
          <p:cNvPr id="4503" name="Google Shape;4503;p260"/>
          <p:cNvSpPr txBox="1"/>
          <p:nvPr/>
        </p:nvSpPr>
        <p:spPr>
          <a:xfrm>
            <a:off x="1252855" y="2964814"/>
            <a:ext cx="8253095" cy="1808480"/>
          </a:xfrm>
          <a:prstGeom prst="rect">
            <a:avLst/>
          </a:prstGeom>
          <a:noFill/>
          <a:ln>
            <a:noFill/>
          </a:ln>
        </p:spPr>
        <p:txBody>
          <a:bodyPr spcFirstLastPara="1" wrap="square" lIns="0" tIns="31100" rIns="0" bIns="0" anchor="t" anchorCtr="0">
            <a:spAutoFit/>
          </a:bodyPr>
          <a:lstStyle/>
          <a:p>
            <a:pPr marL="12700" marR="5080" lvl="0" indent="-107949" algn="l" rtl="0">
              <a:lnSpc>
                <a:spcPct val="160833"/>
              </a:lnSpc>
              <a:spcBef>
                <a:spcPts val="0"/>
              </a:spcBef>
              <a:spcAft>
                <a:spcPts val="0"/>
              </a:spcAft>
              <a:buClr>
                <a:schemeClr val="dk1"/>
              </a:buClr>
              <a:buSzPts val="1700"/>
              <a:buFont typeface="Arial"/>
              <a:buChar char="•"/>
            </a:pPr>
            <a:r>
              <a:rPr lang="en-US" sz="1200">
                <a:solidFill>
                  <a:schemeClr val="dk1"/>
                </a:solidFill>
                <a:latin typeface="Arial"/>
                <a:ea typeface="Arial"/>
                <a:cs typeface="Arial"/>
                <a:sym typeface="Arial"/>
              </a:rPr>
              <a:t>Οι οργανώσεις του ενεργειακού τομέα που προγραμματίζουν ή εκτελούν έργα θα αντιμετωπίσουν αβέβαια γεγονότα όταν  προσπαθούν να επιτύχουν τους στόχους τους.</a:t>
            </a:r>
            <a:endParaRPr sz="1200">
              <a:solidFill>
                <a:schemeClr val="dk1"/>
              </a:solidFill>
              <a:latin typeface="Arial"/>
              <a:ea typeface="Arial"/>
              <a:cs typeface="Arial"/>
              <a:sym typeface="Arial"/>
            </a:endParaRPr>
          </a:p>
          <a:p>
            <a:pPr marL="549275" marR="0" lvl="1" indent="-101599" algn="l" rtl="0">
              <a:lnSpc>
                <a:spcPct val="100000"/>
              </a:lnSpc>
              <a:spcBef>
                <a:spcPts val="330"/>
              </a:spcBef>
              <a:spcAft>
                <a:spcPts val="0"/>
              </a:spcAft>
              <a:buClr>
                <a:schemeClr val="dk1"/>
              </a:buClr>
              <a:buSzPts val="1600"/>
              <a:buFont typeface="Arial"/>
              <a:buChar char="•"/>
            </a:pPr>
            <a:r>
              <a:rPr lang="en-US" sz="1200" b="0" i="0" u="none" strike="noStrike" cap="none">
                <a:solidFill>
                  <a:schemeClr val="dk1"/>
                </a:solidFill>
                <a:latin typeface="Arial"/>
                <a:ea typeface="Arial"/>
                <a:cs typeface="Arial"/>
                <a:sym typeface="Arial"/>
              </a:rPr>
              <a:t>Τα γεγονότα αυτά μπορεί να προκύψουν εντός ή εκτός της οργάνωσης</a:t>
            </a:r>
            <a:endParaRPr sz="1200" b="0" i="0" u="none" strike="noStrike" cap="none">
              <a:solidFill>
                <a:schemeClr val="dk1"/>
              </a:solidFill>
              <a:latin typeface="Arial"/>
              <a:ea typeface="Arial"/>
              <a:cs typeface="Arial"/>
              <a:sym typeface="Arial"/>
            </a:endParaRPr>
          </a:p>
          <a:p>
            <a:pPr marL="549275" marR="0" lvl="1" indent="-101599" algn="l" rtl="0">
              <a:lnSpc>
                <a:spcPct val="100000"/>
              </a:lnSpc>
              <a:spcBef>
                <a:spcPts val="635"/>
              </a:spcBef>
              <a:spcAft>
                <a:spcPts val="0"/>
              </a:spcAft>
              <a:buClr>
                <a:schemeClr val="dk1"/>
              </a:buClr>
              <a:buSzPts val="1600"/>
              <a:buFont typeface="Arial"/>
              <a:buChar char="•"/>
            </a:pPr>
            <a:r>
              <a:rPr lang="en-US" sz="1200" b="0" i="0" u="none" strike="noStrike" cap="none">
                <a:solidFill>
                  <a:schemeClr val="dk1"/>
                </a:solidFill>
                <a:latin typeface="Arial"/>
                <a:ea typeface="Arial"/>
                <a:cs typeface="Arial"/>
                <a:sym typeface="Arial"/>
              </a:rPr>
              <a:t>Απειλή: ένα αβέβαιο που είχε </a:t>
            </a:r>
            <a:r>
              <a:rPr lang="en-US" sz="1200" b="0" i="0" u="none" strike="noStrike" cap="none">
                <a:solidFill>
                  <a:srgbClr val="FF0000"/>
                </a:solidFill>
                <a:latin typeface="Arial"/>
                <a:ea typeface="Arial"/>
                <a:cs typeface="Arial"/>
                <a:sym typeface="Arial"/>
              </a:rPr>
              <a:t>αρνητικό </a:t>
            </a:r>
            <a:r>
              <a:rPr lang="en-US" sz="1200" b="0" i="0" u="none" strike="noStrike" cap="none">
                <a:solidFill>
                  <a:schemeClr val="dk1"/>
                </a:solidFill>
                <a:latin typeface="Arial"/>
                <a:ea typeface="Arial"/>
                <a:cs typeface="Arial"/>
                <a:sym typeface="Arial"/>
              </a:rPr>
              <a:t>αντίκτυπο στους στόχους</a:t>
            </a:r>
            <a:endParaRPr sz="1200" b="0" i="0" u="none" strike="noStrike" cap="none">
              <a:solidFill>
                <a:schemeClr val="dk1"/>
              </a:solidFill>
              <a:latin typeface="Arial"/>
              <a:ea typeface="Arial"/>
              <a:cs typeface="Arial"/>
              <a:sym typeface="Arial"/>
            </a:endParaRPr>
          </a:p>
          <a:p>
            <a:pPr marL="469900" marR="0" lvl="0" indent="0" algn="l" rtl="0">
              <a:lnSpc>
                <a:spcPct val="100000"/>
              </a:lnSpc>
              <a:spcBef>
                <a:spcPts val="695"/>
              </a:spcBef>
              <a:spcAft>
                <a:spcPts val="0"/>
              </a:spcAft>
              <a:buNone/>
            </a:pPr>
            <a:r>
              <a:rPr lang="en-US" sz="1200">
                <a:solidFill>
                  <a:schemeClr val="dk1"/>
                </a:solidFill>
                <a:latin typeface="Calibri"/>
                <a:ea typeface="Calibri"/>
                <a:cs typeface="Calibri"/>
                <a:sym typeface="Calibri"/>
              </a:rPr>
              <a:t>συνέβη</a:t>
            </a:r>
            <a:endParaRPr sz="1200">
              <a:solidFill>
                <a:schemeClr val="dk1"/>
              </a:solidFill>
              <a:latin typeface="Calibri"/>
              <a:ea typeface="Calibri"/>
              <a:cs typeface="Calibri"/>
              <a:sym typeface="Calibri"/>
            </a:endParaRPr>
          </a:p>
          <a:p>
            <a:pPr marL="549275" marR="0" lvl="1" indent="-101599" algn="l" rtl="0">
              <a:lnSpc>
                <a:spcPct val="100000"/>
              </a:lnSpc>
              <a:spcBef>
                <a:spcPts val="810"/>
              </a:spcBef>
              <a:spcAft>
                <a:spcPts val="0"/>
              </a:spcAft>
              <a:buClr>
                <a:schemeClr val="dk1"/>
              </a:buClr>
              <a:buSzPts val="1600"/>
              <a:buFont typeface="Arial"/>
              <a:buChar char="•"/>
            </a:pPr>
            <a:r>
              <a:rPr lang="en-US" sz="1200" b="0" i="0" u="none" strike="noStrike" cap="none">
                <a:solidFill>
                  <a:schemeClr val="dk1"/>
                </a:solidFill>
                <a:latin typeface="Arial"/>
                <a:ea typeface="Arial"/>
                <a:cs typeface="Arial"/>
                <a:sym typeface="Arial"/>
              </a:rPr>
              <a:t>Ευκαιρία: ένα αβέβαιο που είχε </a:t>
            </a:r>
            <a:r>
              <a:rPr lang="en-US" sz="1200" b="0" i="0" u="none" strike="noStrike" cap="none">
                <a:solidFill>
                  <a:srgbClr val="FF0000"/>
                </a:solidFill>
                <a:latin typeface="Arial"/>
                <a:ea typeface="Arial"/>
                <a:cs typeface="Arial"/>
                <a:sym typeface="Arial"/>
              </a:rPr>
              <a:t>θετικό </a:t>
            </a:r>
            <a:r>
              <a:rPr lang="en-US" sz="1200" b="0" i="0" u="none" strike="noStrike" cap="none">
                <a:solidFill>
                  <a:schemeClr val="dk1"/>
                </a:solidFill>
                <a:latin typeface="Arial"/>
                <a:ea typeface="Arial"/>
                <a:cs typeface="Arial"/>
                <a:sym typeface="Arial"/>
              </a:rPr>
              <a:t>αντίκτυπο στον στόχο αν συνέβαινε</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07"/>
        <p:cNvGrpSpPr/>
        <p:nvPr/>
      </p:nvGrpSpPr>
      <p:grpSpPr>
        <a:xfrm>
          <a:off x="0" y="0"/>
          <a:ext cx="0" cy="0"/>
          <a:chOff x="0" y="0"/>
          <a:chExt cx="0" cy="0"/>
        </a:xfrm>
      </p:grpSpPr>
      <p:grpSp>
        <p:nvGrpSpPr>
          <p:cNvPr id="4308" name="Google Shape;4308;p243"/>
          <p:cNvGrpSpPr/>
          <p:nvPr/>
        </p:nvGrpSpPr>
        <p:grpSpPr>
          <a:xfrm>
            <a:off x="6894512" y="0"/>
            <a:ext cx="5294630" cy="6858000"/>
            <a:chOff x="6894512" y="0"/>
            <a:chExt cx="5294630" cy="6858000"/>
          </a:xfrm>
        </p:grpSpPr>
        <p:sp>
          <p:nvSpPr>
            <p:cNvPr id="4309" name="Google Shape;4309;p243"/>
            <p:cNvSpPr/>
            <p:nvPr/>
          </p:nvSpPr>
          <p:spPr>
            <a:xfrm>
              <a:off x="6894512" y="635"/>
              <a:ext cx="1818639" cy="6857365"/>
            </a:xfrm>
            <a:custGeom>
              <a:avLst/>
              <a:gdLst/>
              <a:ahLst/>
              <a:cxnLst/>
              <a:rect l="l" t="t" r="r" b="b"/>
              <a:pathLst>
                <a:path w="1818640" h="6857365" extrusionOk="0">
                  <a:moveTo>
                    <a:pt x="0" y="6857365"/>
                  </a:moveTo>
                  <a:lnTo>
                    <a:pt x="1818322" y="0"/>
                  </a:lnTo>
                </a:path>
              </a:pathLst>
            </a:custGeom>
            <a:noFill/>
            <a:ln w="22200"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10" name="Google Shape;4310;p243"/>
            <p:cNvPicPr preferRelativeResize="0"/>
            <p:nvPr/>
          </p:nvPicPr>
          <p:blipFill rotWithShape="1">
            <a:blip r:embed="rId3">
              <a:alphaModFix/>
            </a:blip>
            <a:srcRect/>
            <a:stretch/>
          </p:blipFill>
          <p:spPr>
            <a:xfrm>
              <a:off x="7164387" y="0"/>
              <a:ext cx="5024755" cy="6858000"/>
            </a:xfrm>
            <a:prstGeom prst="rect">
              <a:avLst/>
            </a:prstGeom>
            <a:noFill/>
            <a:ln>
              <a:noFill/>
            </a:ln>
          </p:spPr>
        </p:pic>
        <p:sp>
          <p:nvSpPr>
            <p:cNvPr id="4311" name="Google Shape;4311;p243"/>
            <p:cNvSpPr/>
            <p:nvPr/>
          </p:nvSpPr>
          <p:spPr>
            <a:xfrm>
              <a:off x="7376794" y="0"/>
              <a:ext cx="2556510" cy="6858000"/>
            </a:xfrm>
            <a:custGeom>
              <a:avLst/>
              <a:gdLst/>
              <a:ahLst/>
              <a:cxnLst/>
              <a:rect l="l" t="t" r="r" b="b"/>
              <a:pathLst>
                <a:path w="2556509" h="6858000" extrusionOk="0">
                  <a:moveTo>
                    <a:pt x="1542414" y="1537335"/>
                  </a:moveTo>
                  <a:lnTo>
                    <a:pt x="1495107" y="1543685"/>
                  </a:lnTo>
                  <a:lnTo>
                    <a:pt x="1451609" y="1561782"/>
                  </a:lnTo>
                  <a:lnTo>
                    <a:pt x="1413827" y="1590357"/>
                  </a:lnTo>
                  <a:lnTo>
                    <a:pt x="1384617" y="1627822"/>
                  </a:lnTo>
                  <a:lnTo>
                    <a:pt x="1365884" y="1673225"/>
                  </a:lnTo>
                  <a:lnTo>
                    <a:pt x="971232" y="3128645"/>
                  </a:lnTo>
                  <a:lnTo>
                    <a:pt x="0" y="6858000"/>
                  </a:lnTo>
                  <a:lnTo>
                    <a:pt x="26034" y="6858000"/>
                  </a:lnTo>
                  <a:lnTo>
                    <a:pt x="996632" y="3136265"/>
                  </a:lnTo>
                  <a:lnTo>
                    <a:pt x="1391284" y="1681162"/>
                  </a:lnTo>
                  <a:lnTo>
                    <a:pt x="1412557" y="1635125"/>
                  </a:lnTo>
                  <a:lnTo>
                    <a:pt x="1445895" y="1598929"/>
                  </a:lnTo>
                  <a:lnTo>
                    <a:pt x="1488122" y="1574482"/>
                  </a:lnTo>
                  <a:lnTo>
                    <a:pt x="1536064" y="1564004"/>
                  </a:lnTo>
                  <a:lnTo>
                    <a:pt x="1637982" y="1564004"/>
                  </a:lnTo>
                  <a:lnTo>
                    <a:pt x="1625917" y="1556385"/>
                  </a:lnTo>
                  <a:lnTo>
                    <a:pt x="1591309" y="1543685"/>
                  </a:lnTo>
                  <a:lnTo>
                    <a:pt x="1542414" y="1537335"/>
                  </a:lnTo>
                  <a:close/>
                </a:path>
                <a:path w="2556509" h="6858000" extrusionOk="0">
                  <a:moveTo>
                    <a:pt x="1637982" y="1564004"/>
                  </a:moveTo>
                  <a:lnTo>
                    <a:pt x="1536064" y="1564004"/>
                  </a:lnTo>
                  <a:lnTo>
                    <a:pt x="1586229" y="1569085"/>
                  </a:lnTo>
                  <a:lnTo>
                    <a:pt x="1615439" y="1580197"/>
                  </a:lnTo>
                  <a:lnTo>
                    <a:pt x="1664017" y="1617345"/>
                  </a:lnTo>
                  <a:lnTo>
                    <a:pt x="1694814" y="1671320"/>
                  </a:lnTo>
                  <a:lnTo>
                    <a:pt x="1702434" y="1732279"/>
                  </a:lnTo>
                  <a:lnTo>
                    <a:pt x="1697037" y="1763712"/>
                  </a:lnTo>
                  <a:lnTo>
                    <a:pt x="1437322" y="2721610"/>
                  </a:lnTo>
                  <a:lnTo>
                    <a:pt x="1430972" y="2770504"/>
                  </a:lnTo>
                  <a:lnTo>
                    <a:pt x="1437322" y="2817812"/>
                  </a:lnTo>
                  <a:lnTo>
                    <a:pt x="1455420" y="2861310"/>
                  </a:lnTo>
                  <a:lnTo>
                    <a:pt x="1483995" y="2898775"/>
                  </a:lnTo>
                  <a:lnTo>
                    <a:pt x="1521777" y="2927985"/>
                  </a:lnTo>
                  <a:lnTo>
                    <a:pt x="1567179" y="2946717"/>
                  </a:lnTo>
                  <a:lnTo>
                    <a:pt x="1619250" y="2952750"/>
                  </a:lnTo>
                  <a:lnTo>
                    <a:pt x="1669414" y="2944495"/>
                  </a:lnTo>
                  <a:lnTo>
                    <a:pt x="1704657" y="2928302"/>
                  </a:lnTo>
                  <a:lnTo>
                    <a:pt x="1617979" y="2928302"/>
                  </a:lnTo>
                  <a:lnTo>
                    <a:pt x="1573529" y="2922587"/>
                  </a:lnTo>
                  <a:lnTo>
                    <a:pt x="1527492" y="2901632"/>
                  </a:lnTo>
                  <a:lnTo>
                    <a:pt x="1491297" y="2868295"/>
                  </a:lnTo>
                  <a:lnTo>
                    <a:pt x="1466850" y="2826067"/>
                  </a:lnTo>
                  <a:lnTo>
                    <a:pt x="1456372" y="2778125"/>
                  </a:lnTo>
                  <a:lnTo>
                    <a:pt x="1461452" y="2727960"/>
                  </a:lnTo>
                  <a:lnTo>
                    <a:pt x="1721167" y="1770062"/>
                  </a:lnTo>
                  <a:lnTo>
                    <a:pt x="1727200" y="1734502"/>
                  </a:lnTo>
                  <a:lnTo>
                    <a:pt x="1726247" y="1701482"/>
                  </a:lnTo>
                  <a:lnTo>
                    <a:pt x="1726247" y="1698625"/>
                  </a:lnTo>
                  <a:lnTo>
                    <a:pt x="1718309" y="1663700"/>
                  </a:lnTo>
                  <a:lnTo>
                    <a:pt x="1703387" y="1630045"/>
                  </a:lnTo>
                  <a:lnTo>
                    <a:pt x="1682432" y="1600200"/>
                  </a:lnTo>
                  <a:lnTo>
                    <a:pt x="1656397" y="1575435"/>
                  </a:lnTo>
                  <a:lnTo>
                    <a:pt x="1637982" y="1564004"/>
                  </a:lnTo>
                  <a:close/>
                </a:path>
                <a:path w="2556509" h="6858000" extrusionOk="0">
                  <a:moveTo>
                    <a:pt x="2556192" y="0"/>
                  </a:moveTo>
                  <a:lnTo>
                    <a:pt x="2528887" y="0"/>
                  </a:lnTo>
                  <a:lnTo>
                    <a:pt x="2100494" y="1561782"/>
                  </a:lnTo>
                  <a:lnTo>
                    <a:pt x="1758314" y="2837179"/>
                  </a:lnTo>
                  <a:lnTo>
                    <a:pt x="1733232" y="2874962"/>
                  </a:lnTo>
                  <a:lnTo>
                    <a:pt x="1700212" y="2903537"/>
                  </a:lnTo>
                  <a:lnTo>
                    <a:pt x="1660842" y="2921317"/>
                  </a:lnTo>
                  <a:lnTo>
                    <a:pt x="1617979" y="2928302"/>
                  </a:lnTo>
                  <a:lnTo>
                    <a:pt x="1704657" y="2928302"/>
                  </a:lnTo>
                  <a:lnTo>
                    <a:pt x="1715134" y="2923222"/>
                  </a:lnTo>
                  <a:lnTo>
                    <a:pt x="1753552" y="2890202"/>
                  </a:lnTo>
                  <a:lnTo>
                    <a:pt x="1782445" y="2846070"/>
                  </a:lnTo>
                  <a:lnTo>
                    <a:pt x="1782445" y="2844800"/>
                  </a:lnTo>
                  <a:lnTo>
                    <a:pt x="2125027" y="1567814"/>
                  </a:lnTo>
                  <a:lnTo>
                    <a:pt x="2556192"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2" name="Google Shape;4312;p243"/>
            <p:cNvSpPr/>
            <p:nvPr/>
          </p:nvSpPr>
          <p:spPr>
            <a:xfrm>
              <a:off x="7896225" y="5207000"/>
              <a:ext cx="755650" cy="1645285"/>
            </a:xfrm>
            <a:custGeom>
              <a:avLst/>
              <a:gdLst/>
              <a:ahLst/>
              <a:cxnLst/>
              <a:rect l="l" t="t" r="r" b="b"/>
              <a:pathLst>
                <a:path w="755650" h="1645284" extrusionOk="0">
                  <a:moveTo>
                    <a:pt x="577532" y="0"/>
                  </a:moveTo>
                  <a:lnTo>
                    <a:pt x="531495" y="6350"/>
                  </a:lnTo>
                  <a:lnTo>
                    <a:pt x="489267" y="24130"/>
                  </a:lnTo>
                  <a:lnTo>
                    <a:pt x="452754" y="52387"/>
                  </a:lnTo>
                  <a:lnTo>
                    <a:pt x="424497" y="89534"/>
                  </a:lnTo>
                  <a:lnTo>
                    <a:pt x="406082" y="134619"/>
                  </a:lnTo>
                  <a:lnTo>
                    <a:pt x="0" y="1644967"/>
                  </a:lnTo>
                  <a:lnTo>
                    <a:pt x="26352" y="1644967"/>
                  </a:lnTo>
                  <a:lnTo>
                    <a:pt x="429895" y="140969"/>
                  </a:lnTo>
                  <a:lnTo>
                    <a:pt x="449579" y="95250"/>
                  </a:lnTo>
                  <a:lnTo>
                    <a:pt x="481647" y="59372"/>
                  </a:lnTo>
                  <a:lnTo>
                    <a:pt x="522604" y="35559"/>
                  </a:lnTo>
                  <a:lnTo>
                    <a:pt x="568959" y="25400"/>
                  </a:lnTo>
                  <a:lnTo>
                    <a:pt x="661410" y="25400"/>
                  </a:lnTo>
                  <a:lnTo>
                    <a:pt x="623887" y="6350"/>
                  </a:lnTo>
                  <a:lnTo>
                    <a:pt x="577532" y="0"/>
                  </a:lnTo>
                  <a:close/>
                </a:path>
                <a:path w="755650" h="1645284" extrusionOk="0">
                  <a:moveTo>
                    <a:pt x="661410" y="25400"/>
                  </a:moveTo>
                  <a:lnTo>
                    <a:pt x="568959" y="25400"/>
                  </a:lnTo>
                  <a:lnTo>
                    <a:pt x="617854" y="30797"/>
                  </a:lnTo>
                  <a:lnTo>
                    <a:pt x="671512" y="57784"/>
                  </a:lnTo>
                  <a:lnTo>
                    <a:pt x="710565" y="103822"/>
                  </a:lnTo>
                  <a:lnTo>
                    <a:pt x="729615" y="161290"/>
                  </a:lnTo>
                  <a:lnTo>
                    <a:pt x="730567" y="192087"/>
                  </a:lnTo>
                  <a:lnTo>
                    <a:pt x="725487" y="222884"/>
                  </a:lnTo>
                  <a:lnTo>
                    <a:pt x="343217" y="1644967"/>
                  </a:lnTo>
                  <a:lnTo>
                    <a:pt x="369570" y="1644967"/>
                  </a:lnTo>
                  <a:lnTo>
                    <a:pt x="749300" y="229234"/>
                  </a:lnTo>
                  <a:lnTo>
                    <a:pt x="755332" y="193675"/>
                  </a:lnTo>
                  <a:lnTo>
                    <a:pt x="754062" y="158115"/>
                  </a:lnTo>
                  <a:lnTo>
                    <a:pt x="731837" y="90805"/>
                  </a:lnTo>
                  <a:lnTo>
                    <a:pt x="685800" y="37782"/>
                  </a:lnTo>
                  <a:lnTo>
                    <a:pt x="66141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13" name="Google Shape;4313;p243"/>
          <p:cNvSpPr txBox="1">
            <a:spLocks noGrp="1"/>
          </p:cNvSpPr>
          <p:nvPr>
            <p:ph type="title"/>
          </p:nvPr>
        </p:nvSpPr>
        <p:spPr>
          <a:xfrm>
            <a:off x="875030" y="220979"/>
            <a:ext cx="637921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Διαχείριση κινδύνων κυβερνοασφάλειας και  διακυβέρνηση</a:t>
            </a:r>
            <a:endParaRPr/>
          </a:p>
        </p:txBody>
      </p:sp>
      <p:sp>
        <p:nvSpPr>
          <p:cNvPr id="4314" name="Google Shape;4314;p243"/>
          <p:cNvSpPr txBox="1"/>
          <p:nvPr/>
        </p:nvSpPr>
        <p:spPr>
          <a:xfrm>
            <a:off x="901064" y="4401820"/>
            <a:ext cx="4045585" cy="57848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a:solidFill>
                  <a:srgbClr val="D6791A"/>
                </a:solidFill>
                <a:latin typeface="Calibri"/>
                <a:ea typeface="Calibri"/>
                <a:cs typeface="Calibri"/>
                <a:sym typeface="Calibri"/>
              </a:rPr>
              <a:t>o7. </a:t>
            </a:r>
            <a:r>
              <a:rPr lang="en-US" sz="1300">
                <a:solidFill>
                  <a:srgbClr val="7E7E7E"/>
                </a:solidFill>
                <a:latin typeface="Calibri"/>
                <a:ea typeface="Calibri"/>
                <a:cs typeface="Calibri"/>
                <a:sym typeface="Calibri"/>
              </a:rPr>
              <a:t>Πληροφορίες εγγραφής και επαφές</a:t>
            </a:r>
            <a:endParaRPr sz="1300">
              <a:solidFill>
                <a:schemeClr val="dk1"/>
              </a:solidFill>
              <a:latin typeface="Calibri"/>
              <a:ea typeface="Calibri"/>
              <a:cs typeface="Calibri"/>
              <a:sym typeface="Calibri"/>
            </a:endParaRPr>
          </a:p>
          <a:p>
            <a:pPr marL="13970" marR="0" lvl="0" indent="0" algn="l" rtl="0">
              <a:lnSpc>
                <a:spcPct val="100000"/>
              </a:lnSpc>
              <a:spcBef>
                <a:spcPts val="123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315" name="Google Shape;4315;p243"/>
          <p:cNvSpPr txBox="1"/>
          <p:nvPr/>
        </p:nvSpPr>
        <p:spPr>
          <a:xfrm>
            <a:off x="11239500" y="4847907"/>
            <a:ext cx="7556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2</a:t>
            </a:r>
            <a:endParaRPr sz="700">
              <a:solidFill>
                <a:schemeClr val="dk1"/>
              </a:solidFill>
              <a:latin typeface="Calibri"/>
              <a:ea typeface="Calibri"/>
              <a:cs typeface="Calibri"/>
              <a:sym typeface="Calibri"/>
            </a:endParaRPr>
          </a:p>
        </p:txBody>
      </p:sp>
      <p:sp>
        <p:nvSpPr>
          <p:cNvPr id="4316" name="Google Shape;4316;p243"/>
          <p:cNvSpPr txBox="1"/>
          <p:nvPr/>
        </p:nvSpPr>
        <p:spPr>
          <a:xfrm>
            <a:off x="916939" y="1432877"/>
            <a:ext cx="9830435" cy="3205108"/>
          </a:xfrm>
          <a:prstGeom prst="rect">
            <a:avLst/>
          </a:prstGeom>
          <a:noFill/>
          <a:ln>
            <a:noFill/>
          </a:ln>
        </p:spPr>
        <p:txBody>
          <a:bodyPr spcFirstLastPara="1" wrap="square" lIns="0" tIns="12700" rIns="0" bIns="0" anchor="t" anchorCtr="0">
            <a:spAutoFit/>
          </a:bodyPr>
          <a:lstStyle/>
          <a:p>
            <a:pPr marL="726440" marR="0" lvl="0" indent="0" algn="l" rtl="0">
              <a:lnSpc>
                <a:spcPct val="100000"/>
              </a:lnSpc>
              <a:spcBef>
                <a:spcPts val="0"/>
              </a:spcBef>
              <a:spcAft>
                <a:spcPts val="0"/>
              </a:spcAft>
              <a:buNone/>
            </a:pPr>
            <a:endParaRPr sz="1300">
              <a:solidFill>
                <a:srgbClr val="7E7E7E"/>
              </a:solidFill>
              <a:latin typeface="Calibri"/>
              <a:ea typeface="Calibri"/>
              <a:cs typeface="Calibri"/>
              <a:sym typeface="Calibri"/>
            </a:endParaRPr>
          </a:p>
          <a:p>
            <a:pPr marL="12700" marR="0" lvl="0" indent="0" algn="l" rtl="0">
              <a:lnSpc>
                <a:spcPct val="103947"/>
              </a:lnSpc>
              <a:spcBef>
                <a:spcPts val="5"/>
              </a:spcBef>
              <a:spcAft>
                <a:spcPts val="0"/>
              </a:spcAft>
              <a:buNone/>
            </a:pPr>
            <a:r>
              <a:rPr lang="en-US" sz="1900">
                <a:solidFill>
                  <a:srgbClr val="D6791A"/>
                </a:solidFill>
                <a:latin typeface="Calibri"/>
                <a:ea typeface="Calibri"/>
                <a:cs typeface="Calibri"/>
                <a:sym typeface="Calibri"/>
              </a:rPr>
              <a:t>o1. </a:t>
            </a:r>
            <a:r>
              <a:rPr lang="en-US" sz="1300">
                <a:solidFill>
                  <a:srgbClr val="7E7E7E"/>
                </a:solidFill>
                <a:latin typeface="Calibri"/>
                <a:ea typeface="Calibri"/>
                <a:cs typeface="Calibri"/>
                <a:sym typeface="Calibri"/>
              </a:rPr>
              <a:t>Στόχοι: Ποιος-Τι-Γιατί πρέπει να παρακολουθήσετε αυτή την εκπαίδευση</a:t>
            </a:r>
            <a:endParaRPr/>
          </a:p>
          <a:p>
            <a:pPr marL="12700" marR="0" lvl="0" indent="0" algn="l" rtl="0">
              <a:lnSpc>
                <a:spcPct val="69298"/>
              </a:lnSpc>
              <a:spcBef>
                <a:spcPts val="5"/>
              </a:spcBef>
              <a:spcAft>
                <a:spcPts val="0"/>
              </a:spcAft>
              <a:buNone/>
            </a:pPr>
            <a:r>
              <a:rPr lang="en-US" sz="2850" baseline="30000">
                <a:solidFill>
                  <a:srgbClr val="D6791A"/>
                </a:solidFill>
                <a:latin typeface="Calibri"/>
                <a:ea typeface="Calibri"/>
                <a:cs typeface="Calibri"/>
                <a:sym typeface="Calibri"/>
              </a:rPr>
              <a:t>o2. </a:t>
            </a:r>
            <a:r>
              <a:rPr lang="en-US" sz="1300">
                <a:solidFill>
                  <a:srgbClr val="7E7E7E"/>
                </a:solidFill>
                <a:latin typeface="Calibri"/>
                <a:ea typeface="Calibri"/>
                <a:cs typeface="Calibri"/>
                <a:sym typeface="Calibri"/>
              </a:rPr>
              <a:t>Διοικητική υποστήριξη κατάρτισης: Πότε-Πού-Πώς</a:t>
            </a:r>
            <a:endParaRPr sz="1300">
              <a:solidFill>
                <a:schemeClr val="dk1"/>
              </a:solidFill>
              <a:latin typeface="Calibri"/>
              <a:ea typeface="Calibri"/>
              <a:cs typeface="Calibri"/>
              <a:sym typeface="Calibri"/>
            </a:endParaRPr>
          </a:p>
          <a:p>
            <a:pPr marL="12700" marR="7278369" lvl="0" indent="0" algn="l" rtl="0">
              <a:lnSpc>
                <a:spcPct val="140200"/>
              </a:lnSpc>
              <a:spcBef>
                <a:spcPts val="560"/>
              </a:spcBef>
              <a:spcAft>
                <a:spcPts val="0"/>
              </a:spcAft>
              <a:buNone/>
            </a:pPr>
            <a:r>
              <a:rPr lang="en-US" sz="2850" baseline="30000">
                <a:solidFill>
                  <a:srgbClr val="D6791A"/>
                </a:solidFill>
                <a:latin typeface="Calibri"/>
                <a:ea typeface="Calibri"/>
                <a:cs typeface="Calibri"/>
                <a:sym typeface="Calibri"/>
              </a:rPr>
              <a:t>o3. </a:t>
            </a:r>
            <a:r>
              <a:rPr lang="en-US" sz="1300">
                <a:solidFill>
                  <a:srgbClr val="7E7E7E"/>
                </a:solidFill>
                <a:latin typeface="Calibri"/>
                <a:ea typeface="Calibri"/>
                <a:cs typeface="Calibri"/>
                <a:sym typeface="Calibri"/>
              </a:rPr>
              <a:t>Μαθησιακά αποτελέσματα</a:t>
            </a:r>
            <a:endParaRPr sz="1300">
              <a:solidFill>
                <a:srgbClr val="7E7E7E"/>
              </a:solidFill>
              <a:latin typeface="Calibri"/>
              <a:ea typeface="Calibri"/>
              <a:cs typeface="Calibri"/>
              <a:sym typeface="Calibri"/>
            </a:endParaRPr>
          </a:p>
          <a:p>
            <a:pPr marL="12700" marR="7278369" lvl="0" indent="0" algn="l" rtl="0">
              <a:lnSpc>
                <a:spcPct val="140200"/>
              </a:lnSpc>
              <a:spcBef>
                <a:spcPts val="560"/>
              </a:spcBef>
              <a:spcAft>
                <a:spcPts val="0"/>
              </a:spcAft>
              <a:buNone/>
            </a:pPr>
            <a:r>
              <a:rPr lang="en-US" sz="2850" baseline="30000">
                <a:solidFill>
                  <a:srgbClr val="D6791A"/>
                </a:solidFill>
                <a:latin typeface="Calibri"/>
                <a:ea typeface="Calibri"/>
                <a:cs typeface="Calibri"/>
                <a:sym typeface="Calibri"/>
              </a:rPr>
              <a:t>o4. </a:t>
            </a:r>
            <a:r>
              <a:rPr lang="en-US" sz="1300">
                <a:solidFill>
                  <a:srgbClr val="7E7E7E"/>
                </a:solidFill>
                <a:latin typeface="Calibri"/>
                <a:ea typeface="Calibri"/>
                <a:cs typeface="Calibri"/>
                <a:sym typeface="Calibri"/>
              </a:rPr>
              <a:t>Περιγράμματα  κατάρτισης </a:t>
            </a:r>
            <a:r>
              <a:rPr lang="en-US" sz="2850" baseline="30000">
                <a:solidFill>
                  <a:srgbClr val="D6791A"/>
                </a:solidFill>
                <a:latin typeface="Calibri"/>
                <a:ea typeface="Calibri"/>
                <a:cs typeface="Calibri"/>
                <a:sym typeface="Calibri"/>
              </a:rPr>
              <a:t>o5. </a:t>
            </a:r>
            <a:r>
              <a:rPr lang="en-US" sz="1300">
                <a:solidFill>
                  <a:srgbClr val="7E7E7E"/>
                </a:solidFill>
                <a:latin typeface="Calibri"/>
                <a:ea typeface="Calibri"/>
                <a:cs typeface="Calibri"/>
                <a:sym typeface="Calibri"/>
              </a:rPr>
              <a:t>Λεπτομέρειες  ασκήσεων</a:t>
            </a:r>
            <a:endParaRPr sz="1300">
              <a:solidFill>
                <a:schemeClr val="dk1"/>
              </a:solidFill>
              <a:latin typeface="Calibri"/>
              <a:ea typeface="Calibri"/>
              <a:cs typeface="Calibri"/>
              <a:sym typeface="Calibri"/>
            </a:endParaRPr>
          </a:p>
          <a:p>
            <a:pPr marL="12700" marR="7278369" lvl="0" indent="0" algn="l" rtl="0">
              <a:lnSpc>
                <a:spcPct val="140200"/>
              </a:lnSpc>
              <a:spcBef>
                <a:spcPts val="560"/>
              </a:spcBef>
              <a:spcAft>
                <a:spcPts val="0"/>
              </a:spcAft>
              <a:buNone/>
            </a:pPr>
            <a:r>
              <a:rPr lang="en-US" sz="2850" baseline="30000">
                <a:solidFill>
                  <a:srgbClr val="D6791A"/>
                </a:solidFill>
                <a:latin typeface="Calibri"/>
                <a:ea typeface="Calibri"/>
                <a:cs typeface="Calibri"/>
                <a:sym typeface="Calibri"/>
              </a:rPr>
              <a:t>o6. </a:t>
            </a:r>
            <a:r>
              <a:rPr lang="en-US" sz="1300">
                <a:solidFill>
                  <a:srgbClr val="7E7E7E"/>
                </a:solidFill>
                <a:latin typeface="Calibri"/>
                <a:ea typeface="Calibri"/>
                <a:cs typeface="Calibri"/>
                <a:sym typeface="Calibri"/>
              </a:rPr>
              <a:t>Πρακτικές πληροφορίες και απαιτήσεις</a:t>
            </a:r>
            <a:endParaRPr sz="1300">
              <a:solidFill>
                <a:srgbClr val="7E7E7E"/>
              </a:solidFill>
              <a:latin typeface="Calibri"/>
              <a:ea typeface="Calibri"/>
              <a:cs typeface="Calibri"/>
              <a:sym typeface="Calibri"/>
            </a:endParaRPr>
          </a:p>
          <a:p>
            <a:pPr marL="12700" marR="7278369" lvl="0" indent="0" algn="l" rtl="0">
              <a:lnSpc>
                <a:spcPct val="140200"/>
              </a:lnSpc>
              <a:spcBef>
                <a:spcPts val="560"/>
              </a:spcBef>
              <a:spcAft>
                <a:spcPts val="0"/>
              </a:spcAft>
              <a:buNone/>
            </a:pPr>
            <a:r>
              <a:rPr lang="en-US" sz="1300">
                <a:solidFill>
                  <a:srgbClr val="7E7E7E"/>
                </a:solidFill>
                <a:latin typeface="Calibri"/>
                <a:ea typeface="Calibri"/>
                <a:cs typeface="Calibri"/>
                <a:sym typeface="Calibri"/>
              </a:rPr>
              <a:t> </a:t>
            </a:r>
            <a:endParaRPr sz="1300">
              <a:solidFill>
                <a:srgbClr val="7E7E7E"/>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7"/>
        <p:cNvGrpSpPr/>
        <p:nvPr/>
      </p:nvGrpSpPr>
      <p:grpSpPr>
        <a:xfrm>
          <a:off x="0" y="0"/>
          <a:ext cx="0" cy="0"/>
          <a:chOff x="0" y="0"/>
          <a:chExt cx="0" cy="0"/>
        </a:xfrm>
      </p:grpSpPr>
      <p:sp>
        <p:nvSpPr>
          <p:cNvPr id="4508" name="Google Shape;4508;p261"/>
          <p:cNvSpPr txBox="1">
            <a:spLocks noGrp="1"/>
          </p:cNvSpPr>
          <p:nvPr>
            <p:ph type="title"/>
          </p:nvPr>
        </p:nvSpPr>
        <p:spPr>
          <a:xfrm>
            <a:off x="1005839" y="90170"/>
            <a:ext cx="542290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9EDA"/>
                </a:solidFill>
                <a:latin typeface="Calibri"/>
                <a:ea typeface="Calibri"/>
                <a:cs typeface="Calibri"/>
                <a:sym typeface="Calibri"/>
              </a:rPr>
              <a:t>Τι είναι ο κίνδυνος ασφάλειας στον κυβερνοχώρο</a:t>
            </a:r>
            <a:r>
              <a:rPr lang="en-US" sz="2100">
                <a:solidFill>
                  <a:srgbClr val="009EDA"/>
                </a:solidFill>
                <a:latin typeface="Arial"/>
                <a:ea typeface="Arial"/>
                <a:cs typeface="Arial"/>
                <a:sym typeface="Arial"/>
              </a:rPr>
              <a:t>;</a:t>
            </a:r>
            <a:endParaRPr sz="2100">
              <a:latin typeface="Arial"/>
              <a:ea typeface="Arial"/>
              <a:cs typeface="Arial"/>
              <a:sym typeface="Arial"/>
            </a:endParaRPr>
          </a:p>
        </p:txBody>
      </p:sp>
      <p:sp>
        <p:nvSpPr>
          <p:cNvPr id="4509" name="Google Shape;4509;p261"/>
          <p:cNvSpPr txBox="1"/>
          <p:nvPr/>
        </p:nvSpPr>
        <p:spPr>
          <a:xfrm>
            <a:off x="2026920" y="628015"/>
            <a:ext cx="7925434" cy="1976755"/>
          </a:xfrm>
          <a:prstGeom prst="rect">
            <a:avLst/>
          </a:prstGeom>
          <a:noFill/>
          <a:ln>
            <a:noFill/>
          </a:ln>
        </p:spPr>
        <p:txBody>
          <a:bodyPr spcFirstLastPara="1" wrap="square" lIns="0" tIns="12700" rIns="0" bIns="0" anchor="t" anchorCtr="0">
            <a:spAutoFit/>
          </a:bodyPr>
          <a:lstStyle/>
          <a:p>
            <a:pPr marL="1296670" marR="1010919" lvl="0" indent="-1283970" algn="l" rtl="0">
              <a:lnSpc>
                <a:spcPct val="106800"/>
              </a:lnSpc>
              <a:spcBef>
                <a:spcPts val="0"/>
              </a:spcBef>
              <a:spcAft>
                <a:spcPts val="0"/>
              </a:spcAft>
              <a:buNone/>
            </a:pPr>
            <a:r>
              <a:rPr lang="en-US" sz="1850">
                <a:solidFill>
                  <a:srgbClr val="FF0000"/>
                </a:solidFill>
                <a:latin typeface="Calibri"/>
                <a:ea typeface="Calibri"/>
                <a:cs typeface="Calibri"/>
                <a:sym typeface="Calibri"/>
              </a:rPr>
              <a:t>Η αναμενόμενη απώλεια της εμπιστευτικότητας</a:t>
            </a:r>
            <a:r>
              <a:rPr lang="en-US" sz="1850">
                <a:solidFill>
                  <a:srgbClr val="FF0000"/>
                </a:solidFill>
                <a:latin typeface="Times New Roman"/>
                <a:ea typeface="Times New Roman"/>
                <a:cs typeface="Times New Roman"/>
                <a:sym typeface="Times New Roman"/>
              </a:rPr>
              <a:t>, </a:t>
            </a:r>
            <a:r>
              <a:rPr lang="en-US" sz="1850">
                <a:solidFill>
                  <a:srgbClr val="FF0000"/>
                </a:solidFill>
                <a:latin typeface="Calibri"/>
                <a:ea typeface="Calibri"/>
                <a:cs typeface="Calibri"/>
                <a:sym typeface="Calibri"/>
              </a:rPr>
              <a:t>της ακεραιότητας</a:t>
            </a:r>
            <a:r>
              <a:rPr lang="en-US" sz="1850">
                <a:solidFill>
                  <a:srgbClr val="FF0000"/>
                </a:solidFill>
                <a:latin typeface="Times New Roman"/>
                <a:ea typeface="Times New Roman"/>
                <a:cs typeface="Times New Roman"/>
                <a:sym typeface="Times New Roman"/>
              </a:rPr>
              <a:t>, </a:t>
            </a:r>
            <a:r>
              <a:rPr lang="en-US" sz="1850">
                <a:solidFill>
                  <a:srgbClr val="FF0000"/>
                </a:solidFill>
                <a:latin typeface="Calibri"/>
                <a:ea typeface="Calibri"/>
                <a:cs typeface="Calibri"/>
                <a:sym typeface="Calibri"/>
              </a:rPr>
              <a:t>της  διαθεσιμότητας ή της υπευθυνότητας</a:t>
            </a:r>
            <a:endParaRPr sz="18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2550">
              <a:solidFill>
                <a:schemeClr val="dk1"/>
              </a:solidFill>
              <a:latin typeface="Calibri"/>
              <a:ea typeface="Calibri"/>
              <a:cs typeface="Calibri"/>
              <a:sym typeface="Calibri"/>
            </a:endParaRPr>
          </a:p>
          <a:p>
            <a:pPr marL="986789" marR="5080" lvl="0" indent="-788670" algn="l" rtl="0">
              <a:lnSpc>
                <a:spcPct val="104700"/>
              </a:lnSpc>
              <a:spcBef>
                <a:spcPts val="0"/>
              </a:spcBef>
              <a:spcAft>
                <a:spcPts val="0"/>
              </a:spcAft>
              <a:buNone/>
            </a:pPr>
            <a:r>
              <a:rPr lang="en-US" sz="2100">
                <a:solidFill>
                  <a:srgbClr val="BF0000"/>
                </a:solidFill>
                <a:latin typeface="Calibri"/>
                <a:ea typeface="Calibri"/>
                <a:cs typeface="Calibri"/>
                <a:sym typeface="Calibri"/>
              </a:rPr>
              <a:t>Η πιθανή συχνότητα και το πιθανό μέγεθος της μελλοντικής απώλειας  εμπιστευτικότητας</a:t>
            </a:r>
            <a:r>
              <a:rPr lang="en-US" sz="2100">
                <a:solidFill>
                  <a:srgbClr val="BF0000"/>
                </a:solidFill>
                <a:latin typeface="Times New Roman"/>
                <a:ea typeface="Times New Roman"/>
                <a:cs typeface="Times New Roman"/>
                <a:sym typeface="Times New Roman"/>
              </a:rPr>
              <a:t>, </a:t>
            </a:r>
            <a:r>
              <a:rPr lang="en-US" sz="2100">
                <a:solidFill>
                  <a:srgbClr val="BF0000"/>
                </a:solidFill>
                <a:latin typeface="Calibri"/>
                <a:ea typeface="Calibri"/>
                <a:cs typeface="Calibri"/>
                <a:sym typeface="Calibri"/>
              </a:rPr>
              <a:t>ακεραιότητας</a:t>
            </a:r>
            <a:r>
              <a:rPr lang="en-US" sz="2100">
                <a:solidFill>
                  <a:srgbClr val="BF0000"/>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p:txBody>
      </p:sp>
      <p:sp>
        <p:nvSpPr>
          <p:cNvPr id="4510" name="Google Shape;4510;p261"/>
          <p:cNvSpPr txBox="1"/>
          <p:nvPr/>
        </p:nvSpPr>
        <p:spPr>
          <a:xfrm>
            <a:off x="2666364" y="3772535"/>
            <a:ext cx="6149340" cy="1066800"/>
          </a:xfrm>
          <a:prstGeom prst="rect">
            <a:avLst/>
          </a:prstGeom>
          <a:noFill/>
          <a:ln>
            <a:noFill/>
          </a:ln>
        </p:spPr>
        <p:txBody>
          <a:bodyPr spcFirstLastPara="1" wrap="square" lIns="0" tIns="12700" rIns="0" bIns="0" anchor="t" anchorCtr="0">
            <a:spAutoFit/>
          </a:bodyPr>
          <a:lstStyle/>
          <a:p>
            <a:pPr marL="226059" marR="195580" lvl="0" indent="-213359" algn="l" rtl="0">
              <a:lnSpc>
                <a:spcPct val="106800"/>
              </a:lnSpc>
              <a:spcBef>
                <a:spcPts val="0"/>
              </a:spcBef>
              <a:spcAft>
                <a:spcPts val="0"/>
              </a:spcAft>
              <a:buNone/>
            </a:pPr>
            <a:r>
              <a:rPr lang="en-US" sz="1600">
                <a:solidFill>
                  <a:schemeClr val="dk1"/>
                </a:solidFill>
                <a:latin typeface="Calibri"/>
                <a:ea typeface="Calibri"/>
                <a:cs typeface="Calibri"/>
                <a:sym typeface="Calibri"/>
              </a:rPr>
              <a:t>Ο στόχος της διαχείρισης κινδύνου είναι η </a:t>
            </a:r>
            <a:r>
              <a:rPr lang="en-US" sz="1600" b="1">
                <a:solidFill>
                  <a:schemeClr val="dk1"/>
                </a:solidFill>
                <a:latin typeface="Calibri"/>
                <a:ea typeface="Calibri"/>
                <a:cs typeface="Calibri"/>
                <a:sym typeface="Calibri"/>
              </a:rPr>
              <a:t>μέγιστη αξιοποίηση της απόδοσης του οργανισμού</a:t>
            </a:r>
            <a:r>
              <a:rPr lang="en-US" sz="1600">
                <a:solidFill>
                  <a:schemeClr val="dk1"/>
                </a:solidFill>
                <a:latin typeface="Calibri"/>
                <a:ea typeface="Calibri"/>
                <a:cs typeface="Calibri"/>
                <a:sym typeface="Calibri"/>
              </a:rPr>
              <a:t> (σε υπηρεσίες, προϊόντα και έσοδα), ενώ ταυτόχρονα </a:t>
            </a:r>
            <a:r>
              <a:rPr lang="en-US" sz="1600" b="1">
                <a:solidFill>
                  <a:schemeClr val="dk1"/>
                </a:solidFill>
                <a:latin typeface="Calibri"/>
                <a:ea typeface="Calibri"/>
                <a:cs typeface="Calibri"/>
                <a:sym typeface="Calibri"/>
              </a:rPr>
              <a:t>ελαχιστοποιείται η πιθανότητα ανεπιθύμητων αρνητικών αποτελεσμάτων</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sp>
        <p:nvSpPr>
          <p:cNvPr id="4515" name="Google Shape;4515;p262"/>
          <p:cNvSpPr txBox="1">
            <a:spLocks noGrp="1"/>
          </p:cNvSpPr>
          <p:nvPr>
            <p:ph type="title"/>
          </p:nvPr>
        </p:nvSpPr>
        <p:spPr>
          <a:xfrm>
            <a:off x="1059180" y="415925"/>
            <a:ext cx="10984865" cy="325410"/>
          </a:xfrm>
          <a:prstGeom prst="rect">
            <a:avLst/>
          </a:prstGeom>
          <a:noFill/>
          <a:ln>
            <a:noFill/>
          </a:ln>
        </p:spPr>
        <p:txBody>
          <a:bodyPr spcFirstLastPara="1" wrap="square" lIns="0" tIns="6975" rIns="0" bIns="0" anchor="t" anchorCtr="0">
            <a:spAutoFit/>
          </a:bodyPr>
          <a:lstStyle/>
          <a:p>
            <a:pPr marL="12700" marR="5080" lvl="0" indent="140970" algn="l" rtl="0">
              <a:lnSpc>
                <a:spcPct val="101699"/>
              </a:lnSpc>
              <a:spcBef>
                <a:spcPts val="0"/>
              </a:spcBef>
              <a:spcAft>
                <a:spcPts val="0"/>
              </a:spcAft>
              <a:buNone/>
            </a:pPr>
            <a:r>
              <a:rPr lang="en-US" sz="2100">
                <a:solidFill>
                  <a:srgbClr val="00AFEF"/>
                </a:solidFill>
                <a:latin typeface="Calibri"/>
                <a:ea typeface="Calibri"/>
                <a:cs typeface="Calibri"/>
                <a:sym typeface="Calibri"/>
              </a:rPr>
              <a:t>Πλαίσιο διαχείρισης κινδύνων</a:t>
            </a:r>
            <a:endParaRPr sz="2100">
              <a:latin typeface="Calibri"/>
              <a:ea typeface="Calibri"/>
              <a:cs typeface="Calibri"/>
              <a:sym typeface="Calibri"/>
            </a:endParaRPr>
          </a:p>
        </p:txBody>
      </p:sp>
      <p:sp>
        <p:nvSpPr>
          <p:cNvPr id="4516" name="Google Shape;4516;p262"/>
          <p:cNvSpPr txBox="1"/>
          <p:nvPr/>
        </p:nvSpPr>
        <p:spPr>
          <a:xfrm>
            <a:off x="618490" y="1305940"/>
            <a:ext cx="6801484" cy="5205730"/>
          </a:xfrm>
          <a:prstGeom prst="rect">
            <a:avLst/>
          </a:prstGeom>
          <a:noFill/>
          <a:ln>
            <a:noFill/>
          </a:ln>
        </p:spPr>
        <p:txBody>
          <a:bodyPr spcFirstLastPara="1" wrap="square" lIns="0" tIns="46975" rIns="0" bIns="0" anchor="t" anchorCtr="0">
            <a:spAutoFit/>
          </a:bodyPr>
          <a:lstStyle/>
          <a:p>
            <a:pPr marL="248284" marR="0" lvl="0" indent="-235584" algn="l" rtl="0">
              <a:lnSpc>
                <a:spcPct val="100000"/>
              </a:lnSpc>
              <a:spcBef>
                <a:spcPts val="0"/>
              </a:spcBef>
              <a:spcAft>
                <a:spcPts val="0"/>
              </a:spcAft>
              <a:buClr>
                <a:schemeClr val="dk1"/>
              </a:buClr>
              <a:buSzPts val="2400"/>
              <a:buFont typeface="Calibri"/>
              <a:buChar char="•"/>
            </a:pPr>
            <a:r>
              <a:rPr lang="en-US" sz="1600">
                <a:solidFill>
                  <a:schemeClr val="dk1"/>
                </a:solidFill>
                <a:latin typeface="Calibri"/>
                <a:ea typeface="Calibri"/>
                <a:cs typeface="Calibri"/>
                <a:sym typeface="Calibri"/>
              </a:rPr>
              <a:t>Η ΡΜ περιλαμβάνει συνήθως δύο γενικές φάσεις</a:t>
            </a:r>
            <a:endParaRPr sz="1600">
              <a:solidFill>
                <a:schemeClr val="dk1"/>
              </a:solidFill>
              <a:latin typeface="Calibri"/>
              <a:ea typeface="Calibri"/>
              <a:cs typeface="Calibri"/>
              <a:sym typeface="Calibri"/>
            </a:endParaRPr>
          </a:p>
          <a:p>
            <a:pPr marL="622935" marR="0" lvl="1" indent="-153034" algn="l" rtl="0">
              <a:lnSpc>
                <a:spcPct val="100000"/>
              </a:lnSpc>
              <a:spcBef>
                <a:spcPts val="340"/>
              </a:spcBef>
              <a:spcAft>
                <a:spcPts val="0"/>
              </a:spcAft>
              <a:buClr>
                <a:schemeClr val="dk1"/>
              </a:buClr>
              <a:buSzPts val="2000"/>
              <a:buFont typeface="Arial"/>
              <a:buChar char="-"/>
            </a:pPr>
            <a:r>
              <a:rPr lang="en-US" sz="1300" b="0" i="0" u="none" strike="noStrike" cap="none">
                <a:solidFill>
                  <a:schemeClr val="dk1"/>
                </a:solidFill>
                <a:latin typeface="Arial"/>
                <a:ea typeface="Arial"/>
                <a:cs typeface="Arial"/>
                <a:sym typeface="Arial"/>
              </a:rPr>
              <a:t>Εκτίμηση κινδύνου</a:t>
            </a:r>
            <a:endParaRPr sz="1300" b="0" i="0" u="none" strike="noStrike" cap="none">
              <a:solidFill>
                <a:schemeClr val="dk1"/>
              </a:solidFill>
              <a:latin typeface="Arial"/>
              <a:ea typeface="Arial"/>
              <a:cs typeface="Arial"/>
              <a:sym typeface="Arial"/>
            </a:endParaRPr>
          </a:p>
          <a:p>
            <a:pPr marL="1085215" marR="0" lvl="2" indent="-158114" algn="l" rtl="0">
              <a:lnSpc>
                <a:spcPct val="116666"/>
              </a:lnSpc>
              <a:spcBef>
                <a:spcPts val="375"/>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Προσδιορισμός κινδύνων</a:t>
            </a:r>
            <a:endParaRPr sz="1050" b="0" i="0" u="none" strike="noStrike" cap="none">
              <a:solidFill>
                <a:schemeClr val="dk1"/>
              </a:solidFill>
              <a:latin typeface="Arial"/>
              <a:ea typeface="Arial"/>
              <a:cs typeface="Arial"/>
              <a:sym typeface="Arial"/>
            </a:endParaRPr>
          </a:p>
          <a:p>
            <a:pPr marL="1508760" marR="0" lvl="3" indent="-125095" algn="l" rtl="0">
              <a:lnSpc>
                <a:spcPct val="179523"/>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Κατάλογος των στοιχείων κινδύνου που απειλούν σε συγκεκριμένο πλαίσιο</a:t>
            </a:r>
            <a:endParaRPr sz="1050" b="0" i="0" u="none" strike="noStrike" cap="none">
              <a:solidFill>
                <a:schemeClr val="dk1"/>
              </a:solidFill>
              <a:latin typeface="Arial"/>
              <a:ea typeface="Arial"/>
              <a:cs typeface="Arial"/>
              <a:sym typeface="Arial"/>
            </a:endParaRPr>
          </a:p>
          <a:p>
            <a:pPr marL="1085215" marR="0" lvl="2" indent="-158114" algn="l" rtl="0">
              <a:lnSpc>
                <a:spcPct val="116666"/>
              </a:lnSpc>
              <a:spcBef>
                <a:spcPts val="464"/>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Ανάλυση κινδύνου</a:t>
            </a:r>
            <a:endParaRPr sz="1050" b="0" i="0" u="none" strike="noStrike" cap="none">
              <a:solidFill>
                <a:schemeClr val="dk1"/>
              </a:solidFill>
              <a:latin typeface="Arial"/>
              <a:ea typeface="Arial"/>
              <a:cs typeface="Arial"/>
              <a:sym typeface="Arial"/>
            </a:endParaRPr>
          </a:p>
          <a:p>
            <a:pPr marL="1505585" marR="0" lvl="3" indent="-121920" algn="l" rtl="0">
              <a:lnSpc>
                <a:spcPct val="171428"/>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Μετατροπή των ακατέργαστων κινδύνων σε γνώση που ενεργοποιεί τη λήψη αποφάσεων</a:t>
            </a:r>
            <a:endParaRPr sz="1050" b="0" i="0" u="none" strike="noStrike" cap="none">
              <a:solidFill>
                <a:schemeClr val="dk1"/>
              </a:solidFill>
              <a:latin typeface="Arial"/>
              <a:ea typeface="Arial"/>
              <a:cs typeface="Arial"/>
              <a:sym typeface="Arial"/>
            </a:endParaRPr>
          </a:p>
          <a:p>
            <a:pPr marL="1508760" marR="0" lvl="3" indent="-125095" algn="l" rtl="0">
              <a:lnSpc>
                <a:spcPct val="174761"/>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Σοβαρότητα των εντοπισμένων κινδύνων</a:t>
            </a:r>
            <a:endParaRPr sz="1050" b="0" i="0" u="none" strike="noStrike" cap="none">
              <a:solidFill>
                <a:schemeClr val="dk1"/>
              </a:solidFill>
              <a:latin typeface="Arial"/>
              <a:ea typeface="Arial"/>
              <a:cs typeface="Arial"/>
              <a:sym typeface="Arial"/>
            </a:endParaRPr>
          </a:p>
          <a:p>
            <a:pPr marL="1085215" marR="0" lvl="2" indent="-158114" algn="l" rtl="0">
              <a:lnSpc>
                <a:spcPct val="100000"/>
              </a:lnSpc>
              <a:spcBef>
                <a:spcPts val="555"/>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Ιεράρχηση κινδύνων</a:t>
            </a:r>
            <a:endParaRPr sz="1050" b="0" i="0" u="none" strike="noStrike" cap="none">
              <a:solidFill>
                <a:schemeClr val="dk1"/>
              </a:solidFill>
              <a:latin typeface="Arial"/>
              <a:ea typeface="Arial"/>
              <a:cs typeface="Arial"/>
              <a:sym typeface="Arial"/>
            </a:endParaRPr>
          </a:p>
          <a:p>
            <a:pPr marL="1508760" marR="0" lvl="3" indent="-125095" algn="l" rtl="0">
              <a:lnSpc>
                <a:spcPct val="177142"/>
              </a:lnSpc>
              <a:spcBef>
                <a:spcPts val="95"/>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Οι εντοπισμένοι και αναλυμένοι κίνδυνοι κατατάσσονται με βάση τη σχετική βαρύτητα</a:t>
            </a:r>
            <a:endParaRPr sz="1050" b="0" i="0" u="none" strike="noStrike" cap="none">
              <a:solidFill>
                <a:schemeClr val="dk1"/>
              </a:solidFill>
              <a:latin typeface="Arial"/>
              <a:ea typeface="Arial"/>
              <a:cs typeface="Arial"/>
              <a:sym typeface="Arial"/>
            </a:endParaRPr>
          </a:p>
          <a:p>
            <a:pPr marL="655320" marR="0" lvl="1" indent="-185419" algn="l" rtl="0">
              <a:lnSpc>
                <a:spcPct val="176250"/>
              </a:lnSpc>
              <a:spcBef>
                <a:spcPts val="0"/>
              </a:spcBef>
              <a:spcAft>
                <a:spcPts val="0"/>
              </a:spcAft>
              <a:buClr>
                <a:schemeClr val="dk1"/>
              </a:buClr>
              <a:buSzPts val="2400"/>
              <a:buFont typeface="Arial"/>
              <a:buChar char="-"/>
            </a:pPr>
            <a:r>
              <a:rPr lang="en-US" sz="1600" b="0" i="0" u="none" strike="noStrike" cap="none">
                <a:solidFill>
                  <a:schemeClr val="dk1"/>
                </a:solidFill>
                <a:latin typeface="Calibri"/>
                <a:ea typeface="Calibri"/>
                <a:cs typeface="Calibri"/>
                <a:sym typeface="Calibri"/>
              </a:rPr>
              <a:t>Έλεγχος κινδύνων</a:t>
            </a:r>
            <a:endParaRPr sz="1600" b="0" i="0" u="none" strike="noStrike" cap="none">
              <a:solidFill>
                <a:schemeClr val="dk1"/>
              </a:solidFill>
              <a:latin typeface="Calibri"/>
              <a:ea typeface="Calibri"/>
              <a:cs typeface="Calibri"/>
              <a:sym typeface="Calibri"/>
            </a:endParaRPr>
          </a:p>
          <a:p>
            <a:pPr marL="1085215" marR="0" lvl="2" indent="-158114" algn="l" rtl="0">
              <a:lnSpc>
                <a:spcPct val="100000"/>
              </a:lnSpc>
              <a:spcBef>
                <a:spcPts val="555"/>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Σχέδιο διαχείρισης κινδύνων</a:t>
            </a:r>
            <a:endParaRPr sz="1050" b="0" i="0" u="none" strike="noStrike" cap="none">
              <a:solidFill>
                <a:schemeClr val="dk1"/>
              </a:solidFill>
              <a:latin typeface="Arial"/>
              <a:ea typeface="Arial"/>
              <a:cs typeface="Arial"/>
              <a:sym typeface="Arial"/>
            </a:endParaRPr>
          </a:p>
          <a:p>
            <a:pPr marL="1508760" marR="0" lvl="3" indent="-125095" algn="l" rtl="0">
              <a:lnSpc>
                <a:spcPct val="176190"/>
              </a:lnSpc>
              <a:spcBef>
                <a:spcPts val="195"/>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Πώς να διευθυνσιοδοτήσετε τους κινδύνους που έχουν ιεραρχηθεί;</a:t>
            </a:r>
            <a:endParaRPr sz="1050" b="0" i="0" u="none" strike="noStrike" cap="none">
              <a:solidFill>
                <a:schemeClr val="dk1"/>
              </a:solidFill>
              <a:latin typeface="Arial"/>
              <a:ea typeface="Arial"/>
              <a:cs typeface="Arial"/>
              <a:sym typeface="Arial"/>
            </a:endParaRPr>
          </a:p>
          <a:p>
            <a:pPr marL="1508760" marR="0" lvl="3" indent="-125095" algn="l" rtl="0">
              <a:lnSpc>
                <a:spcPct val="168000"/>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Ποιοι κίνδυνοι είναι αποδεκτοί</a:t>
            </a:r>
            <a:endParaRPr sz="1050" b="0" i="0" u="none" strike="noStrike" cap="none">
              <a:solidFill>
                <a:schemeClr val="dk1"/>
              </a:solidFill>
              <a:latin typeface="Arial"/>
              <a:ea typeface="Arial"/>
              <a:cs typeface="Arial"/>
              <a:sym typeface="Arial"/>
            </a:endParaRPr>
          </a:p>
          <a:p>
            <a:pPr marL="1508760" marR="0" lvl="3" indent="-125095" algn="l" rtl="0">
              <a:lnSpc>
                <a:spcPct val="174761"/>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Σχέδιο έκτακτης ανάγκης</a:t>
            </a:r>
            <a:endParaRPr sz="1050" b="0" i="0" u="none" strike="noStrike" cap="none">
              <a:solidFill>
                <a:schemeClr val="dk1"/>
              </a:solidFill>
              <a:latin typeface="Arial"/>
              <a:ea typeface="Arial"/>
              <a:cs typeface="Arial"/>
              <a:sym typeface="Arial"/>
            </a:endParaRPr>
          </a:p>
          <a:p>
            <a:pPr marL="1085215" marR="0" lvl="2" indent="-158114" algn="l" rtl="0">
              <a:lnSpc>
                <a:spcPct val="100000"/>
              </a:lnSpc>
              <a:spcBef>
                <a:spcPts val="560"/>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Έλεγχος κινδύνων</a:t>
            </a:r>
            <a:endParaRPr sz="1050" b="0" i="0" u="none" strike="noStrike" cap="none">
              <a:solidFill>
                <a:schemeClr val="dk1"/>
              </a:solidFill>
              <a:latin typeface="Arial"/>
              <a:ea typeface="Arial"/>
              <a:cs typeface="Arial"/>
              <a:sym typeface="Arial"/>
            </a:endParaRPr>
          </a:p>
          <a:p>
            <a:pPr marL="1508760" marR="0" lvl="3" indent="-125095" algn="l" rtl="0">
              <a:lnSpc>
                <a:spcPct val="100000"/>
              </a:lnSpc>
              <a:spcBef>
                <a:spcPts val="10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Υλοποίηση της δράσης ελέγχου του κινδύνου</a:t>
            </a:r>
            <a:endParaRPr sz="1050" b="0" i="0" u="none" strike="noStrike" cap="none">
              <a:solidFill>
                <a:schemeClr val="dk1"/>
              </a:solidFill>
              <a:latin typeface="Arial"/>
              <a:ea typeface="Arial"/>
              <a:cs typeface="Arial"/>
              <a:sym typeface="Arial"/>
            </a:endParaRPr>
          </a:p>
          <a:p>
            <a:pPr marL="1085215" marR="0" lvl="2" indent="-158114" algn="l" rtl="0">
              <a:lnSpc>
                <a:spcPct val="116666"/>
              </a:lnSpc>
              <a:spcBef>
                <a:spcPts val="464"/>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Παρακολούθηση κινδύνων</a:t>
            </a:r>
            <a:endParaRPr sz="1050" b="0" i="0" u="none" strike="noStrike" cap="none">
              <a:solidFill>
                <a:schemeClr val="dk1"/>
              </a:solidFill>
              <a:latin typeface="Arial"/>
              <a:ea typeface="Arial"/>
              <a:cs typeface="Arial"/>
              <a:sym typeface="Arial"/>
            </a:endParaRPr>
          </a:p>
          <a:p>
            <a:pPr marL="1508760" marR="0" lvl="3" indent="-125095" algn="l" rtl="0">
              <a:lnSpc>
                <a:spcPct val="171428"/>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Έλεγχος της αποτελεσματικότητας της υλοποιημένης δράσης ελέγχου</a:t>
            </a:r>
            <a:endParaRPr sz="1050" b="0" i="0" u="none" strike="noStrike" cap="none">
              <a:solidFill>
                <a:schemeClr val="dk1"/>
              </a:solidFill>
              <a:latin typeface="Arial"/>
              <a:ea typeface="Arial"/>
              <a:cs typeface="Arial"/>
              <a:sym typeface="Arial"/>
            </a:endParaRPr>
          </a:p>
          <a:p>
            <a:pPr marL="1508760" marR="0" lvl="3" indent="-125095" algn="l" rtl="0">
              <a:lnSpc>
                <a:spcPct val="174761"/>
              </a:lnSpc>
              <a:spcBef>
                <a:spcPts val="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Εντοπισμός νέων κινδύνων</a:t>
            </a:r>
            <a:endParaRPr sz="1050" b="0" i="0" u="none" strike="noStrike" cap="none">
              <a:solidFill>
                <a:schemeClr val="dk1"/>
              </a:solidFill>
              <a:latin typeface="Arial"/>
              <a:ea typeface="Arial"/>
              <a:cs typeface="Arial"/>
              <a:sym typeface="Arial"/>
            </a:endParaRPr>
          </a:p>
          <a:p>
            <a:pPr marL="1085215" marR="0" lvl="2" indent="-158114" algn="l" rtl="0">
              <a:lnSpc>
                <a:spcPct val="100000"/>
              </a:lnSpc>
              <a:spcBef>
                <a:spcPts val="555"/>
              </a:spcBef>
              <a:spcAft>
                <a:spcPts val="0"/>
              </a:spcAft>
              <a:buClr>
                <a:schemeClr val="dk1"/>
              </a:buClr>
              <a:buSzPts val="1600"/>
              <a:buFont typeface="Calibri"/>
              <a:buChar char="•"/>
            </a:pPr>
            <a:r>
              <a:rPr lang="en-US" sz="1050" b="0" i="0" u="none" strike="noStrike" cap="none">
                <a:solidFill>
                  <a:schemeClr val="dk1"/>
                </a:solidFill>
                <a:latin typeface="Arial"/>
                <a:ea typeface="Arial"/>
                <a:cs typeface="Arial"/>
                <a:sym typeface="Arial"/>
              </a:rPr>
              <a:t>Αποθετήριο πόρων κινδύνου</a:t>
            </a:r>
            <a:endParaRPr sz="1050" b="0" i="0" u="none" strike="noStrike" cap="none">
              <a:solidFill>
                <a:schemeClr val="dk1"/>
              </a:solidFill>
              <a:latin typeface="Arial"/>
              <a:ea typeface="Arial"/>
              <a:cs typeface="Arial"/>
              <a:sym typeface="Arial"/>
            </a:endParaRPr>
          </a:p>
          <a:p>
            <a:pPr marL="1508760" marR="0" lvl="3" indent="-125095" algn="l" rtl="0">
              <a:lnSpc>
                <a:spcPct val="100000"/>
              </a:lnSpc>
              <a:spcBef>
                <a:spcPts val="100"/>
              </a:spcBef>
              <a:spcAft>
                <a:spcPts val="0"/>
              </a:spcAft>
              <a:buClr>
                <a:schemeClr val="dk1"/>
              </a:buClr>
              <a:buSzPts val="1600"/>
              <a:buFont typeface="Arial"/>
              <a:buChar char="-"/>
            </a:pPr>
            <a:r>
              <a:rPr lang="en-US" sz="1050" b="0" i="0" u="none" strike="noStrike" cap="none">
                <a:solidFill>
                  <a:schemeClr val="dk1"/>
                </a:solidFill>
                <a:latin typeface="Arial"/>
                <a:ea typeface="Arial"/>
                <a:cs typeface="Arial"/>
                <a:sym typeface="Arial"/>
              </a:rPr>
              <a:t>Δεδομένα κινδύνου για μελλοντικό έργο</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20"/>
        <p:cNvGrpSpPr/>
        <p:nvPr/>
      </p:nvGrpSpPr>
      <p:grpSpPr>
        <a:xfrm>
          <a:off x="0" y="0"/>
          <a:ext cx="0" cy="0"/>
          <a:chOff x="0" y="0"/>
          <a:chExt cx="0" cy="0"/>
        </a:xfrm>
      </p:grpSpPr>
      <p:sp>
        <p:nvSpPr>
          <p:cNvPr id="4521" name="Google Shape;4521;p263"/>
          <p:cNvSpPr txBox="1">
            <a:spLocks noGrp="1"/>
          </p:cNvSpPr>
          <p:nvPr>
            <p:ph type="title"/>
          </p:nvPr>
        </p:nvSpPr>
        <p:spPr>
          <a:xfrm>
            <a:off x="1059180" y="415925"/>
            <a:ext cx="349504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rPr>
              <a:t>ISO 31000:</a:t>
            </a:r>
            <a:r>
              <a:rPr lang="en-US" sz="2100">
                <a:solidFill>
                  <a:srgbClr val="00AFEF"/>
                </a:solidFill>
                <a:latin typeface="Calibri"/>
                <a:ea typeface="Calibri"/>
                <a:cs typeface="Calibri"/>
                <a:sym typeface="Calibri"/>
              </a:rPr>
              <a:t>Διαχείριση κινδύνων</a:t>
            </a:r>
            <a:endParaRPr sz="2100">
              <a:latin typeface="Calibri"/>
              <a:ea typeface="Calibri"/>
              <a:cs typeface="Calibri"/>
              <a:sym typeface="Calibri"/>
            </a:endParaRPr>
          </a:p>
        </p:txBody>
      </p:sp>
      <p:sp>
        <p:nvSpPr>
          <p:cNvPr id="4522" name="Google Shape;4522;p263"/>
          <p:cNvSpPr txBox="1"/>
          <p:nvPr/>
        </p:nvSpPr>
        <p:spPr>
          <a:xfrm>
            <a:off x="1167130" y="850582"/>
            <a:ext cx="10003155" cy="2270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chemeClr val="dk1"/>
                </a:solidFill>
                <a:latin typeface="Calibri"/>
                <a:ea typeface="Calibri"/>
                <a:cs typeface="Calibri"/>
                <a:sym typeface="Calibri"/>
              </a:rPr>
              <a:t>Βοήθεια στην οργάνωση για την ολοκλήρωση της διαχείρισης κινδύνων σε σημαντικές δραστηριότητες και λειτουργίες</a:t>
            </a:r>
            <a:endParaRPr sz="11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850">
              <a:solidFill>
                <a:schemeClr val="dk1"/>
              </a:solidFill>
              <a:latin typeface="Calibri"/>
              <a:ea typeface="Calibri"/>
              <a:cs typeface="Calibri"/>
              <a:sym typeface="Calibri"/>
            </a:endParaRPr>
          </a:p>
          <a:p>
            <a:pPr marL="12700" marR="2555875" lvl="0" indent="0" algn="l" rtl="0">
              <a:lnSpc>
                <a:spcPct val="148100"/>
              </a:lnSpc>
              <a:spcBef>
                <a:spcPts val="0"/>
              </a:spcBef>
              <a:spcAft>
                <a:spcPts val="0"/>
              </a:spcAft>
              <a:buNone/>
            </a:pPr>
            <a:r>
              <a:rPr lang="en-US" sz="1100">
                <a:solidFill>
                  <a:schemeClr val="dk1"/>
                </a:solidFill>
                <a:latin typeface="Calibri"/>
                <a:ea typeface="Calibri"/>
                <a:cs typeface="Calibri"/>
                <a:sym typeface="Calibri"/>
              </a:rPr>
              <a:t>Η αποτελεσματικότητα της διαχείρισης κινδύνων εξαρτάται από το βαθμό ολοκλήρωσης της με τη διακυβέρνηση  του οργανισμού, συμπεριλαμβανομένης της λήψης αποφάσεων</a:t>
            </a:r>
            <a:endParaRPr sz="1100">
              <a:solidFill>
                <a:schemeClr val="dk1"/>
              </a:solidFill>
              <a:latin typeface="Calibri"/>
              <a:ea typeface="Calibri"/>
              <a:cs typeface="Calibri"/>
              <a:sym typeface="Calibri"/>
            </a:endParaRPr>
          </a:p>
          <a:p>
            <a:pPr marL="304165" marR="0" lvl="0" indent="-182880" algn="l" rtl="0">
              <a:lnSpc>
                <a:spcPct val="100000"/>
              </a:lnSpc>
              <a:spcBef>
                <a:spcPts val="780"/>
              </a:spcBef>
              <a:spcAft>
                <a:spcPts val="0"/>
              </a:spcAft>
              <a:buClr>
                <a:schemeClr val="dk1"/>
              </a:buClr>
              <a:buSzPts val="1500"/>
              <a:buFont typeface="Calibri"/>
              <a:buChar char="◦"/>
            </a:pPr>
            <a:r>
              <a:rPr lang="en-US" sz="1000">
                <a:solidFill>
                  <a:schemeClr val="dk1"/>
                </a:solidFill>
                <a:latin typeface="Calibri"/>
                <a:ea typeface="Calibri"/>
                <a:cs typeface="Calibri"/>
                <a:sym typeface="Calibri"/>
              </a:rPr>
              <a:t>υποστήριξη από τα ενδιαφερόμενα μέρη, ιδίως από την ανώτατη διοίκηση</a:t>
            </a:r>
            <a:endParaRPr sz="1000">
              <a:solidFill>
                <a:schemeClr val="dk1"/>
              </a:solidFill>
              <a:latin typeface="Calibri"/>
              <a:ea typeface="Calibri"/>
              <a:cs typeface="Calibri"/>
              <a:sym typeface="Calibri"/>
            </a:endParaRPr>
          </a:p>
          <a:p>
            <a:pPr marL="12700" marR="5080" lvl="0" indent="0" algn="l" rtl="0">
              <a:lnSpc>
                <a:spcPct val="191900"/>
              </a:lnSpc>
              <a:spcBef>
                <a:spcPts val="244"/>
              </a:spcBef>
              <a:spcAft>
                <a:spcPts val="0"/>
              </a:spcAft>
              <a:buNone/>
            </a:pPr>
            <a:r>
              <a:rPr lang="en-US" sz="1100">
                <a:solidFill>
                  <a:schemeClr val="dk1"/>
                </a:solidFill>
                <a:latin typeface="Calibri"/>
                <a:ea typeface="Calibri"/>
                <a:cs typeface="Calibri"/>
                <a:sym typeface="Calibri"/>
              </a:rPr>
              <a:t>Κατά το σχεδιασμό του πλαισίου διαχείρισης των κινδύνων, η οργάνωση θα πρέπει να εξετάζει και να κατανοεί το εξωτερικό και εσωτερικό της πλαίσιο  Εξωτερικό πλαίσιο</a:t>
            </a:r>
            <a:endParaRPr sz="1100">
              <a:solidFill>
                <a:schemeClr val="dk1"/>
              </a:solidFill>
              <a:latin typeface="Calibri"/>
              <a:ea typeface="Calibri"/>
              <a:cs typeface="Calibri"/>
              <a:sym typeface="Calibri"/>
            </a:endParaRPr>
          </a:p>
          <a:p>
            <a:pPr marL="304165" marR="0" lvl="0" indent="-182880" algn="l" rtl="0">
              <a:lnSpc>
                <a:spcPct val="100000"/>
              </a:lnSpc>
              <a:spcBef>
                <a:spcPts val="685"/>
              </a:spcBef>
              <a:spcAft>
                <a:spcPts val="0"/>
              </a:spcAft>
              <a:buClr>
                <a:schemeClr val="dk1"/>
              </a:buClr>
              <a:buSzPts val="1500"/>
              <a:buFont typeface="Calibri"/>
              <a:buChar char="◦"/>
            </a:pPr>
            <a:r>
              <a:rPr lang="en-US" sz="1000">
                <a:solidFill>
                  <a:schemeClr val="dk1"/>
                </a:solidFill>
                <a:latin typeface="Calibri"/>
                <a:ea typeface="Calibri"/>
                <a:cs typeface="Calibri"/>
                <a:sym typeface="Calibri"/>
              </a:rPr>
              <a:t>πολιτιστικοί, πολιτικοί, νομικοί, κανονιστικοί, χρηματοοικονομικοί, τεχνολογικοί, οικονομικοί και περιβαλλοντικοί</a:t>
            </a:r>
            <a:endParaRPr sz="1000">
              <a:solidFill>
                <a:schemeClr val="dk1"/>
              </a:solidFill>
              <a:latin typeface="Calibri"/>
              <a:ea typeface="Calibri"/>
              <a:cs typeface="Calibri"/>
              <a:sym typeface="Calibri"/>
            </a:endParaRPr>
          </a:p>
          <a:p>
            <a:pPr marL="304165" marR="0" lvl="0" indent="-182880" algn="l" rtl="0">
              <a:lnSpc>
                <a:spcPct val="100000"/>
              </a:lnSpc>
              <a:spcBef>
                <a:spcPts val="885"/>
              </a:spcBef>
              <a:spcAft>
                <a:spcPts val="0"/>
              </a:spcAft>
              <a:buClr>
                <a:schemeClr val="dk1"/>
              </a:buClr>
              <a:buSzPts val="1500"/>
              <a:buFont typeface="Calibri"/>
              <a:buChar char="◦"/>
            </a:pPr>
            <a:r>
              <a:rPr lang="en-US" sz="1000">
                <a:solidFill>
                  <a:schemeClr val="dk1"/>
                </a:solidFill>
                <a:latin typeface="Calibri"/>
                <a:ea typeface="Calibri"/>
                <a:cs typeface="Calibri"/>
                <a:sym typeface="Calibri"/>
              </a:rPr>
              <a:t>συμβατικές σχέσεις και δεσμεύσεις,</a:t>
            </a:r>
            <a:endParaRPr sz="1000">
              <a:solidFill>
                <a:schemeClr val="dk1"/>
              </a:solidFill>
              <a:latin typeface="Calibri"/>
              <a:ea typeface="Calibri"/>
              <a:cs typeface="Calibri"/>
              <a:sym typeface="Calibri"/>
            </a:endParaRPr>
          </a:p>
        </p:txBody>
      </p:sp>
      <p:sp>
        <p:nvSpPr>
          <p:cNvPr id="4523" name="Google Shape;4523;p263"/>
          <p:cNvSpPr txBox="1"/>
          <p:nvPr/>
        </p:nvSpPr>
        <p:spPr>
          <a:xfrm>
            <a:off x="1167130" y="3248977"/>
            <a:ext cx="160274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Εσωτερικό πλαίσιο</a:t>
            </a:r>
            <a:endParaRPr sz="1600">
              <a:solidFill>
                <a:schemeClr val="dk1"/>
              </a:solidFill>
              <a:latin typeface="Calibri"/>
              <a:ea typeface="Calibri"/>
              <a:cs typeface="Calibri"/>
              <a:sym typeface="Calibri"/>
            </a:endParaRPr>
          </a:p>
        </p:txBody>
      </p:sp>
      <p:sp>
        <p:nvSpPr>
          <p:cNvPr id="4524" name="Google Shape;4524;p263"/>
          <p:cNvSpPr txBox="1"/>
          <p:nvPr/>
        </p:nvSpPr>
        <p:spPr>
          <a:xfrm>
            <a:off x="1276350" y="3565525"/>
            <a:ext cx="8709660" cy="1088390"/>
          </a:xfrm>
          <a:prstGeom prst="rect">
            <a:avLst/>
          </a:prstGeom>
          <a:noFill/>
          <a:ln>
            <a:noFill/>
          </a:ln>
        </p:spPr>
        <p:txBody>
          <a:bodyPr spcFirstLastPara="1" wrap="square" lIns="0" tIns="45700" rIns="0" bIns="0" anchor="t" anchorCtr="0">
            <a:spAutoFit/>
          </a:bodyPr>
          <a:lstStyle/>
          <a:p>
            <a:pPr marL="194945" marR="0" lvl="0" indent="-182245" algn="l" rtl="0">
              <a:lnSpc>
                <a:spcPct val="100000"/>
              </a:lnSpc>
              <a:spcBef>
                <a:spcPts val="0"/>
              </a:spcBef>
              <a:spcAft>
                <a:spcPts val="0"/>
              </a:spcAft>
              <a:buClr>
                <a:schemeClr val="dk1"/>
              </a:buClr>
              <a:buSzPts val="1500"/>
              <a:buFont typeface="Calibri"/>
              <a:buChar char="◦"/>
            </a:pPr>
            <a:r>
              <a:rPr lang="en-US" sz="1000">
                <a:solidFill>
                  <a:schemeClr val="dk1"/>
                </a:solidFill>
                <a:latin typeface="Calibri"/>
                <a:ea typeface="Calibri"/>
                <a:cs typeface="Calibri"/>
                <a:sym typeface="Calibri"/>
              </a:rPr>
              <a:t>όραμα, αποστολή και τιμές,</a:t>
            </a:r>
            <a:endParaRPr sz="1000">
              <a:solidFill>
                <a:schemeClr val="dk1"/>
              </a:solidFill>
              <a:latin typeface="Calibri"/>
              <a:ea typeface="Calibri"/>
              <a:cs typeface="Calibri"/>
              <a:sym typeface="Calibri"/>
            </a:endParaRPr>
          </a:p>
          <a:p>
            <a:pPr marL="194945" marR="0" lvl="0" indent="-182245" algn="l" rtl="0">
              <a:lnSpc>
                <a:spcPct val="100000"/>
              </a:lnSpc>
              <a:spcBef>
                <a:spcPts val="890"/>
              </a:spcBef>
              <a:spcAft>
                <a:spcPts val="0"/>
              </a:spcAft>
              <a:buClr>
                <a:schemeClr val="dk1"/>
              </a:buClr>
              <a:buSzPts val="1500"/>
              <a:buFont typeface="Calibri"/>
              <a:buChar char="◦"/>
            </a:pPr>
            <a:r>
              <a:rPr lang="en-US" sz="1000">
                <a:solidFill>
                  <a:schemeClr val="dk1"/>
                </a:solidFill>
                <a:latin typeface="Calibri"/>
                <a:ea typeface="Calibri"/>
                <a:cs typeface="Calibri"/>
                <a:sym typeface="Calibri"/>
              </a:rPr>
              <a:t>δεδομένα, συστήματα πληροφοριών και πληροφοριών,</a:t>
            </a:r>
            <a:endParaRPr sz="1000">
              <a:solidFill>
                <a:schemeClr val="dk1"/>
              </a:solidFill>
              <a:latin typeface="Calibri"/>
              <a:ea typeface="Calibri"/>
              <a:cs typeface="Calibri"/>
              <a:sym typeface="Calibri"/>
            </a:endParaRPr>
          </a:p>
          <a:p>
            <a:pPr marL="194945" marR="0" lvl="0" indent="-182245" algn="l" rtl="0">
              <a:lnSpc>
                <a:spcPct val="100000"/>
              </a:lnSpc>
              <a:spcBef>
                <a:spcPts val="880"/>
              </a:spcBef>
              <a:spcAft>
                <a:spcPts val="0"/>
              </a:spcAft>
              <a:buClr>
                <a:schemeClr val="dk1"/>
              </a:buClr>
              <a:buSzPts val="1500"/>
              <a:buFont typeface="Calibri"/>
              <a:buChar char="◦"/>
            </a:pPr>
            <a:r>
              <a:rPr lang="en-US" sz="1000">
                <a:solidFill>
                  <a:schemeClr val="dk1"/>
                </a:solidFill>
                <a:latin typeface="Calibri"/>
                <a:ea typeface="Calibri"/>
                <a:cs typeface="Calibri"/>
                <a:sym typeface="Calibri"/>
              </a:rPr>
              <a:t>πρότυπα, κατευθυντήριες γραμμές και μοντέλα που έχει υιοθετήσει η οργάνωση,</a:t>
            </a:r>
            <a:endParaRPr sz="1000">
              <a:solidFill>
                <a:schemeClr val="dk1"/>
              </a:solidFill>
              <a:latin typeface="Calibri"/>
              <a:ea typeface="Calibri"/>
              <a:cs typeface="Calibri"/>
              <a:sym typeface="Calibri"/>
            </a:endParaRPr>
          </a:p>
          <a:p>
            <a:pPr marL="269240" marR="5080" lvl="0" indent="0" algn="l" rtl="0">
              <a:lnSpc>
                <a:spcPct val="107000"/>
              </a:lnSpc>
              <a:spcBef>
                <a:spcPts val="605"/>
              </a:spcBef>
              <a:spcAft>
                <a:spcPts val="0"/>
              </a:spcAft>
              <a:buNone/>
            </a:pPr>
            <a:r>
              <a:rPr lang="en-US" sz="1000">
                <a:solidFill>
                  <a:schemeClr val="dk1"/>
                </a:solidFill>
                <a:latin typeface="Calibri"/>
                <a:ea typeface="Calibri"/>
                <a:cs typeface="Calibri"/>
                <a:sym typeface="Calibri"/>
              </a:rPr>
              <a:t>- ικανότητες, οι οποίες νοούνται ως πόροι και γνώσεις π.χ. κεφάλαιο, χρόνος, άνθρωποι, πνευματική ιδιοκτησία, διαδικασίες, συστήματα και  τεχνολογίες),</a:t>
            </a:r>
            <a:endParaRPr sz="10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264"/>
          <p:cNvSpPr txBox="1">
            <a:spLocks noGrp="1"/>
          </p:cNvSpPr>
          <p:nvPr>
            <p:ph type="title"/>
          </p:nvPr>
        </p:nvSpPr>
        <p:spPr>
          <a:xfrm>
            <a:off x="1059180" y="415925"/>
            <a:ext cx="416877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Δραστηριότητα διαχείρισης κινδύνων</a:t>
            </a:r>
            <a:endParaRPr sz="2100">
              <a:latin typeface="Calibri"/>
              <a:ea typeface="Calibri"/>
              <a:cs typeface="Calibri"/>
              <a:sym typeface="Calibri"/>
            </a:endParaRPr>
          </a:p>
        </p:txBody>
      </p:sp>
      <p:sp>
        <p:nvSpPr>
          <p:cNvPr id="4530" name="Google Shape;4530;p264"/>
          <p:cNvSpPr txBox="1"/>
          <p:nvPr/>
        </p:nvSpPr>
        <p:spPr>
          <a:xfrm>
            <a:off x="571500" y="988116"/>
            <a:ext cx="7843520" cy="4729480"/>
          </a:xfrm>
          <a:prstGeom prst="rect">
            <a:avLst/>
          </a:prstGeom>
          <a:noFill/>
          <a:ln>
            <a:noFill/>
          </a:ln>
        </p:spPr>
        <p:txBody>
          <a:bodyPr spcFirstLastPara="1" wrap="square" lIns="0" tIns="66025" rIns="0" bIns="0" anchor="t" anchorCtr="0">
            <a:spAutoFit/>
          </a:bodyPr>
          <a:lstStyle/>
          <a:p>
            <a:pPr marL="234950" marR="0" lvl="0" indent="-222250" algn="l" rtl="0">
              <a:lnSpc>
                <a:spcPct val="100000"/>
              </a:lnSpc>
              <a:spcBef>
                <a:spcPts val="0"/>
              </a:spcBef>
              <a:spcAft>
                <a:spcPts val="0"/>
              </a:spcAft>
              <a:buClr>
                <a:schemeClr val="dk1"/>
              </a:buClr>
              <a:buSzPts val="2800"/>
              <a:buFont typeface="Arial"/>
              <a:buChar char="•"/>
            </a:pPr>
            <a:r>
              <a:rPr lang="en-US" sz="1850">
                <a:solidFill>
                  <a:schemeClr val="dk1"/>
                </a:solidFill>
                <a:latin typeface="Arial"/>
                <a:ea typeface="Arial"/>
                <a:cs typeface="Arial"/>
                <a:sym typeface="Arial"/>
              </a:rPr>
              <a:t>Προσδιορισμός των περιουσιακών στοιχείων</a:t>
            </a:r>
            <a:endParaRPr sz="1850">
              <a:solidFill>
                <a:schemeClr val="dk1"/>
              </a:solidFill>
              <a:latin typeface="Arial"/>
              <a:ea typeface="Arial"/>
              <a:cs typeface="Arial"/>
              <a:sym typeface="Arial"/>
            </a:endParaRPr>
          </a:p>
          <a:p>
            <a:pPr marL="234950" marR="0" lvl="0" indent="-222250" algn="l" rtl="0">
              <a:lnSpc>
                <a:spcPct val="100000"/>
              </a:lnSpc>
              <a:spcBef>
                <a:spcPts val="1585"/>
              </a:spcBef>
              <a:spcAft>
                <a:spcPts val="0"/>
              </a:spcAft>
              <a:buClr>
                <a:schemeClr val="dk1"/>
              </a:buClr>
              <a:buSzPts val="2800"/>
              <a:buFont typeface="Arial"/>
              <a:buChar char="•"/>
            </a:pPr>
            <a:r>
              <a:rPr lang="en-US" sz="1850">
                <a:solidFill>
                  <a:schemeClr val="dk1"/>
                </a:solidFill>
                <a:latin typeface="Arial"/>
                <a:ea typeface="Arial"/>
                <a:cs typeface="Arial"/>
                <a:sym typeface="Arial"/>
              </a:rPr>
              <a:t>Προσδιορισμός των απειλών για τα εν λόγω περιουσιακά στοιχεία</a:t>
            </a:r>
            <a:endParaRPr sz="1850">
              <a:solidFill>
                <a:schemeClr val="dk1"/>
              </a:solidFill>
              <a:latin typeface="Arial"/>
              <a:ea typeface="Arial"/>
              <a:cs typeface="Arial"/>
              <a:sym typeface="Arial"/>
            </a:endParaRPr>
          </a:p>
          <a:p>
            <a:pPr marL="12700" marR="5080" lvl="0" indent="-177799" algn="l" rtl="0">
              <a:lnSpc>
                <a:spcPct val="100699"/>
              </a:lnSpc>
              <a:spcBef>
                <a:spcPts val="1455"/>
              </a:spcBef>
              <a:spcAft>
                <a:spcPts val="0"/>
              </a:spcAft>
              <a:buClr>
                <a:schemeClr val="dk1"/>
              </a:buClr>
              <a:buSzPts val="2800"/>
              <a:buFont typeface="Arial"/>
              <a:buChar char="•"/>
            </a:pPr>
            <a:r>
              <a:rPr lang="en-US" sz="1850">
                <a:solidFill>
                  <a:schemeClr val="dk1"/>
                </a:solidFill>
                <a:latin typeface="Arial"/>
                <a:ea typeface="Arial"/>
                <a:cs typeface="Arial"/>
                <a:sym typeface="Arial"/>
              </a:rPr>
              <a:t>Προσδιορισμός των ευπαθειών που ενδέχεται να εκμεταλλευτούν από τις  απειλές</a:t>
            </a:r>
            <a:endParaRPr sz="1850">
              <a:solidFill>
                <a:schemeClr val="dk1"/>
              </a:solidFill>
              <a:latin typeface="Arial"/>
              <a:ea typeface="Arial"/>
              <a:cs typeface="Arial"/>
              <a:sym typeface="Arial"/>
            </a:endParaRPr>
          </a:p>
          <a:p>
            <a:pPr marL="0" marR="0" lvl="0" indent="0" algn="l" rtl="0">
              <a:lnSpc>
                <a:spcPct val="100000"/>
              </a:lnSpc>
              <a:spcBef>
                <a:spcPts val="55"/>
              </a:spcBef>
              <a:spcAft>
                <a:spcPts val="0"/>
              </a:spcAft>
              <a:buClr>
                <a:schemeClr val="dk1"/>
              </a:buClr>
              <a:buSzPts val="1550"/>
              <a:buFont typeface="Arial"/>
              <a:buNone/>
            </a:pPr>
            <a:endParaRPr sz="1550">
              <a:solidFill>
                <a:schemeClr val="dk1"/>
              </a:solidFill>
              <a:latin typeface="Arial"/>
              <a:ea typeface="Arial"/>
              <a:cs typeface="Arial"/>
              <a:sym typeface="Arial"/>
            </a:endParaRPr>
          </a:p>
          <a:p>
            <a:pPr marL="12700" marR="1658620" lvl="0" indent="-177799" algn="l" rtl="0">
              <a:lnSpc>
                <a:spcPct val="118378"/>
              </a:lnSpc>
              <a:spcBef>
                <a:spcPts val="0"/>
              </a:spcBef>
              <a:spcAft>
                <a:spcPts val="0"/>
              </a:spcAft>
              <a:buClr>
                <a:schemeClr val="dk1"/>
              </a:buClr>
              <a:buSzPts val="2800"/>
              <a:buFont typeface="Arial"/>
              <a:buChar char="•"/>
            </a:pPr>
            <a:r>
              <a:rPr lang="en-US" sz="1850">
                <a:solidFill>
                  <a:schemeClr val="dk1"/>
                </a:solidFill>
                <a:latin typeface="Arial"/>
                <a:ea typeface="Arial"/>
                <a:cs typeface="Arial"/>
                <a:sym typeface="Arial"/>
              </a:rPr>
              <a:t>Προσδιορισμός των επιπτώσεων που μπορεί να έχουν οι  απώλειες της CIAA στα εν λόγω περιουσιακά στοιχεία</a:t>
            </a:r>
            <a:endParaRPr sz="1850">
              <a:solidFill>
                <a:schemeClr val="dk1"/>
              </a:solidFill>
              <a:latin typeface="Arial"/>
              <a:ea typeface="Arial"/>
              <a:cs typeface="Arial"/>
              <a:sym typeface="Arial"/>
            </a:endParaRPr>
          </a:p>
          <a:p>
            <a:pPr marL="367030" marR="0" lvl="1" indent="-120649" algn="l" rtl="0">
              <a:lnSpc>
                <a:spcPct val="100000"/>
              </a:lnSpc>
              <a:spcBef>
                <a:spcPts val="750"/>
              </a:spcBef>
              <a:spcAft>
                <a:spcPts val="0"/>
              </a:spcAft>
              <a:buClr>
                <a:schemeClr val="dk1"/>
              </a:buClr>
              <a:buSzPts val="1900"/>
              <a:buFont typeface="Arial"/>
              <a:buChar char="•"/>
            </a:pPr>
            <a:r>
              <a:rPr lang="en-US" sz="1300" b="0" i="0" u="none" strike="noStrike" cap="none">
                <a:solidFill>
                  <a:schemeClr val="dk1"/>
                </a:solidFill>
                <a:latin typeface="Arial"/>
                <a:ea typeface="Arial"/>
                <a:cs typeface="Arial"/>
                <a:sym typeface="Arial"/>
              </a:rPr>
              <a:t>Τα περιουσιακά στοιχεία είναι πόροι ή πληροφορίες που πρέπει να προστατευθούν</a:t>
            </a:r>
            <a:endParaRPr sz="1300" b="0" i="0" u="none" strike="noStrike" cap="none">
              <a:solidFill>
                <a:schemeClr val="dk1"/>
              </a:solidFill>
              <a:latin typeface="Arial"/>
              <a:ea typeface="Arial"/>
              <a:cs typeface="Arial"/>
              <a:sym typeface="Arial"/>
            </a:endParaRPr>
          </a:p>
          <a:p>
            <a:pPr marL="353060" marR="0" lvl="1" indent="-120649" algn="l" rtl="0">
              <a:lnSpc>
                <a:spcPct val="100000"/>
              </a:lnSpc>
              <a:spcBef>
                <a:spcPts val="265"/>
              </a:spcBef>
              <a:spcAft>
                <a:spcPts val="0"/>
              </a:spcAft>
              <a:buClr>
                <a:schemeClr val="dk1"/>
              </a:buClr>
              <a:buSzPts val="1900"/>
              <a:buFont typeface="Arial"/>
              <a:buChar char="•"/>
            </a:pPr>
            <a:r>
              <a:rPr lang="en-US" sz="1300" b="0" i="0" u="none" strike="noStrike" cap="none">
                <a:solidFill>
                  <a:schemeClr val="dk1"/>
                </a:solidFill>
                <a:latin typeface="Arial"/>
                <a:ea typeface="Arial"/>
                <a:cs typeface="Arial"/>
                <a:sym typeface="Arial"/>
              </a:rPr>
              <a:t>Στόχος</a:t>
            </a:r>
            <a:endParaRPr sz="1300" b="0" i="0" u="none" strike="noStrike" cap="none">
              <a:solidFill>
                <a:schemeClr val="dk1"/>
              </a:solidFill>
              <a:latin typeface="Arial"/>
              <a:ea typeface="Arial"/>
              <a:cs typeface="Arial"/>
              <a:sym typeface="Arial"/>
            </a:endParaRPr>
          </a:p>
          <a:p>
            <a:pPr marL="784860" marR="0" lvl="2" indent="-82549" algn="l" rtl="0">
              <a:lnSpc>
                <a:spcPct val="100000"/>
              </a:lnSpc>
              <a:spcBef>
                <a:spcPts val="20"/>
              </a:spcBef>
              <a:spcAft>
                <a:spcPts val="0"/>
              </a:spcAft>
              <a:buClr>
                <a:schemeClr val="dk1"/>
              </a:buClr>
              <a:buSzPts val="1300"/>
              <a:buFont typeface="Arial"/>
              <a:buChar char="•"/>
            </a:pPr>
            <a:r>
              <a:rPr lang="en-US" sz="900" b="0" i="0" u="none" strike="noStrike" cap="none">
                <a:solidFill>
                  <a:schemeClr val="dk1"/>
                </a:solidFill>
                <a:latin typeface="Calibri"/>
                <a:ea typeface="Calibri"/>
                <a:cs typeface="Calibri"/>
                <a:sym typeface="Calibri"/>
              </a:rPr>
              <a:t>Προληπτική συλλογή όλων των απαραίτητων πληροφοριών σχετικά με τα περιουσιακά στοιχεία μιας οργάνωσης</a:t>
            </a:r>
            <a:endParaRPr sz="900" b="0" i="0" u="none" strike="noStrike" cap="none">
              <a:solidFill>
                <a:schemeClr val="dk1"/>
              </a:solidFill>
              <a:latin typeface="Calibri"/>
              <a:ea typeface="Calibri"/>
              <a:cs typeface="Calibri"/>
              <a:sym typeface="Calibri"/>
            </a:endParaRPr>
          </a:p>
          <a:p>
            <a:pPr marL="1637029" marR="2024379" lvl="0" indent="-457199" algn="l" rtl="0">
              <a:lnSpc>
                <a:spcPct val="100000"/>
              </a:lnSpc>
              <a:spcBef>
                <a:spcPts val="30"/>
              </a:spcBef>
              <a:spcAft>
                <a:spcPts val="0"/>
              </a:spcAft>
              <a:buNone/>
            </a:pPr>
            <a:r>
              <a:rPr lang="en-US" sz="900">
                <a:solidFill>
                  <a:schemeClr val="dk1"/>
                </a:solidFill>
                <a:latin typeface="Calibri"/>
                <a:ea typeface="Calibri"/>
                <a:cs typeface="Calibri"/>
                <a:sym typeface="Calibri"/>
              </a:rPr>
              <a:t>Παρακολούθηση των εντοπισμένων περιουσιακών στοιχείων για να ενημερωθείτε για  τις επιθέσεις Ανάληψη των απαραίτητων ενεργειών</a:t>
            </a:r>
            <a:endParaRPr sz="900">
              <a:solidFill>
                <a:schemeClr val="dk1"/>
              </a:solidFill>
              <a:latin typeface="Calibri"/>
              <a:ea typeface="Calibri"/>
              <a:cs typeface="Calibri"/>
              <a:sym typeface="Calibri"/>
            </a:endParaRPr>
          </a:p>
          <a:p>
            <a:pPr marL="353060" marR="0" lvl="1" indent="-120649" algn="l" rtl="0">
              <a:lnSpc>
                <a:spcPct val="100000"/>
              </a:lnSpc>
              <a:spcBef>
                <a:spcPts val="80"/>
              </a:spcBef>
              <a:spcAft>
                <a:spcPts val="0"/>
              </a:spcAft>
              <a:buClr>
                <a:schemeClr val="dk1"/>
              </a:buClr>
              <a:buSzPts val="1900"/>
              <a:buFont typeface="Arial"/>
              <a:buChar char="•"/>
            </a:pPr>
            <a:r>
              <a:rPr lang="en-US" sz="1300" b="0" i="0" u="none" strike="noStrike" cap="none">
                <a:solidFill>
                  <a:schemeClr val="dk1"/>
                </a:solidFill>
                <a:latin typeface="Calibri"/>
                <a:ea typeface="Calibri"/>
                <a:cs typeface="Calibri"/>
                <a:sym typeface="Calibri"/>
              </a:rPr>
              <a:t>Σημασία</a:t>
            </a:r>
            <a:endParaRPr sz="1300" b="0" i="0" u="none" strike="noStrike" cap="none">
              <a:solidFill>
                <a:schemeClr val="dk1"/>
              </a:solidFill>
              <a:latin typeface="Calibri"/>
              <a:ea typeface="Calibri"/>
              <a:cs typeface="Calibri"/>
              <a:sym typeface="Calibri"/>
            </a:endParaRPr>
          </a:p>
          <a:p>
            <a:pPr marL="784860" marR="0" lvl="2" indent="-82549" algn="l" rtl="0">
              <a:lnSpc>
                <a:spcPct val="100000"/>
              </a:lnSpc>
              <a:spcBef>
                <a:spcPts val="135"/>
              </a:spcBef>
              <a:spcAft>
                <a:spcPts val="0"/>
              </a:spcAft>
              <a:buClr>
                <a:schemeClr val="dk1"/>
              </a:buClr>
              <a:buSzPts val="1300"/>
              <a:buFont typeface="Arial"/>
              <a:buChar char="•"/>
            </a:pPr>
            <a:r>
              <a:rPr lang="en-US" sz="900" b="0" i="0" u="none" strike="noStrike" cap="none">
                <a:solidFill>
                  <a:schemeClr val="dk1"/>
                </a:solidFill>
                <a:latin typeface="Calibri"/>
                <a:ea typeface="Calibri"/>
                <a:cs typeface="Calibri"/>
                <a:sym typeface="Calibri"/>
              </a:rPr>
              <a:t>Οι περισσότερες οργανώσεις δεν γνωρίζουν τους συμβιβασμούς</a:t>
            </a:r>
            <a:endParaRPr sz="900" b="0" i="0" u="none" strike="noStrike" cap="none">
              <a:solidFill>
                <a:schemeClr val="dk1"/>
              </a:solidFill>
              <a:latin typeface="Calibri"/>
              <a:ea typeface="Calibri"/>
              <a:cs typeface="Calibri"/>
              <a:sym typeface="Calibri"/>
            </a:endParaRPr>
          </a:p>
          <a:p>
            <a:pPr marL="1242060" marR="0" lvl="3" indent="-82549" algn="l" rtl="0">
              <a:lnSpc>
                <a:spcPct val="100000"/>
              </a:lnSpc>
              <a:spcBef>
                <a:spcPts val="120"/>
              </a:spcBef>
              <a:spcAft>
                <a:spcPts val="0"/>
              </a:spcAft>
              <a:buClr>
                <a:schemeClr val="dk1"/>
              </a:buClr>
              <a:buSzPts val="1300"/>
              <a:buFont typeface="Arial"/>
              <a:buChar char="•"/>
            </a:pPr>
            <a:r>
              <a:rPr lang="en-US" sz="900" b="0" i="0" u="none" strike="noStrike" cap="none">
                <a:solidFill>
                  <a:schemeClr val="dk1"/>
                </a:solidFill>
                <a:latin typeface="Calibri"/>
                <a:ea typeface="Calibri"/>
                <a:cs typeface="Calibri"/>
                <a:sym typeface="Calibri"/>
              </a:rPr>
              <a:t>Το 92% όλων των περιστατικών ασφάλειας πληροφοριών το 2011 εντοπίστηκαν από τρίτους</a:t>
            </a:r>
            <a:endParaRPr sz="900" b="0" i="0" u="none" strike="noStrike" cap="none">
              <a:solidFill>
                <a:schemeClr val="dk1"/>
              </a:solidFill>
              <a:latin typeface="Calibri"/>
              <a:ea typeface="Calibri"/>
              <a:cs typeface="Calibri"/>
              <a:sym typeface="Calibri"/>
            </a:endParaRPr>
          </a:p>
          <a:p>
            <a:pPr marL="1699260" marR="0" lvl="4" indent="-82549" algn="l" rtl="0">
              <a:lnSpc>
                <a:spcPct val="100000"/>
              </a:lnSpc>
              <a:spcBef>
                <a:spcPts val="120"/>
              </a:spcBef>
              <a:spcAft>
                <a:spcPts val="0"/>
              </a:spcAft>
              <a:buClr>
                <a:schemeClr val="dk1"/>
              </a:buClr>
              <a:buSzPts val="1300"/>
              <a:buFont typeface="Arial"/>
              <a:buChar char="•"/>
            </a:pPr>
            <a:r>
              <a:rPr lang="en-US" sz="900" b="0" i="0" u="none" strike="noStrike" cap="none">
                <a:solidFill>
                  <a:schemeClr val="dk1"/>
                </a:solidFill>
                <a:latin typeface="Calibri"/>
                <a:ea typeface="Calibri"/>
                <a:cs typeface="Calibri"/>
                <a:sym typeface="Calibri"/>
              </a:rPr>
              <a:t>Π.χ. επιβολή του νόμου, άλλοι πάροχοι υπηρεσιών διαδικτύου</a:t>
            </a:r>
            <a:endParaRPr sz="900" b="0" i="0" u="none" strike="noStrike" cap="none">
              <a:solidFill>
                <a:schemeClr val="dk1"/>
              </a:solidFill>
              <a:latin typeface="Calibri"/>
              <a:ea typeface="Calibri"/>
              <a:cs typeface="Calibri"/>
              <a:sym typeface="Calibri"/>
            </a:endParaRPr>
          </a:p>
          <a:p>
            <a:pPr marL="1242060" marR="0" lvl="3" indent="-82549" algn="l" rtl="0">
              <a:lnSpc>
                <a:spcPct val="100000"/>
              </a:lnSpc>
              <a:spcBef>
                <a:spcPts val="130"/>
              </a:spcBef>
              <a:spcAft>
                <a:spcPts val="0"/>
              </a:spcAft>
              <a:buClr>
                <a:schemeClr val="dk1"/>
              </a:buClr>
              <a:buSzPts val="1300"/>
              <a:buFont typeface="Arial"/>
              <a:buChar char="•"/>
            </a:pPr>
            <a:r>
              <a:rPr lang="en-US" sz="900" b="0" i="0" u="none" strike="noStrike" cap="none">
                <a:solidFill>
                  <a:schemeClr val="dk1"/>
                </a:solidFill>
                <a:latin typeface="Calibri"/>
                <a:ea typeface="Calibri"/>
                <a:cs typeface="Calibri"/>
                <a:sym typeface="Calibri"/>
              </a:rPr>
              <a:t>Συχνά οι επιτιθέμενοι έχουν ξεις εβδομάδες ή μήνες.</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4"/>
        <p:cNvGrpSpPr/>
        <p:nvPr/>
      </p:nvGrpSpPr>
      <p:grpSpPr>
        <a:xfrm>
          <a:off x="0" y="0"/>
          <a:ext cx="0" cy="0"/>
          <a:chOff x="0" y="0"/>
          <a:chExt cx="0" cy="0"/>
        </a:xfrm>
      </p:grpSpPr>
      <p:sp>
        <p:nvSpPr>
          <p:cNvPr id="4535" name="Google Shape;4535;p265"/>
          <p:cNvSpPr txBox="1">
            <a:spLocks noGrp="1"/>
          </p:cNvSpPr>
          <p:nvPr>
            <p:ph type="title"/>
          </p:nvPr>
        </p:nvSpPr>
        <p:spPr>
          <a:xfrm>
            <a:off x="873760" y="207009"/>
            <a:ext cx="336169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9EDA"/>
                </a:solidFill>
                <a:latin typeface="Calibri"/>
                <a:ea typeface="Calibri"/>
                <a:cs typeface="Calibri"/>
                <a:sym typeface="Calibri"/>
              </a:rPr>
              <a:t>Τύποι περιουσιακών στοιχείων</a:t>
            </a:r>
            <a:endParaRPr sz="2100">
              <a:latin typeface="Calibri"/>
              <a:ea typeface="Calibri"/>
              <a:cs typeface="Calibri"/>
              <a:sym typeface="Calibri"/>
            </a:endParaRPr>
          </a:p>
        </p:txBody>
      </p:sp>
      <p:sp>
        <p:nvSpPr>
          <p:cNvPr id="4536" name="Google Shape;4536;p265"/>
          <p:cNvSpPr txBox="1"/>
          <p:nvPr/>
        </p:nvSpPr>
        <p:spPr>
          <a:xfrm>
            <a:off x="598169" y="1029573"/>
            <a:ext cx="7180580" cy="4361815"/>
          </a:xfrm>
          <a:prstGeom prst="rect">
            <a:avLst/>
          </a:prstGeom>
          <a:noFill/>
          <a:ln>
            <a:noFill/>
          </a:ln>
        </p:spPr>
        <p:txBody>
          <a:bodyPr spcFirstLastPara="1" wrap="square" lIns="0" tIns="42525" rIns="0" bIns="0" anchor="t" anchorCtr="0">
            <a:spAutoFit/>
          </a:bodyPr>
          <a:lstStyle/>
          <a:p>
            <a:pPr marL="355600" marR="0" lvl="0" indent="-342900" algn="l" rtl="0">
              <a:lnSpc>
                <a:spcPct val="100000"/>
              </a:lnSpc>
              <a:spcBef>
                <a:spcPts val="0"/>
              </a:spcBef>
              <a:spcAft>
                <a:spcPts val="0"/>
              </a:spcAft>
              <a:buClr>
                <a:schemeClr val="dk1"/>
              </a:buClr>
              <a:buSzPts val="1800"/>
              <a:buFont typeface="Arial"/>
              <a:buChar char="•"/>
            </a:pPr>
            <a:r>
              <a:rPr lang="en-US" sz="1200">
                <a:solidFill>
                  <a:schemeClr val="dk1"/>
                </a:solidFill>
                <a:latin typeface="Calibri"/>
                <a:ea typeface="Calibri"/>
                <a:cs typeface="Calibri"/>
                <a:sym typeface="Calibri"/>
              </a:rPr>
              <a:t>Γενικά</a:t>
            </a:r>
            <a:endParaRPr sz="1200">
              <a:solidFill>
                <a:schemeClr val="dk1"/>
              </a:solidFill>
              <a:latin typeface="Calibri"/>
              <a:ea typeface="Calibri"/>
              <a:cs typeface="Calibri"/>
              <a:sym typeface="Calibri"/>
            </a:endParaRPr>
          </a:p>
          <a:p>
            <a:pPr marL="756285" marR="0" lvl="1" indent="-287019" algn="l" rtl="0">
              <a:lnSpc>
                <a:spcPct val="100000"/>
              </a:lnSpc>
              <a:spcBef>
                <a:spcPts val="320"/>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Περιουσιακά στοιχεία που απαντώνται στους περισσότερους οργανισμούς</a:t>
            </a:r>
            <a:endParaRPr sz="1050" b="0" i="0" u="none" strike="noStrike" cap="none">
              <a:solidFill>
                <a:schemeClr val="dk1"/>
              </a:solidFill>
              <a:latin typeface="Calibri"/>
              <a:ea typeface="Calibri"/>
              <a:cs typeface="Calibri"/>
              <a:sym typeface="Calibri"/>
            </a:endParaRPr>
          </a:p>
          <a:p>
            <a:pPr marL="756285" marR="0" lvl="1" indent="-287019" algn="l" rtl="0">
              <a:lnSpc>
                <a:spcPct val="100000"/>
              </a:lnSpc>
              <a:spcBef>
                <a:spcPts val="210"/>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Π.χ. ηλεκτρονικό ταχυδρομείο</a:t>
            </a:r>
            <a:endParaRPr sz="1050" b="0" i="0" u="none" strike="noStrike" cap="none">
              <a:solidFill>
                <a:schemeClr val="dk1"/>
              </a:solidFill>
              <a:latin typeface="Calibri"/>
              <a:ea typeface="Calibri"/>
              <a:cs typeface="Calibri"/>
              <a:sym typeface="Calibri"/>
            </a:endParaRPr>
          </a:p>
          <a:p>
            <a:pPr marL="756285" marR="0" lvl="1" indent="-287019" algn="l" rtl="0">
              <a:lnSpc>
                <a:spcPct val="100000"/>
              </a:lnSpc>
              <a:spcBef>
                <a:spcPts val="21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Πιθανές λίστες ελέγχου σε ολόκληρη τη βιομηχανία</a:t>
            </a:r>
            <a:endParaRPr sz="1050" b="0" i="0" u="none" strike="noStrike" cap="none">
              <a:solidFill>
                <a:schemeClr val="dk1"/>
              </a:solidFill>
              <a:latin typeface="Calibri"/>
              <a:ea typeface="Calibri"/>
              <a:cs typeface="Calibri"/>
              <a:sym typeface="Calibri"/>
            </a:endParaRPr>
          </a:p>
          <a:p>
            <a:pPr marL="355600" marR="0" lvl="0" indent="-342900" algn="l" rtl="0">
              <a:lnSpc>
                <a:spcPct val="100000"/>
              </a:lnSpc>
              <a:spcBef>
                <a:spcPts val="865"/>
              </a:spcBef>
              <a:spcAft>
                <a:spcPts val="0"/>
              </a:spcAft>
              <a:buClr>
                <a:schemeClr val="dk1"/>
              </a:buClr>
              <a:buSzPts val="1800"/>
              <a:buFont typeface="Arial"/>
              <a:buChar char="•"/>
            </a:pPr>
            <a:r>
              <a:rPr lang="en-US" sz="1200">
                <a:solidFill>
                  <a:schemeClr val="dk1"/>
                </a:solidFill>
                <a:latin typeface="Calibri"/>
                <a:ea typeface="Calibri"/>
                <a:cs typeface="Calibri"/>
                <a:sym typeface="Calibri"/>
              </a:rPr>
              <a:t>Ιδιοσυγκρασιακός</a:t>
            </a:r>
            <a:endParaRPr sz="1200">
              <a:solidFill>
                <a:schemeClr val="dk1"/>
              </a:solidFill>
              <a:latin typeface="Calibri"/>
              <a:ea typeface="Calibri"/>
              <a:cs typeface="Calibri"/>
              <a:sym typeface="Calibri"/>
            </a:endParaRPr>
          </a:p>
          <a:p>
            <a:pPr marL="756285" marR="0" lvl="1" indent="-287019" algn="l" rtl="0">
              <a:lnSpc>
                <a:spcPct val="100000"/>
              </a:lnSpc>
              <a:spcBef>
                <a:spcPts val="31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Διακρίνονται σε έναν οργανισμό</a:t>
            </a:r>
            <a:endParaRPr sz="1050" b="0" i="0" u="none" strike="noStrike" cap="none">
              <a:solidFill>
                <a:schemeClr val="dk1"/>
              </a:solidFill>
              <a:latin typeface="Calibri"/>
              <a:ea typeface="Calibri"/>
              <a:cs typeface="Calibri"/>
              <a:sym typeface="Calibri"/>
            </a:endParaRPr>
          </a:p>
          <a:p>
            <a:pPr marL="227965" marR="4582160" lvl="2" indent="-227965" algn="r" rtl="0">
              <a:lnSpc>
                <a:spcPct val="100000"/>
              </a:lnSpc>
              <a:spcBef>
                <a:spcPts val="675"/>
              </a:spcBef>
              <a:spcAft>
                <a:spcPts val="0"/>
              </a:spcAft>
              <a:buClr>
                <a:schemeClr val="dk1"/>
              </a:buClr>
              <a:buSzPts val="1400"/>
              <a:buFont typeface="Arial"/>
              <a:buChar char="•"/>
            </a:pPr>
            <a:r>
              <a:rPr lang="en-US" sz="900" b="0" i="0" u="none" strike="noStrike" cap="none">
                <a:solidFill>
                  <a:schemeClr val="dk1"/>
                </a:solidFill>
                <a:latin typeface="Calibri"/>
                <a:ea typeface="Calibri"/>
                <a:cs typeface="Calibri"/>
                <a:sym typeface="Calibri"/>
              </a:rPr>
              <a:t>Π.χ. μεταγραφές φοιτητών</a:t>
            </a:r>
            <a:endParaRPr sz="900" b="0" i="0" u="none" strike="noStrike" cap="none">
              <a:solidFill>
                <a:schemeClr val="dk1"/>
              </a:solidFill>
              <a:latin typeface="Calibri"/>
              <a:ea typeface="Calibri"/>
              <a:cs typeface="Calibri"/>
              <a:sym typeface="Calibri"/>
            </a:endParaRPr>
          </a:p>
          <a:p>
            <a:pPr marL="285750" marR="4578985" lvl="1" indent="-285750" algn="r" rtl="0">
              <a:lnSpc>
                <a:spcPct val="100000"/>
              </a:lnSpc>
              <a:spcBef>
                <a:spcPts val="31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Σωστή ταυτοποίηση δύσκολη</a:t>
            </a:r>
            <a:endParaRPr sz="1050" b="0" i="0" u="none" strike="noStrike" cap="none">
              <a:solidFill>
                <a:schemeClr val="dk1"/>
              </a:solidFill>
              <a:latin typeface="Calibri"/>
              <a:ea typeface="Calibri"/>
              <a:cs typeface="Calibri"/>
              <a:sym typeface="Calibri"/>
            </a:endParaRPr>
          </a:p>
          <a:p>
            <a:pPr marL="756285" marR="0" lvl="1" indent="-287019" algn="l" rtl="0">
              <a:lnSpc>
                <a:spcPct val="100000"/>
              </a:lnSpc>
              <a:spcBef>
                <a:spcPts val="21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απαιτεί τον προσδιορισμό των διεργασιών, των διαδικασιών και των δραστηριοτήτων στον οργανισμό</a:t>
            </a:r>
            <a:endParaRPr sz="1050" b="0" i="0" u="none" strike="noStrike" cap="none">
              <a:solidFill>
                <a:schemeClr val="dk1"/>
              </a:solidFill>
              <a:latin typeface="Calibri"/>
              <a:ea typeface="Calibri"/>
              <a:cs typeface="Calibri"/>
              <a:sym typeface="Calibri"/>
            </a:endParaRPr>
          </a:p>
          <a:p>
            <a:pPr marL="1156335" marR="0" lvl="2" indent="-228600" algn="l" rtl="0">
              <a:lnSpc>
                <a:spcPct val="100000"/>
              </a:lnSpc>
              <a:spcBef>
                <a:spcPts val="720"/>
              </a:spcBef>
              <a:spcAft>
                <a:spcPts val="0"/>
              </a:spcAft>
              <a:buClr>
                <a:schemeClr val="dk1"/>
              </a:buClr>
              <a:buSzPts val="1400"/>
              <a:buFont typeface="Arial"/>
              <a:buChar char="•"/>
            </a:pPr>
            <a:r>
              <a:rPr lang="en-US" sz="900" b="0" i="0" u="none" strike="noStrike" cap="none">
                <a:solidFill>
                  <a:schemeClr val="dk1"/>
                </a:solidFill>
                <a:latin typeface="Calibri"/>
                <a:ea typeface="Calibri"/>
                <a:cs typeface="Calibri"/>
                <a:sym typeface="Calibri"/>
              </a:rPr>
              <a:t>Απαραίτητη σημαντική προσπάθεια και προσοχή στη λεπτομέρεια</a:t>
            </a:r>
            <a:endParaRPr sz="900" b="0" i="0" u="none" strike="noStrike" cap="none">
              <a:solidFill>
                <a:schemeClr val="dk1"/>
              </a:solidFill>
              <a:latin typeface="Calibri"/>
              <a:ea typeface="Calibri"/>
              <a:cs typeface="Calibri"/>
              <a:sym typeface="Calibri"/>
            </a:endParaRPr>
          </a:p>
          <a:p>
            <a:pPr marL="83820" marR="0" lvl="0" indent="-95249" algn="l" rtl="0">
              <a:lnSpc>
                <a:spcPct val="100000"/>
              </a:lnSpc>
              <a:spcBef>
                <a:spcPts val="200"/>
              </a:spcBef>
              <a:spcAft>
                <a:spcPts val="0"/>
              </a:spcAft>
              <a:buClr>
                <a:schemeClr val="dk1"/>
              </a:buClr>
              <a:buSzPts val="1500"/>
              <a:buFont typeface="Arial"/>
              <a:buChar char="•"/>
            </a:pPr>
            <a:r>
              <a:rPr lang="en-US" sz="1050">
                <a:solidFill>
                  <a:schemeClr val="dk1"/>
                </a:solidFill>
                <a:latin typeface="Calibri"/>
                <a:ea typeface="Calibri"/>
                <a:cs typeface="Calibri"/>
                <a:sym typeface="Calibri"/>
              </a:rPr>
              <a:t>Δύο προσεγγίσεις</a:t>
            </a:r>
            <a:endParaRPr sz="1050">
              <a:solidFill>
                <a:schemeClr val="dk1"/>
              </a:solidFill>
              <a:latin typeface="Calibri"/>
              <a:ea typeface="Calibri"/>
              <a:cs typeface="Calibri"/>
              <a:sym typeface="Calibri"/>
            </a:endParaRPr>
          </a:p>
          <a:p>
            <a:pPr marL="541020" marR="0" lvl="0" indent="-95249" algn="l" rtl="0">
              <a:lnSpc>
                <a:spcPct val="100000"/>
              </a:lnSpc>
              <a:spcBef>
                <a:spcPts val="120"/>
              </a:spcBef>
              <a:spcAft>
                <a:spcPts val="0"/>
              </a:spcAft>
              <a:buClr>
                <a:schemeClr val="dk1"/>
              </a:buClr>
              <a:buSzPts val="1500"/>
              <a:buFont typeface="Arial"/>
              <a:buChar char="•"/>
            </a:pPr>
            <a:r>
              <a:rPr lang="en-US" sz="1050">
                <a:solidFill>
                  <a:schemeClr val="dk1"/>
                </a:solidFill>
                <a:latin typeface="Calibri"/>
                <a:ea typeface="Calibri"/>
                <a:cs typeface="Calibri"/>
                <a:sym typeface="Calibri"/>
              </a:rPr>
              <a:t>Από κάτω προς τα πάνω</a:t>
            </a:r>
            <a:endParaRPr sz="1050">
              <a:solidFill>
                <a:schemeClr val="dk1"/>
              </a:solidFill>
              <a:latin typeface="Calibri"/>
              <a:ea typeface="Calibri"/>
              <a:cs typeface="Calibri"/>
              <a:sym typeface="Calibri"/>
            </a:endParaRPr>
          </a:p>
          <a:p>
            <a:pPr marL="998855" marR="0" lvl="1" indent="-82549" algn="l" rtl="0">
              <a:lnSpc>
                <a:spcPct val="100000"/>
              </a:lnSpc>
              <a:spcBef>
                <a:spcPts val="570"/>
              </a:spcBef>
              <a:spcAft>
                <a:spcPts val="0"/>
              </a:spcAft>
              <a:buClr>
                <a:schemeClr val="dk1"/>
              </a:buClr>
              <a:buSzPts val="1300"/>
              <a:buFont typeface="Arial"/>
              <a:buChar char="•"/>
            </a:pPr>
            <a:r>
              <a:rPr lang="en-US" sz="1050" b="0" i="0" u="none" strike="noStrike" cap="none">
                <a:solidFill>
                  <a:schemeClr val="dk1"/>
                </a:solidFill>
                <a:latin typeface="Calibri"/>
                <a:ea typeface="Calibri"/>
                <a:cs typeface="Calibri"/>
                <a:sym typeface="Calibri"/>
              </a:rPr>
              <a:t>Συζήτηση με συναδέλφους/ Εκμάθηση</a:t>
            </a:r>
            <a:endParaRPr sz="1050" b="0" i="0" u="none" strike="noStrike" cap="none">
              <a:solidFill>
                <a:schemeClr val="dk1"/>
              </a:solidFill>
              <a:latin typeface="Calibri"/>
              <a:ea typeface="Calibri"/>
              <a:cs typeface="Calibri"/>
              <a:sym typeface="Calibri"/>
            </a:endParaRPr>
          </a:p>
          <a:p>
            <a:pPr marL="998855" marR="0" lvl="1" indent="-82549" algn="l" rtl="0">
              <a:lnSpc>
                <a:spcPct val="100000"/>
              </a:lnSpc>
              <a:spcBef>
                <a:spcPts val="660"/>
              </a:spcBef>
              <a:spcAft>
                <a:spcPts val="0"/>
              </a:spcAft>
              <a:buClr>
                <a:schemeClr val="dk1"/>
              </a:buClr>
              <a:buSzPts val="1300"/>
              <a:buFont typeface="Arial"/>
              <a:buChar char="•"/>
            </a:pPr>
            <a:r>
              <a:rPr lang="en-US" sz="1050" b="0" i="0" u="none" strike="noStrike" cap="none">
                <a:solidFill>
                  <a:schemeClr val="dk1"/>
                </a:solidFill>
                <a:latin typeface="Calibri"/>
                <a:ea typeface="Calibri"/>
                <a:cs typeface="Calibri"/>
                <a:sym typeface="Calibri"/>
              </a:rPr>
              <a:t>Μάθετε τις εσωτερικές λειτουργίες της εταιρείας/ Γνώση των εργαζομένων</a:t>
            </a:r>
            <a:endParaRPr sz="1050" b="0" i="0" u="none" strike="noStrike" cap="none">
              <a:solidFill>
                <a:schemeClr val="dk1"/>
              </a:solidFill>
              <a:latin typeface="Calibri"/>
              <a:ea typeface="Calibri"/>
              <a:cs typeface="Calibri"/>
              <a:sym typeface="Calibri"/>
            </a:endParaRPr>
          </a:p>
          <a:p>
            <a:pPr marL="540385" marR="0" lvl="0" indent="-95249" algn="l" rtl="0">
              <a:lnSpc>
                <a:spcPct val="100000"/>
              </a:lnSpc>
              <a:spcBef>
                <a:spcPts val="210"/>
              </a:spcBef>
              <a:spcAft>
                <a:spcPts val="0"/>
              </a:spcAft>
              <a:buClr>
                <a:schemeClr val="dk1"/>
              </a:buClr>
              <a:buSzPts val="1500"/>
              <a:buFont typeface="Arial"/>
              <a:buChar char="•"/>
            </a:pPr>
            <a:r>
              <a:rPr lang="en-US" sz="1050">
                <a:solidFill>
                  <a:schemeClr val="dk1"/>
                </a:solidFill>
                <a:latin typeface="Calibri"/>
                <a:ea typeface="Calibri"/>
                <a:cs typeface="Calibri"/>
                <a:sym typeface="Calibri"/>
              </a:rPr>
              <a:t>Από πάνω προς τα κάτω</a:t>
            </a:r>
            <a:endParaRPr sz="1050">
              <a:solidFill>
                <a:schemeClr val="dk1"/>
              </a:solidFill>
              <a:latin typeface="Calibri"/>
              <a:ea typeface="Calibri"/>
              <a:cs typeface="Calibri"/>
              <a:sym typeface="Calibri"/>
            </a:endParaRPr>
          </a:p>
          <a:p>
            <a:pPr marL="998855" marR="0" lvl="1" indent="-82549" algn="l" rtl="0">
              <a:lnSpc>
                <a:spcPct val="100000"/>
              </a:lnSpc>
              <a:spcBef>
                <a:spcPts val="570"/>
              </a:spcBef>
              <a:spcAft>
                <a:spcPts val="0"/>
              </a:spcAft>
              <a:buClr>
                <a:schemeClr val="dk1"/>
              </a:buClr>
              <a:buSzPts val="1300"/>
              <a:buFont typeface="Arial"/>
              <a:buChar char="•"/>
            </a:pPr>
            <a:r>
              <a:rPr lang="en-US" sz="1050" b="0" i="0" u="none" strike="noStrike" cap="none">
                <a:solidFill>
                  <a:schemeClr val="dk1"/>
                </a:solidFill>
                <a:latin typeface="Calibri"/>
                <a:ea typeface="Calibri"/>
                <a:cs typeface="Calibri"/>
                <a:sym typeface="Calibri"/>
              </a:rPr>
              <a:t>"Σχετικά με εμάς" στην ιστοσελίδα/ Ετήσιες εκθέσεις</a:t>
            </a:r>
            <a:endParaRPr sz="1050" b="0" i="0" u="none" strike="noStrike" cap="none">
              <a:solidFill>
                <a:schemeClr val="dk1"/>
              </a:solidFill>
              <a:latin typeface="Calibri"/>
              <a:ea typeface="Calibri"/>
              <a:cs typeface="Calibri"/>
              <a:sym typeface="Calibri"/>
            </a:endParaRPr>
          </a:p>
          <a:p>
            <a:pPr marL="998855" marR="0" lvl="1" indent="-82549" algn="l" rtl="0">
              <a:lnSpc>
                <a:spcPct val="100000"/>
              </a:lnSpc>
              <a:spcBef>
                <a:spcPts val="675"/>
              </a:spcBef>
              <a:spcAft>
                <a:spcPts val="0"/>
              </a:spcAft>
              <a:buClr>
                <a:schemeClr val="dk1"/>
              </a:buClr>
              <a:buSzPts val="1300"/>
              <a:buFont typeface="Arial"/>
              <a:buChar char="•"/>
            </a:pPr>
            <a:r>
              <a:rPr lang="en-US" sz="1050" b="0" i="0" u="none" strike="noStrike" cap="none">
                <a:solidFill>
                  <a:schemeClr val="dk1"/>
                </a:solidFill>
                <a:latin typeface="Calibri"/>
                <a:ea typeface="Calibri"/>
                <a:cs typeface="Calibri"/>
                <a:sym typeface="Calibri"/>
              </a:rPr>
              <a:t>Δήλωση οράματος/ δήλωση αποστολής</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4541" name="Google Shape;4541;p266"/>
          <p:cNvSpPr txBox="1">
            <a:spLocks noGrp="1"/>
          </p:cNvSpPr>
          <p:nvPr>
            <p:ph type="title"/>
          </p:nvPr>
        </p:nvSpPr>
        <p:spPr>
          <a:xfrm>
            <a:off x="960755" y="94615"/>
            <a:ext cx="373761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7BC4"/>
                </a:solidFill>
                <a:latin typeface="Calibri"/>
                <a:ea typeface="Calibri"/>
                <a:cs typeface="Calibri"/>
                <a:sym typeface="Calibri"/>
              </a:rPr>
              <a:t>Οργανωτικά περιουσιακά στοιχεία</a:t>
            </a:r>
            <a:endParaRPr sz="2100">
              <a:latin typeface="Calibri"/>
              <a:ea typeface="Calibri"/>
              <a:cs typeface="Calibri"/>
              <a:sym typeface="Calibri"/>
            </a:endParaRPr>
          </a:p>
        </p:txBody>
      </p:sp>
      <p:graphicFrame>
        <p:nvGraphicFramePr>
          <p:cNvPr id="4542" name="Google Shape;4542;p266"/>
          <p:cNvGraphicFramePr/>
          <p:nvPr/>
        </p:nvGraphicFramePr>
        <p:xfrm>
          <a:off x="5044440" y="838200"/>
          <a:ext cx="6495450" cy="3915725"/>
        </p:xfrm>
        <a:graphic>
          <a:graphicData uri="http://schemas.openxmlformats.org/drawingml/2006/table">
            <a:tbl>
              <a:tblPr firstRow="1" bandRow="1">
                <a:noFill/>
              </a:tblPr>
              <a:tblGrid>
                <a:gridCol w="2201550">
                  <a:extLst>
                    <a:ext uri="{9D8B030D-6E8A-4147-A177-3AD203B41FA5}">
                      <a16:colId xmlns:a16="http://schemas.microsoft.com/office/drawing/2014/main" val="20000"/>
                    </a:ext>
                  </a:extLst>
                </a:gridCol>
                <a:gridCol w="1431300">
                  <a:extLst>
                    <a:ext uri="{9D8B030D-6E8A-4147-A177-3AD203B41FA5}">
                      <a16:colId xmlns:a16="http://schemas.microsoft.com/office/drawing/2014/main" val="20001"/>
                    </a:ext>
                  </a:extLst>
                </a:gridCol>
                <a:gridCol w="1431300">
                  <a:extLst>
                    <a:ext uri="{9D8B030D-6E8A-4147-A177-3AD203B41FA5}">
                      <a16:colId xmlns:a16="http://schemas.microsoft.com/office/drawing/2014/main" val="20002"/>
                    </a:ext>
                  </a:extLst>
                </a:gridCol>
                <a:gridCol w="1431300">
                  <a:extLst>
                    <a:ext uri="{9D8B030D-6E8A-4147-A177-3AD203B41FA5}">
                      <a16:colId xmlns:a16="http://schemas.microsoft.com/office/drawing/2014/main" val="20003"/>
                    </a:ext>
                  </a:extLst>
                </a:gridCol>
              </a:tblGrid>
              <a:tr h="971875">
                <a:tc>
                  <a:txBody>
                    <a:bodyPr/>
                    <a:lstStyle/>
                    <a:p>
                      <a:pPr marL="98425"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Περιουσιακό στοιχείο</a:t>
                      </a:r>
                      <a:endParaRPr sz="1200">
                        <a:latin typeface="Calibri"/>
                        <a:ea typeface="Calibri"/>
                        <a:cs typeface="Calibri"/>
                        <a:sym typeface="Calibri"/>
                      </a:endParaRPr>
                    </a:p>
                  </a:txBody>
                  <a:tcPr marL="0" marR="0" marT="444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285750" lvl="0" indent="0" algn="l" rtl="0">
                        <a:lnSpc>
                          <a:spcPct val="101699"/>
                        </a:lnSpc>
                        <a:spcBef>
                          <a:spcPts val="0"/>
                        </a:spcBef>
                        <a:spcAft>
                          <a:spcPts val="0"/>
                        </a:spcAft>
                        <a:buNone/>
                      </a:pPr>
                      <a:r>
                        <a:rPr lang="en-US" sz="1200" b="1">
                          <a:solidFill>
                            <a:srgbClr val="FFFFFF"/>
                          </a:solidFill>
                          <a:latin typeface="Calibri"/>
                          <a:ea typeface="Calibri"/>
                          <a:cs typeface="Calibri"/>
                          <a:sym typeface="Calibri"/>
                        </a:rPr>
                        <a:t>Τύπος  περιουσιακού  στοιχείου</a:t>
                      </a:r>
                      <a:endParaRPr sz="1200">
                        <a:latin typeface="Calibri"/>
                        <a:ea typeface="Calibri"/>
                        <a:cs typeface="Calibri"/>
                        <a:sym typeface="Calibri"/>
                      </a:endParaRPr>
                    </a:p>
                  </a:txBody>
                  <a:tcPr marL="0" marR="0" marT="41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Ευαίσθητος</a:t>
                      </a:r>
                      <a:endParaRPr sz="1200">
                        <a:latin typeface="Calibri"/>
                        <a:ea typeface="Calibri"/>
                        <a:cs typeface="Calibri"/>
                        <a:sym typeface="Calibri"/>
                      </a:endParaRPr>
                    </a:p>
                  </a:txBody>
                  <a:tcPr marL="0" marR="0" marT="444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Κρισιμότητα</a:t>
                      </a:r>
                      <a:endParaRPr sz="1200">
                        <a:latin typeface="Calibri"/>
                        <a:ea typeface="Calibri"/>
                        <a:cs typeface="Calibri"/>
                        <a:sym typeface="Calibri"/>
                      </a:endParaRPr>
                    </a:p>
                  </a:txBody>
                  <a:tcPr marL="0" marR="0" marT="444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639450">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Φορητός υπολογιστής</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8425" marR="212090" lvl="0" indent="0" algn="l" rtl="0">
                        <a:lnSpc>
                          <a:spcPct val="100000"/>
                        </a:lnSpc>
                        <a:spcBef>
                          <a:spcPts val="0"/>
                        </a:spcBef>
                        <a:spcAft>
                          <a:spcPts val="0"/>
                        </a:spcAft>
                        <a:buNone/>
                      </a:pPr>
                      <a:r>
                        <a:rPr lang="en-US" sz="1200">
                          <a:latin typeface="Calibri"/>
                          <a:ea typeface="Calibri"/>
                          <a:cs typeface="Calibri"/>
                          <a:sym typeface="Calibri"/>
                        </a:rPr>
                        <a:t>Περιουσιακό  στοιχείο υλικού</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Περιορισμένο</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Απαιτούμενο</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1"/>
                  </a:ext>
                </a:extLst>
              </a:tr>
              <a:tr h="640075">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Βαθμοί μαθητών</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8425" marR="290195" lvl="0" indent="0" algn="l" rtl="0">
                        <a:lnSpc>
                          <a:spcPct val="100000"/>
                        </a:lnSpc>
                        <a:spcBef>
                          <a:spcPts val="0"/>
                        </a:spcBef>
                        <a:spcAft>
                          <a:spcPts val="0"/>
                        </a:spcAft>
                        <a:buNone/>
                      </a:pPr>
                      <a:r>
                        <a:rPr lang="en-US" sz="1200">
                          <a:latin typeface="Calibri"/>
                          <a:ea typeface="Calibri"/>
                          <a:cs typeface="Calibri"/>
                          <a:sym typeface="Calibri"/>
                        </a:rPr>
                        <a:t>Πληροφοριακό  περιουσιακό  στοιχείο</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Περιορισμένο</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Βασικό</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2"/>
                  </a:ext>
                </a:extLst>
              </a:tr>
              <a:tr h="889625">
                <a:tc>
                  <a:txBody>
                    <a:bodyPr/>
                    <a:lstStyle/>
                    <a:p>
                      <a:pPr marL="98425" marR="655955" lvl="0" indent="0" algn="l" rtl="0">
                        <a:lnSpc>
                          <a:spcPct val="151400"/>
                        </a:lnSpc>
                        <a:spcBef>
                          <a:spcPts val="0"/>
                        </a:spcBef>
                        <a:spcAft>
                          <a:spcPts val="0"/>
                        </a:spcAft>
                        <a:buNone/>
                      </a:pPr>
                      <a:r>
                        <a:rPr lang="en-US" sz="1200">
                          <a:latin typeface="Calibri"/>
                          <a:ea typeface="Calibri"/>
                          <a:cs typeface="Calibri"/>
                          <a:sym typeface="Calibri"/>
                        </a:rPr>
                        <a:t>Σμιθ Ρίτσαρντ  Αναλυτής ασφαλείας</a:t>
                      </a:r>
                      <a:endParaRPr sz="1200">
                        <a:latin typeface="Calibri"/>
                        <a:ea typeface="Calibri"/>
                        <a:cs typeface="Calibri"/>
                        <a:sym typeface="Calibri"/>
                      </a:endParaRPr>
                    </a:p>
                  </a:txBody>
                  <a:tcPr marL="0" marR="0" marT="27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8425" marR="452755" lvl="0" indent="0" algn="l" rtl="0">
                        <a:lnSpc>
                          <a:spcPct val="151400"/>
                        </a:lnSpc>
                        <a:spcBef>
                          <a:spcPts val="0"/>
                        </a:spcBef>
                        <a:spcAft>
                          <a:spcPts val="0"/>
                        </a:spcAft>
                        <a:buNone/>
                      </a:pPr>
                      <a:r>
                        <a:rPr lang="en-US" sz="1200">
                          <a:latin typeface="Calibri"/>
                          <a:ea typeface="Calibri"/>
                          <a:cs typeface="Calibri"/>
                          <a:sym typeface="Calibri"/>
                        </a:rPr>
                        <a:t>Προσωπικό  Περιουσιακό  στοιχείο</a:t>
                      </a:r>
                      <a:endParaRPr sz="1200">
                        <a:latin typeface="Calibri"/>
                        <a:ea typeface="Calibri"/>
                        <a:cs typeface="Calibri"/>
                        <a:sym typeface="Calibri"/>
                      </a:endParaRPr>
                    </a:p>
                  </a:txBody>
                  <a:tcPr marL="0" marR="0" marT="27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ΜΗ Περιορισμένο</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Απαιτούμενο</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3"/>
                  </a:ext>
                </a:extLst>
              </a:tr>
              <a:tr h="639450">
                <a:tc>
                  <a:txBody>
                    <a:bodyPr/>
                    <a:lstStyle/>
                    <a:p>
                      <a:pPr marL="98425" marR="700405" lvl="0" indent="0" algn="just" rtl="0">
                        <a:lnSpc>
                          <a:spcPct val="100000"/>
                        </a:lnSpc>
                        <a:spcBef>
                          <a:spcPts val="0"/>
                        </a:spcBef>
                        <a:spcAft>
                          <a:spcPts val="0"/>
                        </a:spcAft>
                        <a:buNone/>
                      </a:pPr>
                      <a:r>
                        <a:rPr lang="en-US" sz="1200">
                          <a:latin typeface="Calibri"/>
                          <a:ea typeface="Calibri"/>
                          <a:cs typeface="Calibri"/>
                          <a:sym typeface="Calibri"/>
                        </a:rPr>
                        <a:t>Microsoft Office</a:t>
                      </a:r>
                      <a:endParaRPr/>
                    </a:p>
                    <a:p>
                      <a:pPr marL="98425" marR="700405" lvl="0" indent="0" algn="just" rtl="0">
                        <a:lnSpc>
                          <a:spcPct val="100000"/>
                        </a:lnSpc>
                        <a:spcBef>
                          <a:spcPts val="365"/>
                        </a:spcBef>
                        <a:spcAft>
                          <a:spcPts val="0"/>
                        </a:spcAft>
                        <a:buNone/>
                      </a:pPr>
                      <a:r>
                        <a:rPr lang="en-US" sz="1200">
                          <a:latin typeface="Calibri"/>
                          <a:ea typeface="Calibri"/>
                          <a:cs typeface="Calibri"/>
                          <a:sym typeface="Calibri"/>
                        </a:rPr>
                        <a:t>License</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8425" marR="409575" lvl="0" indent="0" algn="l" rtl="0">
                        <a:lnSpc>
                          <a:spcPct val="100000"/>
                        </a:lnSpc>
                        <a:spcBef>
                          <a:spcPts val="0"/>
                        </a:spcBef>
                        <a:spcAft>
                          <a:spcPts val="0"/>
                        </a:spcAft>
                        <a:buNone/>
                      </a:pPr>
                      <a:r>
                        <a:rPr lang="en-US" sz="1200">
                          <a:latin typeface="Calibri"/>
                          <a:ea typeface="Calibri"/>
                          <a:cs typeface="Calibri"/>
                          <a:sym typeface="Calibri"/>
                        </a:rPr>
                        <a:t>Περιουσιακό  στοιχείο  λογισμικού</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ΜΗ Περιορισμένο</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8425" marR="0" lvl="0" indent="0" algn="l" rtl="0">
                        <a:lnSpc>
                          <a:spcPct val="100000"/>
                        </a:lnSpc>
                        <a:spcBef>
                          <a:spcPts val="0"/>
                        </a:spcBef>
                        <a:spcAft>
                          <a:spcPts val="0"/>
                        </a:spcAft>
                        <a:buNone/>
                      </a:pPr>
                      <a:r>
                        <a:rPr lang="en-US" sz="1200">
                          <a:latin typeface="Calibri"/>
                          <a:ea typeface="Calibri"/>
                          <a:cs typeface="Calibri"/>
                          <a:sym typeface="Calibri"/>
                        </a:rPr>
                        <a:t>Αναβαλλόμενο</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4"/>
                  </a:ext>
                </a:extLst>
              </a:tr>
              <a:tr h="135250">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solidFill>
                      <a:srgbClr val="FFE6CA"/>
                    </a:solidFill>
                  </a:tcPr>
                </a:tc>
                <a:extLst>
                  <a:ext uri="{0D108BD9-81ED-4DB2-BD59-A6C34878D82A}">
                    <a16:rowId xmlns:a16="http://schemas.microsoft.com/office/drawing/2014/main" val="10005"/>
                  </a:ext>
                </a:extLst>
              </a:tr>
            </a:tbl>
          </a:graphicData>
        </a:graphic>
      </p:graphicFrame>
      <p:pic>
        <p:nvPicPr>
          <p:cNvPr id="4543" name="Google Shape;4543;p266"/>
          <p:cNvPicPr preferRelativeResize="0"/>
          <p:nvPr/>
        </p:nvPicPr>
        <p:blipFill rotWithShape="1">
          <a:blip r:embed="rId3">
            <a:alphaModFix/>
          </a:blip>
          <a:srcRect/>
          <a:stretch/>
        </p:blipFill>
        <p:spPr>
          <a:xfrm>
            <a:off x="-106680" y="609600"/>
            <a:ext cx="5120640" cy="384047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7"/>
        <p:cNvGrpSpPr/>
        <p:nvPr/>
      </p:nvGrpSpPr>
      <p:grpSpPr>
        <a:xfrm>
          <a:off x="0" y="0"/>
          <a:ext cx="0" cy="0"/>
          <a:chOff x="0" y="0"/>
          <a:chExt cx="0" cy="0"/>
        </a:xfrm>
      </p:grpSpPr>
      <p:sp>
        <p:nvSpPr>
          <p:cNvPr id="4548" name="Google Shape;4548;p267"/>
          <p:cNvSpPr txBox="1">
            <a:spLocks noGrp="1"/>
          </p:cNvSpPr>
          <p:nvPr>
            <p:ph type="title"/>
          </p:nvPr>
        </p:nvSpPr>
        <p:spPr>
          <a:xfrm>
            <a:off x="1059180" y="415925"/>
            <a:ext cx="419671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Απογραφή περιουσιακών στοιχείων</a:t>
            </a:r>
            <a:endParaRPr sz="2100">
              <a:latin typeface="Calibri"/>
              <a:ea typeface="Calibri"/>
              <a:cs typeface="Calibri"/>
              <a:sym typeface="Calibri"/>
            </a:endParaRPr>
          </a:p>
        </p:txBody>
      </p:sp>
      <p:graphicFrame>
        <p:nvGraphicFramePr>
          <p:cNvPr id="4549" name="Google Shape;4549;p267"/>
          <p:cNvGraphicFramePr/>
          <p:nvPr/>
        </p:nvGraphicFramePr>
        <p:xfrm>
          <a:off x="1386205" y="1230312"/>
          <a:ext cx="8204800" cy="2723525"/>
        </p:xfrm>
        <a:graphic>
          <a:graphicData uri="http://schemas.openxmlformats.org/drawingml/2006/table">
            <a:tbl>
              <a:tblPr firstRow="1" bandRow="1">
                <a:noFill/>
              </a:tblPr>
              <a:tblGrid>
                <a:gridCol w="830575">
                  <a:extLst>
                    <a:ext uri="{9D8B030D-6E8A-4147-A177-3AD203B41FA5}">
                      <a16:colId xmlns:a16="http://schemas.microsoft.com/office/drawing/2014/main" val="20000"/>
                    </a:ext>
                  </a:extLst>
                </a:gridCol>
                <a:gridCol w="1068700">
                  <a:extLst>
                    <a:ext uri="{9D8B030D-6E8A-4147-A177-3AD203B41FA5}">
                      <a16:colId xmlns:a16="http://schemas.microsoft.com/office/drawing/2014/main" val="20001"/>
                    </a:ext>
                  </a:extLst>
                </a:gridCol>
                <a:gridCol w="1817375">
                  <a:extLst>
                    <a:ext uri="{9D8B030D-6E8A-4147-A177-3AD203B41FA5}">
                      <a16:colId xmlns:a16="http://schemas.microsoft.com/office/drawing/2014/main" val="20002"/>
                    </a:ext>
                  </a:extLst>
                </a:gridCol>
                <a:gridCol w="1175375">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175375">
                  <a:extLst>
                    <a:ext uri="{9D8B030D-6E8A-4147-A177-3AD203B41FA5}">
                      <a16:colId xmlns:a16="http://schemas.microsoft.com/office/drawing/2014/main" val="20005"/>
                    </a:ext>
                  </a:extLst>
                </a:gridCol>
                <a:gridCol w="1175375">
                  <a:extLst>
                    <a:ext uri="{9D8B030D-6E8A-4147-A177-3AD203B41FA5}">
                      <a16:colId xmlns:a16="http://schemas.microsoft.com/office/drawing/2014/main" val="20006"/>
                    </a:ext>
                  </a:extLst>
                </a:gridCol>
              </a:tblGrid>
              <a:tr h="673100">
                <a:tc>
                  <a:txBody>
                    <a:bodyPr/>
                    <a:lstStyle/>
                    <a:p>
                      <a:pPr marL="241300" marR="51435" lvl="0" indent="0" algn="l" rtl="0">
                        <a:lnSpc>
                          <a:spcPct val="101800"/>
                        </a:lnSpc>
                        <a:spcBef>
                          <a:spcPts val="0"/>
                        </a:spcBef>
                        <a:spcAft>
                          <a:spcPts val="0"/>
                        </a:spcAft>
                        <a:buNone/>
                      </a:pPr>
                      <a:r>
                        <a:rPr lang="en-US" sz="700" b="1">
                          <a:solidFill>
                            <a:srgbClr val="FFFFFF"/>
                          </a:solidFill>
                          <a:latin typeface="Calibri"/>
                          <a:ea typeface="Calibri"/>
                          <a:cs typeface="Calibri"/>
                          <a:sym typeface="Calibri"/>
                        </a:rPr>
                        <a:t>Περιουσιακό  στοιχείο</a:t>
                      </a:r>
                      <a:endParaRPr sz="700">
                        <a:latin typeface="Calibri"/>
                        <a:ea typeface="Calibri"/>
                        <a:cs typeface="Calibri"/>
                        <a:sym typeface="Calibri"/>
                      </a:endParaRPr>
                    </a:p>
                    <a:p>
                      <a:pPr marL="212725" marR="0" lvl="0" indent="0" algn="l" rtl="0">
                        <a:lnSpc>
                          <a:spcPct val="100000"/>
                        </a:lnSpc>
                        <a:spcBef>
                          <a:spcPts val="185"/>
                        </a:spcBef>
                        <a:spcAft>
                          <a:spcPts val="0"/>
                        </a:spcAft>
                        <a:buNone/>
                      </a:pPr>
                      <a:r>
                        <a:rPr lang="en-US" sz="700" b="1">
                          <a:solidFill>
                            <a:srgbClr val="FFFFFF"/>
                          </a:solidFill>
                          <a:latin typeface="Calibri"/>
                          <a:ea typeface="Calibri"/>
                          <a:cs typeface="Calibri"/>
                          <a:sym typeface="Calibri"/>
                        </a:rPr>
                        <a:t>Ονομασμένος</a:t>
                      </a:r>
                      <a:endParaRPr sz="700">
                        <a:latin typeface="Calibri"/>
                        <a:ea typeface="Calibri"/>
                        <a:cs typeface="Calibri"/>
                        <a:sym typeface="Calibri"/>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219075" marR="0" lvl="0" indent="0" algn="l" rtl="0">
                        <a:lnSpc>
                          <a:spcPct val="100000"/>
                        </a:lnSpc>
                        <a:spcBef>
                          <a:spcPts val="0"/>
                        </a:spcBef>
                        <a:spcAft>
                          <a:spcPts val="0"/>
                        </a:spcAft>
                        <a:buNone/>
                      </a:pPr>
                      <a:r>
                        <a:rPr lang="en-US" sz="700" b="1">
                          <a:solidFill>
                            <a:srgbClr val="FFFFFF"/>
                          </a:solidFill>
                          <a:latin typeface="Calibri"/>
                          <a:ea typeface="Calibri"/>
                          <a:cs typeface="Calibri"/>
                          <a:sym typeface="Calibri"/>
                        </a:rPr>
                        <a:t>Κατηγορίες</a:t>
                      </a:r>
                      <a:endParaRPr sz="700">
                        <a:latin typeface="Calibri"/>
                        <a:ea typeface="Calibri"/>
                        <a:cs typeface="Calibri"/>
                        <a:sym typeface="Calibri"/>
                      </a:endParaRPr>
                    </a:p>
                  </a:txBody>
                  <a:tcPr marL="0" marR="0" marT="419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p>
                      <a:pPr marL="0" marR="0" lvl="0" indent="0" algn="l" rtl="0">
                        <a:lnSpc>
                          <a:spcPct val="100000"/>
                        </a:lnSpc>
                        <a:spcBef>
                          <a:spcPts val="45"/>
                        </a:spcBef>
                        <a:spcAft>
                          <a:spcPts val="0"/>
                        </a:spcAft>
                        <a:buNone/>
                      </a:pPr>
                      <a:endParaRPr sz="1000">
                        <a:latin typeface="Times New Roman"/>
                        <a:ea typeface="Times New Roman"/>
                        <a:cs typeface="Times New Roman"/>
                        <a:sym typeface="Times New Roman"/>
                      </a:endParaRPr>
                    </a:p>
                    <a:p>
                      <a:pPr marL="12700" marR="0" lvl="0" indent="0" algn="ctr" rtl="0">
                        <a:lnSpc>
                          <a:spcPct val="100000"/>
                        </a:lnSpc>
                        <a:spcBef>
                          <a:spcPts val="0"/>
                        </a:spcBef>
                        <a:spcAft>
                          <a:spcPts val="0"/>
                        </a:spcAft>
                        <a:buNone/>
                      </a:pPr>
                      <a:r>
                        <a:rPr lang="en-US" sz="700" b="1">
                          <a:solidFill>
                            <a:srgbClr val="FFFFFF"/>
                          </a:solidFill>
                          <a:latin typeface="Calibri"/>
                          <a:ea typeface="Calibri"/>
                          <a:cs typeface="Calibri"/>
                          <a:sym typeface="Calibri"/>
                        </a:rPr>
                        <a:t>DETAILS</a:t>
                      </a:r>
                      <a:endParaRPr sz="700">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0" marR="0" lvl="0" indent="0" algn="l" rtl="0">
                        <a:lnSpc>
                          <a:spcPct val="100000"/>
                        </a:lnSpc>
                        <a:spcBef>
                          <a:spcPts val="0"/>
                        </a:spcBef>
                        <a:spcAft>
                          <a:spcPts val="0"/>
                        </a:spcAft>
                        <a:buNone/>
                      </a:pPr>
                      <a:endParaRPr sz="950">
                        <a:latin typeface="Times New Roman"/>
                        <a:ea typeface="Times New Roman"/>
                        <a:cs typeface="Times New Roman"/>
                        <a:sym typeface="Times New Roman"/>
                      </a:endParaRPr>
                    </a:p>
                    <a:p>
                      <a:pPr marL="341630" marR="343535" lvl="0" indent="-47625" algn="l" rtl="0">
                        <a:lnSpc>
                          <a:spcPct val="114900"/>
                        </a:lnSpc>
                        <a:spcBef>
                          <a:spcPts val="5"/>
                        </a:spcBef>
                        <a:spcAft>
                          <a:spcPts val="0"/>
                        </a:spcAft>
                        <a:buNone/>
                      </a:pPr>
                      <a:r>
                        <a:rPr lang="en-US" sz="700" b="1">
                          <a:solidFill>
                            <a:srgbClr val="FFFFFF"/>
                          </a:solidFill>
                          <a:latin typeface="Calibri"/>
                          <a:ea typeface="Calibri"/>
                          <a:cs typeface="Calibri"/>
                          <a:sym typeface="Calibri"/>
                        </a:rPr>
                        <a:t>ΠΙΘΑΝΟΣ  ΙΔΙΟΚΤΗΤΗΣ</a:t>
                      </a:r>
                      <a:endParaRPr sz="700">
                        <a:latin typeface="Calibri"/>
                        <a:ea typeface="Calibri"/>
                        <a:cs typeface="Calibri"/>
                        <a:sym typeface="Calibri"/>
                      </a:endParaRPr>
                    </a:p>
                  </a:txBody>
                  <a:tcPr marL="0" marR="0" marT="25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p>
                      <a:pPr marL="80010" marR="0" lvl="0" indent="0" algn="l" rtl="0">
                        <a:lnSpc>
                          <a:spcPct val="100000"/>
                        </a:lnSpc>
                        <a:spcBef>
                          <a:spcPts val="434"/>
                        </a:spcBef>
                        <a:spcAft>
                          <a:spcPts val="0"/>
                        </a:spcAft>
                        <a:buNone/>
                      </a:pPr>
                      <a:r>
                        <a:rPr lang="en-US" sz="700" b="1">
                          <a:solidFill>
                            <a:srgbClr val="FFFFFF"/>
                          </a:solidFill>
                          <a:latin typeface="Calibri"/>
                          <a:ea typeface="Calibri"/>
                          <a:cs typeface="Calibri"/>
                          <a:sym typeface="Calibri"/>
                        </a:rPr>
                        <a:t>Αποδεκτή χρήση</a:t>
                      </a:r>
                      <a:endParaRPr sz="700">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254000" marR="318770" lvl="0" indent="36195" algn="l" rtl="0">
                        <a:lnSpc>
                          <a:spcPct val="122000"/>
                        </a:lnSpc>
                        <a:spcBef>
                          <a:spcPts val="0"/>
                        </a:spcBef>
                        <a:spcAft>
                          <a:spcPts val="0"/>
                        </a:spcAft>
                        <a:buNone/>
                      </a:pPr>
                      <a:r>
                        <a:rPr lang="en-US" sz="700" b="1">
                          <a:solidFill>
                            <a:srgbClr val="FFFFFF"/>
                          </a:solidFill>
                          <a:latin typeface="Calibri"/>
                          <a:ea typeface="Calibri"/>
                          <a:cs typeface="Calibri"/>
                          <a:sym typeface="Calibri"/>
                        </a:rPr>
                        <a:t>Απαιτούμενο  Προστασία</a:t>
                      </a:r>
                      <a:endParaRPr sz="700">
                        <a:latin typeface="Calibri"/>
                        <a:ea typeface="Calibri"/>
                        <a:cs typeface="Calibri"/>
                        <a:sym typeface="Calibri"/>
                      </a:endParaRPr>
                    </a:p>
                  </a:txBody>
                  <a:tcPr marL="0" marR="0" marT="184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276860" marR="394335" lvl="0" indent="-41275" algn="l" rtl="0">
                        <a:lnSpc>
                          <a:spcPct val="122000"/>
                        </a:lnSpc>
                        <a:spcBef>
                          <a:spcPts val="0"/>
                        </a:spcBef>
                        <a:spcAft>
                          <a:spcPts val="0"/>
                        </a:spcAft>
                        <a:buNone/>
                      </a:pPr>
                      <a:r>
                        <a:rPr lang="en-US" sz="700" b="1">
                          <a:solidFill>
                            <a:srgbClr val="FFFFFF"/>
                          </a:solidFill>
                          <a:latin typeface="Calibri"/>
                          <a:ea typeface="Calibri"/>
                          <a:cs typeface="Calibri"/>
                          <a:sym typeface="Calibri"/>
                        </a:rPr>
                        <a:t>Ευαίσθητος/  Κρισιμότητα</a:t>
                      </a:r>
                      <a:endParaRPr sz="700">
                        <a:latin typeface="Calibri"/>
                        <a:ea typeface="Calibri"/>
                        <a:cs typeface="Calibri"/>
                        <a:sym typeface="Calibri"/>
                      </a:endParaRPr>
                    </a:p>
                  </a:txBody>
                  <a:tcPr marL="0" marR="0" marT="184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2050425">
                <a:tc>
                  <a:txBody>
                    <a:bodyPr/>
                    <a:lstStyle/>
                    <a:p>
                      <a:pPr marL="0" marR="0" lvl="0" indent="0" algn="l" rtl="0">
                        <a:lnSpc>
                          <a:spcPct val="100000"/>
                        </a:lnSpc>
                        <a:spcBef>
                          <a:spcPts val="0"/>
                        </a:spcBef>
                        <a:spcAft>
                          <a:spcPts val="0"/>
                        </a:spcAft>
                        <a:buNone/>
                      </a:pPr>
                      <a:endParaRPr sz="9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B800"/>
                    </a:solidFill>
                  </a:tcPr>
                </a:tc>
                <a:tc>
                  <a:txBody>
                    <a:bodyPr/>
                    <a:lstStyle/>
                    <a:p>
                      <a:pPr marL="0" marR="0" lvl="0" indent="0" algn="l" rtl="0">
                        <a:lnSpc>
                          <a:spcPct val="100000"/>
                        </a:lnSpc>
                        <a:spcBef>
                          <a:spcPts val="0"/>
                        </a:spcBef>
                        <a:spcAft>
                          <a:spcPts val="0"/>
                        </a:spcAft>
                        <a:buNone/>
                      </a:pPr>
                      <a:endParaRPr sz="9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9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9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700">
                        <a:latin typeface="Times New Roman"/>
                        <a:ea typeface="Times New Roman"/>
                        <a:cs typeface="Times New Roman"/>
                        <a:sym typeface="Times New Roman"/>
                      </a:endParaRPr>
                    </a:p>
                    <a:p>
                      <a:pPr marL="0" marR="0" lvl="0" indent="0" algn="l" rtl="0">
                        <a:lnSpc>
                          <a:spcPct val="100000"/>
                        </a:lnSpc>
                        <a:spcBef>
                          <a:spcPts val="35"/>
                        </a:spcBef>
                        <a:spcAft>
                          <a:spcPts val="0"/>
                        </a:spcAft>
                        <a:buNone/>
                      </a:pPr>
                      <a:endParaRPr sz="900">
                        <a:latin typeface="Times New Roman"/>
                        <a:ea typeface="Times New Roman"/>
                        <a:cs typeface="Times New Roman"/>
                        <a:sym typeface="Times New Roman"/>
                      </a:endParaRPr>
                    </a:p>
                    <a:p>
                      <a:pPr marL="73025" marR="394335" lvl="0" indent="0" algn="l" rtl="0">
                        <a:lnSpc>
                          <a:spcPct val="169000"/>
                        </a:lnSpc>
                        <a:spcBef>
                          <a:spcPts val="0"/>
                        </a:spcBef>
                        <a:spcAft>
                          <a:spcPts val="0"/>
                        </a:spcAft>
                        <a:buNone/>
                      </a:pPr>
                      <a:r>
                        <a:rPr lang="en-US" sz="700">
                          <a:latin typeface="Calibri"/>
                          <a:ea typeface="Calibri"/>
                          <a:cs typeface="Calibri"/>
                          <a:sym typeface="Calibri"/>
                        </a:rPr>
                        <a:t>Διαβάστε  Εγγραφή  Επεξεργασία</a:t>
                      </a:r>
                      <a:endParaRPr sz="700">
                        <a:latin typeface="Calibri"/>
                        <a:ea typeface="Calibri"/>
                        <a:cs typeface="Calibri"/>
                        <a:sym typeface="Calibri"/>
                      </a:endParaRPr>
                    </a:p>
                    <a:p>
                      <a:pPr marL="73025" marR="449580" lvl="0" indent="0" algn="l" rtl="0">
                        <a:lnSpc>
                          <a:spcPct val="131800"/>
                        </a:lnSpc>
                        <a:spcBef>
                          <a:spcPts val="300"/>
                        </a:spcBef>
                        <a:spcAft>
                          <a:spcPts val="0"/>
                        </a:spcAft>
                        <a:buNone/>
                      </a:pPr>
                      <a:r>
                        <a:rPr lang="en-US" sz="700">
                          <a:latin typeface="Calibri"/>
                          <a:ea typeface="Calibri"/>
                          <a:cs typeface="Calibri"/>
                          <a:sym typeface="Calibri"/>
                        </a:rPr>
                        <a:t>Διανομή  Διαγραφή</a:t>
                      </a:r>
                      <a:endParaRPr sz="700">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550">
                        <a:latin typeface="Times New Roman"/>
                        <a:ea typeface="Times New Roman"/>
                        <a:cs typeface="Times New Roman"/>
                        <a:sym typeface="Times New Roman"/>
                      </a:endParaRPr>
                    </a:p>
                    <a:p>
                      <a:pPr marL="73025" marR="0" lvl="0" indent="0" algn="l" rtl="0">
                        <a:lnSpc>
                          <a:spcPct val="100000"/>
                        </a:lnSpc>
                        <a:spcBef>
                          <a:spcPts val="0"/>
                        </a:spcBef>
                        <a:spcAft>
                          <a:spcPts val="0"/>
                        </a:spcAft>
                        <a:buNone/>
                      </a:pPr>
                      <a:r>
                        <a:rPr lang="en-US" sz="700">
                          <a:latin typeface="Calibri"/>
                          <a:ea typeface="Calibri"/>
                          <a:cs typeface="Calibri"/>
                          <a:sym typeface="Calibri"/>
                        </a:rPr>
                        <a:t>C=H/M/L</a:t>
                      </a:r>
                      <a:endParaRPr sz="700">
                        <a:latin typeface="Calibri"/>
                        <a:ea typeface="Calibri"/>
                        <a:cs typeface="Calibri"/>
                        <a:sym typeface="Calibri"/>
                      </a:endParaRPr>
                    </a:p>
                    <a:p>
                      <a:pPr marL="73025" marR="717550" lvl="0" indent="0" algn="l" rtl="0">
                        <a:lnSpc>
                          <a:spcPct val="132400"/>
                        </a:lnSpc>
                        <a:spcBef>
                          <a:spcPts val="300"/>
                        </a:spcBef>
                        <a:spcAft>
                          <a:spcPts val="0"/>
                        </a:spcAft>
                        <a:buNone/>
                      </a:pPr>
                      <a:r>
                        <a:rPr lang="en-US" sz="700">
                          <a:latin typeface="Calibri"/>
                          <a:ea typeface="Calibri"/>
                          <a:cs typeface="Calibri"/>
                          <a:sym typeface="Calibri"/>
                        </a:rPr>
                        <a:t>I=H/M/L  A=H/M/L</a:t>
                      </a:r>
                      <a:endParaRPr sz="700">
                        <a:latin typeface="Calibri"/>
                        <a:ea typeface="Calibri"/>
                        <a:cs typeface="Calibri"/>
                        <a:sym typeface="Calibri"/>
                      </a:endParaRPr>
                    </a:p>
                  </a:txBody>
                  <a:tcPr marL="0" marR="0" marT="1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0" marR="0" lvl="0" indent="0" algn="l" rtl="0">
                        <a:lnSpc>
                          <a:spcPct val="100000"/>
                        </a:lnSpc>
                        <a:spcBef>
                          <a:spcPts val="0"/>
                        </a:spcBef>
                        <a:spcAft>
                          <a:spcPts val="0"/>
                        </a:spcAft>
                        <a:buNone/>
                      </a:pPr>
                      <a:endParaRPr sz="9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3"/>
        <p:cNvGrpSpPr/>
        <p:nvPr/>
      </p:nvGrpSpPr>
      <p:grpSpPr>
        <a:xfrm>
          <a:off x="0" y="0"/>
          <a:ext cx="0" cy="0"/>
          <a:chOff x="0" y="0"/>
          <a:chExt cx="0" cy="0"/>
        </a:xfrm>
      </p:grpSpPr>
      <p:sp>
        <p:nvSpPr>
          <p:cNvPr id="4554" name="Google Shape;4554;p268"/>
          <p:cNvSpPr txBox="1">
            <a:spLocks noGrp="1"/>
          </p:cNvSpPr>
          <p:nvPr>
            <p:ph type="title"/>
          </p:nvPr>
        </p:nvSpPr>
        <p:spPr>
          <a:xfrm>
            <a:off x="1059180" y="415925"/>
            <a:ext cx="812927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Προσδιορισμός απειλών που σχετίζονται με τα περιουσιακά στοιχεία</a:t>
            </a:r>
            <a:endParaRPr sz="2100">
              <a:latin typeface="Calibri"/>
              <a:ea typeface="Calibri"/>
              <a:cs typeface="Calibri"/>
              <a:sym typeface="Calibri"/>
            </a:endParaRPr>
          </a:p>
        </p:txBody>
      </p:sp>
      <p:sp>
        <p:nvSpPr>
          <p:cNvPr id="4555" name="Google Shape;4555;p268"/>
          <p:cNvSpPr txBox="1"/>
          <p:nvPr/>
        </p:nvSpPr>
        <p:spPr>
          <a:xfrm>
            <a:off x="1075055" y="891857"/>
            <a:ext cx="8840470" cy="2640330"/>
          </a:xfrm>
          <a:prstGeom prst="rect">
            <a:avLst/>
          </a:prstGeom>
          <a:noFill/>
          <a:ln>
            <a:noFill/>
          </a:ln>
        </p:spPr>
        <p:txBody>
          <a:bodyPr spcFirstLastPara="1" wrap="square" lIns="0" tIns="60950" rIns="0" bIns="0" anchor="t" anchorCtr="0">
            <a:spAutoFit/>
          </a:bodyPr>
          <a:lstStyle/>
          <a:p>
            <a:pPr marL="299720" marR="0" lvl="0" indent="-287020" algn="l" rtl="0">
              <a:lnSpc>
                <a:spcPct val="100000"/>
              </a:lnSpc>
              <a:spcBef>
                <a:spcPts val="0"/>
              </a:spcBef>
              <a:spcAft>
                <a:spcPts val="0"/>
              </a:spcAft>
              <a:buClr>
                <a:schemeClr val="dk1"/>
              </a:buClr>
              <a:buSzPts val="1800"/>
              <a:buFont typeface="Calibri"/>
              <a:buChar char="◦"/>
            </a:pPr>
            <a:r>
              <a:rPr lang="en-US" sz="1200">
                <a:solidFill>
                  <a:schemeClr val="dk1"/>
                </a:solidFill>
                <a:latin typeface="Calibri"/>
                <a:ea typeface="Calibri"/>
                <a:cs typeface="Calibri"/>
                <a:sym typeface="Calibri"/>
              </a:rPr>
              <a:t>Δυνατότητες, προθέσεις και μέθοδοι επίθεσης των αντιπάλων για την εκμετάλλευση ή ζημίας σε περιουσιακά στοιχεία</a:t>
            </a:r>
            <a:endParaRPr sz="1200">
              <a:solidFill>
                <a:schemeClr val="dk1"/>
              </a:solidFill>
              <a:latin typeface="Calibri"/>
              <a:ea typeface="Calibri"/>
              <a:cs typeface="Calibri"/>
              <a:sym typeface="Calibri"/>
            </a:endParaRPr>
          </a:p>
          <a:p>
            <a:pPr marL="396240" marR="0" lvl="1" indent="-182880" algn="l" rtl="0">
              <a:lnSpc>
                <a:spcPct val="100000"/>
              </a:lnSpc>
              <a:spcBef>
                <a:spcPts val="117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Ορισμός NIST</a:t>
            </a:r>
            <a:endParaRPr sz="1200" b="0" i="0" u="none" strike="noStrike" cap="none">
              <a:solidFill>
                <a:schemeClr val="dk1"/>
              </a:solidFill>
              <a:latin typeface="Calibri"/>
              <a:ea typeface="Calibri"/>
              <a:cs typeface="Calibri"/>
              <a:sym typeface="Calibri"/>
            </a:endParaRPr>
          </a:p>
          <a:p>
            <a:pPr marL="579755" marR="10795" lvl="2" indent="-182880" algn="l" rtl="0">
              <a:lnSpc>
                <a:spcPct val="100000"/>
              </a:lnSpc>
              <a:spcBef>
                <a:spcPts val="116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Οποιαδήποτε περίσταση ή γεγονός που μπορεί δυνητικά να επηρεάσει αρνητικά τις οργανωτικές λειτουργίες και  τα περιουσιακά στοιχεία, τα άτομα, άλλες οργανώσεις ή το έθνος μέσω ενός συστήματος πληροφοριών μέσω  ανεξουσιοδότητης πρόσβασης, καταστροφής, αποκάλυψης ή τροποποίησης πληροφοριών ή/και άρνησης παροχής  υπηρεσιών.</a:t>
            </a:r>
            <a:endParaRPr sz="1200" b="0" i="0" u="none" strike="noStrike" cap="none">
              <a:solidFill>
                <a:schemeClr val="dk1"/>
              </a:solidFill>
              <a:latin typeface="Calibri"/>
              <a:ea typeface="Calibri"/>
              <a:cs typeface="Calibri"/>
              <a:sym typeface="Calibri"/>
            </a:endParaRPr>
          </a:p>
          <a:p>
            <a:pPr marL="914400" marR="0" lvl="2" indent="0" algn="l" rtl="0">
              <a:lnSpc>
                <a:spcPct val="100000"/>
              </a:lnSpc>
              <a:spcBef>
                <a:spcPts val="55"/>
              </a:spcBef>
              <a:spcAft>
                <a:spcPts val="0"/>
              </a:spcAft>
              <a:buClr>
                <a:schemeClr val="dk1"/>
              </a:buClr>
              <a:buSzPts val="1250"/>
              <a:buFont typeface="Calibri"/>
              <a:buNone/>
            </a:pPr>
            <a:endParaRPr sz="1250" b="0" i="0" u="none" strike="noStrike" cap="none">
              <a:solidFill>
                <a:schemeClr val="dk1"/>
              </a:solidFill>
              <a:latin typeface="Calibri"/>
              <a:ea typeface="Calibri"/>
              <a:cs typeface="Calibri"/>
              <a:sym typeface="Calibri"/>
            </a:endParaRPr>
          </a:p>
          <a:p>
            <a:pPr marL="104775" marR="0" lvl="0" indent="0" algn="l" rtl="0">
              <a:lnSpc>
                <a:spcPct val="100000"/>
              </a:lnSpc>
              <a:spcBef>
                <a:spcPts val="0"/>
              </a:spcBef>
              <a:spcAft>
                <a:spcPts val="0"/>
              </a:spcAft>
              <a:buNone/>
            </a:pPr>
            <a:r>
              <a:rPr lang="en-US" sz="1300">
                <a:solidFill>
                  <a:schemeClr val="dk1"/>
                </a:solidFill>
                <a:latin typeface="Calibri"/>
                <a:ea typeface="Calibri"/>
                <a:cs typeface="Calibri"/>
                <a:sym typeface="Calibri"/>
              </a:rPr>
              <a:t>Στόχος</a:t>
            </a:r>
            <a:endParaRPr sz="1300">
              <a:solidFill>
                <a:schemeClr val="dk1"/>
              </a:solidFill>
              <a:latin typeface="Calibri"/>
              <a:ea typeface="Calibri"/>
              <a:cs typeface="Calibri"/>
              <a:sym typeface="Calibri"/>
            </a:endParaRPr>
          </a:p>
          <a:p>
            <a:pPr marL="396875" marR="404495" lvl="1" indent="-182880" algn="l" rtl="0">
              <a:lnSpc>
                <a:spcPct val="100000"/>
              </a:lnSpc>
              <a:spcBef>
                <a:spcPts val="96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Μόλις εντοπιστούν τα περιουσιακά στοιχεία, προσδιορίστε τις απειλές για βέλτιστες επενδύσεις στην ασφάλεια  των πληροφοριών.</a:t>
            </a:r>
            <a:endParaRPr sz="1200" b="0" i="0" u="none" strike="noStrike" cap="none">
              <a:solidFill>
                <a:schemeClr val="dk1"/>
              </a:solidFill>
              <a:latin typeface="Calibri"/>
              <a:ea typeface="Calibri"/>
              <a:cs typeface="Calibri"/>
              <a:sym typeface="Calibri"/>
            </a:endParaRPr>
          </a:p>
          <a:p>
            <a:pPr marL="579120" marR="0" lvl="2" indent="-182244" algn="l" rtl="0">
              <a:lnSpc>
                <a:spcPct val="100000"/>
              </a:lnSpc>
              <a:spcBef>
                <a:spcPts val="1075"/>
              </a:spcBef>
              <a:spcAft>
                <a:spcPts val="0"/>
              </a:spcAft>
              <a:buClr>
                <a:schemeClr val="dk1"/>
              </a:buClr>
              <a:buSzPts val="1400"/>
              <a:buFont typeface="Calibri"/>
              <a:buChar char="◦"/>
            </a:pPr>
            <a:r>
              <a:rPr lang="en-US" sz="900" b="0" i="0" u="none" strike="noStrike" cap="none">
                <a:solidFill>
                  <a:schemeClr val="dk1"/>
                </a:solidFill>
                <a:latin typeface="Calibri"/>
                <a:ea typeface="Calibri"/>
                <a:cs typeface="Calibri"/>
                <a:sym typeface="Calibri"/>
              </a:rPr>
              <a:t>Δεν απαιτείται υπεράσπιση εάν δεν προβλέπεται βλάβη</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9"/>
        <p:cNvGrpSpPr/>
        <p:nvPr/>
      </p:nvGrpSpPr>
      <p:grpSpPr>
        <a:xfrm>
          <a:off x="0" y="0"/>
          <a:ext cx="0" cy="0"/>
          <a:chOff x="0" y="0"/>
          <a:chExt cx="0" cy="0"/>
        </a:xfrm>
      </p:grpSpPr>
      <p:sp>
        <p:nvSpPr>
          <p:cNvPr id="4560" name="Google Shape;4560;p269"/>
          <p:cNvSpPr txBox="1">
            <a:spLocks noGrp="1"/>
          </p:cNvSpPr>
          <p:nvPr>
            <p:ph type="title"/>
          </p:nvPr>
        </p:nvSpPr>
        <p:spPr>
          <a:xfrm>
            <a:off x="1059180" y="415925"/>
            <a:ext cx="953769"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Απειλές</a:t>
            </a:r>
            <a:endParaRPr sz="2100">
              <a:latin typeface="Calibri"/>
              <a:ea typeface="Calibri"/>
              <a:cs typeface="Calibri"/>
              <a:sym typeface="Calibri"/>
            </a:endParaRPr>
          </a:p>
        </p:txBody>
      </p:sp>
      <p:sp>
        <p:nvSpPr>
          <p:cNvPr id="4561" name="Google Shape;4561;p269"/>
          <p:cNvSpPr txBox="1"/>
          <p:nvPr/>
        </p:nvSpPr>
        <p:spPr>
          <a:xfrm>
            <a:off x="863600" y="1189884"/>
            <a:ext cx="9129395" cy="1445260"/>
          </a:xfrm>
          <a:prstGeom prst="rect">
            <a:avLst/>
          </a:prstGeom>
          <a:noFill/>
          <a:ln>
            <a:noFill/>
          </a:ln>
        </p:spPr>
        <p:txBody>
          <a:bodyPr spcFirstLastPara="1" wrap="square" lIns="0" tIns="0" rIns="0" bIns="0" anchor="t" anchorCtr="0">
            <a:spAutoFit/>
          </a:bodyPr>
          <a:lstStyle/>
          <a:p>
            <a:pPr marL="133985" marR="0" lvl="0" indent="-121285" algn="l" rtl="0">
              <a:lnSpc>
                <a:spcPct val="150416"/>
              </a:lnSpc>
              <a:spcBef>
                <a:spcPts val="0"/>
              </a:spcBef>
              <a:spcAft>
                <a:spcPts val="0"/>
              </a:spcAft>
              <a:buClr>
                <a:schemeClr val="dk1"/>
              </a:buClr>
              <a:buSzPts val="1800"/>
              <a:buFont typeface="Quattrocento Sans"/>
              <a:buChar char="▪"/>
            </a:pPr>
            <a:r>
              <a:rPr lang="en-US" sz="1200">
                <a:solidFill>
                  <a:schemeClr val="dk1"/>
                </a:solidFill>
                <a:latin typeface="Calibri"/>
                <a:ea typeface="Calibri"/>
                <a:cs typeface="Calibri"/>
                <a:sym typeface="Calibri"/>
              </a:rPr>
              <a:t>Πηγές απειλών</a:t>
            </a:r>
            <a:endParaRPr sz="1200">
              <a:solidFill>
                <a:schemeClr val="dk1"/>
              </a:solidFill>
              <a:latin typeface="Calibri"/>
              <a:ea typeface="Calibri"/>
              <a:cs typeface="Calibri"/>
              <a:sym typeface="Calibri"/>
            </a:endParaRPr>
          </a:p>
          <a:p>
            <a:pPr marL="532765" marR="0" lvl="1" indent="-119380" algn="l" rtl="0">
              <a:lnSpc>
                <a:spcPct val="100000"/>
              </a:lnSpc>
              <a:spcBef>
                <a:spcPts val="95"/>
              </a:spcBef>
              <a:spcAft>
                <a:spcPts val="0"/>
              </a:spcAft>
              <a:buClr>
                <a:srgbClr val="00AFEF"/>
              </a:buClr>
              <a:buSzPts val="1800"/>
              <a:buFont typeface="Quattrocento Sans"/>
              <a:buChar char="▪"/>
            </a:pPr>
            <a:r>
              <a:rPr lang="en-US" sz="1200" b="0" i="0" u="none" strike="noStrike" cap="none">
                <a:solidFill>
                  <a:srgbClr val="00AFEF"/>
                </a:solidFill>
                <a:latin typeface="Calibri"/>
                <a:ea typeface="Calibri"/>
                <a:cs typeface="Calibri"/>
                <a:sym typeface="Calibri"/>
              </a:rPr>
              <a:t>Εσκεμμένες ενέργειες από ανθρώπους </a:t>
            </a:r>
            <a:r>
              <a:rPr lang="en-US" sz="1200" b="0" i="0" u="none" strike="noStrike" cap="none">
                <a:solidFill>
                  <a:schemeClr val="dk1"/>
                </a:solidFill>
                <a:latin typeface="Calibri"/>
                <a:ea typeface="Calibri"/>
                <a:cs typeface="Calibri"/>
                <a:sym typeface="Calibri"/>
              </a:rPr>
              <a:t>εκτός των περιουσιακών στοιχείων.</a:t>
            </a:r>
            <a:endParaRPr sz="1200" b="0" i="0" u="none" strike="noStrike" cap="none">
              <a:solidFill>
                <a:schemeClr val="dk1"/>
              </a:solidFill>
              <a:latin typeface="Calibri"/>
              <a:ea typeface="Calibri"/>
              <a:cs typeface="Calibri"/>
              <a:sym typeface="Calibri"/>
            </a:endParaRPr>
          </a:p>
          <a:p>
            <a:pPr marL="533400" marR="0" lvl="1" indent="-120013" algn="l" rtl="0">
              <a:lnSpc>
                <a:spcPct val="100000"/>
              </a:lnSpc>
              <a:spcBef>
                <a:spcPts val="550"/>
              </a:spcBef>
              <a:spcAft>
                <a:spcPts val="0"/>
              </a:spcAft>
              <a:buClr>
                <a:srgbClr val="00AFEF"/>
              </a:buClr>
              <a:buSzPts val="1800"/>
              <a:buFont typeface="Quattrocento Sans"/>
              <a:buChar char="▪"/>
            </a:pPr>
            <a:r>
              <a:rPr lang="en-US" sz="1200" b="0" i="0" u="none" strike="noStrike" cap="none">
                <a:solidFill>
                  <a:srgbClr val="00AFEF"/>
                </a:solidFill>
                <a:latin typeface="Calibri"/>
                <a:ea typeface="Calibri"/>
                <a:cs typeface="Calibri"/>
                <a:sym typeface="Calibri"/>
              </a:rPr>
              <a:t>Τυχαίες ενέργειες από ανθρώπους </a:t>
            </a:r>
            <a:r>
              <a:rPr lang="en-US" sz="1200" b="0" i="0" u="none" strike="noStrike" cap="none">
                <a:solidFill>
                  <a:schemeClr val="dk1"/>
                </a:solidFill>
                <a:latin typeface="Calibri"/>
                <a:ea typeface="Calibri"/>
                <a:cs typeface="Calibri"/>
                <a:sym typeface="Calibri"/>
              </a:rPr>
              <a:t>εκτός</a:t>
            </a:r>
            <a:endParaRPr sz="1200" b="0" i="0" u="none" strike="noStrike" cap="none">
              <a:solidFill>
                <a:schemeClr val="dk1"/>
              </a:solidFill>
              <a:latin typeface="Calibri"/>
              <a:ea typeface="Calibri"/>
              <a:cs typeface="Calibri"/>
              <a:sym typeface="Calibri"/>
            </a:endParaRPr>
          </a:p>
          <a:p>
            <a:pPr marL="534035" marR="0" lvl="0" indent="0" algn="l" rtl="0">
              <a:lnSpc>
                <a:spcPct val="100000"/>
              </a:lnSpc>
              <a:spcBef>
                <a:spcPts val="470"/>
              </a:spcBef>
              <a:spcAft>
                <a:spcPts val="0"/>
              </a:spcAft>
              <a:buNone/>
            </a:pPr>
            <a:r>
              <a:rPr lang="en-US" sz="1200">
                <a:solidFill>
                  <a:schemeClr val="dk1"/>
                </a:solidFill>
                <a:latin typeface="Calibri"/>
                <a:ea typeface="Calibri"/>
                <a:cs typeface="Calibri"/>
                <a:sym typeface="Calibri"/>
              </a:rPr>
              <a:t>της οργάνωσής σας που μπορεί να βλάψουν κατά λάθος τα περιουσιακά σας στοιχεία.</a:t>
            </a:r>
            <a:endParaRPr sz="1200">
              <a:solidFill>
                <a:schemeClr val="dk1"/>
              </a:solidFill>
              <a:latin typeface="Calibri"/>
              <a:ea typeface="Calibri"/>
              <a:cs typeface="Calibri"/>
              <a:sym typeface="Calibri"/>
            </a:endParaRPr>
          </a:p>
          <a:p>
            <a:pPr marL="532765" marR="0" lvl="1" indent="-119380" algn="l" rtl="0">
              <a:lnSpc>
                <a:spcPct val="100000"/>
              </a:lnSpc>
              <a:spcBef>
                <a:spcPts val="439"/>
              </a:spcBef>
              <a:spcAft>
                <a:spcPts val="0"/>
              </a:spcAft>
              <a:buClr>
                <a:srgbClr val="00AFEF"/>
              </a:buClr>
              <a:buSzPts val="1800"/>
              <a:buFont typeface="Quattrocento Sans"/>
              <a:buChar char="▪"/>
            </a:pPr>
            <a:r>
              <a:rPr lang="en-US" sz="1200" b="0" i="0" u="none" strike="noStrike" cap="none">
                <a:solidFill>
                  <a:srgbClr val="00AFEF"/>
                </a:solidFill>
                <a:latin typeface="Calibri"/>
                <a:ea typeface="Calibri"/>
                <a:cs typeface="Calibri"/>
                <a:sym typeface="Calibri"/>
              </a:rPr>
              <a:t>Προβλήματα συστήματος </a:t>
            </a:r>
            <a:r>
              <a:rPr lang="en-US" sz="1200" b="0" i="0" u="none" strike="noStrike" cap="none">
                <a:solidFill>
                  <a:schemeClr val="dk1"/>
                </a:solidFill>
                <a:latin typeface="Calibri"/>
                <a:ea typeface="Calibri"/>
                <a:cs typeface="Calibri"/>
                <a:sym typeface="Calibri"/>
              </a:rPr>
              <a:t>- Πρόκειται για προβλήματα με τα συστήματα τεχνολογίας πληροφοριών (ΤΠ). Παραδείγματα</a:t>
            </a:r>
            <a:endParaRPr sz="1200" b="0" i="0" u="none" strike="noStrike" cap="none">
              <a:solidFill>
                <a:schemeClr val="dk1"/>
              </a:solidFill>
              <a:latin typeface="Calibri"/>
              <a:ea typeface="Calibri"/>
              <a:cs typeface="Calibri"/>
              <a:sym typeface="Calibri"/>
            </a:endParaRPr>
          </a:p>
        </p:txBody>
      </p:sp>
      <p:sp>
        <p:nvSpPr>
          <p:cNvPr id="4562" name="Google Shape;4562;p269"/>
          <p:cNvSpPr txBox="1"/>
          <p:nvPr/>
        </p:nvSpPr>
        <p:spPr>
          <a:xfrm>
            <a:off x="1384935" y="2552700"/>
            <a:ext cx="7437755" cy="3937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chemeClr val="dk1"/>
                </a:solidFill>
                <a:latin typeface="Calibri"/>
                <a:ea typeface="Calibri"/>
                <a:cs typeface="Calibri"/>
                <a:sym typeface="Calibri"/>
              </a:rPr>
              <a:t>περιλαμβάνουν ελαττώματα υλικού, ελαττώματα λογισμικού, μη διαθέσιμοτητα των</a:t>
            </a:r>
            <a:endParaRPr sz="1200">
              <a:solidFill>
                <a:schemeClr val="dk1"/>
              </a:solidFill>
              <a:latin typeface="Calibri"/>
              <a:ea typeface="Calibri"/>
              <a:cs typeface="Calibri"/>
              <a:sym typeface="Calibri"/>
            </a:endParaRPr>
          </a:p>
          <a:p>
            <a:pPr marL="12700" marR="0" lvl="0" indent="0" algn="l" rtl="0">
              <a:lnSpc>
                <a:spcPct val="100000"/>
              </a:lnSpc>
              <a:spcBef>
                <a:spcPts val="15"/>
              </a:spcBef>
              <a:spcAft>
                <a:spcPts val="0"/>
              </a:spcAft>
              <a:buNone/>
            </a:pPr>
            <a:r>
              <a:rPr lang="en-US" sz="1200">
                <a:solidFill>
                  <a:schemeClr val="dk1"/>
                </a:solidFill>
                <a:latin typeface="Calibri"/>
                <a:ea typeface="Calibri"/>
                <a:cs typeface="Calibri"/>
                <a:sym typeface="Calibri"/>
              </a:rPr>
              <a:t>σχετικά συστήματα, ιούς, κώδικα προγραμματισμού άλλα προβλήματα που σχετίζονται με το σύστημα.</a:t>
            </a:r>
            <a:endParaRPr sz="1200">
              <a:solidFill>
                <a:schemeClr val="dk1"/>
              </a:solidFill>
              <a:latin typeface="Calibri"/>
              <a:ea typeface="Calibri"/>
              <a:cs typeface="Calibri"/>
              <a:sym typeface="Calibri"/>
            </a:endParaRPr>
          </a:p>
        </p:txBody>
      </p:sp>
      <p:sp>
        <p:nvSpPr>
          <p:cNvPr id="4563" name="Google Shape;4563;p269"/>
          <p:cNvSpPr txBox="1"/>
          <p:nvPr/>
        </p:nvSpPr>
        <p:spPr>
          <a:xfrm>
            <a:off x="1264285" y="3046729"/>
            <a:ext cx="8806180" cy="900430"/>
          </a:xfrm>
          <a:prstGeom prst="rect">
            <a:avLst/>
          </a:prstGeom>
          <a:noFill/>
          <a:ln>
            <a:noFill/>
          </a:ln>
        </p:spPr>
        <p:txBody>
          <a:bodyPr spcFirstLastPara="1" wrap="square" lIns="0" tIns="15225" rIns="0" bIns="0" anchor="t" anchorCtr="0">
            <a:spAutoFit/>
          </a:bodyPr>
          <a:lstStyle/>
          <a:p>
            <a:pPr marL="133350" marR="1252855" lvl="0" indent="-120650" algn="l" rtl="0">
              <a:lnSpc>
                <a:spcPct val="71300"/>
              </a:lnSpc>
              <a:spcBef>
                <a:spcPts val="0"/>
              </a:spcBef>
              <a:spcAft>
                <a:spcPts val="0"/>
              </a:spcAft>
              <a:buClr>
                <a:srgbClr val="00AFEF"/>
              </a:buClr>
              <a:buSzPts val="1800"/>
              <a:buFont typeface="Quattrocento Sans"/>
              <a:buChar char="▪"/>
            </a:pPr>
            <a:r>
              <a:rPr lang="en-US" sz="1200">
                <a:solidFill>
                  <a:srgbClr val="00AFEF"/>
                </a:solidFill>
                <a:latin typeface="Calibri"/>
                <a:ea typeface="Calibri"/>
                <a:cs typeface="Calibri"/>
                <a:sym typeface="Calibri"/>
              </a:rPr>
              <a:t>Άλλα προβλήματα </a:t>
            </a:r>
            <a:r>
              <a:rPr lang="en-US" sz="1200">
                <a:solidFill>
                  <a:schemeClr val="dk1"/>
                </a:solidFill>
                <a:latin typeface="Calibri"/>
                <a:ea typeface="Calibri"/>
                <a:cs typeface="Calibri"/>
                <a:sym typeface="Calibri"/>
              </a:rPr>
              <a:t>- Πρόκειται για προβλήματα που βρίσκονται εκτός του ελέγχου σας. Αυτά μπορεί να  περιλαμβάνουν φυσικές καταστροφές (π.χ. πλημμύρες και σεισμούς) που μπορεί να επηρεάσουν</a:t>
            </a:r>
            <a:endParaRPr sz="1200">
              <a:solidFill>
                <a:schemeClr val="dk1"/>
              </a:solidFill>
              <a:latin typeface="Calibri"/>
              <a:ea typeface="Calibri"/>
              <a:cs typeface="Calibri"/>
              <a:sym typeface="Calibri"/>
            </a:endParaRPr>
          </a:p>
          <a:p>
            <a:pPr marL="133350" marR="5080" lvl="0" indent="0" algn="l" rtl="0">
              <a:lnSpc>
                <a:spcPct val="100000"/>
              </a:lnSpc>
              <a:spcBef>
                <a:spcPts val="30"/>
              </a:spcBef>
              <a:spcAft>
                <a:spcPts val="0"/>
              </a:spcAft>
              <a:buNone/>
            </a:pPr>
            <a:r>
              <a:rPr lang="en-US" sz="1200">
                <a:solidFill>
                  <a:schemeClr val="dk1"/>
                </a:solidFill>
                <a:latin typeface="Calibri"/>
                <a:ea typeface="Calibri"/>
                <a:cs typeface="Calibri"/>
                <a:sym typeface="Calibri"/>
              </a:rPr>
              <a:t>τα συστήματα ΤΠ του οργανισμού σας, η μη διαθέσιμη διατήρηση συστημάτων από άλλες οργανώσεις και ζητήματα . Τα  αλληλοεξαρτώμενα ζητήματα περιλαμβάνουν προβλήματα με υπηρεσίες υποδομής, όπως διακοπές ρεύματος,  σπασμένους σωλήνες νερού και διακοπές τηλεπικοινωνιών.</a:t>
            </a:r>
            <a:endParaRPr sz="1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7"/>
        <p:cNvGrpSpPr/>
        <p:nvPr/>
      </p:nvGrpSpPr>
      <p:grpSpPr>
        <a:xfrm>
          <a:off x="0" y="0"/>
          <a:ext cx="0" cy="0"/>
          <a:chOff x="0" y="0"/>
          <a:chExt cx="0" cy="0"/>
        </a:xfrm>
      </p:grpSpPr>
      <p:sp>
        <p:nvSpPr>
          <p:cNvPr id="4568" name="Google Shape;4568;p270"/>
          <p:cNvSpPr txBox="1">
            <a:spLocks noGrp="1"/>
          </p:cNvSpPr>
          <p:nvPr>
            <p:ph type="title"/>
          </p:nvPr>
        </p:nvSpPr>
        <p:spPr>
          <a:xfrm>
            <a:off x="1059180" y="415925"/>
            <a:ext cx="127000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Ευπάθειες</a:t>
            </a:r>
            <a:endParaRPr sz="2100">
              <a:latin typeface="Calibri"/>
              <a:ea typeface="Calibri"/>
              <a:cs typeface="Calibri"/>
              <a:sym typeface="Calibri"/>
            </a:endParaRPr>
          </a:p>
        </p:txBody>
      </p:sp>
      <p:sp>
        <p:nvSpPr>
          <p:cNvPr id="4569" name="Google Shape;4569;p270"/>
          <p:cNvSpPr txBox="1"/>
          <p:nvPr/>
        </p:nvSpPr>
        <p:spPr>
          <a:xfrm>
            <a:off x="876300" y="1140142"/>
            <a:ext cx="9940925" cy="1323340"/>
          </a:xfrm>
          <a:prstGeom prst="rect">
            <a:avLst/>
          </a:prstGeom>
          <a:noFill/>
          <a:ln>
            <a:noFill/>
          </a:ln>
        </p:spPr>
        <p:txBody>
          <a:bodyPr spcFirstLastPara="1" wrap="square" lIns="0" tIns="12700" rIns="0" bIns="0" anchor="t" anchorCtr="0">
            <a:spAutoFit/>
          </a:bodyPr>
          <a:lstStyle/>
          <a:p>
            <a:pPr marL="12700" marR="5080" lvl="0" indent="0" algn="l" rtl="0">
              <a:lnSpc>
                <a:spcPct val="105500"/>
              </a:lnSpc>
              <a:spcBef>
                <a:spcPts val="0"/>
              </a:spcBef>
              <a:spcAft>
                <a:spcPts val="0"/>
              </a:spcAft>
              <a:buNone/>
            </a:pPr>
            <a:r>
              <a:rPr lang="en-US" sz="1850">
                <a:solidFill>
                  <a:schemeClr val="dk1"/>
                </a:solidFill>
                <a:latin typeface="Calibri"/>
                <a:ea typeface="Calibri"/>
                <a:cs typeface="Calibri"/>
                <a:sym typeface="Calibri"/>
              </a:rPr>
              <a:t>Αδυναμίες στα συστήματα πληροφοριών που δίνουν στις απειλές την ευκαιρία να θέσουν σε κίνδυνο  περιουσιακά στοιχεία</a:t>
            </a:r>
            <a:endParaRPr sz="1850">
              <a:solidFill>
                <a:schemeClr val="dk1"/>
              </a:solidFill>
              <a:latin typeface="Calibri"/>
              <a:ea typeface="Calibri"/>
              <a:cs typeface="Calibri"/>
              <a:sym typeface="Calibri"/>
            </a:endParaRPr>
          </a:p>
          <a:p>
            <a:pPr marL="12700" marR="0" lvl="0" indent="0" algn="l" rtl="0">
              <a:lnSpc>
                <a:spcPct val="100000"/>
              </a:lnSpc>
              <a:spcBef>
                <a:spcPts val="140"/>
              </a:spcBef>
              <a:spcAft>
                <a:spcPts val="0"/>
              </a:spcAft>
              <a:buNone/>
            </a:pPr>
            <a:r>
              <a:rPr lang="en-US" sz="1850">
                <a:solidFill>
                  <a:schemeClr val="dk1"/>
                </a:solidFill>
                <a:latin typeface="Calibri"/>
                <a:ea typeface="Calibri"/>
                <a:cs typeface="Calibri"/>
                <a:sym typeface="Calibri"/>
              </a:rPr>
              <a:t>Σχέση με απειλές</a:t>
            </a:r>
            <a:endParaRPr sz="1850">
              <a:solidFill>
                <a:schemeClr val="dk1"/>
              </a:solidFill>
              <a:latin typeface="Calibri"/>
              <a:ea typeface="Calibri"/>
              <a:cs typeface="Calibri"/>
              <a:sym typeface="Calibri"/>
            </a:endParaRPr>
          </a:p>
          <a:p>
            <a:pPr marL="469900" marR="0" lvl="0" indent="0" algn="l" rtl="0">
              <a:lnSpc>
                <a:spcPct val="100000"/>
              </a:lnSpc>
              <a:spcBef>
                <a:spcPts val="180"/>
              </a:spcBef>
              <a:spcAft>
                <a:spcPts val="0"/>
              </a:spcAft>
              <a:buNone/>
            </a:pPr>
            <a:r>
              <a:rPr lang="en-US" sz="1200">
                <a:solidFill>
                  <a:schemeClr val="dk1"/>
                </a:solidFill>
                <a:latin typeface="Calibri"/>
                <a:ea typeface="Calibri"/>
                <a:cs typeface="Calibri"/>
                <a:sym typeface="Calibri"/>
              </a:rPr>
              <a:t>Η ευπάθεια δεν είναι κίνδυνος χωρίς απειλή που την εκμεταλλεύεται</a:t>
            </a: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marL="469900" marR="0" lvl="0" indent="0" algn="l" rtl="0">
              <a:lnSpc>
                <a:spcPct val="100000"/>
              </a:lnSpc>
              <a:spcBef>
                <a:spcPts val="114"/>
              </a:spcBef>
              <a:spcAft>
                <a:spcPts val="0"/>
              </a:spcAft>
              <a:buNone/>
            </a:pPr>
            <a:r>
              <a:rPr lang="en-US" sz="1200">
                <a:solidFill>
                  <a:schemeClr val="dk1"/>
                </a:solidFill>
                <a:latin typeface="Calibri"/>
                <a:ea typeface="Calibri"/>
                <a:cs typeface="Calibri"/>
                <a:sym typeface="Calibri"/>
              </a:rPr>
              <a:t>Η απειλή δεν είναι κίνδυνος χωρίς ευπάθεια προς εκμετάλλευση ευπάθειας</a:t>
            </a: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0"/>
        <p:cNvGrpSpPr/>
        <p:nvPr/>
      </p:nvGrpSpPr>
      <p:grpSpPr>
        <a:xfrm>
          <a:off x="0" y="0"/>
          <a:ext cx="0" cy="0"/>
          <a:chOff x="0" y="0"/>
          <a:chExt cx="0" cy="0"/>
        </a:xfrm>
      </p:grpSpPr>
      <p:grpSp>
        <p:nvGrpSpPr>
          <p:cNvPr id="4321" name="Google Shape;4321;p244"/>
          <p:cNvGrpSpPr/>
          <p:nvPr/>
        </p:nvGrpSpPr>
        <p:grpSpPr>
          <a:xfrm>
            <a:off x="7995284" y="8889"/>
            <a:ext cx="2904173" cy="6837680"/>
            <a:chOff x="7995284" y="8889"/>
            <a:chExt cx="2904173" cy="6837680"/>
          </a:xfrm>
        </p:grpSpPr>
        <p:sp>
          <p:nvSpPr>
            <p:cNvPr id="4322" name="Google Shape;4322;p244"/>
            <p:cNvSpPr/>
            <p:nvPr/>
          </p:nvSpPr>
          <p:spPr>
            <a:xfrm>
              <a:off x="8359457"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4"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89"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89" y="4459922"/>
                  </a:lnTo>
                  <a:lnTo>
                    <a:pt x="1096762" y="4428807"/>
                  </a:lnTo>
                  <a:lnTo>
                    <a:pt x="1070292" y="4428807"/>
                  </a:lnTo>
                  <a:lnTo>
                    <a:pt x="1070292" y="4428489"/>
                  </a:lnTo>
                  <a:lnTo>
                    <a:pt x="1059814"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4"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4"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3" name="Google Shape;4323;p244"/>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4" name="Google Shape;4324;p244"/>
            <p:cNvSpPr/>
            <p:nvPr/>
          </p:nvSpPr>
          <p:spPr>
            <a:xfrm>
              <a:off x="7995284" y="1894204"/>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80" y="3381375"/>
                  </a:lnTo>
                  <a:lnTo>
                    <a:pt x="2514600" y="3369627"/>
                  </a:lnTo>
                  <a:lnTo>
                    <a:pt x="2558097" y="3353752"/>
                  </a:lnTo>
                  <a:lnTo>
                    <a:pt x="2599690" y="3333750"/>
                  </a:lnTo>
                  <a:lnTo>
                    <a:pt x="2638742" y="3309937"/>
                  </a:lnTo>
                  <a:lnTo>
                    <a:pt x="2675255"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5" y="108267"/>
                  </a:lnTo>
                  <a:lnTo>
                    <a:pt x="2638742" y="80962"/>
                  </a:lnTo>
                  <a:lnTo>
                    <a:pt x="2599690" y="57150"/>
                  </a:lnTo>
                  <a:lnTo>
                    <a:pt x="2558097" y="37465"/>
                  </a:lnTo>
                  <a:lnTo>
                    <a:pt x="2514600" y="21272"/>
                  </a:lnTo>
                  <a:lnTo>
                    <a:pt x="2468880" y="9525"/>
                  </a:lnTo>
                  <a:lnTo>
                    <a:pt x="2421890" y="2540"/>
                  </a:lnTo>
                  <a:lnTo>
                    <a:pt x="2373312"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5" name="Google Shape;4325;p244"/>
            <p:cNvSpPr/>
            <p:nvPr/>
          </p:nvSpPr>
          <p:spPr>
            <a:xfrm>
              <a:off x="7995284" y="1894204"/>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80" y="9525"/>
                  </a:lnTo>
                  <a:lnTo>
                    <a:pt x="2514600" y="21272"/>
                  </a:lnTo>
                  <a:lnTo>
                    <a:pt x="2558097" y="37465"/>
                  </a:lnTo>
                  <a:lnTo>
                    <a:pt x="2599690" y="57150"/>
                  </a:lnTo>
                  <a:lnTo>
                    <a:pt x="2638742" y="80962"/>
                  </a:lnTo>
                  <a:lnTo>
                    <a:pt x="2675255"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5" y="3282632"/>
                  </a:lnTo>
                  <a:lnTo>
                    <a:pt x="2638742" y="3309937"/>
                  </a:lnTo>
                  <a:lnTo>
                    <a:pt x="2599690" y="3333750"/>
                  </a:lnTo>
                  <a:lnTo>
                    <a:pt x="2558097" y="3353752"/>
                  </a:lnTo>
                  <a:lnTo>
                    <a:pt x="2514600" y="3369627"/>
                  </a:lnTo>
                  <a:lnTo>
                    <a:pt x="2468880"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26" name="Google Shape;4326;p244"/>
            <p:cNvPicPr preferRelativeResize="0"/>
            <p:nvPr/>
          </p:nvPicPr>
          <p:blipFill rotWithShape="1">
            <a:blip r:embed="rId3">
              <a:alphaModFix/>
            </a:blip>
            <a:srcRect/>
            <a:stretch/>
          </p:blipFill>
          <p:spPr>
            <a:xfrm>
              <a:off x="9076372" y="3303587"/>
              <a:ext cx="154940" cy="151764"/>
            </a:xfrm>
            <a:prstGeom prst="rect">
              <a:avLst/>
            </a:prstGeom>
            <a:noFill/>
            <a:ln>
              <a:noFill/>
            </a:ln>
          </p:spPr>
        </p:pic>
        <p:pic>
          <p:nvPicPr>
            <p:cNvPr id="4327" name="Google Shape;4327;p244"/>
            <p:cNvPicPr preferRelativeResize="0"/>
            <p:nvPr/>
          </p:nvPicPr>
          <p:blipFill rotWithShape="1">
            <a:blip r:embed="rId4">
              <a:alphaModFix/>
            </a:blip>
            <a:srcRect/>
            <a:stretch/>
          </p:blipFill>
          <p:spPr>
            <a:xfrm>
              <a:off x="9598977" y="3003232"/>
              <a:ext cx="152082" cy="154939"/>
            </a:xfrm>
            <a:prstGeom prst="rect">
              <a:avLst/>
            </a:prstGeom>
            <a:noFill/>
            <a:ln>
              <a:noFill/>
            </a:ln>
          </p:spPr>
        </p:pic>
        <p:pic>
          <p:nvPicPr>
            <p:cNvPr id="4328" name="Google Shape;4328;p244"/>
            <p:cNvPicPr preferRelativeResize="0"/>
            <p:nvPr/>
          </p:nvPicPr>
          <p:blipFill rotWithShape="1">
            <a:blip r:embed="rId5">
              <a:alphaModFix/>
            </a:blip>
            <a:srcRect/>
            <a:stretch/>
          </p:blipFill>
          <p:spPr>
            <a:xfrm>
              <a:off x="9337674" y="3446462"/>
              <a:ext cx="152082" cy="151764"/>
            </a:xfrm>
            <a:prstGeom prst="rect">
              <a:avLst/>
            </a:prstGeom>
            <a:noFill/>
            <a:ln>
              <a:noFill/>
            </a:ln>
          </p:spPr>
        </p:pic>
        <p:pic>
          <p:nvPicPr>
            <p:cNvPr id="4329" name="Google Shape;4329;p244"/>
            <p:cNvPicPr preferRelativeResize="0"/>
            <p:nvPr/>
          </p:nvPicPr>
          <p:blipFill rotWithShape="1">
            <a:blip r:embed="rId6">
              <a:alphaModFix/>
            </a:blip>
            <a:srcRect/>
            <a:stretch/>
          </p:blipFill>
          <p:spPr>
            <a:xfrm>
              <a:off x="9076372" y="3003232"/>
              <a:ext cx="154940" cy="154939"/>
            </a:xfrm>
            <a:prstGeom prst="rect">
              <a:avLst/>
            </a:prstGeom>
            <a:noFill/>
            <a:ln>
              <a:noFill/>
            </a:ln>
          </p:spPr>
        </p:pic>
        <p:pic>
          <p:nvPicPr>
            <p:cNvPr id="4330" name="Google Shape;4330;p244"/>
            <p:cNvPicPr preferRelativeResize="0"/>
            <p:nvPr/>
          </p:nvPicPr>
          <p:blipFill rotWithShape="1">
            <a:blip r:embed="rId7">
              <a:alphaModFix/>
            </a:blip>
            <a:srcRect/>
            <a:stretch/>
          </p:blipFill>
          <p:spPr>
            <a:xfrm>
              <a:off x="9337674" y="2860357"/>
              <a:ext cx="154940" cy="151764"/>
            </a:xfrm>
            <a:prstGeom prst="rect">
              <a:avLst/>
            </a:prstGeom>
            <a:noFill/>
            <a:ln>
              <a:noFill/>
            </a:ln>
          </p:spPr>
        </p:pic>
        <p:pic>
          <p:nvPicPr>
            <p:cNvPr id="4331" name="Google Shape;4331;p244"/>
            <p:cNvPicPr preferRelativeResize="0"/>
            <p:nvPr/>
          </p:nvPicPr>
          <p:blipFill rotWithShape="1">
            <a:blip r:embed="rId8">
              <a:alphaModFix/>
            </a:blip>
            <a:srcRect/>
            <a:stretch/>
          </p:blipFill>
          <p:spPr>
            <a:xfrm>
              <a:off x="9598977" y="3297555"/>
              <a:ext cx="152082" cy="151764"/>
            </a:xfrm>
            <a:prstGeom prst="rect">
              <a:avLst/>
            </a:prstGeom>
            <a:noFill/>
            <a:ln>
              <a:noFill/>
            </a:ln>
          </p:spPr>
        </p:pic>
        <p:sp>
          <p:nvSpPr>
            <p:cNvPr id="4332" name="Google Shape;4332;p244"/>
            <p:cNvSpPr/>
            <p:nvPr/>
          </p:nvSpPr>
          <p:spPr>
            <a:xfrm>
              <a:off x="8953499" y="2855277"/>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4"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90"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5"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90" y="0"/>
                  </a:lnTo>
                  <a:close/>
                </a:path>
                <a:path w="923290" h="892810" extrusionOk="0">
                  <a:moveTo>
                    <a:pt x="735965" y="142239"/>
                  </a:moveTo>
                  <a:lnTo>
                    <a:pt x="673734" y="158750"/>
                  </a:lnTo>
                  <a:lnTo>
                    <a:pt x="657542" y="173989"/>
                  </a:lnTo>
                  <a:lnTo>
                    <a:pt x="689927" y="173989"/>
                  </a:lnTo>
                  <a:lnTo>
                    <a:pt x="697865" y="167639"/>
                  </a:lnTo>
                  <a:lnTo>
                    <a:pt x="722312" y="162560"/>
                  </a:lnTo>
                  <a:lnTo>
                    <a:pt x="775334" y="162560"/>
                  </a:lnTo>
                  <a:lnTo>
                    <a:pt x="765809" y="154939"/>
                  </a:lnTo>
                  <a:lnTo>
                    <a:pt x="735965" y="142239"/>
                  </a:lnTo>
                  <a:close/>
                </a:path>
                <a:path w="923290" h="892810" extrusionOk="0">
                  <a:moveTo>
                    <a:pt x="416559" y="124460"/>
                  </a:moveTo>
                  <a:lnTo>
                    <a:pt x="390842" y="124460"/>
                  </a:lnTo>
                  <a:lnTo>
                    <a:pt x="413067" y="149860"/>
                  </a:lnTo>
                  <a:lnTo>
                    <a:pt x="441959" y="162560"/>
                  </a:lnTo>
                  <a:lnTo>
                    <a:pt x="474027" y="165100"/>
                  </a:lnTo>
                  <a:lnTo>
                    <a:pt x="505142" y="154939"/>
                  </a:lnTo>
                  <a:lnTo>
                    <a:pt x="513715" y="148589"/>
                  </a:lnTo>
                  <a:lnTo>
                    <a:pt x="517525" y="146050"/>
                  </a:lnTo>
                  <a:lnTo>
                    <a:pt x="462597" y="146050"/>
                  </a:lnTo>
                  <a:lnTo>
                    <a:pt x="438150" y="139700"/>
                  </a:lnTo>
                  <a:lnTo>
                    <a:pt x="418147" y="127000"/>
                  </a:lnTo>
                  <a:lnTo>
                    <a:pt x="416559"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5" y="72389"/>
                  </a:lnTo>
                  <a:lnTo>
                    <a:pt x="535940" y="41910"/>
                  </a:lnTo>
                  <a:lnTo>
                    <a:pt x="516890" y="19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33" name="Google Shape;4333;p244"/>
          <p:cNvSpPr txBox="1">
            <a:spLocks noGrp="1"/>
          </p:cNvSpPr>
          <p:nvPr>
            <p:ph type="title"/>
          </p:nvPr>
        </p:nvSpPr>
        <p:spPr>
          <a:xfrm>
            <a:off x="818514" y="695959"/>
            <a:ext cx="10798175" cy="396262"/>
          </a:xfrm>
          <a:prstGeom prst="rect">
            <a:avLst/>
          </a:prstGeom>
          <a:noFill/>
          <a:ln>
            <a:noFill/>
          </a:ln>
        </p:spPr>
        <p:txBody>
          <a:bodyPr spcFirstLastPara="1" wrap="square" lIns="0" tIns="36825" rIns="0" bIns="0" anchor="t" anchorCtr="0">
            <a:spAutoFit/>
          </a:bodyPr>
          <a:lstStyle/>
          <a:p>
            <a:pPr marL="2642870" marR="5080" lvl="0" indent="-2630805" algn="l" rtl="0">
              <a:lnSpc>
                <a:spcPct val="115000"/>
              </a:lnSpc>
              <a:spcBef>
                <a:spcPts val="0"/>
              </a:spcBef>
              <a:spcAft>
                <a:spcPts val="0"/>
              </a:spcAft>
              <a:buNone/>
            </a:pPr>
            <a:r>
              <a:rPr lang="en-US">
                <a:solidFill>
                  <a:srgbClr val="FFB800"/>
                </a:solidFill>
              </a:rPr>
              <a:t>CSP	Εκπαίδευση </a:t>
            </a:r>
            <a:r>
              <a:rPr lang="en-US"/>
              <a:t>: Πότε-Πού-Πώς</a:t>
            </a:r>
            <a:endParaRPr/>
          </a:p>
        </p:txBody>
      </p:sp>
      <p:sp>
        <p:nvSpPr>
          <p:cNvPr id="4334" name="Google Shape;4334;p244"/>
          <p:cNvSpPr txBox="1"/>
          <p:nvPr/>
        </p:nvSpPr>
        <p:spPr>
          <a:xfrm>
            <a:off x="9426892" y="2459672"/>
            <a:ext cx="40957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ΠΩΣ</a:t>
            </a:r>
            <a:endParaRPr sz="1600">
              <a:solidFill>
                <a:schemeClr val="dk1"/>
              </a:solidFill>
              <a:latin typeface="Calibri"/>
              <a:ea typeface="Calibri"/>
              <a:cs typeface="Calibri"/>
              <a:sym typeface="Calibri"/>
            </a:endParaRPr>
          </a:p>
        </p:txBody>
      </p:sp>
      <p:sp>
        <p:nvSpPr>
          <p:cNvPr id="4335" name="Google Shape;4335;p244"/>
          <p:cNvSpPr txBox="1"/>
          <p:nvPr/>
        </p:nvSpPr>
        <p:spPr>
          <a:xfrm>
            <a:off x="8973819" y="4095115"/>
            <a:ext cx="117284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Μέθοδος παράδοσης</a:t>
            </a:r>
            <a:endParaRPr sz="900">
              <a:solidFill>
                <a:schemeClr val="dk1"/>
              </a:solidFill>
              <a:latin typeface="Calibri"/>
              <a:ea typeface="Calibri"/>
              <a:cs typeface="Calibri"/>
              <a:sym typeface="Calibri"/>
            </a:endParaRPr>
          </a:p>
        </p:txBody>
      </p:sp>
      <p:sp>
        <p:nvSpPr>
          <p:cNvPr id="4336" name="Google Shape;4336;p244"/>
          <p:cNvSpPr txBox="1"/>
          <p:nvPr/>
        </p:nvSpPr>
        <p:spPr>
          <a:xfrm>
            <a:off x="902969" y="631983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337" name="Google Shape;4337;p244"/>
          <p:cNvSpPr txBox="1"/>
          <p:nvPr/>
        </p:nvSpPr>
        <p:spPr>
          <a:xfrm>
            <a:off x="11239500" y="6319837"/>
            <a:ext cx="7556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a:t>
            </a:r>
            <a:endParaRPr sz="700">
              <a:solidFill>
                <a:schemeClr val="dk1"/>
              </a:solidFill>
              <a:latin typeface="Calibri"/>
              <a:ea typeface="Calibri"/>
              <a:cs typeface="Calibri"/>
              <a:sym typeface="Calibri"/>
            </a:endParaRPr>
          </a:p>
        </p:txBody>
      </p:sp>
      <p:pic>
        <p:nvPicPr>
          <p:cNvPr id="4338" name="Google Shape;4338;p244"/>
          <p:cNvPicPr preferRelativeResize="0"/>
          <p:nvPr/>
        </p:nvPicPr>
        <p:blipFill rotWithShape="1">
          <a:blip r:embed="rId9">
            <a:alphaModFix/>
          </a:blip>
          <a:srcRect/>
          <a:stretch/>
        </p:blipFill>
        <p:spPr>
          <a:xfrm>
            <a:off x="1302385" y="2053907"/>
            <a:ext cx="2879725" cy="3422650"/>
          </a:xfrm>
          <a:prstGeom prst="rect">
            <a:avLst/>
          </a:prstGeom>
          <a:noFill/>
          <a:ln>
            <a:noFill/>
          </a:ln>
        </p:spPr>
      </p:pic>
      <p:sp>
        <p:nvSpPr>
          <p:cNvPr id="4339" name="Google Shape;4339;p244"/>
          <p:cNvSpPr txBox="1"/>
          <p:nvPr/>
        </p:nvSpPr>
        <p:spPr>
          <a:xfrm>
            <a:off x="2230437" y="2547620"/>
            <a:ext cx="52387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ΠΟΤΕ</a:t>
            </a:r>
            <a:endParaRPr sz="1600">
              <a:solidFill>
                <a:schemeClr val="dk1"/>
              </a:solidFill>
              <a:latin typeface="Calibri"/>
              <a:ea typeface="Calibri"/>
              <a:cs typeface="Calibri"/>
              <a:sym typeface="Calibri"/>
            </a:endParaRPr>
          </a:p>
        </p:txBody>
      </p:sp>
      <p:sp>
        <p:nvSpPr>
          <p:cNvPr id="4340" name="Google Shape;4340;p244"/>
          <p:cNvSpPr txBox="1"/>
          <p:nvPr/>
        </p:nvSpPr>
        <p:spPr>
          <a:xfrm>
            <a:off x="1929129" y="4255770"/>
            <a:ext cx="120396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Χρονοπρόγραμμα: .....</a:t>
            </a:r>
            <a:endParaRPr sz="900">
              <a:solidFill>
                <a:schemeClr val="dk1"/>
              </a:solidFill>
              <a:latin typeface="Calibri"/>
              <a:ea typeface="Calibri"/>
              <a:cs typeface="Calibri"/>
              <a:sym typeface="Calibri"/>
            </a:endParaRPr>
          </a:p>
        </p:txBody>
      </p:sp>
      <p:grpSp>
        <p:nvGrpSpPr>
          <p:cNvPr id="4341" name="Google Shape;4341;p244"/>
          <p:cNvGrpSpPr/>
          <p:nvPr/>
        </p:nvGrpSpPr>
        <p:grpSpPr>
          <a:xfrm>
            <a:off x="4651057" y="2069782"/>
            <a:ext cx="2847975" cy="3390900"/>
            <a:chOff x="4651057" y="2069782"/>
            <a:chExt cx="2847975" cy="3390900"/>
          </a:xfrm>
        </p:grpSpPr>
        <p:sp>
          <p:nvSpPr>
            <p:cNvPr id="4342" name="Google Shape;4342;p244"/>
            <p:cNvSpPr/>
            <p:nvPr/>
          </p:nvSpPr>
          <p:spPr>
            <a:xfrm>
              <a:off x="4651057" y="2069782"/>
              <a:ext cx="2847975" cy="3390900"/>
            </a:xfrm>
            <a:custGeom>
              <a:avLst/>
              <a:gdLst/>
              <a:ahLst/>
              <a:cxnLst/>
              <a:rect l="l" t="t" r="r" b="b"/>
              <a:pathLst>
                <a:path w="2847975" h="3390900" extrusionOk="0">
                  <a:moveTo>
                    <a:pt x="2373312" y="0"/>
                  </a:moveTo>
                  <a:lnTo>
                    <a:pt x="474662" y="0"/>
                  </a:lnTo>
                  <a:lnTo>
                    <a:pt x="426084" y="2539"/>
                  </a:lnTo>
                  <a:lnTo>
                    <a:pt x="379094" y="9525"/>
                  </a:lnTo>
                  <a:lnTo>
                    <a:pt x="333375" y="21272"/>
                  </a:lnTo>
                  <a:lnTo>
                    <a:pt x="289877" y="37464"/>
                  </a:lnTo>
                  <a:lnTo>
                    <a:pt x="248284" y="57150"/>
                  </a:lnTo>
                  <a:lnTo>
                    <a:pt x="209232" y="80962"/>
                  </a:lnTo>
                  <a:lnTo>
                    <a:pt x="172719" y="108267"/>
                  </a:lnTo>
                  <a:lnTo>
                    <a:pt x="139064" y="139064"/>
                  </a:lnTo>
                  <a:lnTo>
                    <a:pt x="108267" y="172719"/>
                  </a:lnTo>
                  <a:lnTo>
                    <a:pt x="80962" y="209232"/>
                  </a:lnTo>
                  <a:lnTo>
                    <a:pt x="57150" y="248602"/>
                  </a:lnTo>
                  <a:lnTo>
                    <a:pt x="37147" y="289877"/>
                  </a:lnTo>
                  <a:lnTo>
                    <a:pt x="21272" y="333692"/>
                  </a:lnTo>
                  <a:lnTo>
                    <a:pt x="9525" y="379094"/>
                  </a:lnTo>
                  <a:lnTo>
                    <a:pt x="2539" y="426084"/>
                  </a:lnTo>
                  <a:lnTo>
                    <a:pt x="0" y="474662"/>
                  </a:lnTo>
                  <a:lnTo>
                    <a:pt x="0" y="2916237"/>
                  </a:lnTo>
                  <a:lnTo>
                    <a:pt x="2539" y="2964815"/>
                  </a:lnTo>
                  <a:lnTo>
                    <a:pt x="9525" y="3011804"/>
                  </a:lnTo>
                  <a:lnTo>
                    <a:pt x="21272" y="3057524"/>
                  </a:lnTo>
                  <a:lnTo>
                    <a:pt x="37147" y="3101022"/>
                  </a:lnTo>
                  <a:lnTo>
                    <a:pt x="57150" y="3142615"/>
                  </a:lnTo>
                  <a:lnTo>
                    <a:pt x="80962" y="3181667"/>
                  </a:lnTo>
                  <a:lnTo>
                    <a:pt x="108267" y="3218179"/>
                  </a:lnTo>
                  <a:lnTo>
                    <a:pt x="139064" y="3251834"/>
                  </a:lnTo>
                  <a:lnTo>
                    <a:pt x="172719" y="3282632"/>
                  </a:lnTo>
                  <a:lnTo>
                    <a:pt x="209232" y="3309937"/>
                  </a:lnTo>
                  <a:lnTo>
                    <a:pt x="248284" y="3333750"/>
                  </a:lnTo>
                  <a:lnTo>
                    <a:pt x="289877" y="3353752"/>
                  </a:lnTo>
                  <a:lnTo>
                    <a:pt x="333375" y="3369627"/>
                  </a:lnTo>
                  <a:lnTo>
                    <a:pt x="379094" y="3381375"/>
                  </a:lnTo>
                  <a:lnTo>
                    <a:pt x="426084" y="3388359"/>
                  </a:lnTo>
                  <a:lnTo>
                    <a:pt x="474662" y="3390900"/>
                  </a:lnTo>
                  <a:lnTo>
                    <a:pt x="2373312" y="3390900"/>
                  </a:lnTo>
                  <a:lnTo>
                    <a:pt x="2421889" y="3388359"/>
                  </a:lnTo>
                  <a:lnTo>
                    <a:pt x="2468879" y="3381375"/>
                  </a:lnTo>
                  <a:lnTo>
                    <a:pt x="2514282" y="3369627"/>
                  </a:lnTo>
                  <a:lnTo>
                    <a:pt x="2558097" y="3353752"/>
                  </a:lnTo>
                  <a:lnTo>
                    <a:pt x="2599372" y="3333750"/>
                  </a:lnTo>
                  <a:lnTo>
                    <a:pt x="2638742" y="3309937"/>
                  </a:lnTo>
                  <a:lnTo>
                    <a:pt x="2675254" y="3282632"/>
                  </a:lnTo>
                  <a:lnTo>
                    <a:pt x="2708909" y="3251834"/>
                  </a:lnTo>
                  <a:lnTo>
                    <a:pt x="2739707" y="3218179"/>
                  </a:lnTo>
                  <a:lnTo>
                    <a:pt x="2767012" y="3181667"/>
                  </a:lnTo>
                  <a:lnTo>
                    <a:pt x="2790507" y="3142615"/>
                  </a:lnTo>
                  <a:lnTo>
                    <a:pt x="2810509" y="3101022"/>
                  </a:lnTo>
                  <a:lnTo>
                    <a:pt x="2826702" y="3057524"/>
                  </a:lnTo>
                  <a:lnTo>
                    <a:pt x="2838450" y="3011804"/>
                  </a:lnTo>
                  <a:lnTo>
                    <a:pt x="2845434" y="2964815"/>
                  </a:lnTo>
                  <a:lnTo>
                    <a:pt x="2847975" y="2916237"/>
                  </a:lnTo>
                  <a:lnTo>
                    <a:pt x="2847975" y="474662"/>
                  </a:lnTo>
                  <a:lnTo>
                    <a:pt x="2845434" y="426084"/>
                  </a:lnTo>
                  <a:lnTo>
                    <a:pt x="2838450" y="379094"/>
                  </a:lnTo>
                  <a:lnTo>
                    <a:pt x="2826702" y="333692"/>
                  </a:lnTo>
                  <a:lnTo>
                    <a:pt x="2810509" y="289877"/>
                  </a:lnTo>
                  <a:lnTo>
                    <a:pt x="2790507" y="248602"/>
                  </a:lnTo>
                  <a:lnTo>
                    <a:pt x="2767012" y="209232"/>
                  </a:lnTo>
                  <a:lnTo>
                    <a:pt x="2739707" y="172719"/>
                  </a:lnTo>
                  <a:lnTo>
                    <a:pt x="2708909" y="139064"/>
                  </a:lnTo>
                  <a:lnTo>
                    <a:pt x="2675254" y="108267"/>
                  </a:lnTo>
                  <a:lnTo>
                    <a:pt x="2638742" y="80962"/>
                  </a:lnTo>
                  <a:lnTo>
                    <a:pt x="2599372" y="57150"/>
                  </a:lnTo>
                  <a:lnTo>
                    <a:pt x="2558097" y="37464"/>
                  </a:lnTo>
                  <a:lnTo>
                    <a:pt x="2514282" y="21272"/>
                  </a:lnTo>
                  <a:lnTo>
                    <a:pt x="2468879" y="9525"/>
                  </a:lnTo>
                  <a:lnTo>
                    <a:pt x="2421889" y="2539"/>
                  </a:lnTo>
                  <a:lnTo>
                    <a:pt x="2373312"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3" name="Google Shape;4343;p244"/>
            <p:cNvSpPr/>
            <p:nvPr/>
          </p:nvSpPr>
          <p:spPr>
            <a:xfrm>
              <a:off x="4651057" y="2069782"/>
              <a:ext cx="2847975" cy="3390900"/>
            </a:xfrm>
            <a:custGeom>
              <a:avLst/>
              <a:gdLst/>
              <a:ahLst/>
              <a:cxnLst/>
              <a:rect l="l" t="t" r="r" b="b"/>
              <a:pathLst>
                <a:path w="2847975" h="3390900" extrusionOk="0">
                  <a:moveTo>
                    <a:pt x="0" y="474662"/>
                  </a:moveTo>
                  <a:lnTo>
                    <a:pt x="2539" y="426084"/>
                  </a:lnTo>
                  <a:lnTo>
                    <a:pt x="9525" y="379094"/>
                  </a:lnTo>
                  <a:lnTo>
                    <a:pt x="21272" y="333692"/>
                  </a:lnTo>
                  <a:lnTo>
                    <a:pt x="37147" y="289877"/>
                  </a:lnTo>
                  <a:lnTo>
                    <a:pt x="57150" y="248602"/>
                  </a:lnTo>
                  <a:lnTo>
                    <a:pt x="80962" y="209232"/>
                  </a:lnTo>
                  <a:lnTo>
                    <a:pt x="108267" y="172719"/>
                  </a:lnTo>
                  <a:lnTo>
                    <a:pt x="139064" y="139064"/>
                  </a:lnTo>
                  <a:lnTo>
                    <a:pt x="172719" y="108267"/>
                  </a:lnTo>
                  <a:lnTo>
                    <a:pt x="209232" y="80962"/>
                  </a:lnTo>
                  <a:lnTo>
                    <a:pt x="248284" y="57150"/>
                  </a:lnTo>
                  <a:lnTo>
                    <a:pt x="289877" y="37464"/>
                  </a:lnTo>
                  <a:lnTo>
                    <a:pt x="333375" y="21272"/>
                  </a:lnTo>
                  <a:lnTo>
                    <a:pt x="379094" y="9525"/>
                  </a:lnTo>
                  <a:lnTo>
                    <a:pt x="426084" y="2539"/>
                  </a:lnTo>
                  <a:lnTo>
                    <a:pt x="474662" y="0"/>
                  </a:lnTo>
                  <a:lnTo>
                    <a:pt x="2373312" y="0"/>
                  </a:lnTo>
                  <a:lnTo>
                    <a:pt x="2421889" y="2539"/>
                  </a:lnTo>
                  <a:lnTo>
                    <a:pt x="2468879" y="9525"/>
                  </a:lnTo>
                  <a:lnTo>
                    <a:pt x="2514282" y="21272"/>
                  </a:lnTo>
                  <a:lnTo>
                    <a:pt x="2558097" y="37464"/>
                  </a:lnTo>
                  <a:lnTo>
                    <a:pt x="2599372" y="57150"/>
                  </a:lnTo>
                  <a:lnTo>
                    <a:pt x="2638742" y="80962"/>
                  </a:lnTo>
                  <a:lnTo>
                    <a:pt x="2675254" y="108267"/>
                  </a:lnTo>
                  <a:lnTo>
                    <a:pt x="2708909" y="139064"/>
                  </a:lnTo>
                  <a:lnTo>
                    <a:pt x="2739707" y="172719"/>
                  </a:lnTo>
                  <a:lnTo>
                    <a:pt x="2767012" y="209232"/>
                  </a:lnTo>
                  <a:lnTo>
                    <a:pt x="2790507" y="248602"/>
                  </a:lnTo>
                  <a:lnTo>
                    <a:pt x="2810509" y="289877"/>
                  </a:lnTo>
                  <a:lnTo>
                    <a:pt x="2826702" y="333692"/>
                  </a:lnTo>
                  <a:lnTo>
                    <a:pt x="2838450" y="379094"/>
                  </a:lnTo>
                  <a:lnTo>
                    <a:pt x="2845434" y="426084"/>
                  </a:lnTo>
                  <a:lnTo>
                    <a:pt x="2847975" y="474662"/>
                  </a:lnTo>
                  <a:lnTo>
                    <a:pt x="2847975" y="2916237"/>
                  </a:lnTo>
                  <a:lnTo>
                    <a:pt x="2845434" y="2964815"/>
                  </a:lnTo>
                  <a:lnTo>
                    <a:pt x="2838450" y="3011804"/>
                  </a:lnTo>
                  <a:lnTo>
                    <a:pt x="2826702" y="3057524"/>
                  </a:lnTo>
                  <a:lnTo>
                    <a:pt x="2810509" y="3101022"/>
                  </a:lnTo>
                  <a:lnTo>
                    <a:pt x="2790507" y="3142615"/>
                  </a:lnTo>
                  <a:lnTo>
                    <a:pt x="2767012" y="3181667"/>
                  </a:lnTo>
                  <a:lnTo>
                    <a:pt x="2739707" y="3218179"/>
                  </a:lnTo>
                  <a:lnTo>
                    <a:pt x="2708909" y="3251834"/>
                  </a:lnTo>
                  <a:lnTo>
                    <a:pt x="2675254" y="3282632"/>
                  </a:lnTo>
                  <a:lnTo>
                    <a:pt x="2638742" y="3309937"/>
                  </a:lnTo>
                  <a:lnTo>
                    <a:pt x="2599372" y="3333750"/>
                  </a:lnTo>
                  <a:lnTo>
                    <a:pt x="2558097" y="3353752"/>
                  </a:lnTo>
                  <a:lnTo>
                    <a:pt x="2514282" y="3369627"/>
                  </a:lnTo>
                  <a:lnTo>
                    <a:pt x="2468879" y="3381375"/>
                  </a:lnTo>
                  <a:lnTo>
                    <a:pt x="2421889" y="3388359"/>
                  </a:lnTo>
                  <a:lnTo>
                    <a:pt x="2373312" y="3390900"/>
                  </a:lnTo>
                  <a:lnTo>
                    <a:pt x="474662" y="3390900"/>
                  </a:lnTo>
                  <a:lnTo>
                    <a:pt x="426084" y="3388359"/>
                  </a:lnTo>
                  <a:lnTo>
                    <a:pt x="379094" y="3381375"/>
                  </a:lnTo>
                  <a:lnTo>
                    <a:pt x="333375" y="3369627"/>
                  </a:lnTo>
                  <a:lnTo>
                    <a:pt x="289877" y="3353752"/>
                  </a:lnTo>
                  <a:lnTo>
                    <a:pt x="248284" y="3333750"/>
                  </a:lnTo>
                  <a:lnTo>
                    <a:pt x="209232" y="3309937"/>
                  </a:lnTo>
                  <a:lnTo>
                    <a:pt x="172719" y="3282632"/>
                  </a:lnTo>
                  <a:lnTo>
                    <a:pt x="139064" y="3251834"/>
                  </a:lnTo>
                  <a:lnTo>
                    <a:pt x="108267" y="3218179"/>
                  </a:lnTo>
                  <a:lnTo>
                    <a:pt x="80962" y="3181667"/>
                  </a:lnTo>
                  <a:lnTo>
                    <a:pt x="57150" y="3142615"/>
                  </a:lnTo>
                  <a:lnTo>
                    <a:pt x="37147" y="3101022"/>
                  </a:lnTo>
                  <a:lnTo>
                    <a:pt x="21272" y="3057524"/>
                  </a:lnTo>
                  <a:lnTo>
                    <a:pt x="9525" y="3011804"/>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4" name="Google Shape;4344;p244"/>
            <p:cNvSpPr/>
            <p:nvPr/>
          </p:nvSpPr>
          <p:spPr>
            <a:xfrm>
              <a:off x="5622925" y="3435985"/>
              <a:ext cx="510540" cy="439420"/>
            </a:xfrm>
            <a:custGeom>
              <a:avLst/>
              <a:gdLst/>
              <a:ahLst/>
              <a:cxnLst/>
              <a:rect l="l" t="t" r="r" b="b"/>
              <a:pathLst>
                <a:path w="510539" h="439420" extrusionOk="0">
                  <a:moveTo>
                    <a:pt x="416877" y="437832"/>
                  </a:moveTo>
                  <a:lnTo>
                    <a:pt x="413702" y="437832"/>
                  </a:lnTo>
                  <a:lnTo>
                    <a:pt x="416560" y="439102"/>
                  </a:lnTo>
                  <a:lnTo>
                    <a:pt x="416877" y="437832"/>
                  </a:lnTo>
                  <a:close/>
                </a:path>
                <a:path w="510539" h="439420" extrusionOk="0">
                  <a:moveTo>
                    <a:pt x="501332" y="280669"/>
                  </a:moveTo>
                  <a:lnTo>
                    <a:pt x="226377" y="280669"/>
                  </a:lnTo>
                  <a:lnTo>
                    <a:pt x="277177" y="301625"/>
                  </a:lnTo>
                  <a:lnTo>
                    <a:pt x="312102" y="380682"/>
                  </a:lnTo>
                  <a:lnTo>
                    <a:pt x="306704" y="394017"/>
                  </a:lnTo>
                  <a:lnTo>
                    <a:pt x="404177" y="434022"/>
                  </a:lnTo>
                  <a:lnTo>
                    <a:pt x="404177" y="437832"/>
                  </a:lnTo>
                  <a:lnTo>
                    <a:pt x="501332" y="437832"/>
                  </a:lnTo>
                  <a:lnTo>
                    <a:pt x="501332" y="280669"/>
                  </a:lnTo>
                  <a:close/>
                </a:path>
                <a:path w="510539" h="439420" extrusionOk="0">
                  <a:moveTo>
                    <a:pt x="152082" y="0"/>
                  </a:moveTo>
                  <a:lnTo>
                    <a:pt x="0" y="0"/>
                  </a:lnTo>
                  <a:lnTo>
                    <a:pt x="0" y="240347"/>
                  </a:lnTo>
                  <a:lnTo>
                    <a:pt x="37464" y="240347"/>
                  </a:lnTo>
                  <a:lnTo>
                    <a:pt x="21272" y="279082"/>
                  </a:lnTo>
                  <a:lnTo>
                    <a:pt x="197485" y="351154"/>
                  </a:lnTo>
                  <a:lnTo>
                    <a:pt x="226377" y="280669"/>
                  </a:lnTo>
                  <a:lnTo>
                    <a:pt x="501332" y="280669"/>
                  </a:lnTo>
                  <a:lnTo>
                    <a:pt x="501332" y="231775"/>
                  </a:lnTo>
                  <a:lnTo>
                    <a:pt x="510539" y="209867"/>
                  </a:lnTo>
                  <a:lnTo>
                    <a:pt x="501332" y="206057"/>
                  </a:lnTo>
                  <a:lnTo>
                    <a:pt x="501332" y="200659"/>
                  </a:lnTo>
                  <a:lnTo>
                    <a:pt x="487997" y="200659"/>
                  </a:lnTo>
                  <a:lnTo>
                    <a:pt x="409673" y="168592"/>
                  </a:lnTo>
                  <a:lnTo>
                    <a:pt x="398779" y="168592"/>
                  </a:lnTo>
                  <a:lnTo>
                    <a:pt x="337502" y="143827"/>
                  </a:lnTo>
                  <a:lnTo>
                    <a:pt x="331495" y="130175"/>
                  </a:lnTo>
                  <a:lnTo>
                    <a:pt x="304164" y="130175"/>
                  </a:lnTo>
                  <a:lnTo>
                    <a:pt x="290195" y="124460"/>
                  </a:lnTo>
                  <a:lnTo>
                    <a:pt x="291147" y="121919"/>
                  </a:lnTo>
                  <a:lnTo>
                    <a:pt x="152082" y="64769"/>
                  </a:lnTo>
                  <a:lnTo>
                    <a:pt x="152082" y="0"/>
                  </a:lnTo>
                  <a:close/>
                </a:path>
                <a:path w="510539" h="439420" extrusionOk="0">
                  <a:moveTo>
                    <a:pt x="400367" y="164782"/>
                  </a:moveTo>
                  <a:lnTo>
                    <a:pt x="398779" y="168592"/>
                  </a:lnTo>
                  <a:lnTo>
                    <a:pt x="409673" y="168592"/>
                  </a:lnTo>
                  <a:lnTo>
                    <a:pt x="400367" y="164782"/>
                  </a:lnTo>
                  <a:close/>
                </a:path>
                <a:path w="510539" h="439420" extrusionOk="0">
                  <a:moveTo>
                    <a:pt x="327025" y="120014"/>
                  </a:moveTo>
                  <a:lnTo>
                    <a:pt x="304164" y="130175"/>
                  </a:lnTo>
                  <a:lnTo>
                    <a:pt x="331495" y="130175"/>
                  </a:lnTo>
                  <a:lnTo>
                    <a:pt x="327025" y="120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5" name="Google Shape;4345;p244"/>
            <p:cNvSpPr/>
            <p:nvPr/>
          </p:nvSpPr>
          <p:spPr>
            <a:xfrm>
              <a:off x="5954077" y="3661409"/>
              <a:ext cx="97155" cy="133350"/>
            </a:xfrm>
            <a:custGeom>
              <a:avLst/>
              <a:gdLst/>
              <a:ahLst/>
              <a:cxnLst/>
              <a:rect l="l" t="t" r="r" b="b"/>
              <a:pathLst>
                <a:path w="97154" h="133350" extrusionOk="0">
                  <a:moveTo>
                    <a:pt x="97155" y="21590"/>
                  </a:moveTo>
                  <a:lnTo>
                    <a:pt x="54610" y="21590"/>
                  </a:lnTo>
                  <a:lnTo>
                    <a:pt x="54610" y="0"/>
                  </a:lnTo>
                  <a:lnTo>
                    <a:pt x="0" y="0"/>
                  </a:lnTo>
                  <a:lnTo>
                    <a:pt x="0" y="21590"/>
                  </a:lnTo>
                  <a:lnTo>
                    <a:pt x="0" y="111760"/>
                  </a:lnTo>
                  <a:lnTo>
                    <a:pt x="42545" y="111760"/>
                  </a:lnTo>
                  <a:lnTo>
                    <a:pt x="42545" y="133350"/>
                  </a:lnTo>
                  <a:lnTo>
                    <a:pt x="97155" y="133350"/>
                  </a:lnTo>
                  <a:lnTo>
                    <a:pt x="97155" y="111760"/>
                  </a:lnTo>
                  <a:lnTo>
                    <a:pt x="97155" y="21590"/>
                  </a:lnTo>
                  <a:close/>
                </a:path>
              </a:pathLst>
            </a:custGeom>
            <a:solidFill>
              <a:srgbClr val="FFB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46" name="Google Shape;4346;p244"/>
            <p:cNvPicPr preferRelativeResize="0"/>
            <p:nvPr/>
          </p:nvPicPr>
          <p:blipFill rotWithShape="1">
            <a:blip r:embed="rId10">
              <a:alphaModFix/>
            </a:blip>
            <a:srcRect/>
            <a:stretch/>
          </p:blipFill>
          <p:spPr>
            <a:xfrm>
              <a:off x="5673090" y="3526472"/>
              <a:ext cx="134937" cy="176529"/>
            </a:xfrm>
            <a:prstGeom prst="rect">
              <a:avLst/>
            </a:prstGeom>
            <a:noFill/>
            <a:ln>
              <a:noFill/>
            </a:ln>
          </p:spPr>
        </p:pic>
        <p:sp>
          <p:nvSpPr>
            <p:cNvPr id="4347" name="Google Shape;4347;p244"/>
            <p:cNvSpPr/>
            <p:nvPr/>
          </p:nvSpPr>
          <p:spPr>
            <a:xfrm>
              <a:off x="5605462" y="3291522"/>
              <a:ext cx="940435" cy="607695"/>
            </a:xfrm>
            <a:custGeom>
              <a:avLst/>
              <a:gdLst/>
              <a:ahLst/>
              <a:cxnLst/>
              <a:rect l="l" t="t" r="r" b="b"/>
              <a:pathLst>
                <a:path w="940434" h="607695" extrusionOk="0">
                  <a:moveTo>
                    <a:pt x="289560" y="427354"/>
                  </a:moveTo>
                  <a:lnTo>
                    <a:pt x="263842" y="427354"/>
                  </a:lnTo>
                  <a:lnTo>
                    <a:pt x="270510" y="432434"/>
                  </a:lnTo>
                  <a:lnTo>
                    <a:pt x="293052" y="494029"/>
                  </a:lnTo>
                  <a:lnTo>
                    <a:pt x="312737" y="529589"/>
                  </a:lnTo>
                  <a:lnTo>
                    <a:pt x="476567" y="607694"/>
                  </a:lnTo>
                  <a:lnTo>
                    <a:pt x="481329" y="606425"/>
                  </a:lnTo>
                  <a:lnTo>
                    <a:pt x="484187" y="602932"/>
                  </a:lnTo>
                  <a:lnTo>
                    <a:pt x="497839" y="587057"/>
                  </a:lnTo>
                  <a:lnTo>
                    <a:pt x="529907" y="587057"/>
                  </a:lnTo>
                  <a:lnTo>
                    <a:pt x="538469" y="583564"/>
                  </a:lnTo>
                  <a:lnTo>
                    <a:pt x="473392" y="583564"/>
                  </a:lnTo>
                  <a:lnTo>
                    <a:pt x="346710" y="530859"/>
                  </a:lnTo>
                  <a:lnTo>
                    <a:pt x="319404" y="501967"/>
                  </a:lnTo>
                  <a:lnTo>
                    <a:pt x="294322" y="437514"/>
                  </a:lnTo>
                  <a:lnTo>
                    <a:pt x="289560" y="427354"/>
                  </a:lnTo>
                  <a:close/>
                </a:path>
                <a:path w="940434" h="607695" extrusionOk="0">
                  <a:moveTo>
                    <a:pt x="529907" y="587057"/>
                  </a:moveTo>
                  <a:lnTo>
                    <a:pt x="497839" y="587057"/>
                  </a:lnTo>
                  <a:lnTo>
                    <a:pt x="520700" y="589279"/>
                  </a:lnTo>
                  <a:lnTo>
                    <a:pt x="522922" y="589279"/>
                  </a:lnTo>
                  <a:lnTo>
                    <a:pt x="523875" y="588962"/>
                  </a:lnTo>
                  <a:lnTo>
                    <a:pt x="525462" y="588962"/>
                  </a:lnTo>
                  <a:lnTo>
                    <a:pt x="529907" y="587057"/>
                  </a:lnTo>
                  <a:close/>
                </a:path>
                <a:path w="940434" h="607695" extrusionOk="0">
                  <a:moveTo>
                    <a:pt x="491172" y="565467"/>
                  </a:moveTo>
                  <a:lnTo>
                    <a:pt x="487679" y="566737"/>
                  </a:lnTo>
                  <a:lnTo>
                    <a:pt x="485457" y="569277"/>
                  </a:lnTo>
                  <a:lnTo>
                    <a:pt x="473392" y="583564"/>
                  </a:lnTo>
                  <a:lnTo>
                    <a:pt x="538469" y="583564"/>
                  </a:lnTo>
                  <a:lnTo>
                    <a:pt x="578167" y="567372"/>
                  </a:lnTo>
                  <a:lnTo>
                    <a:pt x="511492" y="567372"/>
                  </a:lnTo>
                  <a:lnTo>
                    <a:pt x="491172" y="565467"/>
                  </a:lnTo>
                  <a:close/>
                </a:path>
                <a:path w="940434" h="607695" extrusionOk="0">
                  <a:moveTo>
                    <a:pt x="511810" y="337184"/>
                  </a:moveTo>
                  <a:lnTo>
                    <a:pt x="511697" y="457834"/>
                  </a:lnTo>
                  <a:lnTo>
                    <a:pt x="511581" y="482917"/>
                  </a:lnTo>
                  <a:lnTo>
                    <a:pt x="511492" y="567372"/>
                  </a:lnTo>
                  <a:lnTo>
                    <a:pt x="578167" y="567372"/>
                  </a:lnTo>
                  <a:lnTo>
                    <a:pt x="588010" y="563244"/>
                  </a:lnTo>
                  <a:lnTo>
                    <a:pt x="532764" y="563244"/>
                  </a:lnTo>
                  <a:lnTo>
                    <a:pt x="532764" y="364489"/>
                  </a:lnTo>
                  <a:lnTo>
                    <a:pt x="532447" y="364489"/>
                  </a:lnTo>
                  <a:lnTo>
                    <a:pt x="583882" y="344169"/>
                  </a:lnTo>
                  <a:lnTo>
                    <a:pt x="527367" y="344169"/>
                  </a:lnTo>
                  <a:lnTo>
                    <a:pt x="526414" y="343217"/>
                  </a:lnTo>
                  <a:lnTo>
                    <a:pt x="511810" y="337184"/>
                  </a:lnTo>
                  <a:close/>
                </a:path>
                <a:path w="940434" h="607695" extrusionOk="0">
                  <a:moveTo>
                    <a:pt x="822960" y="308927"/>
                  </a:moveTo>
                  <a:lnTo>
                    <a:pt x="684847" y="364489"/>
                  </a:lnTo>
                  <a:lnTo>
                    <a:pt x="648970" y="515937"/>
                  </a:lnTo>
                  <a:lnTo>
                    <a:pt x="532764" y="563244"/>
                  </a:lnTo>
                  <a:lnTo>
                    <a:pt x="588010" y="563244"/>
                  </a:lnTo>
                  <a:lnTo>
                    <a:pt x="665162" y="532129"/>
                  </a:lnTo>
                  <a:lnTo>
                    <a:pt x="667385" y="529272"/>
                  </a:lnTo>
                  <a:lnTo>
                    <a:pt x="701039" y="380364"/>
                  </a:lnTo>
                  <a:lnTo>
                    <a:pt x="827722" y="327977"/>
                  </a:lnTo>
                  <a:lnTo>
                    <a:pt x="852448" y="327977"/>
                  </a:lnTo>
                  <a:lnTo>
                    <a:pt x="822960" y="308927"/>
                  </a:lnTo>
                  <a:close/>
                </a:path>
                <a:path w="940434" h="607695" extrusionOk="0">
                  <a:moveTo>
                    <a:pt x="349567" y="344804"/>
                  </a:moveTo>
                  <a:lnTo>
                    <a:pt x="347345" y="344804"/>
                  </a:lnTo>
                  <a:lnTo>
                    <a:pt x="330200" y="437197"/>
                  </a:lnTo>
                  <a:lnTo>
                    <a:pt x="332104" y="451484"/>
                  </a:lnTo>
                  <a:lnTo>
                    <a:pt x="442277" y="520064"/>
                  </a:lnTo>
                  <a:lnTo>
                    <a:pt x="444182" y="521017"/>
                  </a:lnTo>
                  <a:lnTo>
                    <a:pt x="446404" y="521334"/>
                  </a:lnTo>
                  <a:lnTo>
                    <a:pt x="447992" y="521334"/>
                  </a:lnTo>
                  <a:lnTo>
                    <a:pt x="462215" y="498157"/>
                  </a:lnTo>
                  <a:lnTo>
                    <a:pt x="443864" y="498157"/>
                  </a:lnTo>
                  <a:lnTo>
                    <a:pt x="360997" y="463550"/>
                  </a:lnTo>
                  <a:lnTo>
                    <a:pt x="356552" y="457834"/>
                  </a:lnTo>
                  <a:lnTo>
                    <a:pt x="353377" y="451484"/>
                  </a:lnTo>
                  <a:lnTo>
                    <a:pt x="351789" y="444500"/>
                  </a:lnTo>
                  <a:lnTo>
                    <a:pt x="351182" y="437514"/>
                  </a:lnTo>
                  <a:lnTo>
                    <a:pt x="351472" y="369569"/>
                  </a:lnTo>
                  <a:lnTo>
                    <a:pt x="351789" y="367982"/>
                  </a:lnTo>
                  <a:lnTo>
                    <a:pt x="406082" y="367982"/>
                  </a:lnTo>
                  <a:lnTo>
                    <a:pt x="353377" y="345757"/>
                  </a:lnTo>
                  <a:lnTo>
                    <a:pt x="351472" y="345122"/>
                  </a:lnTo>
                  <a:lnTo>
                    <a:pt x="349567" y="344804"/>
                  </a:lnTo>
                  <a:close/>
                </a:path>
                <a:path w="940434" h="607695" extrusionOk="0">
                  <a:moveTo>
                    <a:pt x="444500" y="384492"/>
                  </a:moveTo>
                  <a:lnTo>
                    <a:pt x="444425" y="441325"/>
                  </a:lnTo>
                  <a:lnTo>
                    <a:pt x="444305" y="461962"/>
                  </a:lnTo>
                  <a:lnTo>
                    <a:pt x="444182" y="496569"/>
                  </a:lnTo>
                  <a:lnTo>
                    <a:pt x="443864" y="498157"/>
                  </a:lnTo>
                  <a:lnTo>
                    <a:pt x="462215" y="498157"/>
                  </a:lnTo>
                  <a:lnTo>
                    <a:pt x="465137" y="493394"/>
                  </a:lnTo>
                  <a:lnTo>
                    <a:pt x="465137" y="428625"/>
                  </a:lnTo>
                  <a:lnTo>
                    <a:pt x="451485" y="389572"/>
                  </a:lnTo>
                  <a:lnTo>
                    <a:pt x="444500" y="384492"/>
                  </a:lnTo>
                  <a:close/>
                </a:path>
                <a:path w="940434" h="607695" extrusionOk="0">
                  <a:moveTo>
                    <a:pt x="338137" y="0"/>
                  </a:moveTo>
                  <a:lnTo>
                    <a:pt x="314007" y="5714"/>
                  </a:lnTo>
                  <a:lnTo>
                    <a:pt x="6032" y="130810"/>
                  </a:lnTo>
                  <a:lnTo>
                    <a:pt x="317" y="173037"/>
                  </a:lnTo>
                  <a:lnTo>
                    <a:pt x="281" y="247967"/>
                  </a:lnTo>
                  <a:lnTo>
                    <a:pt x="79" y="288925"/>
                  </a:lnTo>
                  <a:lnTo>
                    <a:pt x="0" y="379094"/>
                  </a:lnTo>
                  <a:lnTo>
                    <a:pt x="2539" y="382904"/>
                  </a:lnTo>
                  <a:lnTo>
                    <a:pt x="31114" y="394969"/>
                  </a:lnTo>
                  <a:lnTo>
                    <a:pt x="47625" y="427989"/>
                  </a:lnTo>
                  <a:lnTo>
                    <a:pt x="49529" y="429577"/>
                  </a:lnTo>
                  <a:lnTo>
                    <a:pt x="52070" y="430529"/>
                  </a:lnTo>
                  <a:lnTo>
                    <a:pt x="185420" y="486409"/>
                  </a:lnTo>
                  <a:lnTo>
                    <a:pt x="200977" y="489584"/>
                  </a:lnTo>
                  <a:lnTo>
                    <a:pt x="215582" y="487044"/>
                  </a:lnTo>
                  <a:lnTo>
                    <a:pt x="229031" y="468629"/>
                  </a:lnTo>
                  <a:lnTo>
                    <a:pt x="202564" y="468629"/>
                  </a:lnTo>
                  <a:lnTo>
                    <a:pt x="194627" y="467359"/>
                  </a:lnTo>
                  <a:lnTo>
                    <a:pt x="193357" y="467042"/>
                  </a:lnTo>
                  <a:lnTo>
                    <a:pt x="63500" y="412750"/>
                  </a:lnTo>
                  <a:lnTo>
                    <a:pt x="46989" y="379729"/>
                  </a:lnTo>
                  <a:lnTo>
                    <a:pt x="45085" y="378142"/>
                  </a:lnTo>
                  <a:lnTo>
                    <a:pt x="20954"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4" h="607695" extrusionOk="0">
                  <a:moveTo>
                    <a:pt x="262254" y="406400"/>
                  </a:moveTo>
                  <a:lnTo>
                    <a:pt x="260032" y="406400"/>
                  </a:lnTo>
                  <a:lnTo>
                    <a:pt x="220345" y="454977"/>
                  </a:lnTo>
                  <a:lnTo>
                    <a:pt x="216217" y="461962"/>
                  </a:lnTo>
                  <a:lnTo>
                    <a:pt x="210185" y="466407"/>
                  </a:lnTo>
                  <a:lnTo>
                    <a:pt x="202564" y="468629"/>
                  </a:lnTo>
                  <a:lnTo>
                    <a:pt x="229031" y="468629"/>
                  </a:lnTo>
                  <a:lnTo>
                    <a:pt x="256857" y="430529"/>
                  </a:lnTo>
                  <a:lnTo>
                    <a:pt x="257810" y="428942"/>
                  </a:lnTo>
                  <a:lnTo>
                    <a:pt x="259397" y="427354"/>
                  </a:lnTo>
                  <a:lnTo>
                    <a:pt x="289560" y="427354"/>
                  </a:lnTo>
                  <a:lnTo>
                    <a:pt x="288607" y="425132"/>
                  </a:lnTo>
                  <a:lnTo>
                    <a:pt x="280670" y="415607"/>
                  </a:lnTo>
                  <a:lnTo>
                    <a:pt x="271779" y="409257"/>
                  </a:lnTo>
                  <a:lnTo>
                    <a:pt x="262254" y="406400"/>
                  </a:lnTo>
                  <a:close/>
                </a:path>
                <a:path w="940434" h="607695" extrusionOk="0">
                  <a:moveTo>
                    <a:pt x="852448" y="327977"/>
                  </a:moveTo>
                  <a:lnTo>
                    <a:pt x="827722" y="327977"/>
                  </a:lnTo>
                  <a:lnTo>
                    <a:pt x="835977" y="331152"/>
                  </a:lnTo>
                  <a:lnTo>
                    <a:pt x="838835" y="338454"/>
                  </a:lnTo>
                  <a:lnTo>
                    <a:pt x="839787" y="340359"/>
                  </a:lnTo>
                  <a:lnTo>
                    <a:pt x="840104" y="341947"/>
                  </a:lnTo>
                  <a:lnTo>
                    <a:pt x="840104" y="357187"/>
                  </a:lnTo>
                  <a:lnTo>
                    <a:pt x="836295" y="362584"/>
                  </a:lnTo>
                  <a:lnTo>
                    <a:pt x="830579" y="364807"/>
                  </a:lnTo>
                  <a:lnTo>
                    <a:pt x="820737" y="369569"/>
                  </a:lnTo>
                  <a:lnTo>
                    <a:pt x="812800" y="377507"/>
                  </a:lnTo>
                  <a:lnTo>
                    <a:pt x="808037" y="387032"/>
                  </a:lnTo>
                  <a:lnTo>
                    <a:pt x="807720" y="387032"/>
                  </a:lnTo>
                  <a:lnTo>
                    <a:pt x="806132" y="398144"/>
                  </a:lnTo>
                  <a:lnTo>
                    <a:pt x="806132" y="409257"/>
                  </a:lnTo>
                  <a:lnTo>
                    <a:pt x="826770" y="441325"/>
                  </a:lnTo>
                  <a:lnTo>
                    <a:pt x="840739" y="444500"/>
                  </a:lnTo>
                  <a:lnTo>
                    <a:pt x="844867" y="444500"/>
                  </a:lnTo>
                  <a:lnTo>
                    <a:pt x="885825" y="425450"/>
                  </a:lnTo>
                  <a:lnTo>
                    <a:pt x="838835" y="425450"/>
                  </a:lnTo>
                  <a:lnTo>
                    <a:pt x="830579" y="421957"/>
                  </a:lnTo>
                  <a:lnTo>
                    <a:pt x="827404" y="412750"/>
                  </a:lnTo>
                  <a:lnTo>
                    <a:pt x="827087" y="411162"/>
                  </a:lnTo>
                  <a:lnTo>
                    <a:pt x="826846" y="398144"/>
                  </a:lnTo>
                  <a:lnTo>
                    <a:pt x="826770" y="392429"/>
                  </a:lnTo>
                  <a:lnTo>
                    <a:pt x="830579" y="387032"/>
                  </a:lnTo>
                  <a:lnTo>
                    <a:pt x="836295" y="384809"/>
                  </a:lnTo>
                  <a:lnTo>
                    <a:pt x="846137" y="379729"/>
                  </a:lnTo>
                  <a:lnTo>
                    <a:pt x="854075" y="372109"/>
                  </a:lnTo>
                  <a:lnTo>
                    <a:pt x="858837" y="362584"/>
                  </a:lnTo>
                  <a:lnTo>
                    <a:pt x="859154" y="362584"/>
                  </a:lnTo>
                  <a:lnTo>
                    <a:pt x="860742" y="351472"/>
                  </a:lnTo>
                  <a:lnTo>
                    <a:pt x="860742" y="341947"/>
                  </a:lnTo>
                  <a:lnTo>
                    <a:pt x="860425" y="340359"/>
                  </a:lnTo>
                  <a:lnTo>
                    <a:pt x="860349" y="338454"/>
                  </a:lnTo>
                  <a:lnTo>
                    <a:pt x="858837" y="332104"/>
                  </a:lnTo>
                  <a:lnTo>
                    <a:pt x="852448" y="327977"/>
                  </a:lnTo>
                  <a:close/>
                </a:path>
                <a:path w="940434" h="607695" extrusionOk="0">
                  <a:moveTo>
                    <a:pt x="406082" y="367982"/>
                  </a:moveTo>
                  <a:lnTo>
                    <a:pt x="351789" y="367982"/>
                  </a:lnTo>
                  <a:lnTo>
                    <a:pt x="434339" y="402272"/>
                  </a:lnTo>
                  <a:lnTo>
                    <a:pt x="438785" y="407987"/>
                  </a:lnTo>
                  <a:lnTo>
                    <a:pt x="442277" y="414654"/>
                  </a:lnTo>
                  <a:lnTo>
                    <a:pt x="443864" y="421322"/>
                  </a:lnTo>
                  <a:lnTo>
                    <a:pt x="444500" y="428625"/>
                  </a:lnTo>
                  <a:lnTo>
                    <a:pt x="444500" y="384492"/>
                  </a:lnTo>
                  <a:lnTo>
                    <a:pt x="442595" y="383222"/>
                  </a:lnTo>
                  <a:lnTo>
                    <a:pt x="406082" y="367982"/>
                  </a:lnTo>
                  <a:close/>
                </a:path>
                <a:path w="940434" h="607695"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4" h="607695" extrusionOk="0">
                  <a:moveTo>
                    <a:pt x="75882" y="155575"/>
                  </a:moveTo>
                  <a:lnTo>
                    <a:pt x="21272" y="155575"/>
                  </a:lnTo>
                  <a:lnTo>
                    <a:pt x="511810" y="360044"/>
                  </a:lnTo>
                  <a:lnTo>
                    <a:pt x="511810" y="337184"/>
                  </a:lnTo>
                  <a:lnTo>
                    <a:pt x="179070" y="198754"/>
                  </a:lnTo>
                  <a:lnTo>
                    <a:pt x="181292" y="190500"/>
                  </a:lnTo>
                  <a:lnTo>
                    <a:pt x="159385" y="190500"/>
                  </a:lnTo>
                  <a:lnTo>
                    <a:pt x="75882" y="155575"/>
                  </a:lnTo>
                  <a:close/>
                </a:path>
                <a:path w="940434" h="607695" extrusionOk="0">
                  <a:moveTo>
                    <a:pt x="850264" y="219392"/>
                  </a:moveTo>
                  <a:lnTo>
                    <a:pt x="825817" y="225107"/>
                  </a:lnTo>
                  <a:lnTo>
                    <a:pt x="527367" y="344169"/>
                  </a:lnTo>
                  <a:lnTo>
                    <a:pt x="583882" y="344169"/>
                  </a:lnTo>
                  <a:lnTo>
                    <a:pt x="833437" y="244475"/>
                  </a:lnTo>
                  <a:lnTo>
                    <a:pt x="848995" y="240664"/>
                  </a:lnTo>
                  <a:lnTo>
                    <a:pt x="906991" y="240664"/>
                  </a:lnTo>
                  <a:lnTo>
                    <a:pt x="874712" y="221297"/>
                  </a:lnTo>
                  <a:lnTo>
                    <a:pt x="850264" y="219392"/>
                  </a:lnTo>
                  <a:close/>
                </a:path>
                <a:path w="940434" h="607695"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4" h="607695" extrusionOk="0">
                  <a:moveTo>
                    <a:pt x="344804"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300989" y="157797"/>
                  </a:lnTo>
                  <a:lnTo>
                    <a:pt x="296227" y="167322"/>
                  </a:lnTo>
                  <a:lnTo>
                    <a:pt x="295910" y="167639"/>
                  </a:lnTo>
                  <a:lnTo>
                    <a:pt x="294322" y="178752"/>
                  </a:lnTo>
                  <a:lnTo>
                    <a:pt x="294255" y="191769"/>
                  </a:lnTo>
                  <a:lnTo>
                    <a:pt x="294004" y="196532"/>
                  </a:lnTo>
                  <a:lnTo>
                    <a:pt x="330517" y="224789"/>
                  </a:lnTo>
                  <a:lnTo>
                    <a:pt x="341947" y="222567"/>
                  </a:lnTo>
                  <a:lnTo>
                    <a:pt x="352107" y="218439"/>
                  </a:lnTo>
                  <a:lnTo>
                    <a:pt x="374014" y="206057"/>
                  </a:lnTo>
                  <a:lnTo>
                    <a:pt x="327025" y="206057"/>
                  </a:lnTo>
                  <a:lnTo>
                    <a:pt x="318770" y="202247"/>
                  </a:lnTo>
                  <a:lnTo>
                    <a:pt x="316229" y="194944"/>
                  </a:lnTo>
                  <a:lnTo>
                    <a:pt x="315277" y="193357"/>
                  </a:lnTo>
                  <a:lnTo>
                    <a:pt x="314960" y="191769"/>
                  </a:lnTo>
                  <a:lnTo>
                    <a:pt x="314960" y="173037"/>
                  </a:lnTo>
                  <a:lnTo>
                    <a:pt x="318770" y="167322"/>
                  </a:lnTo>
                  <a:lnTo>
                    <a:pt x="324485" y="165417"/>
                  </a:lnTo>
                  <a:lnTo>
                    <a:pt x="334645" y="160337"/>
                  </a:lnTo>
                  <a:lnTo>
                    <a:pt x="342264" y="152717"/>
                  </a:lnTo>
                  <a:lnTo>
                    <a:pt x="347027" y="143192"/>
                  </a:lnTo>
                  <a:lnTo>
                    <a:pt x="347345" y="142875"/>
                  </a:lnTo>
                  <a:lnTo>
                    <a:pt x="348932" y="131762"/>
                  </a:lnTo>
                  <a:lnTo>
                    <a:pt x="348932" y="126047"/>
                  </a:lnTo>
                  <a:lnTo>
                    <a:pt x="348727" y="122554"/>
                  </a:lnTo>
                  <a:lnTo>
                    <a:pt x="348614" y="119062"/>
                  </a:lnTo>
                  <a:lnTo>
                    <a:pt x="347027" y="112712"/>
                  </a:lnTo>
                  <a:lnTo>
                    <a:pt x="344804" y="108267"/>
                  </a:lnTo>
                  <a:close/>
                </a:path>
                <a:path w="940434" h="607695" extrusionOk="0">
                  <a:moveTo>
                    <a:pt x="407352" y="28575"/>
                  </a:moveTo>
                  <a:lnTo>
                    <a:pt x="407352" y="106997"/>
                  </a:lnTo>
                  <a:lnTo>
                    <a:pt x="390207" y="162877"/>
                  </a:lnTo>
                  <a:lnTo>
                    <a:pt x="344487" y="199072"/>
                  </a:lnTo>
                  <a:lnTo>
                    <a:pt x="327025" y="206057"/>
                  </a:lnTo>
                  <a:lnTo>
                    <a:pt x="374014"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89" y="39052"/>
                  </a:lnTo>
                  <a:lnTo>
                    <a:pt x="407352" y="28575"/>
                  </a:lnTo>
                  <a:close/>
                </a:path>
                <a:path w="940434" h="607695" extrusionOk="0">
                  <a:moveTo>
                    <a:pt x="311150" y="89535"/>
                  </a:moveTo>
                  <a:lnTo>
                    <a:pt x="300672" y="92075"/>
                  </a:lnTo>
                  <a:lnTo>
                    <a:pt x="173037" y="145097"/>
                  </a:lnTo>
                  <a:lnTo>
                    <a:pt x="170814" y="147637"/>
                  </a:lnTo>
                  <a:lnTo>
                    <a:pt x="159385" y="190500"/>
                  </a:lnTo>
                  <a:lnTo>
                    <a:pt x="181292" y="190500"/>
                  </a:lnTo>
                  <a:lnTo>
                    <a:pt x="188912" y="160972"/>
                  </a:lnTo>
                  <a:lnTo>
                    <a:pt x="315912" y="108267"/>
                  </a:lnTo>
                  <a:lnTo>
                    <a:pt x="344804" y="108267"/>
                  </a:lnTo>
                  <a:lnTo>
                    <a:pt x="343852" y="106362"/>
                  </a:lnTo>
                  <a:lnTo>
                    <a:pt x="340042" y="100964"/>
                  </a:lnTo>
                  <a:lnTo>
                    <a:pt x="331470" y="93979"/>
                  </a:lnTo>
                  <a:lnTo>
                    <a:pt x="321627" y="90169"/>
                  </a:lnTo>
                  <a:lnTo>
                    <a:pt x="311150" y="89535"/>
                  </a:lnTo>
                  <a:close/>
                </a:path>
                <a:path w="940434" h="607695" extrusionOk="0">
                  <a:moveTo>
                    <a:pt x="394712" y="20954"/>
                  </a:moveTo>
                  <a:lnTo>
                    <a:pt x="352742" y="20954"/>
                  </a:lnTo>
                  <a:lnTo>
                    <a:pt x="392747" y="43497"/>
                  </a:lnTo>
                  <a:lnTo>
                    <a:pt x="407352" y="85407"/>
                  </a:lnTo>
                  <a:lnTo>
                    <a:pt x="407352" y="28575"/>
                  </a:lnTo>
                  <a:lnTo>
                    <a:pt x="394712" y="2095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348" name="Google Shape;4348;p244"/>
          <p:cNvSpPr txBox="1"/>
          <p:nvPr/>
        </p:nvSpPr>
        <p:spPr>
          <a:xfrm>
            <a:off x="5494972" y="2547620"/>
            <a:ext cx="77914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Times New Roman"/>
                <a:ea typeface="Times New Roman"/>
                <a:cs typeface="Times New Roman"/>
                <a:sym typeface="Times New Roman"/>
              </a:rPr>
              <a:t>ΠΟΥ</a:t>
            </a:r>
            <a:endParaRPr sz="1600">
              <a:solidFill>
                <a:schemeClr val="dk1"/>
              </a:solidFill>
              <a:latin typeface="Times New Roman"/>
              <a:ea typeface="Times New Roman"/>
              <a:cs typeface="Times New Roman"/>
              <a:sym typeface="Times New Roman"/>
            </a:endParaRPr>
          </a:p>
        </p:txBody>
      </p:sp>
      <p:sp>
        <p:nvSpPr>
          <p:cNvPr id="4349" name="Google Shape;4349;p244"/>
          <p:cNvSpPr txBox="1"/>
          <p:nvPr/>
        </p:nvSpPr>
        <p:spPr>
          <a:xfrm>
            <a:off x="5014595" y="4191952"/>
            <a:ext cx="2000885" cy="299085"/>
          </a:xfrm>
          <a:prstGeom prst="rect">
            <a:avLst/>
          </a:prstGeom>
          <a:noFill/>
          <a:ln>
            <a:noFill/>
          </a:ln>
        </p:spPr>
        <p:txBody>
          <a:bodyPr spcFirstLastPara="1" wrap="square" lIns="0" tIns="12700" rIns="0" bIns="0" anchor="t" anchorCtr="0">
            <a:spAutoFit/>
          </a:bodyPr>
          <a:lstStyle/>
          <a:p>
            <a:pPr marL="568960" marR="5080" lvl="0" indent="-556895" algn="l" rtl="0">
              <a:lnSpc>
                <a:spcPct val="100000"/>
              </a:lnSpc>
              <a:spcBef>
                <a:spcPts val="0"/>
              </a:spcBef>
              <a:spcAft>
                <a:spcPts val="0"/>
              </a:spcAft>
              <a:buNone/>
            </a:pPr>
            <a:r>
              <a:rPr lang="en-US" sz="900">
                <a:solidFill>
                  <a:schemeClr val="dk1"/>
                </a:solidFill>
                <a:latin typeface="Calibri"/>
                <a:ea typeface="Calibri"/>
                <a:cs typeface="Calibri"/>
                <a:sym typeface="Calibri"/>
              </a:rPr>
              <a:t>Διαδικτυακός χώρος - Πληροφορίες για  την τοποθεσία</a:t>
            </a:r>
            <a:endParaRPr sz="9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3"/>
        <p:cNvGrpSpPr/>
        <p:nvPr/>
      </p:nvGrpSpPr>
      <p:grpSpPr>
        <a:xfrm>
          <a:off x="0" y="0"/>
          <a:ext cx="0" cy="0"/>
          <a:chOff x="0" y="0"/>
          <a:chExt cx="0" cy="0"/>
        </a:xfrm>
      </p:grpSpPr>
      <p:sp>
        <p:nvSpPr>
          <p:cNvPr id="4574" name="Google Shape;4574;p271"/>
          <p:cNvSpPr txBox="1">
            <a:spLocks noGrp="1"/>
          </p:cNvSpPr>
          <p:nvPr>
            <p:ph type="title"/>
          </p:nvPr>
        </p:nvSpPr>
        <p:spPr>
          <a:xfrm>
            <a:off x="1059180" y="415925"/>
            <a:ext cx="219392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Ανάλυση κινδύνου</a:t>
            </a:r>
            <a:endParaRPr sz="2100">
              <a:latin typeface="Calibri"/>
              <a:ea typeface="Calibri"/>
              <a:cs typeface="Calibri"/>
              <a:sym typeface="Calibri"/>
            </a:endParaRPr>
          </a:p>
        </p:txBody>
      </p:sp>
      <p:sp>
        <p:nvSpPr>
          <p:cNvPr id="4575" name="Google Shape;4575;p271"/>
          <p:cNvSpPr txBox="1"/>
          <p:nvPr/>
        </p:nvSpPr>
        <p:spPr>
          <a:xfrm>
            <a:off x="1075689" y="868679"/>
            <a:ext cx="9510395" cy="36626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500">
                <a:solidFill>
                  <a:schemeClr val="dk1"/>
                </a:solidFill>
                <a:latin typeface="Calibri"/>
                <a:ea typeface="Calibri"/>
                <a:cs typeface="Calibri"/>
                <a:sym typeface="Calibri"/>
              </a:rPr>
              <a:t>Μόλις εντοπιστούν οι κίνδυνοι</a:t>
            </a:r>
            <a:r>
              <a:rPr lang="en-US" sz="1500">
                <a:solidFill>
                  <a:schemeClr val="dk1"/>
                </a:solidFill>
                <a:latin typeface="Arial"/>
                <a:ea typeface="Arial"/>
                <a:cs typeface="Arial"/>
                <a:sym typeface="Arial"/>
              </a:rPr>
              <a:t>, </a:t>
            </a:r>
            <a:r>
              <a:rPr lang="en-US" sz="1500">
                <a:solidFill>
                  <a:schemeClr val="dk1"/>
                </a:solidFill>
                <a:latin typeface="Calibri"/>
                <a:ea typeface="Calibri"/>
                <a:cs typeface="Calibri"/>
                <a:sym typeface="Calibri"/>
              </a:rPr>
              <a:t>πρέπει να γνωρίζουμε πόσο σοβαροί είναι οι κίνδυνοι</a:t>
            </a:r>
            <a:r>
              <a:rPr lang="en-US" sz="1500">
                <a:solidFill>
                  <a:schemeClr val="dk1"/>
                </a:solidFill>
                <a:latin typeface="Arial"/>
                <a:ea typeface="Arial"/>
                <a:cs typeface="Arial"/>
                <a:sym typeface="Arial"/>
              </a:rPr>
              <a:t>.</a:t>
            </a:r>
            <a:endParaRPr sz="1500">
              <a:solidFill>
                <a:schemeClr val="dk1"/>
              </a:solidFill>
              <a:latin typeface="Arial"/>
              <a:ea typeface="Arial"/>
              <a:cs typeface="Arial"/>
              <a:sym typeface="Arial"/>
            </a:endParaRPr>
          </a:p>
          <a:p>
            <a:pPr marL="0" marR="0" lvl="0" indent="0" algn="l" rtl="0">
              <a:lnSpc>
                <a:spcPct val="100000"/>
              </a:lnSpc>
              <a:spcBef>
                <a:spcPts val="55"/>
              </a:spcBef>
              <a:spcAft>
                <a:spcPts val="0"/>
              </a:spcAft>
              <a:buNone/>
            </a:pPr>
            <a:endParaRPr sz="1300">
              <a:solidFill>
                <a:schemeClr val="dk1"/>
              </a:solidFill>
              <a:latin typeface="Arial"/>
              <a:ea typeface="Arial"/>
              <a:cs typeface="Arial"/>
              <a:sym typeface="Arial"/>
            </a:endParaRPr>
          </a:p>
          <a:p>
            <a:pPr marL="104139" marR="0" lvl="0" indent="0" algn="l" rtl="0">
              <a:lnSpc>
                <a:spcPct val="100000"/>
              </a:lnSpc>
              <a:spcBef>
                <a:spcPts val="0"/>
              </a:spcBef>
              <a:spcAft>
                <a:spcPts val="0"/>
              </a:spcAft>
              <a:buNone/>
            </a:pPr>
            <a:r>
              <a:rPr lang="en-US" sz="1500">
                <a:solidFill>
                  <a:schemeClr val="dk1"/>
                </a:solidFill>
                <a:latin typeface="Calibri"/>
                <a:ea typeface="Calibri"/>
                <a:cs typeface="Calibri"/>
                <a:sym typeface="Calibri"/>
              </a:rPr>
              <a:t>Ανάλυση κινδύνων Εκτίμηση και ιεράρχηση των κινδύνων</a:t>
            </a:r>
            <a:endParaRPr sz="1500">
              <a:solidFill>
                <a:schemeClr val="dk1"/>
              </a:solidFill>
              <a:latin typeface="Calibri"/>
              <a:ea typeface="Calibri"/>
              <a:cs typeface="Calibri"/>
              <a:sym typeface="Calibri"/>
            </a:endParaRPr>
          </a:p>
          <a:p>
            <a:pPr marL="748665" marR="0" lvl="0" indent="-278765" algn="l" rtl="0">
              <a:lnSpc>
                <a:spcPct val="100000"/>
              </a:lnSpc>
              <a:spcBef>
                <a:spcPts val="305"/>
              </a:spcBef>
              <a:spcAft>
                <a:spcPts val="0"/>
              </a:spcAft>
              <a:buClr>
                <a:schemeClr val="dk1"/>
              </a:buClr>
              <a:buSzPts val="2300"/>
              <a:buFont typeface="Arial"/>
              <a:buChar char="–"/>
            </a:pPr>
            <a:r>
              <a:rPr lang="en-US" sz="1500">
                <a:solidFill>
                  <a:schemeClr val="dk1"/>
                </a:solidFill>
                <a:latin typeface="Arial"/>
                <a:ea typeface="Arial"/>
                <a:cs typeface="Arial"/>
                <a:sym typeface="Arial"/>
              </a:rPr>
              <a:t>την πιθανότητα ή την πιθανότητα ο κίνδυνος να είναι πραγματικός</a:t>
            </a:r>
            <a:endParaRPr sz="1500">
              <a:solidFill>
                <a:schemeClr val="dk1"/>
              </a:solidFill>
              <a:latin typeface="Arial"/>
              <a:ea typeface="Arial"/>
              <a:cs typeface="Arial"/>
              <a:sym typeface="Arial"/>
            </a:endParaRPr>
          </a:p>
          <a:p>
            <a:pPr marL="828039" marR="0" lvl="0" indent="-358775" algn="l" rtl="0">
              <a:lnSpc>
                <a:spcPct val="100000"/>
              </a:lnSpc>
              <a:spcBef>
                <a:spcPts val="245"/>
              </a:spcBef>
              <a:spcAft>
                <a:spcPts val="0"/>
              </a:spcAft>
              <a:buClr>
                <a:schemeClr val="dk1"/>
              </a:buClr>
              <a:buSzPts val="2300"/>
              <a:buFont typeface="Arial"/>
              <a:buChar char="–"/>
            </a:pPr>
            <a:r>
              <a:rPr lang="en-US" sz="1500">
                <a:solidFill>
                  <a:schemeClr val="dk1"/>
                </a:solidFill>
                <a:latin typeface="Arial"/>
                <a:ea typeface="Arial"/>
                <a:cs typeface="Arial"/>
                <a:sym typeface="Arial"/>
              </a:rPr>
              <a:t>τις συνέπειες των προβλημάτων που συνδέονται με τον κίνδυνο, σε περίπτωση που αυτός επέλθει.</a:t>
            </a:r>
            <a:endParaRPr sz="1500">
              <a:solidFill>
                <a:schemeClr val="dk1"/>
              </a:solidFill>
              <a:latin typeface="Arial"/>
              <a:ea typeface="Arial"/>
              <a:cs typeface="Arial"/>
              <a:sym typeface="Arial"/>
            </a:endParaRPr>
          </a:p>
          <a:p>
            <a:pPr marL="347345" marR="5080" lvl="0" indent="-277495" algn="l" rtl="0">
              <a:lnSpc>
                <a:spcPct val="107722"/>
              </a:lnSpc>
              <a:spcBef>
                <a:spcPts val="550"/>
              </a:spcBef>
              <a:spcAft>
                <a:spcPts val="0"/>
              </a:spcAft>
              <a:buNone/>
            </a:pPr>
            <a:r>
              <a:rPr lang="en-US" sz="1800">
                <a:solidFill>
                  <a:schemeClr val="dk1"/>
                </a:solidFill>
                <a:latin typeface="Arial"/>
                <a:ea typeface="Arial"/>
                <a:cs typeface="Arial"/>
                <a:sym typeface="Arial"/>
              </a:rPr>
              <a:t>- Καλά τεκμηριωμένες αποφάσεις σχετικά με το ποιοι κίνδυνοι πρέπει να διευθυνσιοδοτηθούν  και σε ποιο βαθμό είναι κατάλληλο να μετριαστούν οι κίνδυνοι</a:t>
            </a:r>
            <a:endParaRPr sz="1800">
              <a:solidFill>
                <a:schemeClr val="dk1"/>
              </a:solidFill>
              <a:latin typeface="Arial"/>
              <a:ea typeface="Arial"/>
              <a:cs typeface="Arial"/>
              <a:sym typeface="Arial"/>
            </a:endParaRPr>
          </a:p>
          <a:p>
            <a:pPr marL="104139" marR="0" lvl="0" indent="0" algn="l" rtl="0">
              <a:lnSpc>
                <a:spcPct val="100000"/>
              </a:lnSpc>
              <a:spcBef>
                <a:spcPts val="1455"/>
              </a:spcBef>
              <a:spcAft>
                <a:spcPts val="0"/>
              </a:spcAft>
              <a:buNone/>
            </a:pPr>
            <a:r>
              <a:rPr lang="en-US" sz="1500">
                <a:solidFill>
                  <a:schemeClr val="dk1"/>
                </a:solidFill>
                <a:latin typeface="Calibri"/>
                <a:ea typeface="Calibri"/>
                <a:cs typeface="Calibri"/>
                <a:sym typeface="Calibri"/>
              </a:rPr>
              <a:t>Πολύ προκλητικά καθήκοντα</a:t>
            </a:r>
            <a:endParaRPr sz="1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5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200">
              <a:solidFill>
                <a:schemeClr val="dk1"/>
              </a:solidFill>
              <a:latin typeface="Calibri"/>
              <a:ea typeface="Calibri"/>
              <a:cs typeface="Calibri"/>
              <a:sym typeface="Calibri"/>
            </a:endParaRPr>
          </a:p>
          <a:p>
            <a:pPr marL="443865" marR="0" lvl="0" indent="0" algn="ctr" rtl="0">
              <a:lnSpc>
                <a:spcPct val="100000"/>
              </a:lnSpc>
              <a:spcBef>
                <a:spcPts val="0"/>
              </a:spcBef>
              <a:spcAft>
                <a:spcPts val="0"/>
              </a:spcAft>
              <a:buNone/>
            </a:pPr>
            <a:r>
              <a:rPr lang="en-US" sz="1600" i="1">
                <a:solidFill>
                  <a:srgbClr val="00AFEF"/>
                </a:solidFill>
                <a:latin typeface="Calibri"/>
                <a:ea typeface="Calibri"/>
                <a:cs typeface="Calibri"/>
                <a:sym typeface="Calibri"/>
              </a:rPr>
              <a:t>Η πιθανότητα γίνεται πραγματικά υποκειμενική όταν τιμή εμπιστοσύνης δεν</a:t>
            </a:r>
            <a:endParaRPr sz="1600">
              <a:solidFill>
                <a:schemeClr val="dk1"/>
              </a:solidFill>
              <a:latin typeface="Calibri"/>
              <a:ea typeface="Calibri"/>
              <a:cs typeface="Calibri"/>
              <a:sym typeface="Calibri"/>
            </a:endParaRPr>
          </a:p>
          <a:p>
            <a:pPr marL="722630" marR="0" lvl="0" indent="0" algn="ctr" rtl="0">
              <a:lnSpc>
                <a:spcPct val="100000"/>
              </a:lnSpc>
              <a:spcBef>
                <a:spcPts val="755"/>
              </a:spcBef>
              <a:spcAft>
                <a:spcPts val="0"/>
              </a:spcAft>
              <a:buNone/>
            </a:pPr>
            <a:r>
              <a:rPr lang="en-US" sz="1600" i="1">
                <a:solidFill>
                  <a:srgbClr val="00AFEF"/>
                </a:solidFill>
                <a:latin typeface="Calibri"/>
                <a:ea typeface="Calibri"/>
                <a:cs typeface="Calibri"/>
                <a:sym typeface="Calibri"/>
              </a:rPr>
              <a:t>υπάρχει</a:t>
            </a:r>
            <a:endParaRPr sz="16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9"/>
        <p:cNvGrpSpPr/>
        <p:nvPr/>
      </p:nvGrpSpPr>
      <p:grpSpPr>
        <a:xfrm>
          <a:off x="0" y="0"/>
          <a:ext cx="0" cy="0"/>
          <a:chOff x="0" y="0"/>
          <a:chExt cx="0" cy="0"/>
        </a:xfrm>
      </p:grpSpPr>
      <p:sp>
        <p:nvSpPr>
          <p:cNvPr id="4580" name="Google Shape;4580;p272"/>
          <p:cNvSpPr txBox="1">
            <a:spLocks noGrp="1"/>
          </p:cNvSpPr>
          <p:nvPr>
            <p:ph type="title"/>
          </p:nvPr>
        </p:nvSpPr>
        <p:spPr>
          <a:xfrm>
            <a:off x="1059180" y="415925"/>
            <a:ext cx="219392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Ανάλυση κινδύνου</a:t>
            </a:r>
            <a:endParaRPr sz="2100">
              <a:latin typeface="Calibri"/>
              <a:ea typeface="Calibri"/>
              <a:cs typeface="Calibri"/>
              <a:sym typeface="Calibri"/>
            </a:endParaRPr>
          </a:p>
        </p:txBody>
      </p:sp>
      <p:sp>
        <p:nvSpPr>
          <p:cNvPr id="4581" name="Google Shape;4581;p272"/>
          <p:cNvSpPr txBox="1"/>
          <p:nvPr/>
        </p:nvSpPr>
        <p:spPr>
          <a:xfrm>
            <a:off x="578484" y="828086"/>
            <a:ext cx="8115300" cy="4156266"/>
          </a:xfrm>
          <a:prstGeom prst="rect">
            <a:avLst/>
          </a:prstGeom>
          <a:noFill/>
          <a:ln>
            <a:noFill/>
          </a:ln>
        </p:spPr>
        <p:txBody>
          <a:bodyPr spcFirstLastPara="1" wrap="square" lIns="0" tIns="26650" rIns="0" bIns="0" anchor="t" anchorCtr="0">
            <a:spAutoFit/>
          </a:bodyPr>
          <a:lstStyle/>
          <a:p>
            <a:pPr marL="12700" marR="0" lvl="0" indent="0" algn="l" rtl="0">
              <a:lnSpc>
                <a:spcPct val="100000"/>
              </a:lnSpc>
              <a:spcBef>
                <a:spcPts val="0"/>
              </a:spcBef>
              <a:spcAft>
                <a:spcPts val="0"/>
              </a:spcAft>
              <a:buNone/>
            </a:pPr>
            <a:r>
              <a:rPr lang="en-US" sz="1250">
                <a:solidFill>
                  <a:schemeClr val="dk1"/>
                </a:solidFill>
                <a:latin typeface="Calibri"/>
                <a:ea typeface="Calibri"/>
                <a:cs typeface="Calibri"/>
                <a:sym typeface="Calibri"/>
              </a:rPr>
              <a:t>Ορισμός της πιθανότητας</a:t>
            </a:r>
            <a:endParaRPr sz="1250">
              <a:solidFill>
                <a:schemeClr val="dk1"/>
              </a:solidFill>
              <a:latin typeface="Calibri"/>
              <a:ea typeface="Calibri"/>
              <a:cs typeface="Calibri"/>
              <a:sym typeface="Calibri"/>
            </a:endParaRPr>
          </a:p>
          <a:p>
            <a:pPr marL="304800" marR="861694" lvl="0" indent="-182880" algn="l" rtl="0">
              <a:lnSpc>
                <a:spcPct val="107272"/>
              </a:lnSpc>
              <a:spcBef>
                <a:spcPts val="91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Αξιολόγηση τόσο της πιθανότητας να εκμεταλλευτεί μια απειλή επιτυχώς μια ευπάθεια όσο και του πόσο  συχνά μπορεί να συμβεί αυτό.</a:t>
            </a:r>
            <a:endParaRPr sz="1100">
              <a:solidFill>
                <a:schemeClr val="dk1"/>
              </a:solidFill>
              <a:latin typeface="Calibri"/>
              <a:ea typeface="Calibri"/>
              <a:cs typeface="Calibri"/>
              <a:sym typeface="Calibri"/>
            </a:endParaRPr>
          </a:p>
          <a:p>
            <a:pPr marL="304800" marR="0" lvl="0" indent="-182245" algn="l" rtl="0">
              <a:lnSpc>
                <a:spcPct val="100000"/>
              </a:lnSpc>
              <a:spcBef>
                <a:spcPts val="965"/>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Κριτήρια</a:t>
            </a:r>
            <a:endParaRPr sz="1100">
              <a:solidFill>
                <a:schemeClr val="dk1"/>
              </a:solidFill>
              <a:latin typeface="Calibri"/>
              <a:ea typeface="Calibri"/>
              <a:cs typeface="Calibri"/>
              <a:sym typeface="Calibri"/>
            </a:endParaRPr>
          </a:p>
          <a:p>
            <a:pPr marL="487680" marR="0" lvl="1" indent="-182880" algn="l" rtl="0">
              <a:lnSpc>
                <a:spcPct val="100000"/>
              </a:lnSpc>
              <a:spcBef>
                <a:spcPts val="855"/>
              </a:spcBef>
              <a:spcAft>
                <a:spcPts val="0"/>
              </a:spcAft>
              <a:buClr>
                <a:schemeClr val="dk1"/>
              </a:buClr>
              <a:buSzPts val="1300"/>
              <a:buFont typeface="Calibri"/>
              <a:buChar char="◦"/>
            </a:pPr>
            <a:r>
              <a:rPr lang="en-US" sz="850" b="0" i="0" u="none" strike="noStrike" cap="none">
                <a:solidFill>
                  <a:schemeClr val="dk1"/>
                </a:solidFill>
                <a:latin typeface="Calibri"/>
                <a:ea typeface="Calibri"/>
                <a:cs typeface="Calibri"/>
                <a:sym typeface="Calibri"/>
              </a:rPr>
              <a:t>Μέγεθος του σύμπαντος των απειλών (εύρος της χρηστών που μπορεί να έχει πρόσβαση σε μια ευπάθεια)</a:t>
            </a:r>
            <a:endParaRPr sz="850" b="0" i="0" u="none" strike="noStrike" cap="none">
              <a:solidFill>
                <a:schemeClr val="dk1"/>
              </a:solidFill>
              <a:latin typeface="Calibri"/>
              <a:ea typeface="Calibri"/>
              <a:cs typeface="Calibri"/>
              <a:sym typeface="Calibri"/>
            </a:endParaRPr>
          </a:p>
          <a:p>
            <a:pPr marL="487680" marR="0" lvl="1" indent="-182880" algn="l" rtl="0">
              <a:lnSpc>
                <a:spcPct val="100000"/>
              </a:lnSpc>
              <a:spcBef>
                <a:spcPts val="865"/>
              </a:spcBef>
              <a:spcAft>
                <a:spcPts val="0"/>
              </a:spcAft>
              <a:buClr>
                <a:schemeClr val="dk1"/>
              </a:buClr>
              <a:buSzPts val="1300"/>
              <a:buFont typeface="Calibri"/>
              <a:buChar char="◦"/>
            </a:pPr>
            <a:r>
              <a:rPr lang="en-US" sz="850" b="0" i="0" u="none" strike="noStrike" cap="none">
                <a:solidFill>
                  <a:schemeClr val="dk1"/>
                </a:solidFill>
                <a:latin typeface="Calibri"/>
                <a:ea typeface="Calibri"/>
                <a:cs typeface="Calibri"/>
                <a:sym typeface="Calibri"/>
              </a:rPr>
              <a:t>Κίνητρα του δράστη της απειλής</a:t>
            </a:r>
            <a:endParaRPr sz="850" b="0" i="0" u="none" strike="noStrike" cap="none">
              <a:solidFill>
                <a:schemeClr val="dk1"/>
              </a:solidFill>
              <a:latin typeface="Calibri"/>
              <a:ea typeface="Calibri"/>
              <a:cs typeface="Calibri"/>
              <a:sym typeface="Calibri"/>
            </a:endParaRPr>
          </a:p>
          <a:p>
            <a:pPr marL="487680" marR="0" lvl="1" indent="-182880" algn="l" rtl="0">
              <a:lnSpc>
                <a:spcPct val="100000"/>
              </a:lnSpc>
              <a:spcBef>
                <a:spcPts val="865"/>
              </a:spcBef>
              <a:spcAft>
                <a:spcPts val="0"/>
              </a:spcAft>
              <a:buClr>
                <a:schemeClr val="dk1"/>
              </a:buClr>
              <a:buSzPts val="1300"/>
              <a:buFont typeface="Calibri"/>
              <a:buChar char="◦"/>
            </a:pPr>
            <a:r>
              <a:rPr lang="en-US" sz="850" b="0" i="0" u="none" strike="noStrike" cap="none">
                <a:solidFill>
                  <a:schemeClr val="dk1"/>
                </a:solidFill>
                <a:latin typeface="Calibri"/>
                <a:ea typeface="Calibri"/>
                <a:cs typeface="Calibri"/>
                <a:sym typeface="Calibri"/>
              </a:rPr>
              <a:t>Απαιτούμενη πολυπλοκότητα της επίθεσης ή επίπεδο δεξιοτήτων</a:t>
            </a:r>
            <a:endParaRPr sz="850" b="0" i="0" u="none" strike="noStrike" cap="none">
              <a:solidFill>
                <a:schemeClr val="dk1"/>
              </a:solidFill>
              <a:latin typeface="Calibri"/>
              <a:ea typeface="Calibri"/>
              <a:cs typeface="Calibri"/>
              <a:sym typeface="Calibri"/>
            </a:endParaRPr>
          </a:p>
          <a:p>
            <a:pPr marL="487680" marR="0" lvl="1" indent="-182880" algn="l" rtl="0">
              <a:lnSpc>
                <a:spcPct val="100000"/>
              </a:lnSpc>
              <a:spcBef>
                <a:spcPts val="860"/>
              </a:spcBef>
              <a:spcAft>
                <a:spcPts val="0"/>
              </a:spcAft>
              <a:buClr>
                <a:schemeClr val="dk1"/>
              </a:buClr>
              <a:buSzPts val="1300"/>
              <a:buFont typeface="Calibri"/>
              <a:buChar char="◦"/>
            </a:pPr>
            <a:r>
              <a:rPr lang="en-US" sz="850" b="0" i="0" u="none" strike="noStrike" cap="none">
                <a:solidFill>
                  <a:schemeClr val="dk1"/>
                </a:solidFill>
                <a:latin typeface="Calibri"/>
                <a:ea typeface="Calibri"/>
                <a:cs typeface="Calibri"/>
                <a:sym typeface="Calibri"/>
              </a:rPr>
              <a:t>Γνώση της οργάνωσης</a:t>
            </a:r>
            <a:endParaRPr sz="850" b="0" i="0" u="none" strike="noStrike" cap="none">
              <a:solidFill>
                <a:schemeClr val="dk1"/>
              </a:solidFill>
              <a:latin typeface="Calibri"/>
              <a:ea typeface="Calibri"/>
              <a:cs typeface="Calibri"/>
              <a:sym typeface="Calibri"/>
            </a:endParaRPr>
          </a:p>
          <a:p>
            <a:pPr marL="487680" marR="0" lvl="1" indent="-182880" algn="l" rtl="0">
              <a:lnSpc>
                <a:spcPct val="100000"/>
              </a:lnSpc>
              <a:spcBef>
                <a:spcPts val="860"/>
              </a:spcBef>
              <a:spcAft>
                <a:spcPts val="0"/>
              </a:spcAft>
              <a:buClr>
                <a:schemeClr val="dk1"/>
              </a:buClr>
              <a:buSzPts val="1300"/>
              <a:buFont typeface="Calibri"/>
              <a:buChar char="◦"/>
            </a:pPr>
            <a:r>
              <a:rPr lang="en-US" sz="850" b="0" i="0" u="none" strike="noStrike" cap="none">
                <a:solidFill>
                  <a:schemeClr val="dk1"/>
                </a:solidFill>
                <a:latin typeface="Calibri"/>
                <a:ea typeface="Calibri"/>
                <a:cs typeface="Calibri"/>
                <a:sym typeface="Calibri"/>
              </a:rPr>
              <a:t>Επίπεδο ελέγχων για την αποτροπή ή την παρεμπόδιση της εκμετάλλευσης ευπάθειας</a:t>
            </a:r>
            <a:endParaRPr sz="850" b="0" i="0" u="none" strike="noStrike" cap="none">
              <a:solidFill>
                <a:schemeClr val="dk1"/>
              </a:solidFill>
              <a:latin typeface="Calibri"/>
              <a:ea typeface="Calibri"/>
              <a:cs typeface="Calibri"/>
              <a:sym typeface="Calibri"/>
            </a:endParaRPr>
          </a:p>
          <a:p>
            <a:pPr marL="487680" marR="0" lvl="1" indent="-182880" algn="l" rtl="0">
              <a:lnSpc>
                <a:spcPct val="100000"/>
              </a:lnSpc>
              <a:spcBef>
                <a:spcPts val="865"/>
              </a:spcBef>
              <a:spcAft>
                <a:spcPts val="0"/>
              </a:spcAft>
              <a:buClr>
                <a:schemeClr val="dk1"/>
              </a:buClr>
              <a:buSzPts val="1300"/>
              <a:buFont typeface="Calibri"/>
              <a:buChar char="◦"/>
            </a:pPr>
            <a:r>
              <a:rPr lang="en-US" sz="850" b="0" i="0" u="none" strike="noStrike" cap="none">
                <a:solidFill>
                  <a:schemeClr val="dk1"/>
                </a:solidFill>
                <a:latin typeface="Calibri"/>
                <a:ea typeface="Calibri"/>
                <a:cs typeface="Calibri"/>
                <a:sym typeface="Calibri"/>
              </a:rPr>
              <a:t>Ελκυστικότητα του στόχου</a:t>
            </a:r>
            <a:endParaRPr sz="850" b="0" i="0" u="none" strike="noStrike" cap="none">
              <a:solidFill>
                <a:schemeClr val="dk1"/>
              </a:solidFill>
              <a:latin typeface="Calibri"/>
              <a:ea typeface="Calibri"/>
              <a:cs typeface="Calibri"/>
              <a:sym typeface="Calibri"/>
            </a:endParaRPr>
          </a:p>
          <a:p>
            <a:pPr marL="457200" marR="0" lvl="1" indent="0" algn="l" rtl="0">
              <a:lnSpc>
                <a:spcPct val="100000"/>
              </a:lnSpc>
              <a:spcBef>
                <a:spcPts val="2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01600" marR="0" lvl="0" indent="0" algn="l" rtl="0">
              <a:lnSpc>
                <a:spcPct val="100000"/>
              </a:lnSpc>
              <a:spcBef>
                <a:spcPts val="5"/>
              </a:spcBef>
              <a:spcAft>
                <a:spcPts val="0"/>
              </a:spcAft>
              <a:buNone/>
            </a:pPr>
            <a:r>
              <a:rPr lang="en-US" sz="1250">
                <a:solidFill>
                  <a:schemeClr val="dk1"/>
                </a:solidFill>
                <a:latin typeface="Calibri"/>
                <a:ea typeface="Calibri"/>
                <a:cs typeface="Calibri"/>
                <a:sym typeface="Calibri"/>
              </a:rPr>
              <a:t>Ορισμός του αντίκτυπου XML (Extensible Markup Language - δομημένη μορφή ανταλλαγής δεδομένωνn)</a:t>
            </a:r>
            <a:endParaRPr sz="1250">
              <a:solidFill>
                <a:schemeClr val="dk1"/>
              </a:solidFill>
              <a:latin typeface="Calibri"/>
              <a:ea typeface="Calibri"/>
              <a:cs typeface="Calibri"/>
              <a:sym typeface="Calibri"/>
            </a:endParaRPr>
          </a:p>
          <a:p>
            <a:pPr marL="101600" marR="0" lvl="0" indent="0" algn="l" rtl="0">
              <a:lnSpc>
                <a:spcPct val="100000"/>
              </a:lnSpc>
              <a:spcBef>
                <a:spcPts val="5"/>
              </a:spcBef>
              <a:spcAft>
                <a:spcPts val="0"/>
              </a:spcAft>
              <a:buNone/>
            </a:pPr>
            <a:endParaRPr sz="1250">
              <a:solidFill>
                <a:schemeClr val="dk1"/>
              </a:solidFill>
              <a:latin typeface="Calibri"/>
              <a:ea typeface="Calibri"/>
              <a:cs typeface="Calibri"/>
              <a:sym typeface="Calibri"/>
            </a:endParaRPr>
          </a:p>
          <a:p>
            <a:pPr marL="0" marR="0" lvl="0" indent="-69850" algn="l" rtl="0">
              <a:lnSpc>
                <a:spcPct val="100000"/>
              </a:lnSpc>
              <a:spcBef>
                <a:spcPts val="0"/>
              </a:spcBef>
              <a:spcAft>
                <a:spcPts val="0"/>
              </a:spcAft>
              <a:buClr>
                <a:schemeClr val="dk1"/>
              </a:buClr>
              <a:buSzPts val="1100"/>
              <a:buFont typeface="Arial"/>
              <a:buChar char="•"/>
            </a:pPr>
            <a:r>
              <a:rPr lang="en-US" sz="1100" b="1" i="0" u="none" strike="noStrike" cap="none">
                <a:solidFill>
                  <a:schemeClr val="dk1"/>
                </a:solidFill>
                <a:latin typeface="Arial"/>
                <a:ea typeface="Arial"/>
                <a:cs typeface="Arial"/>
                <a:sym typeface="Arial"/>
              </a:rPr>
              <a:t>Χαμηλή Επίπτωση (Low Impact):</a:t>
            </a:r>
            <a:br>
              <a:rPr lang="en-US" sz="1100" b="0" i="0" u="none" strike="noStrike" cap="none">
                <a:solidFill>
                  <a:schemeClr val="dk1"/>
                </a:solidFill>
                <a:latin typeface="Arial"/>
                <a:ea typeface="Arial"/>
                <a:cs typeface="Arial"/>
                <a:sym typeface="Arial"/>
              </a:rPr>
            </a:br>
            <a:r>
              <a:rPr lang="en-US" sz="1100" b="0" i="0" u="none" strike="noStrike" cap="none">
                <a:solidFill>
                  <a:schemeClr val="dk1"/>
                </a:solidFill>
                <a:latin typeface="Arial"/>
                <a:ea typeface="Arial"/>
                <a:cs typeface="Arial"/>
                <a:sym typeface="Arial"/>
              </a:rPr>
              <a:t>Ο κίνδυνος έχει </a:t>
            </a:r>
            <a:r>
              <a:rPr lang="en-US" sz="1100" b="1" i="0" u="none" strike="noStrike" cap="none">
                <a:solidFill>
                  <a:schemeClr val="dk1"/>
                </a:solidFill>
                <a:latin typeface="Arial"/>
                <a:ea typeface="Arial"/>
                <a:cs typeface="Arial"/>
                <a:sym typeface="Arial"/>
              </a:rPr>
              <a:t>περιορισμένη αρνητική επίδραση</a:t>
            </a:r>
            <a:r>
              <a:rPr lang="en-US" sz="1100" b="0" i="0" u="none" strike="noStrike" cap="none">
                <a:solidFill>
                  <a:schemeClr val="dk1"/>
                </a:solidFill>
                <a:latin typeface="Arial"/>
                <a:ea typeface="Arial"/>
                <a:cs typeface="Arial"/>
                <a:sym typeface="Arial"/>
              </a:rPr>
              <a:t> στην επιχείρηση και στους βασικούς στόχους ασφάλειας (</a:t>
            </a:r>
            <a:r>
              <a:rPr lang="en-US" sz="1100" b="1" i="0" u="none" strike="noStrike" cap="none">
                <a:solidFill>
                  <a:schemeClr val="dk1"/>
                </a:solidFill>
                <a:latin typeface="Arial"/>
                <a:ea typeface="Arial"/>
                <a:cs typeface="Arial"/>
                <a:sym typeface="Arial"/>
              </a:rPr>
              <a:t>Εμπιστευτικότητα, Ακεραιότητα, Διαθεσιμότητα, Λογοδοσία – CIAA</a:t>
            </a:r>
            <a:r>
              <a:rPr lang="en-US" sz="1100" b="0" i="0" u="none" strike="noStrike" cap="none">
                <a:solidFill>
                  <a:schemeClr val="dk1"/>
                </a:solidFill>
                <a:latin typeface="Arial"/>
                <a:ea typeface="Arial"/>
                <a:cs typeface="Arial"/>
                <a:sym typeface="Arial"/>
              </a:rPr>
              <a:t>).</a:t>
            </a:r>
            <a:endParaRPr/>
          </a:p>
          <a:p>
            <a:pPr marL="0" marR="0" lvl="0" indent="-69850" algn="l" rtl="0">
              <a:lnSpc>
                <a:spcPct val="100000"/>
              </a:lnSpc>
              <a:spcBef>
                <a:spcPts val="0"/>
              </a:spcBef>
              <a:spcAft>
                <a:spcPts val="0"/>
              </a:spcAft>
              <a:buClr>
                <a:schemeClr val="dk1"/>
              </a:buClr>
              <a:buSzPts val="1100"/>
              <a:buFont typeface="Arial"/>
              <a:buChar char="•"/>
            </a:pPr>
            <a:r>
              <a:rPr lang="en-US" sz="1100" b="1" i="0" u="none" strike="noStrike" cap="none">
                <a:solidFill>
                  <a:schemeClr val="dk1"/>
                </a:solidFill>
                <a:latin typeface="Arial"/>
                <a:ea typeface="Arial"/>
                <a:cs typeface="Arial"/>
                <a:sym typeface="Arial"/>
              </a:rPr>
              <a:t>Μέτρια Επίπτωση (Medium Impact):</a:t>
            </a:r>
            <a:br>
              <a:rPr lang="en-US" sz="1100" b="0" i="0" u="none" strike="noStrike" cap="none">
                <a:solidFill>
                  <a:schemeClr val="dk1"/>
                </a:solidFill>
                <a:latin typeface="Arial"/>
                <a:ea typeface="Arial"/>
                <a:cs typeface="Arial"/>
                <a:sym typeface="Arial"/>
              </a:rPr>
            </a:br>
            <a:r>
              <a:rPr lang="en-US" sz="1100" b="0" i="0" u="none" strike="noStrike" cap="none">
                <a:solidFill>
                  <a:schemeClr val="dk1"/>
                </a:solidFill>
                <a:latin typeface="Arial"/>
                <a:ea typeface="Arial"/>
                <a:cs typeface="Arial"/>
                <a:sym typeface="Arial"/>
              </a:rPr>
              <a:t>Ο κίνδυνος έχει </a:t>
            </a:r>
            <a:r>
              <a:rPr lang="en-US" sz="1100" b="1" i="0" u="none" strike="noStrike" cap="none">
                <a:solidFill>
                  <a:schemeClr val="dk1"/>
                </a:solidFill>
                <a:latin typeface="Arial"/>
                <a:ea typeface="Arial"/>
                <a:cs typeface="Arial"/>
                <a:sym typeface="Arial"/>
              </a:rPr>
              <a:t>σοβαρή αρνητική επίδραση</a:t>
            </a:r>
            <a:r>
              <a:rPr lang="en-US" sz="1100" b="0" i="0" u="none" strike="noStrike" cap="none">
                <a:solidFill>
                  <a:schemeClr val="dk1"/>
                </a:solidFill>
                <a:latin typeface="Arial"/>
                <a:ea typeface="Arial"/>
                <a:cs typeface="Arial"/>
                <a:sym typeface="Arial"/>
              </a:rPr>
              <a:t> στην επιχείρηση και στους στόχους CIAA.</a:t>
            </a:r>
            <a:endParaRPr/>
          </a:p>
          <a:p>
            <a:pPr marL="0" marR="0" lvl="0" indent="-69850" algn="l" rtl="0">
              <a:lnSpc>
                <a:spcPct val="100000"/>
              </a:lnSpc>
              <a:spcBef>
                <a:spcPts val="0"/>
              </a:spcBef>
              <a:spcAft>
                <a:spcPts val="0"/>
              </a:spcAft>
              <a:buClr>
                <a:schemeClr val="dk1"/>
              </a:buClr>
              <a:buSzPts val="1100"/>
              <a:buFont typeface="Arial"/>
              <a:buChar char="•"/>
            </a:pPr>
            <a:r>
              <a:rPr lang="en-US" sz="1100" b="1" i="0" u="none" strike="noStrike" cap="none">
                <a:solidFill>
                  <a:schemeClr val="dk1"/>
                </a:solidFill>
                <a:latin typeface="Arial"/>
                <a:ea typeface="Arial"/>
                <a:cs typeface="Arial"/>
                <a:sym typeface="Arial"/>
              </a:rPr>
              <a:t>Υψηλή Επίπτωση (High Impact):</a:t>
            </a:r>
            <a:br>
              <a:rPr lang="en-US" sz="1100" b="0" i="0" u="none" strike="noStrike" cap="none">
                <a:solidFill>
                  <a:schemeClr val="dk1"/>
                </a:solidFill>
                <a:latin typeface="Arial"/>
                <a:ea typeface="Arial"/>
                <a:cs typeface="Arial"/>
                <a:sym typeface="Arial"/>
              </a:rPr>
            </a:br>
            <a:r>
              <a:rPr lang="en-US" sz="1100" b="0" i="0" u="none" strike="noStrike" cap="none">
                <a:solidFill>
                  <a:schemeClr val="dk1"/>
                </a:solidFill>
                <a:latin typeface="Arial"/>
                <a:ea typeface="Arial"/>
                <a:cs typeface="Arial"/>
                <a:sym typeface="Arial"/>
              </a:rPr>
              <a:t>Ο κίνδυνος έχει </a:t>
            </a:r>
            <a:r>
              <a:rPr lang="en-US" sz="1100" b="1" i="0" u="none" strike="noStrike" cap="none">
                <a:solidFill>
                  <a:schemeClr val="dk1"/>
                </a:solidFill>
                <a:latin typeface="Arial"/>
                <a:ea typeface="Arial"/>
                <a:cs typeface="Arial"/>
                <a:sym typeface="Arial"/>
              </a:rPr>
              <a:t>πολύ σοβαρή ή καταστροφική επίδραση</a:t>
            </a:r>
            <a:r>
              <a:rPr lang="en-US" sz="1100" b="0" i="0" u="none" strike="noStrike" cap="none">
                <a:solidFill>
                  <a:schemeClr val="dk1"/>
                </a:solidFill>
                <a:latin typeface="Arial"/>
                <a:ea typeface="Arial"/>
                <a:cs typeface="Arial"/>
                <a:sym typeface="Arial"/>
              </a:rPr>
              <a:t> στην επιχείρηση και στους στόχους CIAA.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5"/>
        <p:cNvGrpSpPr/>
        <p:nvPr/>
      </p:nvGrpSpPr>
      <p:grpSpPr>
        <a:xfrm>
          <a:off x="0" y="0"/>
          <a:ext cx="0" cy="0"/>
          <a:chOff x="0" y="0"/>
          <a:chExt cx="0" cy="0"/>
        </a:xfrm>
      </p:grpSpPr>
      <p:sp>
        <p:nvSpPr>
          <p:cNvPr id="4586" name="Google Shape;4586;p273"/>
          <p:cNvSpPr txBox="1">
            <a:spLocks noGrp="1"/>
          </p:cNvSpPr>
          <p:nvPr>
            <p:ph type="title"/>
          </p:nvPr>
        </p:nvSpPr>
        <p:spPr>
          <a:xfrm>
            <a:off x="1059180" y="415925"/>
            <a:ext cx="219392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Ανάλυση κινδύνου</a:t>
            </a:r>
            <a:endParaRPr sz="2100">
              <a:latin typeface="Calibri"/>
              <a:ea typeface="Calibri"/>
              <a:cs typeface="Calibri"/>
              <a:sym typeface="Calibri"/>
            </a:endParaRPr>
          </a:p>
        </p:txBody>
      </p:sp>
      <p:sp>
        <p:nvSpPr>
          <p:cNvPr id="4587" name="Google Shape;4587;p273"/>
          <p:cNvSpPr txBox="1"/>
          <p:nvPr/>
        </p:nvSpPr>
        <p:spPr>
          <a:xfrm>
            <a:off x="858519" y="1421447"/>
            <a:ext cx="8048625" cy="205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50">
                <a:solidFill>
                  <a:schemeClr val="dk1"/>
                </a:solidFill>
                <a:latin typeface="Calibri"/>
                <a:ea typeface="Calibri"/>
                <a:cs typeface="Calibri"/>
                <a:sym typeface="Calibri"/>
              </a:rPr>
              <a:t>Επίπεδο κινδύνου</a:t>
            </a:r>
            <a:endParaRPr sz="1250">
              <a:solidFill>
                <a:schemeClr val="dk1"/>
              </a:solidFill>
              <a:latin typeface="Calibri"/>
              <a:ea typeface="Calibri"/>
              <a:cs typeface="Calibri"/>
              <a:sym typeface="Calibri"/>
            </a:endParaRPr>
          </a:p>
          <a:p>
            <a:pPr marL="812800" marR="1334135" lvl="0" indent="-343535" algn="l" rtl="0">
              <a:lnSpc>
                <a:spcPct val="100000"/>
              </a:lnSpc>
              <a:spcBef>
                <a:spcPts val="765"/>
              </a:spcBef>
              <a:spcAft>
                <a:spcPts val="0"/>
              </a:spcAft>
              <a:buClr>
                <a:schemeClr val="dk1"/>
              </a:buClr>
              <a:buSzPts val="2000"/>
              <a:buFont typeface="Arial"/>
              <a:buChar char="•"/>
            </a:pPr>
            <a:r>
              <a:rPr lang="en-US" sz="1300">
                <a:solidFill>
                  <a:schemeClr val="dk1"/>
                </a:solidFill>
                <a:latin typeface="Calibri"/>
                <a:ea typeface="Calibri"/>
                <a:cs typeface="Calibri"/>
                <a:sym typeface="Calibri"/>
              </a:rPr>
              <a:t>Χαμηλός κίνδυνος: συνεπάγεται ότι συνιστάται η ανάπτυξη διορθωτικού  μέτρου και σχεδίου έκτακτης ανάγκης.</a:t>
            </a:r>
            <a:endParaRPr sz="1300">
              <a:solidFill>
                <a:schemeClr val="dk1"/>
              </a:solidFill>
              <a:latin typeface="Calibri"/>
              <a:ea typeface="Calibri"/>
              <a:cs typeface="Calibri"/>
              <a:sym typeface="Calibri"/>
            </a:endParaRPr>
          </a:p>
          <a:p>
            <a:pPr marL="812800" marR="5080" lvl="0" indent="-343535" algn="l" rtl="0">
              <a:lnSpc>
                <a:spcPct val="100000"/>
              </a:lnSpc>
              <a:spcBef>
                <a:spcPts val="625"/>
              </a:spcBef>
              <a:spcAft>
                <a:spcPts val="0"/>
              </a:spcAft>
              <a:buClr>
                <a:schemeClr val="dk1"/>
              </a:buClr>
              <a:buSzPts val="2000"/>
              <a:buFont typeface="Arial"/>
              <a:buChar char="•"/>
            </a:pPr>
            <a:r>
              <a:rPr lang="en-US" sz="1300">
                <a:solidFill>
                  <a:schemeClr val="dk1"/>
                </a:solidFill>
                <a:latin typeface="Calibri"/>
                <a:ea typeface="Calibri"/>
                <a:cs typeface="Calibri"/>
                <a:sym typeface="Calibri"/>
              </a:rPr>
              <a:t>Κρίσιμος κίνδυνος: συνεπάγεται ότι ο κίνδυνος έχει σοβαρές αρνητικές επιπτώσεις στην  οργάνωση και ότι απαιτούνται διορθωτικές ενέργειες και ότι πρέπει να προγραμματιστεί  και να εκτελεστεί σχέδιο έκτακτης ανάγκης εντός συγκεκριμένης χρονικής περιόδου.</a:t>
            </a:r>
            <a:endParaRPr sz="1300">
              <a:solidFill>
                <a:schemeClr val="dk1"/>
              </a:solidFill>
              <a:latin typeface="Calibri"/>
              <a:ea typeface="Calibri"/>
              <a:cs typeface="Calibri"/>
              <a:sym typeface="Calibri"/>
            </a:endParaRPr>
          </a:p>
          <a:p>
            <a:pPr marL="812800" marR="122554" lvl="0" indent="-343535" algn="l" rtl="0">
              <a:lnSpc>
                <a:spcPct val="100000"/>
              </a:lnSpc>
              <a:spcBef>
                <a:spcPts val="640"/>
              </a:spcBef>
              <a:spcAft>
                <a:spcPts val="0"/>
              </a:spcAft>
              <a:buClr>
                <a:schemeClr val="dk1"/>
              </a:buClr>
              <a:buSzPts val="2000"/>
              <a:buFont typeface="Arial"/>
              <a:buChar char="•"/>
            </a:pPr>
            <a:r>
              <a:rPr lang="en-US" sz="1300">
                <a:solidFill>
                  <a:schemeClr val="dk1"/>
                </a:solidFill>
                <a:latin typeface="Calibri"/>
                <a:ea typeface="Calibri"/>
                <a:cs typeface="Calibri"/>
                <a:sym typeface="Calibri"/>
              </a:rPr>
              <a:t>Υψηλό κρίσιμο κίνδυνο: συνεπάγεται ότι τα προσδιορισμένα μέτρα ελέγχου για τον  μετριασμό του κινδύνου πρέπει να υλοποιηθούν άμεσα και σε χρονικό διάστημα μέσω  ενός σχεδίου</a:t>
            </a:r>
            <a:endParaRPr sz="13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1"/>
        <p:cNvGrpSpPr/>
        <p:nvPr/>
      </p:nvGrpSpPr>
      <p:grpSpPr>
        <a:xfrm>
          <a:off x="0" y="0"/>
          <a:ext cx="0" cy="0"/>
          <a:chOff x="0" y="0"/>
          <a:chExt cx="0" cy="0"/>
        </a:xfrm>
      </p:grpSpPr>
      <p:sp>
        <p:nvSpPr>
          <p:cNvPr id="4592" name="Google Shape;4592;p274"/>
          <p:cNvSpPr txBox="1">
            <a:spLocks noGrp="1"/>
          </p:cNvSpPr>
          <p:nvPr>
            <p:ph type="title"/>
          </p:nvPr>
        </p:nvSpPr>
        <p:spPr>
          <a:xfrm>
            <a:off x="1059180" y="415925"/>
            <a:ext cx="219392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Ανάλυση κινδύνου</a:t>
            </a:r>
            <a:endParaRPr sz="2100">
              <a:latin typeface="Calibri"/>
              <a:ea typeface="Calibri"/>
              <a:cs typeface="Calibri"/>
              <a:sym typeface="Calibri"/>
            </a:endParaRPr>
          </a:p>
        </p:txBody>
      </p:sp>
      <p:sp>
        <p:nvSpPr>
          <p:cNvPr id="4593" name="Google Shape;4593;p274"/>
          <p:cNvSpPr txBox="1"/>
          <p:nvPr/>
        </p:nvSpPr>
        <p:spPr>
          <a:xfrm>
            <a:off x="911225" y="1158240"/>
            <a:ext cx="8689975" cy="3587521"/>
          </a:xfrm>
          <a:prstGeom prst="rect">
            <a:avLst/>
          </a:prstGeom>
          <a:noFill/>
          <a:ln>
            <a:noFill/>
          </a:ln>
        </p:spPr>
        <p:txBody>
          <a:bodyPr spcFirstLastPara="1" wrap="square" lIns="0" tIns="78100" rIns="0" bIns="0" anchor="t" anchorCtr="0">
            <a:spAutoFit/>
          </a:bodyPr>
          <a:lstStyle/>
          <a:p>
            <a:pPr marL="0" marR="0" lvl="0" indent="-76200" algn="l" rtl="0">
              <a:lnSpc>
                <a:spcPct val="100000"/>
              </a:lnSpc>
              <a:spcBef>
                <a:spcPts val="0"/>
              </a:spcBef>
              <a:spcAft>
                <a:spcPts val="0"/>
              </a:spcAft>
              <a:buClr>
                <a:schemeClr val="dk1"/>
              </a:buClr>
              <a:buSzPts val="1200"/>
              <a:buFont typeface="Arial"/>
              <a:buChar char="•"/>
            </a:pPr>
            <a:r>
              <a:rPr lang="en-US" sz="1200" b="1" i="0" u="none" strike="noStrike" cap="none">
                <a:solidFill>
                  <a:schemeClr val="dk1"/>
                </a:solidFill>
                <a:latin typeface="Arial"/>
                <a:ea typeface="Arial"/>
                <a:cs typeface="Arial"/>
                <a:sym typeface="Arial"/>
              </a:rPr>
              <a:t>Εκτίμηση Πιθανότητας Εμφάνισης (Probability):</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Εκφράζεται ως </a:t>
            </a:r>
            <a:r>
              <a:rPr lang="en-US" sz="1200" b="1" i="0" u="none" strike="noStrike" cap="none">
                <a:solidFill>
                  <a:schemeClr val="dk1"/>
                </a:solidFill>
                <a:latin typeface="Arial"/>
                <a:ea typeface="Arial"/>
                <a:cs typeface="Arial"/>
                <a:sym typeface="Arial"/>
              </a:rPr>
              <a:t>αριθμητική τιμή</a:t>
            </a:r>
            <a:r>
              <a:rPr lang="en-US" sz="1200" b="0" i="0" u="none" strike="noStrike" cap="none">
                <a:solidFill>
                  <a:schemeClr val="dk1"/>
                </a:solidFill>
                <a:latin typeface="Arial"/>
                <a:ea typeface="Arial"/>
                <a:cs typeface="Arial"/>
                <a:sym typeface="Arial"/>
              </a:rPr>
              <a:t> σε προκαθορισμένη κλίμακα, π.χ. </a:t>
            </a:r>
            <a:r>
              <a:rPr lang="en-US" sz="1200" b="1" i="0" u="none" strike="noStrike" cap="none">
                <a:solidFill>
                  <a:schemeClr val="dk1"/>
                </a:solidFill>
                <a:latin typeface="Arial"/>
                <a:ea typeface="Arial"/>
                <a:cs typeface="Arial"/>
                <a:sym typeface="Arial"/>
              </a:rPr>
              <a:t>0.1 – 1.0</a:t>
            </a:r>
            <a:r>
              <a:rPr lang="en-US" sz="1200" b="0" i="0" u="none" strike="noStrike" cap="none">
                <a:solidFill>
                  <a:schemeClr val="dk1"/>
                </a:solidFill>
                <a:latin typeface="Arial"/>
                <a:ea typeface="Arial"/>
                <a:cs typeface="Arial"/>
                <a:sym typeface="Arial"/>
              </a:rPr>
              <a:t>, που αντιπροσωπεύει την πιθανότητα να εκμεταλλευτεί κάποιος μια συγκεκριμένη ευπάθεια.</a:t>
            </a:r>
            <a:endParaRPr/>
          </a:p>
          <a:p>
            <a:pPr marL="0" marR="0" lvl="0" indent="-76200" algn="l" rtl="0">
              <a:lnSpc>
                <a:spcPct val="100000"/>
              </a:lnSpc>
              <a:spcBef>
                <a:spcPts val="0"/>
              </a:spcBef>
              <a:spcAft>
                <a:spcPts val="0"/>
              </a:spcAft>
              <a:buClr>
                <a:schemeClr val="dk1"/>
              </a:buClr>
              <a:buSzPts val="1200"/>
              <a:buFont typeface="Arial"/>
              <a:buChar char="•"/>
            </a:pPr>
            <a:r>
              <a:rPr lang="en-US" sz="1200" b="1" i="0" u="none" strike="noStrike" cap="none">
                <a:solidFill>
                  <a:schemeClr val="dk1"/>
                </a:solidFill>
                <a:latin typeface="Arial"/>
                <a:ea typeface="Arial"/>
                <a:cs typeface="Arial"/>
                <a:sym typeface="Arial"/>
              </a:rPr>
              <a:t>Εκτίμηση Επίπτωσης (Impact):</a:t>
            </a:r>
            <a:br>
              <a:rPr lang="en-US" sz="1200" b="0" i="0" u="none" strike="noStrike" cap="none">
                <a:solidFill>
                  <a:schemeClr val="dk1"/>
                </a:solidFill>
                <a:latin typeface="Arial"/>
                <a:ea typeface="Arial"/>
                <a:cs typeface="Arial"/>
                <a:sym typeface="Arial"/>
              </a:rPr>
            </a:br>
            <a:r>
              <a:rPr lang="en-US" sz="1200" b="0" i="0" u="none" strike="noStrike" cap="none">
                <a:solidFill>
                  <a:schemeClr val="dk1"/>
                </a:solidFill>
                <a:latin typeface="Arial"/>
                <a:ea typeface="Arial"/>
                <a:cs typeface="Arial"/>
                <a:sym typeface="Arial"/>
              </a:rPr>
              <a:t>Εκτιμάται σε </a:t>
            </a:r>
            <a:r>
              <a:rPr lang="en-US" sz="1200" b="1" i="0" u="none" strike="noStrike" cap="none">
                <a:solidFill>
                  <a:schemeClr val="dk1"/>
                </a:solidFill>
                <a:latin typeface="Arial"/>
                <a:ea typeface="Arial"/>
                <a:cs typeface="Arial"/>
                <a:sym typeface="Arial"/>
              </a:rPr>
              <a:t>κλίμακα από 1 έως 5</a:t>
            </a:r>
            <a:r>
              <a:rPr lang="en-US" sz="1200" b="0" i="0" u="none" strike="noStrike" cap="none">
                <a:solidFill>
                  <a:schemeClr val="dk1"/>
                </a:solidFill>
                <a:latin typeface="Arial"/>
                <a:ea typeface="Arial"/>
                <a:cs typeface="Arial"/>
                <a:sym typeface="Arial"/>
              </a:rPr>
              <a:t>, όπου:</a:t>
            </a:r>
            <a:endParaRPr/>
          </a:p>
          <a:p>
            <a:pPr marL="0" marR="0" lvl="0" indent="-762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1 = χαμηλή επίπτωση</a:t>
            </a:r>
            <a:endParaRPr/>
          </a:p>
          <a:p>
            <a:pPr marL="0" marR="0" lvl="0" indent="-762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5 = καταστροφική επίπτωση</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Υπολογισμός Επιπέδου Κινδύνου (Risk Level – Ποσοτική Προσέγγιση):</a:t>
            </a:r>
            <a:endParaRPr/>
          </a:p>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Τύπος:</a:t>
            </a:r>
            <a:br>
              <a:rPr lang="en-US" sz="1200">
                <a:solidFill>
                  <a:schemeClr val="dk1"/>
                </a:solidFill>
                <a:latin typeface="Calibri"/>
                <a:ea typeface="Calibri"/>
                <a:cs typeface="Calibri"/>
                <a:sym typeface="Calibri"/>
              </a:rPr>
            </a:br>
            <a:r>
              <a:rPr lang="en-US" sz="1200" b="1">
                <a:solidFill>
                  <a:schemeClr val="dk1"/>
                </a:solidFill>
                <a:latin typeface="Calibri"/>
                <a:ea typeface="Calibri"/>
                <a:cs typeface="Calibri"/>
                <a:sym typeface="Calibri"/>
              </a:rPr>
              <a:t>Ri = P(Ri) × I(Ri)</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Παράδειγμα:</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Αν:</a:t>
            </a:r>
            <a:endParaRPr/>
          </a:p>
          <a:p>
            <a:pPr marL="0" marR="0" lvl="0" indent="-7620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P(Ri) = 0.55 (πιθανότητα)</a:t>
            </a:r>
            <a:endParaRPr/>
          </a:p>
          <a:p>
            <a:pPr marL="0" marR="0" lvl="0" indent="-7620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I(Ri) = 0.8 (επίπτωση)</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Τότε:</a:t>
            </a:r>
            <a:br>
              <a:rPr lang="en-US" sz="1200">
                <a:solidFill>
                  <a:schemeClr val="dk1"/>
                </a:solidFill>
                <a:latin typeface="Calibri"/>
                <a:ea typeface="Calibri"/>
                <a:cs typeface="Calibri"/>
                <a:sym typeface="Calibri"/>
              </a:rPr>
            </a:br>
            <a:r>
              <a:rPr lang="en-US" sz="1200" b="1">
                <a:solidFill>
                  <a:schemeClr val="dk1"/>
                </a:solidFill>
                <a:latin typeface="Calibri"/>
                <a:ea typeface="Calibri"/>
                <a:cs typeface="Calibri"/>
                <a:sym typeface="Calibri"/>
              </a:rPr>
              <a:t>Ri = 0.55 × 0.8 = 0.44</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275"/>
          <p:cNvSpPr txBox="1">
            <a:spLocks noGrp="1"/>
          </p:cNvSpPr>
          <p:nvPr>
            <p:ph type="title"/>
          </p:nvPr>
        </p:nvSpPr>
        <p:spPr>
          <a:xfrm>
            <a:off x="873760" y="210184"/>
            <a:ext cx="219392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Ανάλυση κινδύνου</a:t>
            </a:r>
            <a:endParaRPr sz="2100">
              <a:latin typeface="Calibri"/>
              <a:ea typeface="Calibri"/>
              <a:cs typeface="Calibri"/>
              <a:sym typeface="Calibri"/>
            </a:endParaRPr>
          </a:p>
        </p:txBody>
      </p:sp>
      <p:sp>
        <p:nvSpPr>
          <p:cNvPr id="4599" name="Google Shape;4599;p275"/>
          <p:cNvSpPr txBox="1"/>
          <p:nvPr/>
        </p:nvSpPr>
        <p:spPr>
          <a:xfrm>
            <a:off x="628650" y="869950"/>
            <a:ext cx="3629025" cy="3073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50">
                <a:solidFill>
                  <a:srgbClr val="00AFEF"/>
                </a:solidFill>
                <a:latin typeface="Calibri"/>
                <a:ea typeface="Calibri"/>
                <a:cs typeface="Calibri"/>
                <a:sym typeface="Calibri"/>
              </a:rPr>
              <a:t>Σε περίπτωση ποιοτικής αξιολόγησης</a:t>
            </a:r>
            <a:endParaRPr sz="1850">
              <a:solidFill>
                <a:schemeClr val="dk1"/>
              </a:solidFill>
              <a:latin typeface="Calibri"/>
              <a:ea typeface="Calibri"/>
              <a:cs typeface="Calibri"/>
              <a:sym typeface="Calibri"/>
            </a:endParaRPr>
          </a:p>
        </p:txBody>
      </p:sp>
      <p:graphicFrame>
        <p:nvGraphicFramePr>
          <p:cNvPr id="4600" name="Google Shape;4600;p275"/>
          <p:cNvGraphicFramePr/>
          <p:nvPr/>
        </p:nvGraphicFramePr>
        <p:xfrm>
          <a:off x="515619" y="1287144"/>
          <a:ext cx="5598175" cy="3166099"/>
        </p:xfrm>
        <a:graphic>
          <a:graphicData uri="http://schemas.openxmlformats.org/drawingml/2006/table">
            <a:tbl>
              <a:tblPr firstRow="1" bandRow="1">
                <a:noFill/>
              </a:tblPr>
              <a:tblGrid>
                <a:gridCol w="1695450">
                  <a:extLst>
                    <a:ext uri="{9D8B030D-6E8A-4147-A177-3AD203B41FA5}">
                      <a16:colId xmlns:a16="http://schemas.microsoft.com/office/drawing/2014/main" val="20000"/>
                    </a:ext>
                  </a:extLst>
                </a:gridCol>
                <a:gridCol w="911225">
                  <a:extLst>
                    <a:ext uri="{9D8B030D-6E8A-4147-A177-3AD203B41FA5}">
                      <a16:colId xmlns:a16="http://schemas.microsoft.com/office/drawing/2014/main" val="20001"/>
                    </a:ext>
                  </a:extLst>
                </a:gridCol>
                <a:gridCol w="873125">
                  <a:extLst>
                    <a:ext uri="{9D8B030D-6E8A-4147-A177-3AD203B41FA5}">
                      <a16:colId xmlns:a16="http://schemas.microsoft.com/office/drawing/2014/main" val="20002"/>
                    </a:ext>
                  </a:extLst>
                </a:gridCol>
                <a:gridCol w="1271275">
                  <a:extLst>
                    <a:ext uri="{9D8B030D-6E8A-4147-A177-3AD203B41FA5}">
                      <a16:colId xmlns:a16="http://schemas.microsoft.com/office/drawing/2014/main" val="20003"/>
                    </a:ext>
                  </a:extLst>
                </a:gridCol>
                <a:gridCol w="847100">
                  <a:extLst>
                    <a:ext uri="{9D8B030D-6E8A-4147-A177-3AD203B41FA5}">
                      <a16:colId xmlns:a16="http://schemas.microsoft.com/office/drawing/2014/main" val="20004"/>
                    </a:ext>
                  </a:extLst>
                </a:gridCol>
              </a:tblGrid>
              <a:tr h="275275">
                <a:tc>
                  <a:txBody>
                    <a:bodyPr/>
                    <a:lstStyle/>
                    <a:p>
                      <a:pPr marL="474344" marR="0" lvl="0" indent="-247014" algn="l" rtl="0">
                        <a:lnSpc>
                          <a:spcPct val="100000"/>
                        </a:lnSpc>
                        <a:spcBef>
                          <a:spcPts val="0"/>
                        </a:spcBef>
                        <a:spcAft>
                          <a:spcPts val="0"/>
                        </a:spcAft>
                        <a:buSzPts val="1800"/>
                        <a:buFont typeface="Calibri"/>
                        <a:buChar char="◦"/>
                      </a:pPr>
                      <a:r>
                        <a:rPr lang="en-US" sz="1200">
                          <a:latin typeface="Arial"/>
                          <a:ea typeface="Arial"/>
                          <a:cs typeface="Arial"/>
                          <a:sym typeface="Arial"/>
                        </a:rPr>
                        <a:t>Ri=P(Ri) X I(Ri)</a:t>
                      </a:r>
                      <a:endParaRPr sz="1200">
                        <a:latin typeface="Arial"/>
                        <a:ea typeface="Arial"/>
                        <a:cs typeface="Arial"/>
                        <a:sym typeface="Arial"/>
                      </a:endParaRPr>
                    </a:p>
                  </a:txBody>
                  <a:tcPr marL="0" marR="0" marT="19050" marB="0"/>
                </a:tc>
                <a:tc rowSpan="3" gridSpan="4">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tc>
                <a:tc rowSpan="3" hMerge="1">
                  <a:txBody>
                    <a:bodyPr/>
                    <a:lstStyle/>
                    <a:p>
                      <a:endParaRPr lang="el-GR"/>
                    </a:p>
                  </a:txBody>
                  <a:tcPr/>
                </a:tc>
                <a:tc rowSpan="3" hMerge="1">
                  <a:txBody>
                    <a:bodyPr/>
                    <a:lstStyle/>
                    <a:p>
                      <a:endParaRPr lang="el-GR"/>
                    </a:p>
                  </a:txBody>
                  <a:tcPr/>
                </a:tc>
                <a:tc rowSpan="3" hMerge="1">
                  <a:txBody>
                    <a:bodyPr/>
                    <a:lstStyle/>
                    <a:p>
                      <a:endParaRPr lang="el-GR"/>
                    </a:p>
                  </a:txBody>
                  <a:tcPr/>
                </a:tc>
                <a:extLst>
                  <a:ext uri="{0D108BD9-81ED-4DB2-BD59-A6C34878D82A}">
                    <a16:rowId xmlns:a16="http://schemas.microsoft.com/office/drawing/2014/main" val="10000"/>
                  </a:ext>
                </a:extLst>
              </a:tr>
              <a:tr h="321950">
                <a:tc>
                  <a:txBody>
                    <a:bodyPr/>
                    <a:lstStyle/>
                    <a:p>
                      <a:pPr marL="410209" marR="0" lvl="0" indent="-182880" algn="l" rtl="0">
                        <a:lnSpc>
                          <a:spcPct val="100000"/>
                        </a:lnSpc>
                        <a:spcBef>
                          <a:spcPts val="0"/>
                        </a:spcBef>
                        <a:spcAft>
                          <a:spcPts val="0"/>
                        </a:spcAft>
                        <a:buSzPts val="1800"/>
                        <a:buFont typeface="Calibri"/>
                        <a:buChar char="◦"/>
                      </a:pPr>
                      <a:r>
                        <a:rPr lang="en-US" sz="1200">
                          <a:latin typeface="Arial"/>
                          <a:ea typeface="Arial"/>
                          <a:cs typeface="Arial"/>
                          <a:sym typeface="Arial"/>
                        </a:rPr>
                        <a:t>Ri=Μέτρια Υψηλό</a:t>
                      </a:r>
                      <a:endParaRPr sz="1200">
                        <a:latin typeface="Arial"/>
                        <a:ea typeface="Arial"/>
                        <a:cs typeface="Arial"/>
                        <a:sym typeface="Arial"/>
                      </a:endParaRPr>
                    </a:p>
                  </a:txBody>
                  <a:tcPr marL="0" marR="0" marT="65400" marB="0"/>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1"/>
                  </a:ext>
                </a:extLst>
              </a:tr>
              <a:tr h="420200">
                <a:tc>
                  <a:txBody>
                    <a:bodyPr/>
                    <a:lstStyle/>
                    <a:p>
                      <a:pPr marL="410209" marR="0" lvl="0" indent="-182880" algn="l" rtl="0">
                        <a:lnSpc>
                          <a:spcPct val="100000"/>
                        </a:lnSpc>
                        <a:spcBef>
                          <a:spcPts val="0"/>
                        </a:spcBef>
                        <a:spcAft>
                          <a:spcPts val="0"/>
                        </a:spcAft>
                        <a:buClr>
                          <a:srgbClr val="FF0000"/>
                        </a:buClr>
                        <a:buSzPts val="1800"/>
                        <a:buFont typeface="Calibri"/>
                        <a:buChar char="◦"/>
                      </a:pPr>
                      <a:r>
                        <a:rPr lang="en-US" sz="1200">
                          <a:solidFill>
                            <a:srgbClr val="FF0000"/>
                          </a:solidFill>
                          <a:latin typeface="Arial"/>
                          <a:ea typeface="Arial"/>
                          <a:cs typeface="Arial"/>
                          <a:sym typeface="Arial"/>
                        </a:rPr>
                        <a:t>Ri=??</a:t>
                      </a:r>
                      <a:endParaRPr sz="1200">
                        <a:latin typeface="Arial"/>
                        <a:ea typeface="Arial"/>
                        <a:cs typeface="Arial"/>
                        <a:sym typeface="Arial"/>
                      </a:endParaRPr>
                    </a:p>
                  </a:txBody>
                  <a:tcPr marL="0" marR="0" marT="65400" marB="0"/>
                </a:tc>
                <a:tc gridSpan="4" vMerge="1">
                  <a:txBody>
                    <a:bodyPr/>
                    <a:lstStyle/>
                    <a:p>
                      <a:endParaRPr lang="el-GR"/>
                    </a:p>
                  </a:txBody>
                  <a:tcPr/>
                </a:tc>
                <a:tc hMerge="1" vMerge="1">
                  <a:txBody>
                    <a:bodyPr/>
                    <a:lstStyle/>
                    <a:p>
                      <a:endParaRPr lang="el-GR"/>
                    </a:p>
                  </a:txBody>
                  <a:tcPr/>
                </a:tc>
                <a:tc hMerge="1"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2"/>
                  </a:ext>
                </a:extLst>
              </a:tr>
              <a:tr h="858425">
                <a:tc>
                  <a:txBody>
                    <a:bodyPr/>
                    <a:lstStyle/>
                    <a:p>
                      <a:pPr marL="31750" marR="0" lvl="0" indent="0" algn="l" rtl="0">
                        <a:lnSpc>
                          <a:spcPct val="100000"/>
                        </a:lnSpc>
                        <a:spcBef>
                          <a:spcPts val="0"/>
                        </a:spcBef>
                        <a:spcAft>
                          <a:spcPts val="0"/>
                        </a:spcAft>
                        <a:buNone/>
                      </a:pPr>
                      <a:r>
                        <a:rPr lang="en-US" sz="1300">
                          <a:solidFill>
                            <a:srgbClr val="BF0000"/>
                          </a:solidFill>
                          <a:latin typeface="Calibri"/>
                          <a:ea typeface="Calibri"/>
                          <a:cs typeface="Calibri"/>
                          <a:sym typeface="Calibri"/>
                        </a:rPr>
                        <a:t>Πιθανότητα</a:t>
                      </a:r>
                      <a:endParaRPr sz="1300">
                        <a:latin typeface="Calibri"/>
                        <a:ea typeface="Calibri"/>
                        <a:cs typeface="Calibri"/>
                        <a:sym typeface="Calibri"/>
                      </a:endParaRPr>
                    </a:p>
                  </a:txBody>
                  <a:tcPr marL="0" marR="0" marT="103500" marB="0"/>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None/>
                      </a:pPr>
                      <a:endParaRPr sz="13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300">
                        <a:latin typeface="Times New Roman"/>
                        <a:ea typeface="Times New Roman"/>
                        <a:cs typeface="Times New Roman"/>
                        <a:sym typeface="Times New Roman"/>
                      </a:endParaRPr>
                    </a:p>
                    <a:p>
                      <a:pPr marL="167005" marR="0" lvl="0" indent="0" algn="l" rtl="0">
                        <a:lnSpc>
                          <a:spcPct val="100000"/>
                        </a:lnSpc>
                        <a:spcBef>
                          <a:spcPts val="1000"/>
                        </a:spcBef>
                        <a:spcAft>
                          <a:spcPts val="0"/>
                        </a:spcAft>
                        <a:buNone/>
                      </a:pPr>
                      <a:r>
                        <a:rPr lang="en-US" sz="1300">
                          <a:latin typeface="Calibri"/>
                          <a:ea typeface="Calibri"/>
                          <a:cs typeface="Calibri"/>
                          <a:sym typeface="Calibri"/>
                        </a:rPr>
                        <a:t>υψηλό</a:t>
                      </a:r>
                      <a:endParaRPr sz="1300">
                        <a:latin typeface="Calibri"/>
                        <a:ea typeface="Calibri"/>
                        <a:cs typeface="Calibri"/>
                        <a:sym typeface="Calibri"/>
                      </a:endParaRPr>
                    </a:p>
                  </a:txBody>
                  <a:tcPr marL="0" marR="0" marT="0" marB="0"/>
                </a:tc>
                <a:tc>
                  <a:txBody>
                    <a:bodyPr/>
                    <a:lstStyle/>
                    <a:p>
                      <a:pPr marL="208279" marR="0" lvl="0" indent="0" algn="l" rtl="0">
                        <a:lnSpc>
                          <a:spcPct val="100000"/>
                        </a:lnSpc>
                        <a:spcBef>
                          <a:spcPts val="0"/>
                        </a:spcBef>
                        <a:spcAft>
                          <a:spcPts val="0"/>
                        </a:spcAft>
                        <a:buNone/>
                      </a:pPr>
                      <a:r>
                        <a:rPr lang="en-US" sz="1300">
                          <a:solidFill>
                            <a:srgbClr val="BF0000"/>
                          </a:solidFill>
                          <a:latin typeface="Calibri"/>
                          <a:ea typeface="Calibri"/>
                          <a:cs typeface="Calibri"/>
                          <a:sym typeface="Calibri"/>
                        </a:rPr>
                        <a:t>αντίκτυπο</a:t>
                      </a:r>
                      <a:endParaRPr sz="1300">
                        <a:latin typeface="Calibri"/>
                        <a:ea typeface="Calibri"/>
                        <a:cs typeface="Calibri"/>
                        <a:sym typeface="Calibri"/>
                      </a:endParaRPr>
                    </a:p>
                    <a:p>
                      <a:pPr marL="0" marR="0" lvl="0" indent="0" algn="l" rtl="0">
                        <a:lnSpc>
                          <a:spcPct val="100000"/>
                        </a:lnSpc>
                        <a:spcBef>
                          <a:spcPts val="45"/>
                        </a:spcBef>
                        <a:spcAft>
                          <a:spcPts val="0"/>
                        </a:spcAft>
                        <a:buNone/>
                      </a:pPr>
                      <a:endParaRPr sz="1350">
                        <a:latin typeface="Times New Roman"/>
                        <a:ea typeface="Times New Roman"/>
                        <a:cs typeface="Times New Roman"/>
                        <a:sym typeface="Times New Roman"/>
                      </a:endParaRPr>
                    </a:p>
                    <a:p>
                      <a:pPr marL="194945" marR="0" lvl="0" indent="0" algn="l" rtl="0">
                        <a:lnSpc>
                          <a:spcPct val="100000"/>
                        </a:lnSpc>
                        <a:spcBef>
                          <a:spcPts val="0"/>
                        </a:spcBef>
                        <a:spcAft>
                          <a:spcPts val="0"/>
                        </a:spcAft>
                        <a:buNone/>
                      </a:pPr>
                      <a:r>
                        <a:rPr lang="en-US" sz="1300">
                          <a:latin typeface="Arial"/>
                          <a:ea typeface="Arial"/>
                          <a:cs typeface="Arial"/>
                          <a:sym typeface="Arial"/>
                        </a:rPr>
                        <a:t>medium</a:t>
                      </a:r>
                      <a:endParaRPr sz="1300">
                        <a:latin typeface="Arial"/>
                        <a:ea typeface="Arial"/>
                        <a:cs typeface="Arial"/>
                        <a:sym typeface="Arial"/>
                      </a:endParaRPr>
                    </a:p>
                  </a:txBody>
                  <a:tcPr marL="0" marR="0" marT="103500" marB="0"/>
                </a:tc>
                <a:tc>
                  <a:txBody>
                    <a:bodyPr/>
                    <a:lstStyle/>
                    <a:p>
                      <a:pPr marL="0" marR="0" lvl="0" indent="0" algn="l" rtl="0">
                        <a:lnSpc>
                          <a:spcPct val="100000"/>
                        </a:lnSpc>
                        <a:spcBef>
                          <a:spcPts val="0"/>
                        </a:spcBef>
                        <a:spcAft>
                          <a:spcPts val="0"/>
                        </a:spcAft>
                        <a:buNone/>
                      </a:pPr>
                      <a:endParaRPr sz="13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300">
                        <a:latin typeface="Times New Roman"/>
                        <a:ea typeface="Times New Roman"/>
                        <a:cs typeface="Times New Roman"/>
                        <a:sym typeface="Times New Roman"/>
                      </a:endParaRPr>
                    </a:p>
                    <a:p>
                      <a:pPr marL="0" marR="31750" lvl="0" indent="0" algn="r" rtl="0">
                        <a:lnSpc>
                          <a:spcPct val="100000"/>
                        </a:lnSpc>
                        <a:spcBef>
                          <a:spcPts val="1000"/>
                        </a:spcBef>
                        <a:spcAft>
                          <a:spcPts val="0"/>
                        </a:spcAft>
                        <a:buNone/>
                      </a:pPr>
                      <a:r>
                        <a:rPr lang="en-US" sz="1300">
                          <a:latin typeface="Calibri"/>
                          <a:ea typeface="Calibri"/>
                          <a:cs typeface="Calibri"/>
                          <a:sym typeface="Calibri"/>
                        </a:rPr>
                        <a:t>χαμηλή</a:t>
                      </a:r>
                      <a:endParaRPr sz="1300">
                        <a:latin typeface="Calibri"/>
                        <a:ea typeface="Calibri"/>
                        <a:cs typeface="Calibri"/>
                        <a:sym typeface="Calibri"/>
                      </a:endParaRPr>
                    </a:p>
                  </a:txBody>
                  <a:tcPr marL="0" marR="0" marT="0" marB="0"/>
                </a:tc>
                <a:extLst>
                  <a:ext uri="{0D108BD9-81ED-4DB2-BD59-A6C34878D82A}">
                    <a16:rowId xmlns:a16="http://schemas.microsoft.com/office/drawing/2014/main" val="10003"/>
                  </a:ext>
                </a:extLst>
              </a:tr>
              <a:tr h="483225">
                <a:tc>
                  <a:txBody>
                    <a:bodyPr/>
                    <a:lstStyle/>
                    <a:p>
                      <a:pPr marL="31750" marR="0" lvl="0" indent="0" algn="l" rtl="0">
                        <a:lnSpc>
                          <a:spcPct val="100000"/>
                        </a:lnSpc>
                        <a:spcBef>
                          <a:spcPts val="0"/>
                        </a:spcBef>
                        <a:spcAft>
                          <a:spcPts val="0"/>
                        </a:spcAft>
                        <a:buNone/>
                      </a:pPr>
                      <a:r>
                        <a:rPr lang="en-US" sz="1300">
                          <a:solidFill>
                            <a:srgbClr val="00AFEF"/>
                          </a:solidFill>
                          <a:latin typeface="Calibri"/>
                          <a:ea typeface="Calibri"/>
                          <a:cs typeface="Calibri"/>
                          <a:sym typeface="Calibri"/>
                        </a:rPr>
                        <a:t>Υψηλό</a:t>
                      </a:r>
                      <a:endParaRPr sz="1300">
                        <a:latin typeface="Calibri"/>
                        <a:ea typeface="Calibri"/>
                        <a:cs typeface="Calibri"/>
                        <a:sym typeface="Calibri"/>
                      </a:endParaRPr>
                    </a:p>
                  </a:txBody>
                  <a:tcPr marL="0" marR="0" marT="131450" marB="0"/>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tc>
                <a:tc>
                  <a:txBody>
                    <a:bodyPr/>
                    <a:lstStyle/>
                    <a:p>
                      <a:pPr marL="236854" marR="0" lvl="0" indent="0" algn="l" rtl="0">
                        <a:lnSpc>
                          <a:spcPct val="100000"/>
                        </a:lnSpc>
                        <a:spcBef>
                          <a:spcPts val="0"/>
                        </a:spcBef>
                        <a:spcAft>
                          <a:spcPts val="0"/>
                        </a:spcAft>
                        <a:buNone/>
                      </a:pPr>
                      <a:r>
                        <a:rPr lang="en-US" sz="1300">
                          <a:solidFill>
                            <a:srgbClr val="00AFEF"/>
                          </a:solidFill>
                          <a:latin typeface="Arial"/>
                          <a:ea typeface="Arial"/>
                          <a:cs typeface="Arial"/>
                          <a:sym typeface="Arial"/>
                        </a:rPr>
                        <a:t>H</a:t>
                      </a:r>
                      <a:endParaRPr sz="1300">
                        <a:latin typeface="Arial"/>
                        <a:ea typeface="Arial"/>
                        <a:cs typeface="Arial"/>
                        <a:sym typeface="Arial"/>
                      </a:endParaRPr>
                    </a:p>
                  </a:txBody>
                  <a:tcPr marL="0" marR="0" marT="129550" marB="0"/>
                </a:tc>
                <a:tc>
                  <a:txBody>
                    <a:bodyPr/>
                    <a:lstStyle/>
                    <a:p>
                      <a:pPr marL="387350" marR="0" lvl="0" indent="0" algn="l" rtl="0">
                        <a:lnSpc>
                          <a:spcPct val="100000"/>
                        </a:lnSpc>
                        <a:spcBef>
                          <a:spcPts val="0"/>
                        </a:spcBef>
                        <a:spcAft>
                          <a:spcPts val="0"/>
                        </a:spcAft>
                        <a:buNone/>
                      </a:pPr>
                      <a:r>
                        <a:rPr lang="en-US" sz="1300">
                          <a:solidFill>
                            <a:srgbClr val="00AFEF"/>
                          </a:solidFill>
                          <a:latin typeface="Arial"/>
                          <a:ea typeface="Arial"/>
                          <a:cs typeface="Arial"/>
                          <a:sym typeface="Arial"/>
                        </a:rPr>
                        <a:t>H/M</a:t>
                      </a:r>
                      <a:endParaRPr sz="1300">
                        <a:latin typeface="Arial"/>
                        <a:ea typeface="Arial"/>
                        <a:cs typeface="Arial"/>
                        <a:sym typeface="Arial"/>
                      </a:endParaRPr>
                    </a:p>
                  </a:txBody>
                  <a:tcPr marL="0" marR="0" marT="129550" marB="0"/>
                </a:tc>
                <a:tc>
                  <a:txBody>
                    <a:bodyPr/>
                    <a:lstStyle/>
                    <a:p>
                      <a:pPr marL="0" marR="24130" lvl="0" indent="0" algn="r" rtl="0">
                        <a:lnSpc>
                          <a:spcPct val="100000"/>
                        </a:lnSpc>
                        <a:spcBef>
                          <a:spcPts val="0"/>
                        </a:spcBef>
                        <a:spcAft>
                          <a:spcPts val="0"/>
                        </a:spcAft>
                        <a:buNone/>
                      </a:pPr>
                      <a:r>
                        <a:rPr lang="en-US" sz="1300">
                          <a:solidFill>
                            <a:srgbClr val="00AFEF"/>
                          </a:solidFill>
                          <a:latin typeface="Arial"/>
                          <a:ea typeface="Arial"/>
                          <a:cs typeface="Arial"/>
                          <a:sym typeface="Arial"/>
                        </a:rPr>
                        <a:t>Extreme</a:t>
                      </a:r>
                      <a:endParaRPr sz="1300">
                        <a:latin typeface="Arial"/>
                        <a:ea typeface="Arial"/>
                        <a:cs typeface="Arial"/>
                        <a:sym typeface="Arial"/>
                      </a:endParaRPr>
                    </a:p>
                  </a:txBody>
                  <a:tcPr marL="0" marR="0" marT="129550" marB="0"/>
                </a:tc>
                <a:extLst>
                  <a:ext uri="{0D108BD9-81ED-4DB2-BD59-A6C34878D82A}">
                    <a16:rowId xmlns:a16="http://schemas.microsoft.com/office/drawing/2014/main" val="10004"/>
                  </a:ext>
                </a:extLst>
              </a:tr>
              <a:tr h="465775">
                <a:tc>
                  <a:txBody>
                    <a:bodyPr/>
                    <a:lstStyle/>
                    <a:p>
                      <a:pPr marL="31750" marR="0" lvl="0" indent="0" algn="l" rtl="0">
                        <a:lnSpc>
                          <a:spcPct val="100000"/>
                        </a:lnSpc>
                        <a:spcBef>
                          <a:spcPts val="0"/>
                        </a:spcBef>
                        <a:spcAft>
                          <a:spcPts val="0"/>
                        </a:spcAft>
                        <a:buNone/>
                      </a:pPr>
                      <a:r>
                        <a:rPr lang="en-US" sz="1300">
                          <a:latin typeface="Calibri"/>
                          <a:ea typeface="Calibri"/>
                          <a:cs typeface="Calibri"/>
                          <a:sym typeface="Calibri"/>
                        </a:rPr>
                        <a:t>Μεσαίο</a:t>
                      </a:r>
                      <a:endParaRPr sz="1300">
                        <a:latin typeface="Calibri"/>
                        <a:ea typeface="Calibri"/>
                        <a:cs typeface="Calibri"/>
                        <a:sym typeface="Calibri"/>
                      </a:endParaRPr>
                    </a:p>
                  </a:txBody>
                  <a:tcPr marL="0" marR="0" marT="131450" marB="0"/>
                </a:tc>
                <a:tc>
                  <a:txBody>
                    <a:bodyPr/>
                    <a:lstStyle/>
                    <a:p>
                      <a:pPr marL="147955" marR="0" lvl="0" indent="0" algn="l" rtl="0">
                        <a:lnSpc>
                          <a:spcPct val="100000"/>
                        </a:lnSpc>
                        <a:spcBef>
                          <a:spcPts val="0"/>
                        </a:spcBef>
                        <a:spcAft>
                          <a:spcPts val="0"/>
                        </a:spcAft>
                        <a:buNone/>
                      </a:pPr>
                      <a:r>
                        <a:rPr lang="en-US" sz="1300">
                          <a:latin typeface="Arial"/>
                          <a:ea typeface="Arial"/>
                          <a:cs typeface="Arial"/>
                          <a:sym typeface="Arial"/>
                        </a:rPr>
                        <a:t>H/M</a:t>
                      </a:r>
                      <a:endParaRPr sz="1300">
                        <a:latin typeface="Arial"/>
                        <a:ea typeface="Arial"/>
                        <a:cs typeface="Arial"/>
                        <a:sym typeface="Arial"/>
                      </a:endParaRPr>
                    </a:p>
                  </a:txBody>
                  <a:tcPr marL="0" marR="0" marT="129550" marB="0"/>
                </a:tc>
                <a:tc>
                  <a:txBody>
                    <a:bodyPr/>
                    <a:lstStyle/>
                    <a:p>
                      <a:pPr marL="258445" marR="0" lvl="0" indent="0" algn="l" rtl="0">
                        <a:lnSpc>
                          <a:spcPct val="100000"/>
                        </a:lnSpc>
                        <a:spcBef>
                          <a:spcPts val="0"/>
                        </a:spcBef>
                        <a:spcAft>
                          <a:spcPts val="0"/>
                        </a:spcAft>
                        <a:buNone/>
                      </a:pPr>
                      <a:r>
                        <a:rPr lang="en-US" sz="1300">
                          <a:latin typeface="Arial"/>
                          <a:ea typeface="Arial"/>
                          <a:cs typeface="Arial"/>
                          <a:sym typeface="Arial"/>
                        </a:rPr>
                        <a:t>M</a:t>
                      </a:r>
                      <a:endParaRPr sz="1300">
                        <a:latin typeface="Arial"/>
                        <a:ea typeface="Arial"/>
                        <a:cs typeface="Arial"/>
                        <a:sym typeface="Arial"/>
                      </a:endParaRPr>
                    </a:p>
                  </a:txBody>
                  <a:tcPr marL="0" marR="0" marT="129550" marB="0"/>
                </a:tc>
                <a:tc>
                  <a:txBody>
                    <a:bodyPr/>
                    <a:lstStyle/>
                    <a:p>
                      <a:pPr marL="793750" marR="0" lvl="0" indent="0" algn="l" rtl="0">
                        <a:lnSpc>
                          <a:spcPct val="100000"/>
                        </a:lnSpc>
                        <a:spcBef>
                          <a:spcPts val="0"/>
                        </a:spcBef>
                        <a:spcAft>
                          <a:spcPts val="0"/>
                        </a:spcAft>
                        <a:buNone/>
                      </a:pPr>
                      <a:r>
                        <a:rPr lang="en-US" sz="1300">
                          <a:latin typeface="Arial"/>
                          <a:ea typeface="Arial"/>
                          <a:cs typeface="Arial"/>
                          <a:sym typeface="Arial"/>
                        </a:rPr>
                        <a:t>M/L</a:t>
                      </a:r>
                      <a:endParaRPr sz="1300">
                        <a:latin typeface="Arial"/>
                        <a:ea typeface="Arial"/>
                        <a:cs typeface="Arial"/>
                        <a:sym typeface="Arial"/>
                      </a:endParaRPr>
                    </a:p>
                  </a:txBody>
                  <a:tcPr marL="0" marR="0" marT="129550" marB="0"/>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5"/>
                  </a:ext>
                </a:extLst>
              </a:tr>
              <a:tr h="330125">
                <a:tc>
                  <a:txBody>
                    <a:bodyPr/>
                    <a:lstStyle/>
                    <a:p>
                      <a:pPr marL="31750" marR="0" lvl="0" indent="0" algn="l" rtl="0">
                        <a:lnSpc>
                          <a:spcPct val="117307"/>
                        </a:lnSpc>
                        <a:spcBef>
                          <a:spcPts val="0"/>
                        </a:spcBef>
                        <a:spcAft>
                          <a:spcPts val="0"/>
                        </a:spcAft>
                        <a:buNone/>
                      </a:pPr>
                      <a:r>
                        <a:rPr lang="en-US" sz="1300" b="1">
                          <a:solidFill>
                            <a:srgbClr val="BF0000"/>
                          </a:solidFill>
                          <a:latin typeface="Calibri"/>
                          <a:ea typeface="Calibri"/>
                          <a:cs typeface="Calibri"/>
                          <a:sym typeface="Calibri"/>
                        </a:rPr>
                        <a:t>Χαμηλή</a:t>
                      </a:r>
                      <a:endParaRPr sz="1300">
                        <a:latin typeface="Calibri"/>
                        <a:ea typeface="Calibri"/>
                        <a:cs typeface="Calibri"/>
                        <a:sym typeface="Calibri"/>
                      </a:endParaRPr>
                    </a:p>
                  </a:txBody>
                  <a:tcPr marL="0" marR="0" marT="123825" marB="0"/>
                </a:tc>
                <a:tc>
                  <a:txBody>
                    <a:bodyPr/>
                    <a:lstStyle/>
                    <a:p>
                      <a:pPr marL="99695" marR="0" lvl="0" indent="0" algn="l" rtl="0">
                        <a:lnSpc>
                          <a:spcPct val="100000"/>
                        </a:lnSpc>
                        <a:spcBef>
                          <a:spcPts val="0"/>
                        </a:spcBef>
                        <a:spcAft>
                          <a:spcPts val="0"/>
                        </a:spcAft>
                        <a:buNone/>
                      </a:pPr>
                      <a:r>
                        <a:rPr lang="en-US" sz="1300" b="1">
                          <a:solidFill>
                            <a:srgbClr val="BF0000"/>
                          </a:solidFill>
                          <a:latin typeface="Arial"/>
                          <a:ea typeface="Arial"/>
                          <a:cs typeface="Arial"/>
                          <a:sym typeface="Arial"/>
                        </a:rPr>
                        <a:t>Extreme</a:t>
                      </a:r>
                      <a:endParaRPr sz="1300">
                        <a:latin typeface="Arial"/>
                        <a:ea typeface="Arial"/>
                        <a:cs typeface="Arial"/>
                        <a:sym typeface="Arial"/>
                      </a:endParaRPr>
                    </a:p>
                  </a:txBody>
                  <a:tcPr marL="0" marR="0" marT="111750" marB="0"/>
                </a:tc>
                <a:tc>
                  <a:txBody>
                    <a:bodyPr/>
                    <a:lstStyle/>
                    <a:p>
                      <a:pPr marL="399415" marR="0" lvl="0" indent="0" algn="l" rtl="0">
                        <a:lnSpc>
                          <a:spcPct val="100000"/>
                        </a:lnSpc>
                        <a:spcBef>
                          <a:spcPts val="0"/>
                        </a:spcBef>
                        <a:spcAft>
                          <a:spcPts val="0"/>
                        </a:spcAft>
                        <a:buNone/>
                      </a:pPr>
                      <a:r>
                        <a:rPr lang="en-US" sz="1300" b="1">
                          <a:solidFill>
                            <a:srgbClr val="BF0000"/>
                          </a:solidFill>
                          <a:latin typeface="Arial"/>
                          <a:ea typeface="Arial"/>
                          <a:cs typeface="Arial"/>
                          <a:sym typeface="Arial"/>
                        </a:rPr>
                        <a:t>M/L</a:t>
                      </a:r>
                      <a:endParaRPr sz="1300">
                        <a:latin typeface="Arial"/>
                        <a:ea typeface="Arial"/>
                        <a:cs typeface="Arial"/>
                        <a:sym typeface="Arial"/>
                      </a:endParaRPr>
                    </a:p>
                  </a:txBody>
                  <a:tcPr marL="0" marR="0" marT="111750" marB="0"/>
                </a:tc>
                <a:tc>
                  <a:txBody>
                    <a:bodyPr/>
                    <a:lstStyle/>
                    <a:p>
                      <a:pPr marL="0" marR="264795" lvl="0" indent="0" algn="r" rtl="0">
                        <a:lnSpc>
                          <a:spcPct val="100000"/>
                        </a:lnSpc>
                        <a:spcBef>
                          <a:spcPts val="0"/>
                        </a:spcBef>
                        <a:spcAft>
                          <a:spcPts val="0"/>
                        </a:spcAft>
                        <a:buNone/>
                      </a:pPr>
                      <a:r>
                        <a:rPr lang="en-US" sz="1300" b="1">
                          <a:solidFill>
                            <a:srgbClr val="BF0000"/>
                          </a:solidFill>
                          <a:latin typeface="Arial"/>
                          <a:ea typeface="Arial"/>
                          <a:cs typeface="Arial"/>
                          <a:sym typeface="Arial"/>
                        </a:rPr>
                        <a:t>L</a:t>
                      </a:r>
                      <a:endParaRPr sz="1300">
                        <a:latin typeface="Arial"/>
                        <a:ea typeface="Arial"/>
                        <a:cs typeface="Arial"/>
                        <a:sym typeface="Arial"/>
                      </a:endParaRPr>
                    </a:p>
                  </a:txBody>
                  <a:tcPr marL="0" marR="0" marT="111750" marB="0"/>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4601" name="Google Shape;4601;p275"/>
          <p:cNvSpPr txBox="1"/>
          <p:nvPr/>
        </p:nvSpPr>
        <p:spPr>
          <a:xfrm>
            <a:off x="621030" y="4688945"/>
            <a:ext cx="5951855" cy="948055"/>
          </a:xfrm>
          <a:prstGeom prst="rect">
            <a:avLst/>
          </a:prstGeom>
          <a:noFill/>
          <a:ln>
            <a:noFill/>
          </a:ln>
        </p:spPr>
        <p:txBody>
          <a:bodyPr spcFirstLastPara="1" wrap="square" lIns="0" tIns="51425"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Το επίπεδο κινδύνου καθορίζει την προτεραιότητα των κινδύνων</a:t>
            </a:r>
            <a:endParaRPr sz="1600">
              <a:solidFill>
                <a:schemeClr val="dk1"/>
              </a:solidFill>
              <a:latin typeface="Calibri"/>
              <a:ea typeface="Calibri"/>
              <a:cs typeface="Calibri"/>
              <a:sym typeface="Calibri"/>
            </a:endParaRPr>
          </a:p>
          <a:p>
            <a:pPr marL="304800" marR="0" lvl="0" indent="-182880" algn="l" rtl="0">
              <a:lnSpc>
                <a:spcPct val="100000"/>
              </a:lnSpc>
              <a:spcBef>
                <a:spcPts val="944"/>
              </a:spcBef>
              <a:spcAft>
                <a:spcPts val="0"/>
              </a:spcAft>
              <a:buClr>
                <a:schemeClr val="dk1"/>
              </a:buClr>
              <a:buSzPts val="1800"/>
              <a:buFont typeface="Calibri"/>
              <a:buChar char="◦"/>
            </a:pPr>
            <a:r>
              <a:rPr lang="en-US" sz="1200">
                <a:solidFill>
                  <a:schemeClr val="dk1"/>
                </a:solidFill>
                <a:latin typeface="Arial"/>
                <a:ea typeface="Arial"/>
                <a:cs typeface="Arial"/>
                <a:sym typeface="Arial"/>
              </a:rPr>
              <a:t>δεν είναι δυνατόν να εξεταστούν όλοι οι εντοπισμένοι κίνδυνοι</a:t>
            </a:r>
            <a:endParaRPr sz="1200">
              <a:solidFill>
                <a:schemeClr val="dk1"/>
              </a:solidFill>
              <a:latin typeface="Arial"/>
              <a:ea typeface="Arial"/>
              <a:cs typeface="Arial"/>
              <a:sym typeface="Arial"/>
            </a:endParaRPr>
          </a:p>
          <a:p>
            <a:pPr marL="304800" marR="0" lvl="0" indent="-182880" algn="l" rtl="0">
              <a:lnSpc>
                <a:spcPct val="100000"/>
              </a:lnSpc>
              <a:spcBef>
                <a:spcPts val="1090"/>
              </a:spcBef>
              <a:spcAft>
                <a:spcPts val="0"/>
              </a:spcAft>
              <a:buClr>
                <a:schemeClr val="dk1"/>
              </a:buClr>
              <a:buSzPts val="1800"/>
              <a:buFont typeface="Calibri"/>
              <a:buChar char="◦"/>
            </a:pPr>
            <a:r>
              <a:rPr lang="en-US" sz="1200">
                <a:solidFill>
                  <a:schemeClr val="dk1"/>
                </a:solidFill>
                <a:latin typeface="Arial"/>
                <a:ea typeface="Arial"/>
                <a:cs typeface="Arial"/>
                <a:sym typeface="Arial"/>
              </a:rPr>
              <a:t>Κίνδυνος που απαιτεί άμεση προσοχή</a:t>
            </a:r>
            <a:endParaRPr sz="12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05"/>
        <p:cNvGrpSpPr/>
        <p:nvPr/>
      </p:nvGrpSpPr>
      <p:grpSpPr>
        <a:xfrm>
          <a:off x="0" y="0"/>
          <a:ext cx="0" cy="0"/>
          <a:chOff x="0" y="0"/>
          <a:chExt cx="0" cy="0"/>
        </a:xfrm>
      </p:grpSpPr>
      <p:sp>
        <p:nvSpPr>
          <p:cNvPr id="4606" name="Google Shape;4606;p276"/>
          <p:cNvSpPr txBox="1">
            <a:spLocks noGrp="1"/>
          </p:cNvSpPr>
          <p:nvPr>
            <p:ph type="title"/>
          </p:nvPr>
        </p:nvSpPr>
        <p:spPr>
          <a:xfrm>
            <a:off x="1059180" y="415925"/>
            <a:ext cx="208343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Έλεγχος κινδύνων</a:t>
            </a:r>
            <a:endParaRPr sz="2100">
              <a:latin typeface="Calibri"/>
              <a:ea typeface="Calibri"/>
              <a:cs typeface="Calibri"/>
              <a:sym typeface="Calibri"/>
            </a:endParaRPr>
          </a:p>
        </p:txBody>
      </p:sp>
      <p:sp>
        <p:nvSpPr>
          <p:cNvPr id="4607" name="Google Shape;4607;p276"/>
          <p:cNvSpPr txBox="1"/>
          <p:nvPr/>
        </p:nvSpPr>
        <p:spPr>
          <a:xfrm>
            <a:off x="1075689" y="1137316"/>
            <a:ext cx="9283065" cy="3667760"/>
          </a:xfrm>
          <a:prstGeom prst="rect">
            <a:avLst/>
          </a:prstGeom>
          <a:noFill/>
          <a:ln>
            <a:noFill/>
          </a:ln>
        </p:spPr>
        <p:txBody>
          <a:bodyPr spcFirstLastPara="1" wrap="square" lIns="0" tIns="8875" rIns="0" bIns="0" anchor="t" anchorCtr="0">
            <a:spAutoFit/>
          </a:bodyPr>
          <a:lstStyle/>
          <a:p>
            <a:pPr marL="105410" marR="0" lvl="0" indent="-126999" algn="l" rtl="0">
              <a:lnSpc>
                <a:spcPct val="100000"/>
              </a:lnSpc>
              <a:spcBef>
                <a:spcPts val="0"/>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Να αποκτήσετε τον έλεγχο των κινδύνων όσο το δυνατόν νωρίτερα</a:t>
            </a:r>
            <a:endParaRPr sz="1400">
              <a:solidFill>
                <a:schemeClr val="dk1"/>
              </a:solidFill>
              <a:latin typeface="Calibri"/>
              <a:ea typeface="Calibri"/>
              <a:cs typeface="Calibri"/>
              <a:sym typeface="Calibri"/>
            </a:endParaRPr>
          </a:p>
          <a:p>
            <a:pPr marL="105410" marR="0" lvl="0" indent="-126999" algn="l" rtl="0">
              <a:lnSpc>
                <a:spcPct val="100000"/>
              </a:lnSpc>
              <a:spcBef>
                <a:spcPts val="700"/>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Επικεντρωθείτε αρχικά στα κορυφαία γεγονότα και παράγοντες κινδύνου που έχουν τεθεί σε προτεραιότητα.</a:t>
            </a:r>
            <a:endParaRPr sz="1400">
              <a:solidFill>
                <a:schemeClr val="dk1"/>
              </a:solidFill>
              <a:latin typeface="Calibri"/>
              <a:ea typeface="Calibri"/>
              <a:cs typeface="Calibri"/>
              <a:sym typeface="Calibri"/>
            </a:endParaRPr>
          </a:p>
          <a:p>
            <a:pPr marL="104139" marR="542925" lvl="0" indent="-126999" algn="l" rtl="0">
              <a:lnSpc>
                <a:spcPct val="74900"/>
              </a:lnSpc>
              <a:spcBef>
                <a:spcPts val="1330"/>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Μόλις εντοπιστούν τα δυνητικά μέτρα αντιμετώπισης, πρέπει να επιλέξετε τα πιο δυνητικά για τον  έλεγχο των κινδύνων.</a:t>
            </a:r>
            <a:endParaRPr sz="1400">
              <a:solidFill>
                <a:schemeClr val="dk1"/>
              </a:solidFill>
              <a:latin typeface="Calibri"/>
              <a:ea typeface="Calibri"/>
              <a:cs typeface="Calibri"/>
              <a:sym typeface="Calibri"/>
            </a:endParaRPr>
          </a:p>
          <a:p>
            <a:pPr marL="395605" marR="0" lvl="1" indent="-182880" algn="l" rtl="0">
              <a:lnSpc>
                <a:spcPct val="100000"/>
              </a:lnSpc>
              <a:spcBef>
                <a:spcPts val="535"/>
              </a:spcBef>
              <a:spcAft>
                <a:spcPts val="0"/>
              </a:spcAft>
              <a:buClr>
                <a:schemeClr val="dk1"/>
              </a:buClr>
              <a:buSzPts val="1800"/>
              <a:buFont typeface="Arial"/>
              <a:buChar char="•"/>
            </a:pPr>
            <a:r>
              <a:rPr lang="en-US" sz="1200" b="0" i="0" u="none" strike="noStrike" cap="none">
                <a:solidFill>
                  <a:schemeClr val="dk1"/>
                </a:solidFill>
                <a:latin typeface="Calibri"/>
                <a:ea typeface="Calibri"/>
                <a:cs typeface="Calibri"/>
                <a:sym typeface="Calibri"/>
              </a:rPr>
              <a:t>Κόστος, τεχνική εμπειρογνωμοσύνη, περιουσιακά στοιχεία</a:t>
            </a:r>
            <a:endParaRPr sz="1200" b="0" i="0" u="none" strike="noStrike" cap="none">
              <a:solidFill>
                <a:schemeClr val="dk1"/>
              </a:solidFill>
              <a:latin typeface="Calibri"/>
              <a:ea typeface="Calibri"/>
              <a:cs typeface="Calibri"/>
              <a:sym typeface="Calibri"/>
            </a:endParaRPr>
          </a:p>
          <a:p>
            <a:pPr marL="104139" marR="5080" lvl="0" indent="-126999" algn="l" rtl="0">
              <a:lnSpc>
                <a:spcPct val="120400"/>
              </a:lnSpc>
              <a:spcBef>
                <a:spcPts val="495"/>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Χωρίς πραγματική αίσθηση του κόστους των ελέγχων με την πάροδο του χρόνου και του αντίκτυπου στις  την οργάνωση που θα τους υποστηρίξει, δύσκολο να παράγει/κάνει τη απόφαση</a:t>
            </a:r>
            <a:endParaRPr sz="1400">
              <a:solidFill>
                <a:schemeClr val="dk1"/>
              </a:solidFill>
              <a:latin typeface="Calibri"/>
              <a:ea typeface="Calibri"/>
              <a:cs typeface="Calibri"/>
              <a:sym typeface="Calibri"/>
            </a:endParaRPr>
          </a:p>
          <a:p>
            <a:pPr marL="105410" marR="0" lvl="0" indent="-126999" algn="l" rtl="0">
              <a:lnSpc>
                <a:spcPct val="100000"/>
              </a:lnSpc>
              <a:spcBef>
                <a:spcPts val="894"/>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Κατώτατο όριο κινδύνου</a:t>
            </a:r>
            <a:endParaRPr sz="1400">
              <a:solidFill>
                <a:schemeClr val="dk1"/>
              </a:solidFill>
              <a:latin typeface="Calibri"/>
              <a:ea typeface="Calibri"/>
              <a:cs typeface="Calibri"/>
              <a:sym typeface="Calibri"/>
            </a:endParaRPr>
          </a:p>
          <a:p>
            <a:pPr marL="578485" marR="0" lvl="1" indent="-182245" algn="l" rtl="0">
              <a:lnSpc>
                <a:spcPct val="100000"/>
              </a:lnSpc>
              <a:spcBef>
                <a:spcPts val="390"/>
              </a:spcBef>
              <a:spcAft>
                <a:spcPts val="0"/>
              </a:spcAft>
              <a:buClr>
                <a:schemeClr val="dk1"/>
              </a:buClr>
              <a:buSzPts val="1400"/>
              <a:buFont typeface="Arial"/>
              <a:buChar char="•"/>
            </a:pPr>
            <a:r>
              <a:rPr lang="en-US" sz="900" b="0" i="0" u="none" strike="noStrike" cap="none">
                <a:solidFill>
                  <a:schemeClr val="dk1"/>
                </a:solidFill>
                <a:latin typeface="Calibri"/>
                <a:ea typeface="Calibri"/>
                <a:cs typeface="Calibri"/>
                <a:sym typeface="Calibri"/>
              </a:rPr>
              <a:t>Συγκεκριμένο επίπεδο μέχρι το οποίο μπορεί να γίνει αποδεκτός κίνδυνος</a:t>
            </a:r>
            <a:endParaRPr sz="900" b="0" i="0" u="none" strike="noStrike" cap="none">
              <a:solidFill>
                <a:schemeClr val="dk1"/>
              </a:solidFill>
              <a:latin typeface="Calibri"/>
              <a:ea typeface="Calibri"/>
              <a:cs typeface="Calibri"/>
              <a:sym typeface="Calibri"/>
            </a:endParaRPr>
          </a:p>
          <a:p>
            <a:pPr marL="105410" marR="0" lvl="0" indent="-126999" algn="l" rtl="0">
              <a:lnSpc>
                <a:spcPct val="100000"/>
              </a:lnSpc>
              <a:spcBef>
                <a:spcPts val="1030"/>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Όλα αφορούν τη λήψη αποφάσεων και την εξισορρόπηση του κόστους</a:t>
            </a:r>
            <a:endParaRPr sz="1400">
              <a:solidFill>
                <a:schemeClr val="dk1"/>
              </a:solidFill>
              <a:latin typeface="Calibri"/>
              <a:ea typeface="Calibri"/>
              <a:cs typeface="Calibri"/>
              <a:sym typeface="Calibri"/>
            </a:endParaRPr>
          </a:p>
          <a:p>
            <a:pPr marL="104139" marR="0" lvl="0" indent="-126999" algn="l" rtl="0">
              <a:lnSpc>
                <a:spcPct val="100000"/>
              </a:lnSpc>
              <a:spcBef>
                <a:spcPts val="730"/>
              </a:spcBef>
              <a:spcAft>
                <a:spcPts val="0"/>
              </a:spcAft>
              <a:buClr>
                <a:srgbClr val="FFB800"/>
              </a:buClr>
              <a:buSzPts val="2000"/>
              <a:buFont typeface="Arial"/>
              <a:buChar char="•"/>
            </a:pPr>
            <a:r>
              <a:rPr lang="en-US" sz="1400">
                <a:solidFill>
                  <a:schemeClr val="dk1"/>
                </a:solidFill>
                <a:latin typeface="Calibri"/>
                <a:ea typeface="Calibri"/>
                <a:cs typeface="Calibri"/>
                <a:sym typeface="Calibri"/>
              </a:rPr>
              <a:t>Η συνολική δαπάνη των ελέγχων δεν πρέπει ποτέ να υπερβαίνει την αξία του περιουσιακού στοιχείου.</a:t>
            </a:r>
            <a:endParaRPr sz="1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1"/>
        <p:cNvGrpSpPr/>
        <p:nvPr/>
      </p:nvGrpSpPr>
      <p:grpSpPr>
        <a:xfrm>
          <a:off x="0" y="0"/>
          <a:ext cx="0" cy="0"/>
          <a:chOff x="0" y="0"/>
          <a:chExt cx="0" cy="0"/>
        </a:xfrm>
      </p:grpSpPr>
      <p:sp>
        <p:nvSpPr>
          <p:cNvPr id="4612" name="Google Shape;4612;p277"/>
          <p:cNvSpPr txBox="1">
            <a:spLocks noGrp="1"/>
          </p:cNvSpPr>
          <p:nvPr>
            <p:ph type="title"/>
          </p:nvPr>
        </p:nvSpPr>
        <p:spPr>
          <a:xfrm>
            <a:off x="1059180" y="415925"/>
            <a:ext cx="326961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Στρατηγική ελέγχου κινδύνων</a:t>
            </a:r>
            <a:endParaRPr sz="2100">
              <a:latin typeface="Calibri"/>
              <a:ea typeface="Calibri"/>
              <a:cs typeface="Calibri"/>
              <a:sym typeface="Calibri"/>
            </a:endParaRPr>
          </a:p>
        </p:txBody>
      </p:sp>
      <p:sp>
        <p:nvSpPr>
          <p:cNvPr id="4613" name="Google Shape;4613;p277"/>
          <p:cNvSpPr txBox="1"/>
          <p:nvPr/>
        </p:nvSpPr>
        <p:spPr>
          <a:xfrm>
            <a:off x="1075689" y="893533"/>
            <a:ext cx="9017635" cy="4149725"/>
          </a:xfrm>
          <a:prstGeom prst="rect">
            <a:avLst/>
          </a:prstGeom>
          <a:noFill/>
          <a:ln>
            <a:noFill/>
          </a:ln>
        </p:spPr>
        <p:txBody>
          <a:bodyPr spcFirstLastPara="1" wrap="square" lIns="0" tIns="0" rIns="0" bIns="0" anchor="t" anchorCtr="0">
            <a:spAutoFit/>
          </a:bodyPr>
          <a:lstStyle/>
          <a:p>
            <a:pPr marL="103504" marR="0" lvl="0" indent="-120649" algn="l" rtl="0">
              <a:lnSpc>
                <a:spcPct val="144615"/>
              </a:lnSpc>
              <a:spcBef>
                <a:spcPts val="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Αποφύγετε το</a:t>
            </a:r>
            <a:endParaRPr sz="1300">
              <a:solidFill>
                <a:schemeClr val="dk1"/>
              </a:solidFill>
              <a:latin typeface="Calibri"/>
              <a:ea typeface="Calibri"/>
              <a:cs typeface="Calibri"/>
              <a:sym typeface="Calibri"/>
            </a:endParaRPr>
          </a:p>
          <a:p>
            <a:pPr marL="396240" marR="5080" lvl="1" indent="-182880" algn="l" rtl="0">
              <a:lnSpc>
                <a:spcPct val="107500"/>
              </a:lnSpc>
              <a:spcBef>
                <a:spcPts val="785"/>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Αλλαγή κάποιας πτυχής του έργου έτσι ώστε οι απειλές είτε να μην έχουν πλέον αντίκτυπο είτε να μην μπορούν να  συμβούν.</a:t>
            </a:r>
            <a:endParaRPr sz="1200" b="0" i="0" u="none" strike="noStrike" cap="none">
              <a:solidFill>
                <a:schemeClr val="dk1"/>
              </a:solidFill>
              <a:latin typeface="Calibri"/>
              <a:ea typeface="Calibri"/>
              <a:cs typeface="Calibri"/>
              <a:sym typeface="Calibri"/>
            </a:endParaRPr>
          </a:p>
          <a:p>
            <a:pPr marL="395605" marR="0" lvl="1" indent="-182880" algn="l" rtl="0">
              <a:lnSpc>
                <a:spcPct val="100000"/>
              </a:lnSpc>
              <a:spcBef>
                <a:spcPts val="95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Παράδειγμα (ex. command example: ls -al δείχνει όλα τα αρχεία σε φάκελο)</a:t>
            </a:r>
            <a:endParaRPr sz="1200" b="0" i="0" u="none" strike="noStrike" cap="none">
              <a:solidFill>
                <a:schemeClr val="dk1"/>
              </a:solidFill>
              <a:latin typeface="Calibri"/>
              <a:ea typeface="Calibri"/>
              <a:cs typeface="Calibri"/>
              <a:sym typeface="Calibri"/>
            </a:endParaRPr>
          </a:p>
          <a:p>
            <a:pPr marL="104139" marR="0" lvl="0" indent="0" algn="l" rtl="0">
              <a:lnSpc>
                <a:spcPct val="100000"/>
              </a:lnSpc>
              <a:spcBef>
                <a:spcPts val="1355"/>
              </a:spcBef>
              <a:spcAft>
                <a:spcPts val="0"/>
              </a:spcAft>
              <a:buNone/>
            </a:pPr>
            <a:r>
              <a:rPr lang="en-US" sz="1300">
                <a:solidFill>
                  <a:schemeClr val="dk1"/>
                </a:solidFill>
                <a:latin typeface="Calibri"/>
                <a:ea typeface="Calibri"/>
                <a:cs typeface="Calibri"/>
                <a:sym typeface="Calibri"/>
              </a:rPr>
              <a:t>Μειώστε το</a:t>
            </a:r>
            <a:endParaRPr sz="1300">
              <a:solidFill>
                <a:schemeClr val="dk1"/>
              </a:solidFill>
              <a:latin typeface="Calibri"/>
              <a:ea typeface="Calibri"/>
              <a:cs typeface="Calibri"/>
              <a:sym typeface="Calibri"/>
            </a:endParaRPr>
          </a:p>
          <a:p>
            <a:pPr marL="395605" marR="0" lvl="1" indent="-182880" algn="l" rtl="0">
              <a:lnSpc>
                <a:spcPct val="100000"/>
              </a:lnSpc>
              <a:spcBef>
                <a:spcPts val="74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Μείωση της πιθανότητας/επιπτώσεων του κινδύνου</a:t>
            </a:r>
            <a:endParaRPr sz="1200" b="0" i="0" u="none" strike="noStrike" cap="none">
              <a:solidFill>
                <a:schemeClr val="dk1"/>
              </a:solidFill>
              <a:latin typeface="Calibri"/>
              <a:ea typeface="Calibri"/>
              <a:cs typeface="Calibri"/>
              <a:sym typeface="Calibri"/>
            </a:endParaRPr>
          </a:p>
          <a:p>
            <a:pPr marL="395605" marR="0" lvl="1" indent="-182880" algn="l" rtl="0">
              <a:lnSpc>
                <a:spcPct val="100000"/>
              </a:lnSpc>
              <a:spcBef>
                <a:spcPts val="95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Παράδειγμα (ex. Linux command example: ls -al δείχνει τα αρχεία σε φάκελο)</a:t>
            </a:r>
            <a:endParaRPr sz="1200" b="0" i="0" u="none" strike="noStrike" cap="none">
              <a:solidFill>
                <a:schemeClr val="dk1"/>
              </a:solidFill>
              <a:latin typeface="Calibri"/>
              <a:ea typeface="Calibri"/>
              <a:cs typeface="Calibri"/>
              <a:sym typeface="Calibri"/>
            </a:endParaRPr>
          </a:p>
          <a:p>
            <a:pPr marL="104139" marR="0" lvl="0" indent="0" algn="l" rtl="0">
              <a:lnSpc>
                <a:spcPct val="100000"/>
              </a:lnSpc>
              <a:spcBef>
                <a:spcPts val="1340"/>
              </a:spcBef>
              <a:spcAft>
                <a:spcPts val="0"/>
              </a:spcAft>
              <a:buNone/>
            </a:pPr>
            <a:r>
              <a:rPr lang="en-US" sz="1300">
                <a:solidFill>
                  <a:schemeClr val="dk1"/>
                </a:solidFill>
                <a:latin typeface="Calibri"/>
                <a:ea typeface="Calibri"/>
                <a:cs typeface="Calibri"/>
                <a:sym typeface="Calibri"/>
              </a:rPr>
              <a:t>Εφεδρικό</a:t>
            </a:r>
            <a:endParaRPr sz="1300">
              <a:solidFill>
                <a:schemeClr val="dk1"/>
              </a:solidFill>
              <a:latin typeface="Calibri"/>
              <a:ea typeface="Calibri"/>
              <a:cs typeface="Calibri"/>
              <a:sym typeface="Calibri"/>
            </a:endParaRPr>
          </a:p>
          <a:p>
            <a:pPr marL="395605" marR="0" lvl="1" indent="-182880" algn="l" rtl="0">
              <a:lnSpc>
                <a:spcPct val="100000"/>
              </a:lnSpc>
              <a:spcBef>
                <a:spcPts val="745"/>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Σχέδιο εφεδρείας σε περίπτωση επέλευσης του κινδύνου για τη μείωση των επιπτώσεων του κινδύνου</a:t>
            </a:r>
            <a:endParaRPr sz="1200" b="0" i="0" u="none" strike="noStrike" cap="none">
              <a:solidFill>
                <a:schemeClr val="dk1"/>
              </a:solidFill>
              <a:latin typeface="Calibri"/>
              <a:ea typeface="Calibri"/>
              <a:cs typeface="Calibri"/>
              <a:sym typeface="Calibri"/>
            </a:endParaRPr>
          </a:p>
          <a:p>
            <a:pPr marL="395605" marR="0" lvl="1" indent="-182880" algn="l" rtl="0">
              <a:lnSpc>
                <a:spcPct val="100000"/>
              </a:lnSpc>
              <a:spcBef>
                <a:spcPts val="94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Αντιδραστικό</a:t>
            </a:r>
            <a:endParaRPr sz="1200" b="0" i="0" u="none" strike="noStrike" cap="none">
              <a:solidFill>
                <a:schemeClr val="dk1"/>
              </a:solidFill>
              <a:latin typeface="Calibri"/>
              <a:ea typeface="Calibri"/>
              <a:cs typeface="Calibri"/>
              <a:sym typeface="Calibri"/>
            </a:endParaRPr>
          </a:p>
          <a:p>
            <a:pPr marL="395605" marR="0" lvl="1" indent="-182880" algn="l" rtl="0">
              <a:lnSpc>
                <a:spcPct val="100000"/>
              </a:lnSpc>
              <a:spcBef>
                <a:spcPts val="945"/>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Παράδειγμα (ex. Linux command example: ls al δείχνει τα αρχεία σε φάκελο)</a:t>
            </a:r>
            <a:endParaRPr sz="1200" b="0" i="0" u="none" strike="noStrike" cap="none">
              <a:solidFill>
                <a:schemeClr val="dk1"/>
              </a:solidFill>
              <a:latin typeface="Calibri"/>
              <a:ea typeface="Calibri"/>
              <a:cs typeface="Calibri"/>
              <a:sym typeface="Calibri"/>
            </a:endParaRPr>
          </a:p>
          <a:p>
            <a:pPr marL="104139" marR="0" lvl="0" indent="0" algn="l" rtl="0">
              <a:lnSpc>
                <a:spcPct val="100000"/>
              </a:lnSpc>
              <a:spcBef>
                <a:spcPts val="1355"/>
              </a:spcBef>
              <a:spcAft>
                <a:spcPts val="0"/>
              </a:spcAft>
              <a:buNone/>
            </a:pPr>
            <a:r>
              <a:rPr lang="en-US" sz="1300">
                <a:solidFill>
                  <a:schemeClr val="dk1"/>
                </a:solidFill>
                <a:latin typeface="Calibri"/>
                <a:ea typeface="Calibri"/>
                <a:cs typeface="Calibri"/>
                <a:sym typeface="Calibri"/>
              </a:rPr>
              <a:t>Μεταφορά</a:t>
            </a:r>
            <a:endParaRPr sz="1300">
              <a:solidFill>
                <a:schemeClr val="dk1"/>
              </a:solidFill>
              <a:latin typeface="Calibri"/>
              <a:ea typeface="Calibri"/>
              <a:cs typeface="Calibri"/>
              <a:sym typeface="Calibri"/>
            </a:endParaRPr>
          </a:p>
          <a:p>
            <a:pPr marL="395605" marR="0" lvl="1" indent="-182880" algn="l" rtl="0">
              <a:lnSpc>
                <a:spcPct val="100000"/>
              </a:lnSpc>
              <a:spcBef>
                <a:spcPts val="745"/>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Ένας τρίτος αναλαμβάνει την ευθύνη για τον οικονομικό αντίκτυπο του κινδύνου.</a:t>
            </a:r>
            <a:endParaRPr sz="1200" b="0" i="0" u="none" strike="noStrike" cap="none">
              <a:solidFill>
                <a:schemeClr val="dk1"/>
              </a:solidFill>
              <a:latin typeface="Calibri"/>
              <a:ea typeface="Calibri"/>
              <a:cs typeface="Calibri"/>
              <a:sym typeface="Calibri"/>
            </a:endParaRPr>
          </a:p>
          <a:p>
            <a:pPr marL="395605" marR="0" lvl="1" indent="-182880" algn="l" rtl="0">
              <a:lnSpc>
                <a:spcPct val="100000"/>
              </a:lnSpc>
              <a:spcBef>
                <a:spcPts val="940"/>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Παράδειγμα (ex. Linux command example: ls -al δείχνει όλα τα αρχεία σε φάκελο)</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7"/>
        <p:cNvGrpSpPr/>
        <p:nvPr/>
      </p:nvGrpSpPr>
      <p:grpSpPr>
        <a:xfrm>
          <a:off x="0" y="0"/>
          <a:ext cx="0" cy="0"/>
          <a:chOff x="0" y="0"/>
          <a:chExt cx="0" cy="0"/>
        </a:xfrm>
      </p:grpSpPr>
      <p:sp>
        <p:nvSpPr>
          <p:cNvPr id="4618" name="Google Shape;4618;p278"/>
          <p:cNvSpPr txBox="1">
            <a:spLocks noGrp="1"/>
          </p:cNvSpPr>
          <p:nvPr>
            <p:ph type="title"/>
          </p:nvPr>
        </p:nvSpPr>
        <p:spPr>
          <a:xfrm>
            <a:off x="1059180" y="415925"/>
            <a:ext cx="326961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Στρατηγική ελέγχου κινδύνων</a:t>
            </a:r>
            <a:endParaRPr sz="2100">
              <a:latin typeface="Calibri"/>
              <a:ea typeface="Calibri"/>
              <a:cs typeface="Calibri"/>
              <a:sym typeface="Calibri"/>
            </a:endParaRPr>
          </a:p>
        </p:txBody>
      </p:sp>
      <p:sp>
        <p:nvSpPr>
          <p:cNvPr id="4619" name="Google Shape;4619;p278"/>
          <p:cNvSpPr txBox="1"/>
          <p:nvPr/>
        </p:nvSpPr>
        <p:spPr>
          <a:xfrm>
            <a:off x="1167130" y="877214"/>
            <a:ext cx="6274435" cy="4706620"/>
          </a:xfrm>
          <a:prstGeom prst="rect">
            <a:avLst/>
          </a:prstGeom>
          <a:noFill/>
          <a:ln>
            <a:noFill/>
          </a:ln>
        </p:spPr>
        <p:txBody>
          <a:bodyPr spcFirstLastPara="1" wrap="square" lIns="0" tIns="26650" rIns="0" bIns="0" anchor="t" anchorCtr="0">
            <a:spAutoFit/>
          </a:bodyPr>
          <a:lstStyle/>
          <a:p>
            <a:pPr marL="12700" marR="0" lvl="0" indent="0" algn="l" rtl="0">
              <a:lnSpc>
                <a:spcPct val="100000"/>
              </a:lnSpc>
              <a:spcBef>
                <a:spcPts val="0"/>
              </a:spcBef>
              <a:spcAft>
                <a:spcPts val="0"/>
              </a:spcAft>
              <a:buNone/>
            </a:pPr>
            <a:r>
              <a:rPr lang="en-US" sz="1250">
                <a:solidFill>
                  <a:schemeClr val="dk1"/>
                </a:solidFill>
                <a:latin typeface="Calibri"/>
                <a:ea typeface="Calibri"/>
                <a:cs typeface="Calibri"/>
                <a:sym typeface="Calibri"/>
              </a:rPr>
              <a:t>Αποδοχή Μην κάνετε τίποτα</a:t>
            </a:r>
            <a:endParaRPr sz="125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Διατηρήστε τον κίνδυνο, καθώς είναι πιο οικονομικό</a:t>
            </a:r>
            <a:endParaRPr sz="1100">
              <a:solidFill>
                <a:schemeClr val="dk1"/>
              </a:solidFill>
              <a:latin typeface="Calibri"/>
              <a:ea typeface="Calibri"/>
              <a:cs typeface="Calibri"/>
              <a:sym typeface="Calibri"/>
            </a:endParaRPr>
          </a:p>
          <a:p>
            <a:pPr marL="304165" marR="0" lvl="0" indent="-182880" algn="l" rtl="0">
              <a:lnSpc>
                <a:spcPct val="100000"/>
              </a:lnSpc>
              <a:spcBef>
                <a:spcPts val="865"/>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Ανάγκη επαρκούς παρακολούθησης των κινδύνων</a:t>
            </a:r>
            <a:endParaRPr sz="110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Παράδειγμα (ex. Linux command example: ls -al δείχνει όλα τα αρχεία σε φάκελο)</a:t>
            </a:r>
            <a:endParaRPr sz="11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Clr>
                <a:schemeClr val="dk1"/>
              </a:buClr>
              <a:buSzPts val="1450"/>
              <a:buFont typeface="Calibri"/>
              <a:buNone/>
            </a:pPr>
            <a:endParaRPr sz="14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50">
                <a:solidFill>
                  <a:schemeClr val="dk1"/>
                </a:solidFill>
                <a:latin typeface="Calibri"/>
                <a:ea typeface="Calibri"/>
                <a:cs typeface="Calibri"/>
                <a:sym typeface="Calibri"/>
              </a:rPr>
              <a:t>Μοιραστείτε μπορεί να είναι ευκαιρία)</a:t>
            </a:r>
            <a:endParaRPr sz="125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Φόρμουλα πόνος/κέρδος</a:t>
            </a:r>
            <a:endParaRPr sz="1100">
              <a:solidFill>
                <a:schemeClr val="dk1"/>
              </a:solidFill>
              <a:latin typeface="Calibri"/>
              <a:ea typeface="Calibri"/>
              <a:cs typeface="Calibri"/>
              <a:sym typeface="Calibri"/>
            </a:endParaRPr>
          </a:p>
          <a:p>
            <a:pPr marL="304165" marR="0" lvl="0" indent="-182880" algn="l" rtl="0">
              <a:lnSpc>
                <a:spcPct val="100000"/>
              </a:lnSpc>
              <a:spcBef>
                <a:spcPts val="86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Αρχές επιμερισμού του κινδύνου με τρίτους</a:t>
            </a:r>
            <a:endParaRPr sz="1100">
              <a:solidFill>
                <a:schemeClr val="dk1"/>
              </a:solidFill>
              <a:latin typeface="Calibri"/>
              <a:ea typeface="Calibri"/>
              <a:cs typeface="Calibri"/>
              <a:sym typeface="Calibri"/>
            </a:endParaRPr>
          </a:p>
          <a:p>
            <a:pPr marL="304165" marR="0" lvl="0" indent="-182880" algn="l" rtl="0">
              <a:lnSpc>
                <a:spcPct val="100000"/>
              </a:lnSpc>
              <a:spcBef>
                <a:spcPts val="755"/>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Παράδειγμα (ex. Linux : όλα σε</a:t>
            </a:r>
            <a:endParaRPr sz="11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50"/>
              <a:buFont typeface="Calibri"/>
              <a:buNone/>
            </a:pPr>
            <a:endParaRPr sz="14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50">
                <a:solidFill>
                  <a:schemeClr val="dk1"/>
                </a:solidFill>
                <a:latin typeface="Calibri"/>
                <a:ea typeface="Calibri"/>
                <a:cs typeface="Calibri"/>
                <a:sym typeface="Calibri"/>
              </a:rPr>
              <a:t>Ενίσχυση Ευκαιρία)</a:t>
            </a:r>
            <a:endParaRPr sz="125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Βελτίωση της πιθανότητας εμφάνισης συμβάντος</a:t>
            </a:r>
            <a:endParaRPr sz="1100">
              <a:solidFill>
                <a:schemeClr val="dk1"/>
              </a:solidFill>
              <a:latin typeface="Calibri"/>
              <a:ea typeface="Calibri"/>
              <a:cs typeface="Calibri"/>
              <a:sym typeface="Calibri"/>
            </a:endParaRPr>
          </a:p>
          <a:p>
            <a:pPr marL="304165" marR="0" lvl="0" indent="-182880" algn="l" rtl="0">
              <a:lnSpc>
                <a:spcPct val="100000"/>
              </a:lnSpc>
              <a:spcBef>
                <a:spcPts val="86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Ενίσχυση του αντίκτυπου της εκδήλωσης</a:t>
            </a:r>
            <a:endParaRPr sz="110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Παράδειγμα (ex. Linux command example: δείχνει όλα τα αρχεία σε φάκελο)</a:t>
            </a:r>
            <a:endParaRPr sz="11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Clr>
                <a:schemeClr val="dk1"/>
              </a:buClr>
              <a:buSzPts val="1450"/>
              <a:buFont typeface="Calibri"/>
              <a:buNone/>
            </a:pPr>
            <a:endParaRPr sz="14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50">
                <a:solidFill>
                  <a:schemeClr val="dk1"/>
                </a:solidFill>
                <a:latin typeface="Calibri"/>
                <a:ea typeface="Calibri"/>
                <a:cs typeface="Calibri"/>
                <a:sym typeface="Calibri"/>
              </a:rPr>
              <a:t>Απόρριψη ευκαιρία)</a:t>
            </a:r>
            <a:endParaRPr sz="125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Λαμβάνεται συνειδητή και σκόπιμη απόφαση να μην εκμεταλλευτεί/ενισχυθεί η ευπάθεια</a:t>
            </a:r>
            <a:endParaRPr sz="1100">
              <a:solidFill>
                <a:schemeClr val="dk1"/>
              </a:solidFill>
              <a:latin typeface="Calibri"/>
              <a:ea typeface="Calibri"/>
              <a:cs typeface="Calibri"/>
              <a:sym typeface="Calibri"/>
            </a:endParaRPr>
          </a:p>
          <a:p>
            <a:pPr marL="365760" marR="0" lvl="0" indent="-244474" algn="l" rtl="0">
              <a:lnSpc>
                <a:spcPct val="100000"/>
              </a:lnSpc>
              <a:spcBef>
                <a:spcPts val="865"/>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χρειάζεται συνεχής παρακολούθηση</a:t>
            </a:r>
            <a:endParaRPr sz="1100">
              <a:solidFill>
                <a:schemeClr val="dk1"/>
              </a:solidFill>
              <a:latin typeface="Calibri"/>
              <a:ea typeface="Calibri"/>
              <a:cs typeface="Calibri"/>
              <a:sym typeface="Calibri"/>
            </a:endParaRPr>
          </a:p>
          <a:p>
            <a:pPr marL="304165" marR="0" lvl="0" indent="-182880" algn="l" rtl="0">
              <a:lnSpc>
                <a:spcPct val="100000"/>
              </a:lnSpc>
              <a:spcBef>
                <a:spcPts val="750"/>
              </a:spcBef>
              <a:spcAft>
                <a:spcPts val="0"/>
              </a:spcAft>
              <a:buClr>
                <a:schemeClr val="dk1"/>
              </a:buClr>
              <a:buSzPts val="1700"/>
              <a:buFont typeface="Calibri"/>
              <a:buChar char="◦"/>
            </a:pPr>
            <a:r>
              <a:rPr lang="en-US" sz="1100">
                <a:solidFill>
                  <a:schemeClr val="dk1"/>
                </a:solidFill>
                <a:latin typeface="Calibri"/>
                <a:ea typeface="Calibri"/>
                <a:cs typeface="Calibri"/>
                <a:sym typeface="Calibri"/>
              </a:rPr>
              <a:t>Παράδειγμα (ex. Linux command example: ls -al δείχνει όλα τα αρχεία σε φάκελο)</a:t>
            </a:r>
            <a:endParaRPr sz="11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23"/>
        <p:cNvGrpSpPr/>
        <p:nvPr/>
      </p:nvGrpSpPr>
      <p:grpSpPr>
        <a:xfrm>
          <a:off x="0" y="0"/>
          <a:ext cx="0" cy="0"/>
          <a:chOff x="0" y="0"/>
          <a:chExt cx="0" cy="0"/>
        </a:xfrm>
      </p:grpSpPr>
      <p:sp>
        <p:nvSpPr>
          <p:cNvPr id="4624" name="Google Shape;4624;p279"/>
          <p:cNvSpPr txBox="1">
            <a:spLocks noGrp="1"/>
          </p:cNvSpPr>
          <p:nvPr>
            <p:ph type="title"/>
          </p:nvPr>
        </p:nvSpPr>
        <p:spPr>
          <a:xfrm>
            <a:off x="1059180" y="415925"/>
            <a:ext cx="127000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Ευπάθειες</a:t>
            </a:r>
            <a:endParaRPr sz="2100">
              <a:latin typeface="Calibri"/>
              <a:ea typeface="Calibri"/>
              <a:cs typeface="Calibri"/>
              <a:sym typeface="Calibri"/>
            </a:endParaRPr>
          </a:p>
        </p:txBody>
      </p:sp>
      <p:sp>
        <p:nvSpPr>
          <p:cNvPr id="4625" name="Google Shape;4625;p279"/>
          <p:cNvSpPr txBox="1"/>
          <p:nvPr/>
        </p:nvSpPr>
        <p:spPr>
          <a:xfrm>
            <a:off x="1107439" y="1079951"/>
            <a:ext cx="6991350" cy="4513580"/>
          </a:xfrm>
          <a:prstGeom prst="rect">
            <a:avLst/>
          </a:prstGeom>
          <a:noFill/>
          <a:ln>
            <a:noFill/>
          </a:ln>
        </p:spPr>
        <p:txBody>
          <a:bodyPr spcFirstLastPara="1" wrap="square" lIns="0" tIns="26025" rIns="0" bIns="0" anchor="t" anchorCtr="0">
            <a:spAutoFit/>
          </a:bodyPr>
          <a:lstStyle/>
          <a:p>
            <a:pPr marL="103504" marR="0" lvl="0" indent="-120649" algn="l" rtl="0">
              <a:lnSpc>
                <a:spcPct val="100000"/>
              </a:lnSpc>
              <a:spcBef>
                <a:spcPts val="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Έλλειψη ορατότητας των δικτύων OT κάθε σκάφους</a:t>
            </a:r>
            <a:endParaRPr sz="1300">
              <a:solidFill>
                <a:schemeClr val="dk1"/>
              </a:solidFill>
              <a:latin typeface="Calibri"/>
              <a:ea typeface="Calibri"/>
              <a:cs typeface="Calibri"/>
              <a:sym typeface="Calibri"/>
            </a:endParaRPr>
          </a:p>
          <a:p>
            <a:pPr marL="103504" marR="0" lvl="0" indent="-120649" algn="l" rtl="0">
              <a:lnSpc>
                <a:spcPct val="100000"/>
              </a:lnSpc>
              <a:spcBef>
                <a:spcPts val="91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Έλλειψη ελέγχων ασφάλειας στον κυβερνοχώρο</a:t>
            </a:r>
            <a:endParaRPr sz="1300">
              <a:solidFill>
                <a:schemeClr val="dk1"/>
              </a:solidFill>
              <a:latin typeface="Calibri"/>
              <a:ea typeface="Calibri"/>
              <a:cs typeface="Calibri"/>
              <a:sym typeface="Calibri"/>
            </a:endParaRPr>
          </a:p>
          <a:p>
            <a:pPr marL="396240" marR="0" lvl="1" indent="-182880" algn="l" rtl="0">
              <a:lnSpc>
                <a:spcPct val="100000"/>
              </a:lnSpc>
              <a:spcBef>
                <a:spcPts val="635"/>
              </a:spcBef>
              <a:spcAft>
                <a:spcPts val="0"/>
              </a:spcAft>
              <a:buClr>
                <a:schemeClr val="dk1"/>
              </a:buClr>
              <a:buSzPts val="1800"/>
              <a:buFont typeface="Calibri"/>
              <a:buChar char="◦"/>
            </a:pPr>
            <a:r>
              <a:rPr lang="en-US" sz="1200" b="0" i="0" u="none" strike="noStrike" cap="none">
                <a:solidFill>
                  <a:schemeClr val="dk1"/>
                </a:solidFill>
                <a:latin typeface="Calibri"/>
                <a:ea typeface="Calibri"/>
                <a:cs typeface="Calibri"/>
                <a:sym typeface="Calibri"/>
              </a:rPr>
              <a:t>Προδιαγράφηκαν για συγκεκριμένους τομείς διανομή , μέτρηση</a:t>
            </a:r>
            <a:endParaRPr sz="1200" b="0" i="0" u="none" strike="noStrike" cap="none">
              <a:solidFill>
                <a:schemeClr val="dk1"/>
              </a:solidFill>
              <a:latin typeface="Calibri"/>
              <a:ea typeface="Calibri"/>
              <a:cs typeface="Calibri"/>
              <a:sym typeface="Calibri"/>
            </a:endParaRPr>
          </a:p>
          <a:p>
            <a:pPr marL="103504" marR="0" lvl="0" indent="-120649" algn="l" rtl="0">
              <a:lnSpc>
                <a:spcPct val="100000"/>
              </a:lnSpc>
              <a:spcBef>
                <a:spcPts val="116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Ευπαθείς συσκευές πληροφορικής επί του σκάφους για συστήματα διαχείρισης φορτίου</a:t>
            </a:r>
            <a:endParaRPr sz="1300">
              <a:solidFill>
                <a:schemeClr val="dk1"/>
              </a:solidFill>
              <a:latin typeface="Calibri"/>
              <a:ea typeface="Calibri"/>
              <a:cs typeface="Calibri"/>
              <a:sym typeface="Calibri"/>
            </a:endParaRPr>
          </a:p>
          <a:p>
            <a:pPr marL="396240" marR="0" lvl="0" indent="-182880" algn="l" rtl="0">
              <a:lnSpc>
                <a:spcPct val="100000"/>
              </a:lnSpc>
              <a:spcBef>
                <a:spcPts val="635"/>
              </a:spcBef>
              <a:spcAft>
                <a:spcPts val="0"/>
              </a:spcAft>
              <a:buClr>
                <a:schemeClr val="dk1"/>
              </a:buClr>
              <a:buSzPts val="1800"/>
              <a:buFont typeface="Arial"/>
              <a:buChar char="•"/>
            </a:pPr>
            <a:r>
              <a:rPr lang="en-US" sz="1200">
                <a:solidFill>
                  <a:schemeClr val="dk1"/>
                </a:solidFill>
                <a:latin typeface="Calibri"/>
                <a:ea typeface="Calibri"/>
                <a:cs typeface="Calibri"/>
                <a:sym typeface="Calibri"/>
              </a:rPr>
              <a:t>Φόρτωση και εκφόρτωση εμπορευμάτων</a:t>
            </a:r>
            <a:endParaRPr sz="1200">
              <a:solidFill>
                <a:schemeClr val="dk1"/>
              </a:solidFill>
              <a:latin typeface="Calibri"/>
              <a:ea typeface="Calibri"/>
              <a:cs typeface="Calibri"/>
              <a:sym typeface="Calibri"/>
            </a:endParaRPr>
          </a:p>
          <a:p>
            <a:pPr marL="103504" marR="0" lvl="0" indent="-120649" algn="l" rtl="0">
              <a:lnSpc>
                <a:spcPct val="100000"/>
              </a:lnSpc>
              <a:spcBef>
                <a:spcPts val="100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Συστήματα πλοήγησης</a:t>
            </a:r>
            <a:endParaRPr sz="1300">
              <a:solidFill>
                <a:schemeClr val="dk1"/>
              </a:solidFill>
              <a:latin typeface="Calibri"/>
              <a:ea typeface="Calibri"/>
              <a:cs typeface="Calibri"/>
              <a:sym typeface="Calibri"/>
            </a:endParaRPr>
          </a:p>
          <a:p>
            <a:pPr marL="103504" marR="0" lvl="0" indent="-120649" algn="l" rtl="0">
              <a:lnSpc>
                <a:spcPct val="100000"/>
              </a:lnSpc>
              <a:spcBef>
                <a:spcPts val="77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Μη ασφαλής ασύρματη επικοινωνία</a:t>
            </a:r>
            <a:endParaRPr sz="1300">
              <a:solidFill>
                <a:schemeClr val="dk1"/>
              </a:solidFill>
              <a:latin typeface="Calibri"/>
              <a:ea typeface="Calibri"/>
              <a:cs typeface="Calibri"/>
              <a:sym typeface="Calibri"/>
            </a:endParaRPr>
          </a:p>
          <a:p>
            <a:pPr marL="103504" marR="0" lvl="0" indent="-120649" algn="l" rtl="0">
              <a:lnSpc>
                <a:spcPct val="100000"/>
              </a:lnSpc>
              <a:spcBef>
                <a:spcPts val="101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Εξοπλισμός λιμένων, δίκτυα, συστήματα, λογισμικό υποδομές</a:t>
            </a:r>
            <a:endParaRPr sz="1300">
              <a:solidFill>
                <a:schemeClr val="dk1"/>
              </a:solidFill>
              <a:latin typeface="Calibri"/>
              <a:ea typeface="Calibri"/>
              <a:cs typeface="Calibri"/>
              <a:sym typeface="Calibri"/>
            </a:endParaRPr>
          </a:p>
          <a:p>
            <a:pPr marL="103504" marR="0" lvl="0" indent="-120649" algn="l" rtl="0">
              <a:lnSpc>
                <a:spcPct val="100000"/>
              </a:lnSpc>
              <a:spcBef>
                <a:spcPts val="77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Ενσωματωμένη σύνθετη πολυπλοκότητα</a:t>
            </a:r>
            <a:endParaRPr sz="1300">
              <a:solidFill>
                <a:schemeClr val="dk1"/>
              </a:solidFill>
              <a:latin typeface="Calibri"/>
              <a:ea typeface="Calibri"/>
              <a:cs typeface="Calibri"/>
              <a:sym typeface="Calibri"/>
            </a:endParaRPr>
          </a:p>
          <a:p>
            <a:pPr marL="396240" marR="0" lvl="1" indent="-182880" algn="l" rtl="0">
              <a:lnSpc>
                <a:spcPct val="100000"/>
              </a:lnSpc>
              <a:spcBef>
                <a:spcPts val="590"/>
              </a:spcBef>
              <a:spcAft>
                <a:spcPts val="0"/>
              </a:spcAft>
              <a:buClr>
                <a:schemeClr val="dk1"/>
              </a:buClr>
              <a:buSzPts val="1800"/>
              <a:buFont typeface="Arial"/>
              <a:buChar char="•"/>
            </a:pPr>
            <a:r>
              <a:rPr lang="en-US" sz="1200" b="0" i="0" u="none" strike="noStrike" cap="none">
                <a:solidFill>
                  <a:schemeClr val="dk1"/>
                </a:solidFill>
                <a:latin typeface="Calibri"/>
                <a:ea typeface="Calibri"/>
                <a:cs typeface="Calibri"/>
                <a:sym typeface="Calibri"/>
              </a:rPr>
              <a:t>έκθεση σε δυνητικούς επιτιθέμενους και ακούσια σφάλματα</a:t>
            </a:r>
            <a:endParaRPr sz="1200" b="0" i="0" u="none" strike="noStrike" cap="none">
              <a:solidFill>
                <a:schemeClr val="dk1"/>
              </a:solidFill>
              <a:latin typeface="Calibri"/>
              <a:ea typeface="Calibri"/>
              <a:cs typeface="Calibri"/>
              <a:sym typeface="Calibri"/>
            </a:endParaRPr>
          </a:p>
          <a:p>
            <a:pPr marL="396240" marR="0" lvl="1" indent="-182880" algn="l" rtl="0">
              <a:lnSpc>
                <a:spcPct val="100000"/>
              </a:lnSpc>
              <a:spcBef>
                <a:spcPts val="919"/>
              </a:spcBef>
              <a:spcAft>
                <a:spcPts val="0"/>
              </a:spcAft>
              <a:buClr>
                <a:schemeClr val="dk1"/>
              </a:buClr>
              <a:buSzPts val="1800"/>
              <a:buFont typeface="Arial"/>
              <a:buChar char="•"/>
            </a:pPr>
            <a:r>
              <a:rPr lang="en-US" sz="1200" b="0" i="0" u="none" strike="noStrike" cap="none">
                <a:solidFill>
                  <a:schemeClr val="dk1"/>
                </a:solidFill>
                <a:latin typeface="Calibri"/>
                <a:ea typeface="Calibri"/>
                <a:cs typeface="Calibri"/>
                <a:sym typeface="Calibri"/>
              </a:rPr>
              <a:t>Τα αλληλοεξαρτώμενα δίκτυα εισάγουν κοινά σημεία ευπάθειας</a:t>
            </a:r>
            <a:endParaRPr sz="1200" b="0" i="0" u="none" strike="noStrike" cap="none">
              <a:solidFill>
                <a:schemeClr val="dk1"/>
              </a:solidFill>
              <a:latin typeface="Calibri"/>
              <a:ea typeface="Calibri"/>
              <a:cs typeface="Calibri"/>
              <a:sym typeface="Calibri"/>
            </a:endParaRPr>
          </a:p>
          <a:p>
            <a:pPr marL="104139" marR="1376045" lvl="0" indent="0" algn="l" rtl="0">
              <a:lnSpc>
                <a:spcPct val="140400"/>
              </a:lnSpc>
              <a:spcBef>
                <a:spcPts val="720"/>
              </a:spcBef>
              <a:spcAft>
                <a:spcPts val="0"/>
              </a:spcAft>
              <a:buNone/>
            </a:pPr>
            <a:r>
              <a:rPr lang="en-US" sz="1300">
                <a:solidFill>
                  <a:schemeClr val="dk1"/>
                </a:solidFill>
                <a:latin typeface="Calibri"/>
                <a:ea typeface="Calibri"/>
                <a:cs typeface="Calibri"/>
                <a:sym typeface="Calibri"/>
              </a:rPr>
              <a:t>Αυξημένος αριθμός σημείων και διαδρομών εισόδου Συμβιβασμός της  εμπιστευτικότητας των δεδομένων ή του απορρήτου των πελατών</a:t>
            </a:r>
            <a:endParaRPr sz="13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29"/>
        <p:cNvGrpSpPr/>
        <p:nvPr/>
      </p:nvGrpSpPr>
      <p:grpSpPr>
        <a:xfrm>
          <a:off x="0" y="0"/>
          <a:ext cx="0" cy="0"/>
          <a:chOff x="0" y="0"/>
          <a:chExt cx="0" cy="0"/>
        </a:xfrm>
      </p:grpSpPr>
      <p:sp>
        <p:nvSpPr>
          <p:cNvPr id="4630" name="Google Shape;4630;p280"/>
          <p:cNvSpPr txBox="1">
            <a:spLocks noGrp="1"/>
          </p:cNvSpPr>
          <p:nvPr>
            <p:ph type="title"/>
          </p:nvPr>
        </p:nvSpPr>
        <p:spPr>
          <a:xfrm>
            <a:off x="1176019" y="273367"/>
            <a:ext cx="192722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solidFill>
                  <a:srgbClr val="00AFEF"/>
                </a:solidFill>
                <a:latin typeface="Calibri"/>
                <a:ea typeface="Calibri"/>
                <a:cs typeface="Calibri"/>
                <a:sym typeface="Calibri"/>
              </a:rPr>
              <a:t>Ευπάθειες</a:t>
            </a:r>
            <a:endParaRPr sz="3200">
              <a:latin typeface="Calibri"/>
              <a:ea typeface="Calibri"/>
              <a:cs typeface="Calibri"/>
              <a:sym typeface="Calibri"/>
            </a:endParaRPr>
          </a:p>
        </p:txBody>
      </p:sp>
      <p:sp>
        <p:nvSpPr>
          <p:cNvPr id="4631" name="Google Shape;4631;p280"/>
          <p:cNvSpPr txBox="1"/>
          <p:nvPr/>
        </p:nvSpPr>
        <p:spPr>
          <a:xfrm>
            <a:off x="671830" y="1216275"/>
            <a:ext cx="8201025" cy="2313940"/>
          </a:xfrm>
          <a:prstGeom prst="rect">
            <a:avLst/>
          </a:prstGeom>
          <a:noFill/>
          <a:ln>
            <a:noFill/>
          </a:ln>
        </p:spPr>
        <p:txBody>
          <a:bodyPr spcFirstLastPara="1" wrap="square" lIns="0" tIns="46350" rIns="0" bIns="0" anchor="t" anchorCtr="0">
            <a:spAutoFit/>
          </a:bodyPr>
          <a:lstStyle/>
          <a:p>
            <a:pPr marL="103504" marR="0" lvl="0" indent="-120649" algn="l" rtl="0">
              <a:lnSpc>
                <a:spcPct val="100000"/>
              </a:lnSpc>
              <a:spcBef>
                <a:spcPts val="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Παρακολούθηση σε πραγματικό χρόνο</a:t>
            </a:r>
            <a:endParaRPr sz="1300">
              <a:solidFill>
                <a:schemeClr val="dk1"/>
              </a:solidFill>
              <a:latin typeface="Calibri"/>
              <a:ea typeface="Calibri"/>
              <a:cs typeface="Calibri"/>
              <a:sym typeface="Calibri"/>
            </a:endParaRPr>
          </a:p>
          <a:p>
            <a:pPr marL="104139" marR="5080" lvl="0" indent="-120649" algn="l" rtl="0">
              <a:lnSpc>
                <a:spcPct val="92600"/>
              </a:lnSpc>
              <a:spcBef>
                <a:spcPts val="131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ευαισθητοποίηση των ενδιαφερομένων, συμπεριλαμβανομένων του πληρώματος, των εργαζομένων και των  εργολάβων, σε θέματα κυβερνοασφάλειας</a:t>
            </a:r>
            <a:endParaRPr sz="1300">
              <a:solidFill>
                <a:schemeClr val="dk1"/>
              </a:solidFill>
              <a:latin typeface="Calibri"/>
              <a:ea typeface="Calibri"/>
              <a:cs typeface="Calibri"/>
              <a:sym typeface="Calibri"/>
            </a:endParaRPr>
          </a:p>
          <a:p>
            <a:pPr marL="0" marR="0" lvl="0" indent="0" algn="l" rtl="0">
              <a:lnSpc>
                <a:spcPct val="100000"/>
              </a:lnSpc>
              <a:spcBef>
                <a:spcPts val="5"/>
              </a:spcBef>
              <a:spcAft>
                <a:spcPts val="0"/>
              </a:spcAft>
              <a:buClr>
                <a:srgbClr val="FFB800"/>
              </a:buClr>
              <a:buSzPts val="1100"/>
              <a:buFont typeface="Arial"/>
              <a:buNone/>
            </a:pPr>
            <a:endParaRPr sz="1100">
              <a:solidFill>
                <a:schemeClr val="dk1"/>
              </a:solidFill>
              <a:latin typeface="Calibri"/>
              <a:ea typeface="Calibri"/>
              <a:cs typeface="Calibri"/>
              <a:sym typeface="Calibri"/>
            </a:endParaRPr>
          </a:p>
          <a:p>
            <a:pPr marL="103504" marR="0" lvl="0" indent="-120649" algn="l" rtl="0">
              <a:lnSpc>
                <a:spcPct val="100000"/>
              </a:lnSpc>
              <a:spcBef>
                <a:spcPts val="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Ransomware/κακόβουλο λογισμικό</a:t>
            </a:r>
            <a:endParaRPr sz="1300">
              <a:solidFill>
                <a:schemeClr val="dk1"/>
              </a:solidFill>
              <a:latin typeface="Calibri"/>
              <a:ea typeface="Calibri"/>
              <a:cs typeface="Calibri"/>
              <a:sym typeface="Calibri"/>
            </a:endParaRPr>
          </a:p>
          <a:p>
            <a:pPr marL="103504" marR="0" lvl="0" indent="-120649" algn="l" rtl="0">
              <a:lnSpc>
                <a:spcPct val="100000"/>
              </a:lnSpc>
              <a:spcBef>
                <a:spcPts val="121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Πρόσβαση</a:t>
            </a:r>
            <a:endParaRPr sz="1300">
              <a:solidFill>
                <a:schemeClr val="dk1"/>
              </a:solidFill>
              <a:latin typeface="Calibri"/>
              <a:ea typeface="Calibri"/>
              <a:cs typeface="Calibri"/>
              <a:sym typeface="Calibri"/>
            </a:endParaRPr>
          </a:p>
          <a:p>
            <a:pPr marL="103504" marR="0" lvl="0" indent="-120649" algn="l" rtl="0">
              <a:lnSpc>
                <a:spcPct val="100000"/>
              </a:lnSpc>
              <a:spcBef>
                <a:spcPts val="120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Επιτιθέμενοι στο σύστημα GPS/πλοήγησης</a:t>
            </a:r>
            <a:endParaRPr sz="1300">
              <a:solidFill>
                <a:schemeClr val="dk1"/>
              </a:solidFill>
              <a:latin typeface="Calibri"/>
              <a:ea typeface="Calibri"/>
              <a:cs typeface="Calibri"/>
              <a:sym typeface="Calibri"/>
            </a:endParaRPr>
          </a:p>
        </p:txBody>
      </p:sp>
      <p:sp>
        <p:nvSpPr>
          <p:cNvPr id="4632" name="Google Shape;4632;p280"/>
          <p:cNvSpPr txBox="1"/>
          <p:nvPr/>
        </p:nvSpPr>
        <p:spPr>
          <a:xfrm>
            <a:off x="992505" y="5527357"/>
            <a:ext cx="195389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Η ΝΈΑ ΈΚΔΟΣΗ ΤΟΥ ISO 27001:2022. ΤΙ ΑΛΛΆΖΕΙ,</a:t>
            </a:r>
            <a:endParaRPr sz="700">
              <a:solidFill>
                <a:schemeClr val="dk1"/>
              </a:solidFill>
              <a:latin typeface="Calibri"/>
              <a:ea typeface="Calibri"/>
              <a:cs typeface="Calibri"/>
              <a:sym typeface="Calibri"/>
            </a:endParaRPr>
          </a:p>
        </p:txBody>
      </p:sp>
      <p:sp>
        <p:nvSpPr>
          <p:cNvPr id="4633" name="Google Shape;4633;p280"/>
          <p:cNvSpPr txBox="1"/>
          <p:nvPr/>
        </p:nvSpPr>
        <p:spPr>
          <a:xfrm>
            <a:off x="11353482" y="568610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39</a:t>
            </a:r>
            <a:endParaRPr sz="7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53"/>
        <p:cNvGrpSpPr/>
        <p:nvPr/>
      </p:nvGrpSpPr>
      <p:grpSpPr>
        <a:xfrm>
          <a:off x="0" y="0"/>
          <a:ext cx="0" cy="0"/>
          <a:chOff x="0" y="0"/>
          <a:chExt cx="0" cy="0"/>
        </a:xfrm>
      </p:grpSpPr>
      <p:sp>
        <p:nvSpPr>
          <p:cNvPr id="4354" name="Google Shape;4354;p245"/>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5" name="Google Shape;4355;p245"/>
          <p:cNvSpPr txBox="1">
            <a:spLocks noGrp="1"/>
          </p:cNvSpPr>
          <p:nvPr>
            <p:ph type="title"/>
          </p:nvPr>
        </p:nvSpPr>
        <p:spPr>
          <a:xfrm>
            <a:off x="6587490" y="238125"/>
            <a:ext cx="24587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latin typeface="Calibri"/>
                <a:ea typeface="Calibri"/>
                <a:cs typeface="Calibri"/>
                <a:sym typeface="Calibri"/>
              </a:rPr>
              <a:t>Προτάσεις τιμών</a:t>
            </a:r>
            <a:endParaRPr/>
          </a:p>
        </p:txBody>
      </p:sp>
      <p:sp>
        <p:nvSpPr>
          <p:cNvPr id="4356" name="Google Shape;4356;p245"/>
          <p:cNvSpPr txBox="1"/>
          <p:nvPr/>
        </p:nvSpPr>
        <p:spPr>
          <a:xfrm>
            <a:off x="6577330" y="983932"/>
            <a:ext cx="29825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Οφέλη για τους συμμετέχοντες</a:t>
            </a:r>
            <a:endParaRPr sz="1600">
              <a:solidFill>
                <a:schemeClr val="dk1"/>
              </a:solidFill>
              <a:latin typeface="Calibri"/>
              <a:ea typeface="Calibri"/>
              <a:cs typeface="Calibri"/>
              <a:sym typeface="Calibri"/>
            </a:endParaRPr>
          </a:p>
        </p:txBody>
      </p:sp>
      <p:sp>
        <p:nvSpPr>
          <p:cNvPr id="4357" name="Google Shape;4357;p245"/>
          <p:cNvSpPr txBox="1"/>
          <p:nvPr/>
        </p:nvSpPr>
        <p:spPr>
          <a:xfrm>
            <a:off x="6577330" y="1716722"/>
            <a:ext cx="4112260" cy="2249170"/>
          </a:xfrm>
          <a:prstGeom prst="rect">
            <a:avLst/>
          </a:prstGeom>
          <a:noFill/>
          <a:ln>
            <a:noFill/>
          </a:ln>
        </p:spPr>
        <p:txBody>
          <a:bodyPr spcFirstLastPara="1" wrap="square" lIns="0" tIns="0" rIns="0" bIns="0" anchor="t" anchorCtr="0">
            <a:spAutoFit/>
          </a:bodyPr>
          <a:lstStyle/>
          <a:p>
            <a:pPr marL="286385" marR="0" lvl="0" indent="-273685" algn="l" rtl="0">
              <a:lnSpc>
                <a:spcPct val="142500"/>
              </a:lnSpc>
              <a:spcBef>
                <a:spcPts val="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Επίπεδο εκπαιδευτικής ενότητας: .</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Επαγγελματική κατάρτιση στον τομέα της κυβερνοασφάλειας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Προγραμματισμός και Ανάπτυξη Λογισμικού</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Ρίζες στο ευρωπαϊκό πλαίσιο δεξιοτήτων κυβερνοασφάλειας</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Γνωριμίες αιχμής από ειδικούς του κλάδου και ακαδημαϊκούς εμπειρογνώμονες</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Εξειδικευμένες πληροφορίες για τον ενεργειακό τομέα</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Πιστοποιητικό ολοκλήρωσης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Βοηθά στην ανάπτυξη λογισμικού και στην εξέλιξη της σταδιοδρομίας</a:t>
            </a:r>
            <a:endParaRPr sz="800">
              <a:solidFill>
                <a:schemeClr val="dk1"/>
              </a:solidFill>
              <a:latin typeface="Calibri"/>
              <a:ea typeface="Calibri"/>
              <a:cs typeface="Calibri"/>
              <a:sym typeface="Calibri"/>
            </a:endParaRPr>
          </a:p>
        </p:txBody>
      </p:sp>
      <p:grpSp>
        <p:nvGrpSpPr>
          <p:cNvPr id="4358" name="Google Shape;4358;p245"/>
          <p:cNvGrpSpPr/>
          <p:nvPr/>
        </p:nvGrpSpPr>
        <p:grpSpPr>
          <a:xfrm>
            <a:off x="0" y="0"/>
            <a:ext cx="6043295" cy="6858000"/>
            <a:chOff x="0" y="0"/>
            <a:chExt cx="6043295" cy="6858000"/>
          </a:xfrm>
        </p:grpSpPr>
        <p:sp>
          <p:nvSpPr>
            <p:cNvPr id="4359" name="Google Shape;4359;p245"/>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0" name="Google Shape;4360;p245"/>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1" name="Google Shape;4361;p245"/>
            <p:cNvSpPr/>
            <p:nvPr/>
          </p:nvSpPr>
          <p:spPr>
            <a:xfrm>
              <a:off x="3498215" y="17780"/>
              <a:ext cx="2545080" cy="6837045"/>
            </a:xfrm>
            <a:custGeom>
              <a:avLst/>
              <a:gdLst/>
              <a:ahLst/>
              <a:cxnLst/>
              <a:rect l="l" t="t" r="r" b="b"/>
              <a:pathLst>
                <a:path w="2545080"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80"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80"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62" name="Google Shape;4362;p245"/>
            <p:cNvPicPr preferRelativeResize="0"/>
            <p:nvPr/>
          </p:nvPicPr>
          <p:blipFill rotWithShape="1">
            <a:blip r:embed="rId3">
              <a:alphaModFix/>
            </a:blip>
            <a:srcRect/>
            <a:stretch/>
          </p:blipFill>
          <p:spPr>
            <a:xfrm>
              <a:off x="0" y="0"/>
              <a:ext cx="5840730" cy="6858000"/>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7"/>
        <p:cNvGrpSpPr/>
        <p:nvPr/>
      </p:nvGrpSpPr>
      <p:grpSpPr>
        <a:xfrm>
          <a:off x="0" y="0"/>
          <a:ext cx="0" cy="0"/>
          <a:chOff x="0" y="0"/>
          <a:chExt cx="0" cy="0"/>
        </a:xfrm>
      </p:grpSpPr>
      <p:sp>
        <p:nvSpPr>
          <p:cNvPr id="4638" name="Google Shape;4638;p281"/>
          <p:cNvSpPr txBox="1">
            <a:spLocks noGrp="1"/>
          </p:cNvSpPr>
          <p:nvPr>
            <p:ph type="title"/>
          </p:nvPr>
        </p:nvSpPr>
        <p:spPr>
          <a:xfrm>
            <a:off x="1059180" y="415925"/>
            <a:ext cx="608774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Φορείς επίθεσης που φτάνουν στο δίκτυο </a:t>
            </a:r>
            <a:r>
              <a:rPr lang="en-US" sz="2100">
                <a:solidFill>
                  <a:srgbClr val="00AFEF"/>
                </a:solidFill>
              </a:rPr>
              <a:t>ICS/SCADA</a:t>
            </a:r>
            <a:endParaRPr sz="2100">
              <a:latin typeface="Calibri"/>
              <a:ea typeface="Calibri"/>
              <a:cs typeface="Calibri"/>
              <a:sym typeface="Calibri"/>
            </a:endParaRPr>
          </a:p>
        </p:txBody>
      </p:sp>
      <p:sp>
        <p:nvSpPr>
          <p:cNvPr id="4639" name="Google Shape;4639;p281"/>
          <p:cNvSpPr txBox="1"/>
          <p:nvPr/>
        </p:nvSpPr>
        <p:spPr>
          <a:xfrm>
            <a:off x="2924175" y="3576637"/>
            <a:ext cx="172212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chemeClr val="dk1"/>
                </a:solidFill>
                <a:latin typeface="Calibri"/>
                <a:ea typeface="Calibri"/>
                <a:cs typeface="Calibri"/>
                <a:sym typeface="Calibri"/>
              </a:rPr>
              <a:t>Απομακρυσμένα μέσα επικοινωνίας</a:t>
            </a:r>
            <a:endParaRPr sz="900">
              <a:solidFill>
                <a:schemeClr val="dk1"/>
              </a:solidFill>
              <a:latin typeface="Calibri"/>
              <a:ea typeface="Calibri"/>
              <a:cs typeface="Calibri"/>
              <a:sym typeface="Calibri"/>
            </a:endParaRPr>
          </a:p>
        </p:txBody>
      </p:sp>
      <p:sp>
        <p:nvSpPr>
          <p:cNvPr id="4640" name="Google Shape;4640;p281"/>
          <p:cNvSpPr txBox="1"/>
          <p:nvPr/>
        </p:nvSpPr>
        <p:spPr>
          <a:xfrm>
            <a:off x="6106159" y="3570287"/>
            <a:ext cx="49974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chemeClr val="dk1"/>
                </a:solidFill>
                <a:latin typeface="Arial"/>
                <a:ea typeface="Arial"/>
                <a:cs typeface="Arial"/>
                <a:sym typeface="Arial"/>
              </a:rPr>
              <a:t>Phishing</a:t>
            </a:r>
            <a:endParaRPr sz="900">
              <a:solidFill>
                <a:schemeClr val="dk1"/>
              </a:solidFill>
              <a:latin typeface="Arial"/>
              <a:ea typeface="Arial"/>
              <a:cs typeface="Arial"/>
              <a:sym typeface="Arial"/>
            </a:endParaRPr>
          </a:p>
        </p:txBody>
      </p:sp>
      <p:sp>
        <p:nvSpPr>
          <p:cNvPr id="4641" name="Google Shape;4641;p281"/>
          <p:cNvSpPr txBox="1"/>
          <p:nvPr/>
        </p:nvSpPr>
        <p:spPr>
          <a:xfrm>
            <a:off x="8273415" y="3570287"/>
            <a:ext cx="10858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chemeClr val="dk1"/>
                </a:solidFill>
                <a:latin typeface="Calibri"/>
                <a:ea typeface="Calibri"/>
                <a:cs typeface="Calibri"/>
                <a:sym typeface="Calibri"/>
              </a:rPr>
              <a:t>Ευπάθειες λογισμικού</a:t>
            </a:r>
            <a:endParaRPr sz="900">
              <a:solidFill>
                <a:schemeClr val="dk1"/>
              </a:solidFill>
              <a:latin typeface="Calibri"/>
              <a:ea typeface="Calibri"/>
              <a:cs typeface="Calibri"/>
              <a:sym typeface="Calibri"/>
            </a:endParaRPr>
          </a:p>
        </p:txBody>
      </p:sp>
      <p:pic>
        <p:nvPicPr>
          <p:cNvPr id="4642" name="Google Shape;4642;p281"/>
          <p:cNvPicPr preferRelativeResize="0"/>
          <p:nvPr/>
        </p:nvPicPr>
        <p:blipFill rotWithShape="1">
          <a:blip r:embed="rId3">
            <a:alphaModFix/>
          </a:blip>
          <a:srcRect/>
          <a:stretch/>
        </p:blipFill>
        <p:spPr>
          <a:xfrm>
            <a:off x="1735137" y="1838325"/>
            <a:ext cx="2582545" cy="1722437"/>
          </a:xfrm>
          <a:prstGeom prst="rect">
            <a:avLst/>
          </a:prstGeom>
          <a:noFill/>
          <a:ln>
            <a:noFill/>
          </a:ln>
        </p:spPr>
      </p:pic>
      <p:pic>
        <p:nvPicPr>
          <p:cNvPr id="4643" name="Google Shape;4643;p281"/>
          <p:cNvPicPr preferRelativeResize="0"/>
          <p:nvPr/>
        </p:nvPicPr>
        <p:blipFill rotWithShape="1">
          <a:blip r:embed="rId4">
            <a:alphaModFix/>
          </a:blip>
          <a:srcRect/>
          <a:stretch/>
        </p:blipFill>
        <p:spPr>
          <a:xfrm>
            <a:off x="4621847" y="1838325"/>
            <a:ext cx="2520315" cy="1651635"/>
          </a:xfrm>
          <a:prstGeom prst="rect">
            <a:avLst/>
          </a:prstGeom>
          <a:noFill/>
          <a:ln>
            <a:noFill/>
          </a:ln>
        </p:spPr>
      </p:pic>
      <p:pic>
        <p:nvPicPr>
          <p:cNvPr id="4644" name="Google Shape;4644;p281"/>
          <p:cNvPicPr preferRelativeResize="0"/>
          <p:nvPr/>
        </p:nvPicPr>
        <p:blipFill rotWithShape="1">
          <a:blip r:embed="rId5">
            <a:alphaModFix/>
          </a:blip>
          <a:srcRect/>
          <a:stretch/>
        </p:blipFill>
        <p:spPr>
          <a:xfrm>
            <a:off x="7489825" y="1832927"/>
            <a:ext cx="2582545" cy="17224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48"/>
        <p:cNvGrpSpPr/>
        <p:nvPr/>
      </p:nvGrpSpPr>
      <p:grpSpPr>
        <a:xfrm>
          <a:off x="0" y="0"/>
          <a:ext cx="0" cy="0"/>
          <a:chOff x="0" y="0"/>
          <a:chExt cx="0" cy="0"/>
        </a:xfrm>
      </p:grpSpPr>
      <p:sp>
        <p:nvSpPr>
          <p:cNvPr id="4649" name="Google Shape;4649;p282"/>
          <p:cNvSpPr txBox="1">
            <a:spLocks noGrp="1"/>
          </p:cNvSpPr>
          <p:nvPr>
            <p:ph type="title"/>
          </p:nvPr>
        </p:nvSpPr>
        <p:spPr>
          <a:xfrm>
            <a:off x="1059180" y="415925"/>
            <a:ext cx="3745229"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Απειλές και κίνδυνοι στο </a:t>
            </a:r>
            <a:r>
              <a:rPr lang="en-US" sz="2100">
                <a:solidFill>
                  <a:srgbClr val="00AFEF"/>
                </a:solidFill>
              </a:rPr>
              <a:t>Scada</a:t>
            </a:r>
            <a:endParaRPr sz="2100">
              <a:latin typeface="Calibri"/>
              <a:ea typeface="Calibri"/>
              <a:cs typeface="Calibri"/>
              <a:sym typeface="Calibri"/>
            </a:endParaRPr>
          </a:p>
        </p:txBody>
      </p:sp>
      <p:sp>
        <p:nvSpPr>
          <p:cNvPr id="4650" name="Google Shape;4650;p282"/>
          <p:cNvSpPr txBox="1"/>
          <p:nvPr/>
        </p:nvSpPr>
        <p:spPr>
          <a:xfrm>
            <a:off x="1276350" y="947737"/>
            <a:ext cx="9030970" cy="2237740"/>
          </a:xfrm>
          <a:prstGeom prst="rect">
            <a:avLst/>
          </a:prstGeom>
          <a:noFill/>
          <a:ln>
            <a:noFill/>
          </a:ln>
        </p:spPr>
        <p:txBody>
          <a:bodyPr spcFirstLastPara="1" wrap="square" lIns="0" tIns="12700" rIns="0" bIns="0" anchor="t" anchorCtr="0">
            <a:spAutoFit/>
          </a:bodyPr>
          <a:lstStyle/>
          <a:p>
            <a:pPr marL="195580" marR="925830" lvl="0" indent="-182880" algn="l" rtl="0">
              <a:lnSpc>
                <a:spcPct val="100000"/>
              </a:lnSpc>
              <a:spcBef>
                <a:spcPts val="0"/>
              </a:spcBef>
              <a:spcAft>
                <a:spcPts val="0"/>
              </a:spcAft>
              <a:buClr>
                <a:schemeClr val="dk1"/>
              </a:buClr>
              <a:buSzPts val="2000"/>
              <a:buFont typeface="Arial"/>
              <a:buChar char="•"/>
            </a:pPr>
            <a:r>
              <a:rPr lang="en-US" sz="1300">
                <a:solidFill>
                  <a:schemeClr val="dk1"/>
                </a:solidFill>
                <a:latin typeface="Calibri"/>
                <a:ea typeface="Calibri"/>
                <a:cs typeface="Calibri"/>
                <a:sym typeface="Calibri"/>
              </a:rPr>
              <a:t>η ανεξουσιοδότητη πρόσβαση μπορεί να διαταράξει τα δίκτυα παροχής ενέργειας, οδηγώντας σε  διακοπές ρεύματος και άλλες ζημιές.</a:t>
            </a:r>
            <a:endParaRPr sz="1300">
              <a:solidFill>
                <a:schemeClr val="dk1"/>
              </a:solidFill>
              <a:latin typeface="Calibri"/>
              <a:ea typeface="Calibri"/>
              <a:cs typeface="Calibri"/>
              <a:sym typeface="Calibri"/>
            </a:endParaRPr>
          </a:p>
          <a:p>
            <a:pPr marL="0" marR="0" lvl="0" indent="0" algn="l" rtl="0">
              <a:lnSpc>
                <a:spcPct val="100000"/>
              </a:lnSpc>
              <a:spcBef>
                <a:spcPts val="5"/>
              </a:spcBef>
              <a:spcAft>
                <a:spcPts val="0"/>
              </a:spcAft>
              <a:buClr>
                <a:schemeClr val="dk1"/>
              </a:buClr>
              <a:buSzPts val="1000"/>
              <a:buFont typeface="Arial"/>
              <a:buNone/>
            </a:pPr>
            <a:endParaRPr sz="1000">
              <a:solidFill>
                <a:schemeClr val="dk1"/>
              </a:solidFill>
              <a:latin typeface="Calibri"/>
              <a:ea typeface="Calibri"/>
              <a:cs typeface="Calibri"/>
              <a:sym typeface="Calibri"/>
            </a:endParaRPr>
          </a:p>
          <a:p>
            <a:pPr marL="195580" marR="5080" lvl="0" indent="-182880" algn="l" rtl="0">
              <a:lnSpc>
                <a:spcPct val="100000"/>
              </a:lnSpc>
              <a:spcBef>
                <a:spcPts val="0"/>
              </a:spcBef>
              <a:spcAft>
                <a:spcPts val="0"/>
              </a:spcAft>
              <a:buClr>
                <a:schemeClr val="dk1"/>
              </a:buClr>
              <a:buSzPts val="2000"/>
              <a:buFont typeface="Arial"/>
              <a:buChar char="•"/>
            </a:pPr>
            <a:r>
              <a:rPr lang="en-US" sz="1300">
                <a:solidFill>
                  <a:schemeClr val="dk1"/>
                </a:solidFill>
                <a:latin typeface="Calibri"/>
                <a:ea typeface="Calibri"/>
                <a:cs typeface="Calibri"/>
                <a:sym typeface="Calibri"/>
              </a:rPr>
              <a:t>DoS, επιθέσεις Ransomware, εσωτερικές απειλές και επιθέσεις που στοχεύουν συστήματα βιομηχανικού ελέγχου  (ICS) και συστήματα εποπτικού ελέγχου και συλλογής δεδομένων (SCADA).</a:t>
            </a:r>
            <a:endParaRPr sz="13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Clr>
                <a:schemeClr val="dk1"/>
              </a:buClr>
              <a:buSzPts val="1000"/>
              <a:buFont typeface="Arial"/>
              <a:buNone/>
            </a:pPr>
            <a:endParaRPr sz="1000">
              <a:solidFill>
                <a:schemeClr val="dk1"/>
              </a:solidFill>
              <a:latin typeface="Calibri"/>
              <a:ea typeface="Calibri"/>
              <a:cs typeface="Calibri"/>
              <a:sym typeface="Calibri"/>
            </a:endParaRPr>
          </a:p>
          <a:p>
            <a:pPr marL="194945" marR="0" lvl="0" indent="-182245" algn="l" rtl="0">
              <a:lnSpc>
                <a:spcPct val="100000"/>
              </a:lnSpc>
              <a:spcBef>
                <a:spcPts val="0"/>
              </a:spcBef>
              <a:spcAft>
                <a:spcPts val="0"/>
              </a:spcAft>
              <a:buClr>
                <a:schemeClr val="dk1"/>
              </a:buClr>
              <a:buSzPts val="2000"/>
              <a:buFont typeface="Arial"/>
              <a:buChar char="•"/>
            </a:pPr>
            <a:r>
              <a:rPr lang="en-US" sz="1300">
                <a:solidFill>
                  <a:schemeClr val="dk1"/>
                </a:solidFill>
                <a:latin typeface="Calibri"/>
                <a:ea typeface="Calibri"/>
                <a:cs typeface="Calibri"/>
                <a:sym typeface="Calibri"/>
              </a:rPr>
              <a:t>Κίνδυνοι</a:t>
            </a:r>
            <a:endParaRPr sz="1300">
              <a:solidFill>
                <a:schemeClr val="dk1"/>
              </a:solidFill>
              <a:latin typeface="Calibri"/>
              <a:ea typeface="Calibri"/>
              <a:cs typeface="Calibri"/>
              <a:sym typeface="Calibri"/>
            </a:endParaRPr>
          </a:p>
          <a:p>
            <a:pPr marL="377825" marR="0" lvl="1" indent="-182245" algn="l" rtl="0">
              <a:lnSpc>
                <a:spcPct val="100000"/>
              </a:lnSpc>
              <a:spcBef>
                <a:spcPts val="108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Ανατρεπτική παροχή υπηρεσιών</a:t>
            </a:r>
            <a:endParaRPr sz="1050" b="0" i="0" u="none" strike="noStrike" cap="none">
              <a:solidFill>
                <a:schemeClr val="dk1"/>
              </a:solidFill>
              <a:latin typeface="Calibri"/>
              <a:ea typeface="Calibri"/>
              <a:cs typeface="Calibri"/>
              <a:sym typeface="Calibri"/>
            </a:endParaRPr>
          </a:p>
          <a:p>
            <a:pPr marL="377825" marR="0" lvl="1" indent="-182245" algn="l" rtl="0">
              <a:lnSpc>
                <a:spcPct val="100000"/>
              </a:lnSpc>
              <a:spcBef>
                <a:spcPts val="109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Blackout</a:t>
            </a:r>
            <a:endParaRPr sz="1050" b="0" i="0" u="none" strike="noStrike" cap="none">
              <a:solidFill>
                <a:schemeClr val="dk1"/>
              </a:solidFill>
              <a:latin typeface="Calibri"/>
              <a:ea typeface="Calibri"/>
              <a:cs typeface="Calibri"/>
              <a:sym typeface="Calibri"/>
            </a:endParaRPr>
          </a:p>
          <a:p>
            <a:pPr marL="377825" marR="0" lvl="1" indent="-182245" algn="l" rtl="0">
              <a:lnSpc>
                <a:spcPct val="100000"/>
              </a:lnSpc>
              <a:spcBef>
                <a:spcPts val="1085"/>
              </a:spcBef>
              <a:spcAft>
                <a:spcPts val="0"/>
              </a:spcAft>
              <a:buClr>
                <a:schemeClr val="dk1"/>
              </a:buClr>
              <a:buSzPts val="1600"/>
              <a:buFont typeface="Arial"/>
              <a:buChar char="•"/>
            </a:pPr>
            <a:r>
              <a:rPr lang="en-US" sz="1050" b="0" i="0" u="none" strike="noStrike" cap="none">
                <a:solidFill>
                  <a:schemeClr val="dk1"/>
                </a:solidFill>
                <a:latin typeface="Calibri"/>
                <a:ea typeface="Calibri"/>
                <a:cs typeface="Calibri"/>
                <a:sym typeface="Calibri"/>
              </a:rPr>
              <a:t>κλπ</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4"/>
        <p:cNvGrpSpPr/>
        <p:nvPr/>
      </p:nvGrpSpPr>
      <p:grpSpPr>
        <a:xfrm>
          <a:off x="0" y="0"/>
          <a:ext cx="0" cy="0"/>
          <a:chOff x="0" y="0"/>
          <a:chExt cx="0" cy="0"/>
        </a:xfrm>
      </p:grpSpPr>
      <p:sp>
        <p:nvSpPr>
          <p:cNvPr id="4655" name="Google Shape;4655;p283"/>
          <p:cNvSpPr txBox="1">
            <a:spLocks noGrp="1"/>
          </p:cNvSpPr>
          <p:nvPr>
            <p:ph type="title"/>
          </p:nvPr>
        </p:nvSpPr>
        <p:spPr>
          <a:xfrm>
            <a:off x="1059180" y="415925"/>
            <a:ext cx="1270000"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Ευπάθειες</a:t>
            </a:r>
            <a:endParaRPr sz="2100">
              <a:latin typeface="Calibri"/>
              <a:ea typeface="Calibri"/>
              <a:cs typeface="Calibri"/>
              <a:sym typeface="Calibri"/>
            </a:endParaRPr>
          </a:p>
        </p:txBody>
      </p:sp>
      <p:grpSp>
        <p:nvGrpSpPr>
          <p:cNvPr id="4656" name="Google Shape;4656;p283"/>
          <p:cNvGrpSpPr/>
          <p:nvPr/>
        </p:nvGrpSpPr>
        <p:grpSpPr>
          <a:xfrm>
            <a:off x="1840864" y="2136457"/>
            <a:ext cx="8507730" cy="2423795"/>
            <a:chOff x="1840864" y="2136457"/>
            <a:chExt cx="8507730" cy="2423795"/>
          </a:xfrm>
        </p:grpSpPr>
        <p:pic>
          <p:nvPicPr>
            <p:cNvPr id="4657" name="Google Shape;4657;p283"/>
            <p:cNvPicPr preferRelativeResize="0"/>
            <p:nvPr/>
          </p:nvPicPr>
          <p:blipFill rotWithShape="1">
            <a:blip r:embed="rId3">
              <a:alphaModFix/>
            </a:blip>
            <a:srcRect/>
            <a:stretch/>
          </p:blipFill>
          <p:spPr>
            <a:xfrm>
              <a:off x="2538729" y="2870835"/>
              <a:ext cx="7310120" cy="1689417"/>
            </a:xfrm>
            <a:prstGeom prst="rect">
              <a:avLst/>
            </a:prstGeom>
            <a:noFill/>
            <a:ln>
              <a:noFill/>
            </a:ln>
          </p:spPr>
        </p:pic>
        <p:pic>
          <p:nvPicPr>
            <p:cNvPr id="4658" name="Google Shape;4658;p283"/>
            <p:cNvPicPr preferRelativeResize="0"/>
            <p:nvPr/>
          </p:nvPicPr>
          <p:blipFill rotWithShape="1">
            <a:blip r:embed="rId4">
              <a:alphaModFix/>
            </a:blip>
            <a:srcRect/>
            <a:stretch/>
          </p:blipFill>
          <p:spPr>
            <a:xfrm>
              <a:off x="6019799" y="3748722"/>
              <a:ext cx="649922" cy="747394"/>
            </a:xfrm>
            <a:prstGeom prst="rect">
              <a:avLst/>
            </a:prstGeom>
            <a:noFill/>
            <a:ln>
              <a:noFill/>
            </a:ln>
          </p:spPr>
        </p:pic>
        <p:pic>
          <p:nvPicPr>
            <p:cNvPr id="4659" name="Google Shape;4659;p283"/>
            <p:cNvPicPr preferRelativeResize="0"/>
            <p:nvPr/>
          </p:nvPicPr>
          <p:blipFill rotWithShape="1">
            <a:blip r:embed="rId5">
              <a:alphaModFix/>
            </a:blip>
            <a:srcRect/>
            <a:stretch/>
          </p:blipFill>
          <p:spPr>
            <a:xfrm>
              <a:off x="1840864" y="3229292"/>
              <a:ext cx="2094864" cy="781050"/>
            </a:xfrm>
            <a:prstGeom prst="rect">
              <a:avLst/>
            </a:prstGeom>
            <a:noFill/>
            <a:ln>
              <a:noFill/>
            </a:ln>
          </p:spPr>
        </p:pic>
        <p:pic>
          <p:nvPicPr>
            <p:cNvPr id="4660" name="Google Shape;4660;p283"/>
            <p:cNvPicPr preferRelativeResize="0"/>
            <p:nvPr/>
          </p:nvPicPr>
          <p:blipFill rotWithShape="1">
            <a:blip r:embed="rId6">
              <a:alphaModFix/>
            </a:blip>
            <a:srcRect/>
            <a:stretch/>
          </p:blipFill>
          <p:spPr>
            <a:xfrm>
              <a:off x="8253730" y="2136457"/>
              <a:ext cx="2094864" cy="781050"/>
            </a:xfrm>
            <a:prstGeom prst="rect">
              <a:avLst/>
            </a:prstGeom>
            <a:noFill/>
            <a:ln>
              <a:noFill/>
            </a:ln>
          </p:spPr>
        </p:pic>
      </p:grpSp>
      <p:sp>
        <p:nvSpPr>
          <p:cNvPr id="4661" name="Google Shape;4661;p283"/>
          <p:cNvSpPr txBox="1"/>
          <p:nvPr/>
        </p:nvSpPr>
        <p:spPr>
          <a:xfrm>
            <a:off x="8735694" y="2423795"/>
            <a:ext cx="94361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b="1">
                <a:solidFill>
                  <a:srgbClr val="FFFFFF"/>
                </a:solidFill>
                <a:latin typeface="Calibri"/>
                <a:ea typeface="Calibri"/>
                <a:cs typeface="Calibri"/>
                <a:sym typeface="Calibri"/>
              </a:rPr>
              <a:t>Πολιτικές</a:t>
            </a:r>
            <a:endParaRPr sz="1600">
              <a:solidFill>
                <a:schemeClr val="dk1"/>
              </a:solidFill>
              <a:latin typeface="Calibri"/>
              <a:ea typeface="Calibri"/>
              <a:cs typeface="Calibri"/>
              <a:sym typeface="Calibri"/>
            </a:endParaRPr>
          </a:p>
        </p:txBody>
      </p:sp>
      <p:sp>
        <p:nvSpPr>
          <p:cNvPr id="4662" name="Google Shape;4662;p283"/>
          <p:cNvSpPr txBox="1"/>
          <p:nvPr/>
        </p:nvSpPr>
        <p:spPr>
          <a:xfrm>
            <a:off x="2515235" y="3517900"/>
            <a:ext cx="913765" cy="25904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b="1">
                <a:solidFill>
                  <a:srgbClr val="FFFFFF"/>
                </a:solidFill>
                <a:latin typeface="Calibri"/>
                <a:ea typeface="Calibri"/>
                <a:cs typeface="Calibri"/>
                <a:sym typeface="Calibri"/>
              </a:rPr>
              <a:t>Εργαλεία</a:t>
            </a:r>
            <a:endParaRPr sz="16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6"/>
        <p:cNvGrpSpPr/>
        <p:nvPr/>
      </p:nvGrpSpPr>
      <p:grpSpPr>
        <a:xfrm>
          <a:off x="0" y="0"/>
          <a:ext cx="0" cy="0"/>
          <a:chOff x="0" y="0"/>
          <a:chExt cx="0" cy="0"/>
        </a:xfrm>
      </p:grpSpPr>
      <p:sp>
        <p:nvSpPr>
          <p:cNvPr id="4667" name="Google Shape;4667;p284"/>
          <p:cNvSpPr txBox="1">
            <a:spLocks noGrp="1"/>
          </p:cNvSpPr>
          <p:nvPr>
            <p:ph type="title"/>
          </p:nvPr>
        </p:nvSpPr>
        <p:spPr>
          <a:xfrm>
            <a:off x="1059180" y="415925"/>
            <a:ext cx="92138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00AFEF"/>
                </a:solidFill>
                <a:latin typeface="Calibri"/>
                <a:ea typeface="Calibri"/>
                <a:cs typeface="Calibri"/>
                <a:sym typeface="Calibri"/>
              </a:rPr>
              <a:t>Έλεγχοι</a:t>
            </a:r>
            <a:endParaRPr sz="2100">
              <a:latin typeface="Calibri"/>
              <a:ea typeface="Calibri"/>
              <a:cs typeface="Calibri"/>
              <a:sym typeface="Calibri"/>
            </a:endParaRPr>
          </a:p>
        </p:txBody>
      </p:sp>
      <p:sp>
        <p:nvSpPr>
          <p:cNvPr id="4668" name="Google Shape;4668;p284"/>
          <p:cNvSpPr txBox="1"/>
          <p:nvPr/>
        </p:nvSpPr>
        <p:spPr>
          <a:xfrm>
            <a:off x="1103630" y="1063307"/>
            <a:ext cx="5202555" cy="2811780"/>
          </a:xfrm>
          <a:prstGeom prst="rect">
            <a:avLst/>
          </a:prstGeom>
          <a:noFill/>
          <a:ln>
            <a:noFill/>
          </a:ln>
        </p:spPr>
        <p:txBody>
          <a:bodyPr spcFirstLastPara="1" wrap="square" lIns="0" tIns="31100" rIns="0" bIns="0" anchor="t" anchorCtr="0">
            <a:spAutoFit/>
          </a:bodyPr>
          <a:lstStyle/>
          <a:p>
            <a:pPr marL="103504" marR="0" lvl="0" indent="-120649" algn="l" rtl="0">
              <a:lnSpc>
                <a:spcPct val="100000"/>
              </a:lnSpc>
              <a:spcBef>
                <a:spcPts val="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Έλεγχοι πρόσβασης</a:t>
            </a:r>
            <a:endParaRPr sz="1300">
              <a:solidFill>
                <a:schemeClr val="dk1"/>
              </a:solidFill>
              <a:latin typeface="Calibri"/>
              <a:ea typeface="Calibri"/>
              <a:cs typeface="Calibri"/>
              <a:sym typeface="Calibri"/>
            </a:endParaRPr>
          </a:p>
          <a:p>
            <a:pPr marL="103504" marR="0" lvl="0" indent="-120649" algn="l" rtl="0">
              <a:lnSpc>
                <a:spcPct val="100000"/>
              </a:lnSpc>
              <a:spcBef>
                <a:spcPts val="97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Κρυπτογράφηση</a:t>
            </a:r>
            <a:endParaRPr sz="1300">
              <a:solidFill>
                <a:schemeClr val="dk1"/>
              </a:solidFill>
              <a:latin typeface="Calibri"/>
              <a:ea typeface="Calibri"/>
              <a:cs typeface="Calibri"/>
              <a:sym typeface="Calibri"/>
            </a:endParaRPr>
          </a:p>
          <a:p>
            <a:pPr marL="103504" marR="0" lvl="0" indent="-120649" algn="l" rtl="0">
              <a:lnSpc>
                <a:spcPct val="100000"/>
              </a:lnSpc>
              <a:spcBef>
                <a:spcPts val="96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Ταυτοποίηση χρήστη</a:t>
            </a:r>
            <a:endParaRPr sz="1300">
              <a:solidFill>
                <a:schemeClr val="dk1"/>
              </a:solidFill>
              <a:latin typeface="Calibri"/>
              <a:ea typeface="Calibri"/>
              <a:cs typeface="Calibri"/>
              <a:sym typeface="Calibri"/>
            </a:endParaRPr>
          </a:p>
          <a:p>
            <a:pPr marL="103504" marR="0" lvl="0" indent="-120649" algn="l" rtl="0">
              <a:lnSpc>
                <a:spcPct val="100000"/>
              </a:lnSpc>
              <a:spcBef>
                <a:spcPts val="97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Τακτικές διορθώσεις και ενημερώσεις ασφαλείας</a:t>
            </a:r>
            <a:endParaRPr sz="1300">
              <a:solidFill>
                <a:schemeClr val="dk1"/>
              </a:solidFill>
              <a:latin typeface="Calibri"/>
              <a:ea typeface="Calibri"/>
              <a:cs typeface="Calibri"/>
              <a:sym typeface="Calibri"/>
            </a:endParaRPr>
          </a:p>
          <a:p>
            <a:pPr marL="103504" marR="0" lvl="0" indent="-120649" algn="l" rtl="0">
              <a:lnSpc>
                <a:spcPct val="100000"/>
              </a:lnSpc>
              <a:spcBef>
                <a:spcPts val="975"/>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Φυσική ασφάλεια</a:t>
            </a:r>
            <a:endParaRPr sz="1300">
              <a:solidFill>
                <a:schemeClr val="dk1"/>
              </a:solidFill>
              <a:latin typeface="Calibri"/>
              <a:ea typeface="Calibri"/>
              <a:cs typeface="Calibri"/>
              <a:sym typeface="Calibri"/>
            </a:endParaRPr>
          </a:p>
          <a:p>
            <a:pPr marL="103504" marR="0" lvl="0" indent="-120649" algn="l" rtl="0">
              <a:lnSpc>
                <a:spcPct val="100000"/>
              </a:lnSpc>
              <a:spcBef>
                <a:spcPts val="970"/>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Συστήματα ανίχνευσης εισβολών IDS)</a:t>
            </a:r>
            <a:endParaRPr sz="1300">
              <a:solidFill>
                <a:schemeClr val="dk1"/>
              </a:solidFill>
              <a:latin typeface="Calibri"/>
              <a:ea typeface="Calibri"/>
              <a:cs typeface="Calibri"/>
              <a:sym typeface="Calibri"/>
            </a:endParaRPr>
          </a:p>
          <a:p>
            <a:pPr marL="103504" marR="0" lvl="0" indent="-120649" algn="l" rtl="0">
              <a:lnSpc>
                <a:spcPct val="100000"/>
              </a:lnSpc>
              <a:spcBef>
                <a:spcPts val="969"/>
              </a:spcBef>
              <a:spcAft>
                <a:spcPts val="0"/>
              </a:spcAft>
              <a:buClr>
                <a:srgbClr val="FFB800"/>
              </a:buClr>
              <a:buSzPts val="1900"/>
              <a:buFont typeface="Arial"/>
              <a:buChar char="•"/>
            </a:pPr>
            <a:r>
              <a:rPr lang="en-US" sz="1300">
                <a:solidFill>
                  <a:schemeClr val="dk1"/>
                </a:solidFill>
                <a:latin typeface="Calibri"/>
                <a:ea typeface="Calibri"/>
                <a:cs typeface="Calibri"/>
                <a:sym typeface="Calibri"/>
              </a:rPr>
              <a:t>Αλυσίδα μπλοκ (blockchain technology - τεχνολογία blockchain)</a:t>
            </a:r>
            <a:endParaRPr sz="13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72"/>
        <p:cNvGrpSpPr/>
        <p:nvPr/>
      </p:nvGrpSpPr>
      <p:grpSpPr>
        <a:xfrm>
          <a:off x="0" y="0"/>
          <a:ext cx="0" cy="0"/>
          <a:chOff x="0" y="0"/>
          <a:chExt cx="0" cy="0"/>
        </a:xfrm>
      </p:grpSpPr>
      <p:sp>
        <p:nvSpPr>
          <p:cNvPr id="4673" name="Google Shape;4673;p285"/>
          <p:cNvSpPr txBox="1"/>
          <p:nvPr/>
        </p:nvSpPr>
        <p:spPr>
          <a:xfrm>
            <a:off x="11127422" y="5684837"/>
            <a:ext cx="11303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44</a:t>
            </a:r>
            <a:endParaRPr sz="700">
              <a:solidFill>
                <a:schemeClr val="dk1"/>
              </a:solidFill>
              <a:latin typeface="Calibri"/>
              <a:ea typeface="Calibri"/>
              <a:cs typeface="Calibri"/>
              <a:sym typeface="Calibri"/>
            </a:endParaRPr>
          </a:p>
        </p:txBody>
      </p:sp>
      <p:grpSp>
        <p:nvGrpSpPr>
          <p:cNvPr id="4674" name="Google Shape;4674;p285"/>
          <p:cNvGrpSpPr/>
          <p:nvPr/>
        </p:nvGrpSpPr>
        <p:grpSpPr>
          <a:xfrm>
            <a:off x="6893242" y="0"/>
            <a:ext cx="5295265" cy="6858000"/>
            <a:chOff x="6893242" y="0"/>
            <a:chExt cx="5295265" cy="6858000"/>
          </a:xfrm>
        </p:grpSpPr>
        <p:sp>
          <p:nvSpPr>
            <p:cNvPr id="4675" name="Google Shape;4675;p28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6" name="Google Shape;4676;p285"/>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7" name="Google Shape;4677;p285"/>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78" name="Google Shape;4678;p285"/>
            <p:cNvPicPr preferRelativeResize="0"/>
            <p:nvPr/>
          </p:nvPicPr>
          <p:blipFill rotWithShape="1">
            <a:blip r:embed="rId3">
              <a:alphaModFix/>
            </a:blip>
            <a:srcRect/>
            <a:stretch/>
          </p:blipFill>
          <p:spPr>
            <a:xfrm>
              <a:off x="7163752" y="0"/>
              <a:ext cx="5024755" cy="6857999"/>
            </a:xfrm>
            <a:prstGeom prst="rect">
              <a:avLst/>
            </a:prstGeom>
            <a:noFill/>
            <a:ln>
              <a:noFill/>
            </a:ln>
          </p:spPr>
        </p:pic>
      </p:grpSp>
      <p:sp>
        <p:nvSpPr>
          <p:cNvPr id="4679" name="Google Shape;4679;p285"/>
          <p:cNvSpPr txBox="1"/>
          <p:nvPr/>
        </p:nvSpPr>
        <p:spPr>
          <a:xfrm>
            <a:off x="875030" y="958532"/>
            <a:ext cx="363537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B800"/>
                </a:solidFill>
                <a:latin typeface="Calibri"/>
                <a:ea typeface="Calibri"/>
                <a:cs typeface="Calibri"/>
                <a:sym typeface="Calibri"/>
              </a:rPr>
              <a:t>Περίγραμμα κατάρτισης</a:t>
            </a:r>
            <a:r>
              <a:rPr lang="en-US" sz="2400">
                <a:solidFill>
                  <a:srgbClr val="FFB800"/>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p:txBody>
      </p:sp>
      <p:sp>
        <p:nvSpPr>
          <p:cNvPr id="4680" name="Google Shape;4680;p285"/>
          <p:cNvSpPr txBox="1"/>
          <p:nvPr/>
        </p:nvSpPr>
        <p:spPr>
          <a:xfrm>
            <a:off x="875030" y="1450975"/>
            <a:ext cx="773430" cy="3073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50">
                <a:solidFill>
                  <a:srgbClr val="FFB800"/>
                </a:solidFill>
                <a:latin typeface="Calibri"/>
                <a:ea typeface="Calibri"/>
                <a:cs typeface="Calibri"/>
                <a:sym typeface="Calibri"/>
              </a:rPr>
              <a:t>Μέρος</a:t>
            </a:r>
            <a:endParaRPr sz="1850">
              <a:solidFill>
                <a:schemeClr val="dk1"/>
              </a:solidFill>
              <a:latin typeface="Calibri"/>
              <a:ea typeface="Calibri"/>
              <a:cs typeface="Calibri"/>
              <a:sym typeface="Calibri"/>
            </a:endParaRPr>
          </a:p>
        </p:txBody>
      </p:sp>
      <p:sp>
        <p:nvSpPr>
          <p:cNvPr id="4681" name="Google Shape;4681;p285"/>
          <p:cNvSpPr txBox="1"/>
          <p:nvPr/>
        </p:nvSpPr>
        <p:spPr>
          <a:xfrm>
            <a:off x="966468" y="2196465"/>
            <a:ext cx="5215573" cy="13915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Θέμα-3: Έλεγχοι ασφαλείας και πρότυπα του συγκεκριμένου τομέα.</a:t>
            </a:r>
            <a:endParaRPr sz="1050">
              <a:solidFill>
                <a:schemeClr val="dk1"/>
              </a:solidFill>
              <a:latin typeface="Calibri"/>
              <a:ea typeface="Calibri"/>
              <a:cs typeface="Calibri"/>
              <a:sym typeface="Calibri"/>
            </a:endParaRPr>
          </a:p>
          <a:p>
            <a:pPr marL="12700" marR="1390015" lvl="0" indent="0" algn="l" rtl="0">
              <a:lnSpc>
                <a:spcPct val="156900"/>
              </a:lnSpc>
              <a:spcBef>
                <a:spcPts val="680"/>
              </a:spcBef>
              <a:spcAft>
                <a:spcPts val="0"/>
              </a:spcAft>
              <a:buNone/>
            </a:pPr>
            <a:r>
              <a:rPr lang="en-US" sz="900">
                <a:solidFill>
                  <a:schemeClr val="dk1"/>
                </a:solidFill>
                <a:latin typeface="Calibri"/>
                <a:ea typeface="Calibri"/>
                <a:cs typeface="Calibri"/>
                <a:sym typeface="Calibri"/>
              </a:rPr>
              <a:t>Εισαγωγή στο ISO/IEC 27001, κατάσταση, εκδόσειςδομή  (Ρήτρες 1-4 και Α).</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0" i="0" u="none" strike="noStrike">
                <a:solidFill>
                  <a:schemeClr val="dk1"/>
                </a:solidFill>
                <a:latin typeface="Century Gothic"/>
                <a:ea typeface="Century Gothic"/>
                <a:cs typeface="Century Gothic"/>
                <a:sym typeface="Century Gothic"/>
              </a:rPr>
              <a:t>ISO 27001:2022 / ISO/IEC 27002:2022 control themes</a:t>
            </a:r>
            <a:endParaRPr/>
          </a:p>
          <a:p>
            <a:pPr marL="0" marR="0" lvl="0" indent="0" algn="l" rtl="0">
              <a:spcBef>
                <a:spcPts val="0"/>
              </a:spcBef>
              <a:spcAft>
                <a:spcPts val="0"/>
              </a:spcAft>
              <a:buNone/>
            </a:pPr>
            <a:r>
              <a:rPr lang="en-US" sz="1800" b="0" i="0" u="none" strike="noStrike">
                <a:solidFill>
                  <a:schemeClr val="dk1"/>
                </a:solidFill>
                <a:latin typeface="Century Gothic"/>
                <a:ea typeface="Century Gothic"/>
                <a:cs typeface="Century Gothic"/>
                <a:sym typeface="Century Gothic"/>
              </a:rPr>
              <a:t>IMO Resolution MSC.428(98)</a:t>
            </a:r>
            <a:endParaRPr sz="900">
              <a:solidFill>
                <a:schemeClr val="dk1"/>
              </a:solidFill>
              <a:latin typeface="Calibri"/>
              <a:ea typeface="Calibri"/>
              <a:cs typeface="Calibri"/>
              <a:sym typeface="Calibri"/>
            </a:endParaRPr>
          </a:p>
        </p:txBody>
      </p:sp>
      <p:sp>
        <p:nvSpPr>
          <p:cNvPr id="4682" name="Google Shape;4682;p285"/>
          <p:cNvSpPr txBox="1"/>
          <p:nvPr/>
        </p:nvSpPr>
        <p:spPr>
          <a:xfrm>
            <a:off x="902969" y="563848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86"/>
        <p:cNvGrpSpPr/>
        <p:nvPr/>
      </p:nvGrpSpPr>
      <p:grpSpPr>
        <a:xfrm>
          <a:off x="0" y="0"/>
          <a:ext cx="0" cy="0"/>
          <a:chOff x="0" y="0"/>
          <a:chExt cx="0" cy="0"/>
        </a:xfrm>
      </p:grpSpPr>
      <p:sp>
        <p:nvSpPr>
          <p:cNvPr id="4687" name="Google Shape;4687;p286"/>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8" name="Google Shape;4688;p286"/>
          <p:cNvSpPr txBox="1">
            <a:spLocks noGrp="1"/>
          </p:cNvSpPr>
          <p:nvPr>
            <p:ph type="title"/>
          </p:nvPr>
        </p:nvSpPr>
        <p:spPr>
          <a:xfrm>
            <a:off x="6694805" y="886459"/>
            <a:ext cx="3893185" cy="699770"/>
          </a:xfrm>
          <a:prstGeom prst="rect">
            <a:avLst/>
          </a:prstGeom>
          <a:noFill/>
          <a:ln>
            <a:noFill/>
          </a:ln>
        </p:spPr>
        <p:txBody>
          <a:bodyPr spcFirstLastPara="1" wrap="square" lIns="0" tIns="29825"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Θέμα</a:t>
            </a:r>
            <a:r>
              <a:rPr lang="en-US" sz="2100">
                <a:solidFill>
                  <a:srgbClr val="FFFFFF"/>
                </a:solidFill>
              </a:rPr>
              <a:t>-2:</a:t>
            </a:r>
            <a:endParaRPr sz="2100">
              <a:latin typeface="Calibri"/>
              <a:ea typeface="Calibri"/>
              <a:cs typeface="Calibri"/>
              <a:sym typeface="Calibri"/>
            </a:endParaRPr>
          </a:p>
          <a:p>
            <a:pPr marL="12700" lvl="0" indent="0" algn="l" rtl="0">
              <a:lnSpc>
                <a:spcPct val="100000"/>
              </a:lnSpc>
              <a:spcBef>
                <a:spcPts val="135"/>
              </a:spcBef>
              <a:spcAft>
                <a:spcPts val="0"/>
              </a:spcAft>
              <a:buNone/>
            </a:pPr>
            <a:r>
              <a:rPr lang="en-US" sz="2100">
                <a:solidFill>
                  <a:srgbClr val="FFFFFF"/>
                </a:solidFill>
                <a:latin typeface="Calibri"/>
                <a:ea typeface="Calibri"/>
                <a:cs typeface="Calibri"/>
                <a:sym typeface="Calibri"/>
              </a:rPr>
              <a:t>Πλαίσιο διαχείρισης κινδύνων</a:t>
            </a:r>
            <a:endParaRPr sz="2100">
              <a:latin typeface="Calibri"/>
              <a:ea typeface="Calibri"/>
              <a:cs typeface="Calibri"/>
              <a:sym typeface="Calibri"/>
            </a:endParaRPr>
          </a:p>
        </p:txBody>
      </p:sp>
      <p:sp>
        <p:nvSpPr>
          <p:cNvPr id="4689" name="Google Shape;4689;p286"/>
          <p:cNvSpPr txBox="1"/>
          <p:nvPr/>
        </p:nvSpPr>
        <p:spPr>
          <a:xfrm>
            <a:off x="6685280" y="1936115"/>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sp>
        <p:nvSpPr>
          <p:cNvPr id="4690" name="Google Shape;4690;p286"/>
          <p:cNvSpPr txBox="1"/>
          <p:nvPr/>
        </p:nvSpPr>
        <p:spPr>
          <a:xfrm>
            <a:off x="6685280" y="2628915"/>
            <a:ext cx="5127625" cy="735965"/>
          </a:xfrm>
          <a:prstGeom prst="rect">
            <a:avLst/>
          </a:prstGeom>
          <a:noFill/>
          <a:ln>
            <a:noFill/>
          </a:ln>
        </p:spPr>
        <p:txBody>
          <a:bodyPr spcFirstLastPara="1" wrap="square" lIns="0" tIns="5700" rIns="0" bIns="0" anchor="t" anchorCtr="0">
            <a:spAutoFit/>
          </a:bodyPr>
          <a:lstStyle/>
          <a:p>
            <a:pPr marL="287020" marR="0" lvl="0" indent="-274320" algn="l" rtl="0">
              <a:lnSpc>
                <a:spcPct val="1000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Επίδειξη εμπεριστατωμένης κατανόησης του πλαισίου διαχείρισης κινδύνων ασφάλειας στον τομέα της ενέργειας</a:t>
            </a:r>
            <a:endParaRPr sz="650">
              <a:solidFill>
                <a:schemeClr val="dk1"/>
              </a:solidFill>
              <a:latin typeface="Calibri"/>
              <a:ea typeface="Calibri"/>
              <a:cs typeface="Calibri"/>
              <a:sym typeface="Calibri"/>
            </a:endParaRPr>
          </a:p>
          <a:p>
            <a:pPr marL="287020" marR="0" lvl="0" indent="-274320" algn="l" rtl="0">
              <a:lnSpc>
                <a:spcPct val="100000"/>
              </a:lnSpc>
              <a:spcBef>
                <a:spcPts val="39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Αναγνώριση των σημαντικών δομών και διαδικασιών διακυβέρνησης της κυβερνοασφάλειας στον τομέα της ενέργειας</a:t>
            </a:r>
            <a:endParaRPr sz="650">
              <a:solidFill>
                <a:schemeClr val="dk1"/>
              </a:solidFill>
              <a:latin typeface="Calibri"/>
              <a:ea typeface="Calibri"/>
              <a:cs typeface="Calibri"/>
              <a:sym typeface="Calibri"/>
            </a:endParaRPr>
          </a:p>
          <a:p>
            <a:pPr marL="287020" marR="342900" lvl="0" indent="-274320" algn="l" rtl="0">
              <a:lnSpc>
                <a:spcPct val="129200"/>
              </a:lnSpc>
              <a:spcBef>
                <a:spcPts val="18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Κριτική αξιολόγηση και αναφορά των κινδύνων ασφαλείας και πρόταση κατάλληλων στρατηγικών μετριασμού τους  με επαγγελματικό τρόπο</a:t>
            </a:r>
            <a:endParaRPr sz="650">
              <a:solidFill>
                <a:schemeClr val="dk1"/>
              </a:solidFill>
              <a:latin typeface="Calibri"/>
              <a:ea typeface="Calibri"/>
              <a:cs typeface="Calibri"/>
              <a:sym typeface="Calibri"/>
            </a:endParaRPr>
          </a:p>
        </p:txBody>
      </p:sp>
      <p:grpSp>
        <p:nvGrpSpPr>
          <p:cNvPr id="4691" name="Google Shape;4691;p286"/>
          <p:cNvGrpSpPr/>
          <p:nvPr/>
        </p:nvGrpSpPr>
        <p:grpSpPr>
          <a:xfrm>
            <a:off x="0" y="0"/>
            <a:ext cx="6043295" cy="6858000"/>
            <a:chOff x="0" y="0"/>
            <a:chExt cx="6043295" cy="6858000"/>
          </a:xfrm>
        </p:grpSpPr>
        <p:sp>
          <p:nvSpPr>
            <p:cNvPr id="4692" name="Google Shape;4692;p28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3" name="Google Shape;4693;p286"/>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4" name="Google Shape;4694;p286"/>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95" name="Google Shape;4695;p286"/>
            <p:cNvPicPr preferRelativeResize="0"/>
            <p:nvPr/>
          </p:nvPicPr>
          <p:blipFill rotWithShape="1">
            <a:blip r:embed="rId3">
              <a:alphaModFix/>
            </a:blip>
            <a:srcRect/>
            <a:stretch/>
          </p:blipFill>
          <p:spPr>
            <a:xfrm>
              <a:off x="0" y="0"/>
              <a:ext cx="5840729" cy="6858000"/>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99"/>
        <p:cNvGrpSpPr/>
        <p:nvPr/>
      </p:nvGrpSpPr>
      <p:grpSpPr>
        <a:xfrm>
          <a:off x="0" y="0"/>
          <a:ext cx="0" cy="0"/>
          <a:chOff x="0" y="0"/>
          <a:chExt cx="0" cy="0"/>
        </a:xfrm>
      </p:grpSpPr>
      <p:sp>
        <p:nvSpPr>
          <p:cNvPr id="4700" name="Google Shape;4700;p28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1" name="Google Shape;4701;p287"/>
          <p:cNvSpPr txBox="1">
            <a:spLocks noGrp="1"/>
          </p:cNvSpPr>
          <p:nvPr>
            <p:ph type="title"/>
          </p:nvPr>
        </p:nvSpPr>
        <p:spPr>
          <a:xfrm>
            <a:off x="211454" y="447675"/>
            <a:ext cx="11769090" cy="1005205"/>
          </a:xfrm>
          <a:prstGeom prst="rect">
            <a:avLst/>
          </a:prstGeom>
          <a:noFill/>
          <a:ln>
            <a:noFill/>
          </a:ln>
        </p:spPr>
        <p:txBody>
          <a:bodyPr spcFirstLastPara="1" wrap="square" lIns="0" tIns="29825" rIns="0" bIns="0" anchor="t" anchorCtr="0">
            <a:spAutoFit/>
          </a:bodyPr>
          <a:lstStyle/>
          <a:p>
            <a:pPr marL="649605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Θέμα</a:t>
            </a:r>
            <a:r>
              <a:rPr lang="en-US" sz="2100">
                <a:solidFill>
                  <a:srgbClr val="FFFFFF"/>
                </a:solidFill>
              </a:rPr>
              <a:t>-3:</a:t>
            </a:r>
            <a:endParaRPr sz="2100">
              <a:latin typeface="Calibri"/>
              <a:ea typeface="Calibri"/>
              <a:cs typeface="Calibri"/>
              <a:sym typeface="Calibri"/>
            </a:endParaRPr>
          </a:p>
          <a:p>
            <a:pPr marL="6496050" marR="5080" lvl="0" indent="0" algn="l" rtl="0">
              <a:lnSpc>
                <a:spcPct val="114285"/>
              </a:lnSpc>
              <a:spcBef>
                <a:spcPts val="315"/>
              </a:spcBef>
              <a:spcAft>
                <a:spcPts val="0"/>
              </a:spcAft>
              <a:buNone/>
            </a:pPr>
            <a:r>
              <a:rPr lang="en-US" sz="2100">
                <a:solidFill>
                  <a:srgbClr val="FFFFFF"/>
                </a:solidFill>
                <a:latin typeface="Calibri"/>
                <a:ea typeface="Calibri"/>
                <a:cs typeface="Calibri"/>
                <a:sym typeface="Calibri"/>
              </a:rPr>
              <a:t>Ασφαλή και πρότυπα του συγκεκριμένου  τομέα</a:t>
            </a:r>
            <a:r>
              <a:rPr lang="en-US" sz="2100">
                <a:solidFill>
                  <a:srgbClr val="FFFFFF"/>
                </a:solidFill>
              </a:rPr>
              <a:t>.</a:t>
            </a:r>
            <a:endParaRPr sz="2100">
              <a:latin typeface="Calibri"/>
              <a:ea typeface="Calibri"/>
              <a:cs typeface="Calibri"/>
              <a:sym typeface="Calibri"/>
            </a:endParaRPr>
          </a:p>
        </p:txBody>
      </p:sp>
      <p:sp>
        <p:nvSpPr>
          <p:cNvPr id="4702" name="Google Shape;4702;p287"/>
          <p:cNvSpPr txBox="1"/>
          <p:nvPr/>
        </p:nvSpPr>
        <p:spPr>
          <a:xfrm>
            <a:off x="6685280" y="1801812"/>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sp>
        <p:nvSpPr>
          <p:cNvPr id="4703" name="Google Shape;4703;p287"/>
          <p:cNvSpPr txBox="1"/>
          <p:nvPr/>
        </p:nvSpPr>
        <p:spPr>
          <a:xfrm>
            <a:off x="6685280" y="2497296"/>
            <a:ext cx="5352415" cy="1229360"/>
          </a:xfrm>
          <a:prstGeom prst="rect">
            <a:avLst/>
          </a:prstGeom>
          <a:noFill/>
          <a:ln>
            <a:noFill/>
          </a:ln>
        </p:spPr>
        <p:txBody>
          <a:bodyPr spcFirstLastPara="1" wrap="square" lIns="0" tIns="3175" rIns="0" bIns="0" anchor="t" anchorCtr="0">
            <a:spAutoFit/>
          </a:bodyPr>
          <a:lstStyle/>
          <a:p>
            <a:pPr marL="286385" marR="0" lvl="0" indent="-273685" algn="l" rtl="0">
              <a:lnSpc>
                <a:spcPct val="1000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Απόκτηση βασικών γνώσεων σχετικά με τη δομή, την κατάσταση και τις εκδόσεις του ISO/IEC</a:t>
            </a:r>
            <a:endParaRPr sz="650">
              <a:solidFill>
                <a:schemeClr val="dk1"/>
              </a:solidFill>
              <a:latin typeface="Calibri"/>
              <a:ea typeface="Calibri"/>
              <a:cs typeface="Calibri"/>
              <a:sym typeface="Calibri"/>
            </a:endParaRPr>
          </a:p>
          <a:p>
            <a:pPr marL="286385" marR="0" lvl="0" indent="-273685" algn="l" rtl="0">
              <a:lnSpc>
                <a:spcPct val="100000"/>
              </a:lnSpc>
              <a:spcBef>
                <a:spcPts val="355"/>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Απόκτηση γνώσεων σχετικά με τα θέματα του ISO/IEC 27002:2022</a:t>
            </a:r>
            <a:endParaRPr sz="650">
              <a:solidFill>
                <a:schemeClr val="dk1"/>
              </a:solidFill>
              <a:latin typeface="Calibri"/>
              <a:ea typeface="Calibri"/>
              <a:cs typeface="Calibri"/>
              <a:sym typeface="Calibri"/>
            </a:endParaRPr>
          </a:p>
          <a:p>
            <a:pPr marL="286385" marR="0" lvl="0" indent="-273685" algn="l" rtl="0">
              <a:lnSpc>
                <a:spcPct val="100000"/>
              </a:lnSpc>
              <a:spcBef>
                <a:spcPts val="35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Να εξοικειωθείτε με τους βασικούς όρους και τους ορισμούς τους όπως χρησιμοποιούνται από το ISO/IEC 27002</a:t>
            </a:r>
            <a:endParaRPr sz="650">
              <a:solidFill>
                <a:schemeClr val="dk1"/>
              </a:solidFill>
              <a:latin typeface="Calibri"/>
              <a:ea typeface="Calibri"/>
              <a:cs typeface="Calibri"/>
              <a:sym typeface="Calibri"/>
            </a:endParaRPr>
          </a:p>
          <a:p>
            <a:pPr marL="287020" marR="5080" lvl="0" indent="-274320" algn="l" rtl="0">
              <a:lnSpc>
                <a:spcPct val="129200"/>
              </a:lnSpc>
              <a:spcBef>
                <a:spcPts val="15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Εξοικειωθείτε με τον τρόπο με τον οποίο αυτοί οι βασικοί όροι προσαρμόζονται ώστε να ταιριάζουν στην ενεργειακή χρησιμότητα  τομέα.</a:t>
            </a:r>
            <a:endParaRPr sz="6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Clr>
                <a:srgbClr val="FFB800"/>
              </a:buClr>
              <a:buSzPts val="500"/>
              <a:buFont typeface="Courier New"/>
              <a:buNone/>
            </a:pPr>
            <a:endParaRPr sz="500">
              <a:solidFill>
                <a:schemeClr val="dk1"/>
              </a:solidFill>
              <a:latin typeface="Calibri"/>
              <a:ea typeface="Calibri"/>
              <a:cs typeface="Calibri"/>
              <a:sym typeface="Calibri"/>
            </a:endParaRPr>
          </a:p>
          <a:p>
            <a:pPr marL="287020" marR="445134" lvl="0" indent="-274320" algn="l" rtl="0">
              <a:lnSpc>
                <a:spcPct val="894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Προγραμματίστε και αξιολογείτε κριτικά την πολιτική ασφάλειας και επιλέξτε ελέγχους ακολουθώντας το πρότυπο ISO  27019 για τη διακυβέρνηση ασφάλειας.</a:t>
            </a:r>
            <a:endParaRPr sz="650">
              <a:solidFill>
                <a:schemeClr val="dk1"/>
              </a:solidFill>
              <a:latin typeface="Calibri"/>
              <a:ea typeface="Calibri"/>
              <a:cs typeface="Calibri"/>
              <a:sym typeface="Calibri"/>
            </a:endParaRPr>
          </a:p>
        </p:txBody>
      </p:sp>
      <p:grpSp>
        <p:nvGrpSpPr>
          <p:cNvPr id="4704" name="Google Shape;4704;p287"/>
          <p:cNvGrpSpPr/>
          <p:nvPr/>
        </p:nvGrpSpPr>
        <p:grpSpPr>
          <a:xfrm>
            <a:off x="0" y="0"/>
            <a:ext cx="6043295" cy="6858000"/>
            <a:chOff x="0" y="0"/>
            <a:chExt cx="6043295" cy="6858000"/>
          </a:xfrm>
        </p:grpSpPr>
        <p:sp>
          <p:nvSpPr>
            <p:cNvPr id="4705" name="Google Shape;4705;p287"/>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6" name="Google Shape;4706;p287"/>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7" name="Google Shape;4707;p287"/>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08" name="Google Shape;4708;p287"/>
            <p:cNvPicPr preferRelativeResize="0"/>
            <p:nvPr/>
          </p:nvPicPr>
          <p:blipFill rotWithShape="1">
            <a:blip r:embed="rId3">
              <a:alphaModFix/>
            </a:blip>
            <a:srcRect/>
            <a:stretch/>
          </p:blipFill>
          <p:spPr>
            <a:xfrm>
              <a:off x="0" y="0"/>
              <a:ext cx="5840729" cy="6858000"/>
            </a:xfrm>
            <a:prstGeom prst="rect">
              <a:avLst/>
            </a:prstGeom>
            <a:noFill/>
            <a:ln>
              <a:noFill/>
            </a:ln>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2"/>
        <p:cNvGrpSpPr/>
        <p:nvPr/>
      </p:nvGrpSpPr>
      <p:grpSpPr>
        <a:xfrm>
          <a:off x="0" y="0"/>
          <a:ext cx="0" cy="0"/>
          <a:chOff x="0" y="0"/>
          <a:chExt cx="0" cy="0"/>
        </a:xfrm>
      </p:grpSpPr>
      <p:grpSp>
        <p:nvGrpSpPr>
          <p:cNvPr id="4713" name="Google Shape;4713;p288"/>
          <p:cNvGrpSpPr/>
          <p:nvPr/>
        </p:nvGrpSpPr>
        <p:grpSpPr>
          <a:xfrm>
            <a:off x="6893242" y="0"/>
            <a:ext cx="5295265" cy="6858000"/>
            <a:chOff x="6893242" y="0"/>
            <a:chExt cx="5295265" cy="6858000"/>
          </a:xfrm>
        </p:grpSpPr>
        <p:sp>
          <p:nvSpPr>
            <p:cNvPr id="4714" name="Google Shape;4714;p28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5" name="Google Shape;4715;p288"/>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16" name="Google Shape;4716;p288"/>
            <p:cNvPicPr preferRelativeResize="0"/>
            <p:nvPr/>
          </p:nvPicPr>
          <p:blipFill rotWithShape="1">
            <a:blip r:embed="rId3">
              <a:alphaModFix/>
            </a:blip>
            <a:srcRect/>
            <a:stretch/>
          </p:blipFill>
          <p:spPr>
            <a:xfrm>
              <a:off x="7163752" y="0"/>
              <a:ext cx="5024755" cy="6858000"/>
            </a:xfrm>
            <a:prstGeom prst="rect">
              <a:avLst/>
            </a:prstGeom>
            <a:noFill/>
            <a:ln>
              <a:noFill/>
            </a:ln>
          </p:spPr>
        </p:pic>
      </p:grpSp>
      <p:sp>
        <p:nvSpPr>
          <p:cNvPr id="4717" name="Google Shape;4717;p288"/>
          <p:cNvSpPr txBox="1">
            <a:spLocks noGrp="1"/>
          </p:cNvSpPr>
          <p:nvPr>
            <p:ph type="title"/>
          </p:nvPr>
        </p:nvSpPr>
        <p:spPr>
          <a:xfrm>
            <a:off x="875030" y="707390"/>
            <a:ext cx="322326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Μέθοδος αξιολόγησης</a:t>
            </a:r>
            <a:endParaRPr/>
          </a:p>
        </p:txBody>
      </p:sp>
      <p:graphicFrame>
        <p:nvGraphicFramePr>
          <p:cNvPr id="4718" name="Google Shape;4718;p288"/>
          <p:cNvGraphicFramePr/>
          <p:nvPr/>
        </p:nvGraphicFramePr>
        <p:xfrm>
          <a:off x="774065" y="1762125"/>
          <a:ext cx="6219825" cy="4143350"/>
        </p:xfrm>
        <a:graphic>
          <a:graphicData uri="http://schemas.openxmlformats.org/drawingml/2006/table">
            <a:tbl>
              <a:tblPr firstRow="1" bandRow="1">
                <a:noFill/>
              </a:tblPr>
              <a:tblGrid>
                <a:gridCol w="2073275">
                  <a:extLst>
                    <a:ext uri="{9D8B030D-6E8A-4147-A177-3AD203B41FA5}">
                      <a16:colId xmlns:a16="http://schemas.microsoft.com/office/drawing/2014/main" val="20000"/>
                    </a:ext>
                  </a:extLst>
                </a:gridCol>
                <a:gridCol w="2073275">
                  <a:extLst>
                    <a:ext uri="{9D8B030D-6E8A-4147-A177-3AD203B41FA5}">
                      <a16:colId xmlns:a16="http://schemas.microsoft.com/office/drawing/2014/main" val="20001"/>
                    </a:ext>
                  </a:extLst>
                </a:gridCol>
                <a:gridCol w="2073275">
                  <a:extLst>
                    <a:ext uri="{9D8B030D-6E8A-4147-A177-3AD203B41FA5}">
                      <a16:colId xmlns:a16="http://schemas.microsoft.com/office/drawing/2014/main" val="20002"/>
                    </a:ext>
                  </a:extLst>
                </a:gridCol>
              </a:tblGrid>
              <a:tr h="749300">
                <a:tc>
                  <a:txBody>
                    <a:bodyPr/>
                    <a:lstStyle/>
                    <a:p>
                      <a:pPr marL="97790"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Στοιχείο αξιολόγησης</a:t>
                      </a:r>
                      <a:endParaRPr sz="1200">
                        <a:latin typeface="Calibri"/>
                        <a:ea typeface="Calibri"/>
                        <a:cs typeface="Calibri"/>
                        <a:sym typeface="Calibri"/>
                      </a:endParaRPr>
                    </a:p>
                  </a:txBody>
                  <a:tcPr marL="0" marR="0" marT="457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790"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Πώς</a:t>
                      </a:r>
                      <a:endParaRPr sz="1200">
                        <a:latin typeface="Calibri"/>
                        <a:ea typeface="Calibri"/>
                        <a:cs typeface="Calibri"/>
                        <a:sym typeface="Calibri"/>
                      </a:endParaRPr>
                    </a:p>
                  </a:txBody>
                  <a:tcPr marL="0" marR="0" marT="444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Σημειώσεις</a:t>
                      </a:r>
                      <a:endParaRPr sz="1200">
                        <a:latin typeface="Calibri"/>
                        <a:ea typeface="Calibri"/>
                        <a:cs typeface="Calibri"/>
                        <a:sym typeface="Calibri"/>
                      </a:endParaRPr>
                    </a:p>
                  </a:txBody>
                  <a:tcPr marL="0" marR="0" marT="444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1854825">
                <a:tc>
                  <a:txBody>
                    <a:bodyPr/>
                    <a:lstStyle/>
                    <a:p>
                      <a:pPr marL="97790" marR="504825" lvl="0" indent="0" algn="l" rtl="0">
                        <a:lnSpc>
                          <a:spcPct val="151400"/>
                        </a:lnSpc>
                        <a:spcBef>
                          <a:spcPts val="0"/>
                        </a:spcBef>
                        <a:spcAft>
                          <a:spcPts val="0"/>
                        </a:spcAft>
                        <a:buNone/>
                      </a:pPr>
                      <a:r>
                        <a:rPr lang="en-US" sz="1200">
                          <a:latin typeface="Calibri"/>
                          <a:ea typeface="Calibri"/>
                          <a:cs typeface="Calibri"/>
                          <a:sym typeface="Calibri"/>
                        </a:rPr>
                        <a:t>Εργασία μαθημάτων  χαρτοφυλάκιο</a:t>
                      </a:r>
                      <a:endParaRPr sz="1200">
                        <a:latin typeface="Calibri"/>
                        <a:ea typeface="Calibri"/>
                        <a:cs typeface="Calibri"/>
                        <a:sym typeface="Calibri"/>
                      </a:endParaRPr>
                    </a:p>
                  </a:txBody>
                  <a:tcPr marL="0" marR="0" marT="27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790" marR="231775" lvl="0" indent="0" algn="l" rtl="0">
                        <a:lnSpc>
                          <a:spcPct val="105300"/>
                        </a:lnSpc>
                        <a:spcBef>
                          <a:spcPts val="0"/>
                        </a:spcBef>
                        <a:spcAft>
                          <a:spcPts val="0"/>
                        </a:spcAft>
                        <a:buNone/>
                      </a:pPr>
                      <a:r>
                        <a:rPr lang="en-US" sz="900">
                          <a:latin typeface="Calibri"/>
                          <a:ea typeface="Calibri"/>
                          <a:cs typeface="Calibri"/>
                          <a:sym typeface="Calibri"/>
                        </a:rPr>
                        <a:t>Ο μαθητής πρέπει να δημιουργήσει  ένα χαρτοφυλάκιο </a:t>
                      </a:r>
                      <a:r>
                        <a:rPr lang="en-US" sz="900">
                          <a:latin typeface="Times New Roman"/>
                          <a:ea typeface="Times New Roman"/>
                          <a:cs typeface="Times New Roman"/>
                          <a:sym typeface="Times New Roman"/>
                        </a:rPr>
                        <a:t>3000 </a:t>
                      </a:r>
                      <a:r>
                        <a:rPr lang="en-US" sz="900">
                          <a:latin typeface="Calibri"/>
                          <a:ea typeface="Calibri"/>
                          <a:cs typeface="Calibri"/>
                          <a:sym typeface="Calibri"/>
                        </a:rPr>
                        <a:t>λέξεων στο  τέλος της ενότητας</a:t>
                      </a:r>
                      <a:r>
                        <a:rPr lang="en-US" sz="900">
                          <a:latin typeface="Times New Roman"/>
                          <a:ea typeface="Times New Roman"/>
                          <a:cs typeface="Times New Roman"/>
                          <a:sym typeface="Times New Roman"/>
                        </a:rPr>
                        <a:t>, </a:t>
                      </a:r>
                      <a:r>
                        <a:rPr lang="en-US" sz="900">
                          <a:latin typeface="Calibri"/>
                          <a:ea typeface="Calibri"/>
                          <a:cs typeface="Calibri"/>
                          <a:sym typeface="Calibri"/>
                        </a:rPr>
                        <a:t>αποδίδοντας  κατάλογο εργασιών για να αποδείξει  ότι τα αποτελέσματα της μάθησης  έχουν επιτευχθεί</a:t>
                      </a:r>
                      <a:r>
                        <a:rPr lang="en-US"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0" marR="0" marT="393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900">
                          <a:latin typeface="Times New Roman"/>
                          <a:ea typeface="Times New Roman"/>
                          <a:cs typeface="Times New Roman"/>
                          <a:sym typeface="Times New Roman"/>
                        </a:rPr>
                        <a:t>(80%)</a:t>
                      </a:r>
                      <a:endParaRPr sz="900">
                        <a:latin typeface="Times New Roman"/>
                        <a:ea typeface="Times New Roman"/>
                        <a:cs typeface="Times New Roman"/>
                        <a:sym typeface="Times New Roman"/>
                      </a:endParaRPr>
                    </a:p>
                    <a:p>
                      <a:pPr marL="97155" marR="0" lvl="0" indent="0" algn="l" rtl="0">
                        <a:lnSpc>
                          <a:spcPct val="100000"/>
                        </a:lnSpc>
                        <a:spcBef>
                          <a:spcPts val="45"/>
                        </a:spcBef>
                        <a:spcAft>
                          <a:spcPts val="0"/>
                        </a:spcAft>
                        <a:buNone/>
                      </a:pPr>
                      <a:r>
                        <a:rPr lang="en-US" sz="900">
                          <a:latin typeface="Calibri"/>
                          <a:ea typeface="Calibri"/>
                          <a:cs typeface="Calibri"/>
                          <a:sym typeface="Calibri"/>
                        </a:rPr>
                        <a:t>αξιολόγηση</a:t>
                      </a:r>
                      <a:endParaRPr sz="900">
                        <a:latin typeface="Calibri"/>
                        <a:ea typeface="Calibri"/>
                        <a:cs typeface="Calibri"/>
                        <a:sym typeface="Calibri"/>
                      </a:endParaRPr>
                    </a:p>
                  </a:txBody>
                  <a:tcPr marL="0" marR="0" marT="444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1"/>
                  </a:ext>
                </a:extLst>
              </a:tr>
              <a:tr h="1105525">
                <a:tc>
                  <a:txBody>
                    <a:bodyPr/>
                    <a:lstStyle/>
                    <a:p>
                      <a:pPr marL="97790" marR="0" lvl="0" indent="0" algn="l" rtl="0">
                        <a:lnSpc>
                          <a:spcPct val="100000"/>
                        </a:lnSpc>
                        <a:spcBef>
                          <a:spcPts val="0"/>
                        </a:spcBef>
                        <a:spcAft>
                          <a:spcPts val="0"/>
                        </a:spcAft>
                        <a:buNone/>
                      </a:pPr>
                      <a:r>
                        <a:rPr lang="en-US" sz="1200">
                          <a:latin typeface="Calibri"/>
                          <a:ea typeface="Calibri"/>
                          <a:cs typeface="Calibri"/>
                          <a:sym typeface="Calibri"/>
                        </a:rPr>
                        <a:t>Παρουσίαση</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790" marR="149860" lvl="0" indent="0" algn="l" rtl="0">
                        <a:lnSpc>
                          <a:spcPct val="105300"/>
                        </a:lnSpc>
                        <a:spcBef>
                          <a:spcPts val="0"/>
                        </a:spcBef>
                        <a:spcAft>
                          <a:spcPts val="0"/>
                        </a:spcAft>
                        <a:buNone/>
                      </a:pPr>
                      <a:r>
                        <a:rPr lang="en-US" sz="900">
                          <a:latin typeface="Calibri"/>
                          <a:ea typeface="Calibri"/>
                          <a:cs typeface="Calibri"/>
                          <a:sym typeface="Calibri"/>
                        </a:rPr>
                        <a:t>Οι εκπαιδευόμενοι πρέπει να  παρουσιάσουν τα αποτελέσματα του  χαρτοφυλακίου για να αποδείξουν την  κατανόησή τους</a:t>
                      </a:r>
                      <a:r>
                        <a:rPr lang="en-US" sz="900">
                          <a:latin typeface="Times New Roman"/>
                          <a:ea typeface="Times New Roman"/>
                          <a:cs typeface="Times New Roman"/>
                          <a:sym typeface="Times New Roman"/>
                        </a:rPr>
                        <a:t>.</a:t>
                      </a:r>
                      <a:endParaRPr sz="900">
                        <a:latin typeface="Times New Roman"/>
                        <a:ea typeface="Times New Roman"/>
                        <a:cs typeface="Times New Roman"/>
                        <a:sym typeface="Times New Roman"/>
                      </a:endParaRPr>
                    </a:p>
                  </a:txBody>
                  <a:tcPr marL="0" marR="0" marT="40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0" lvl="0" indent="0" algn="l" rtl="0">
                        <a:lnSpc>
                          <a:spcPct val="100000"/>
                        </a:lnSpc>
                        <a:spcBef>
                          <a:spcPts val="0"/>
                        </a:spcBef>
                        <a:spcAft>
                          <a:spcPts val="0"/>
                        </a:spcAft>
                        <a:buNone/>
                      </a:pPr>
                      <a:r>
                        <a:rPr lang="en-US" sz="900">
                          <a:latin typeface="Times New Roman"/>
                          <a:ea typeface="Times New Roman"/>
                          <a:cs typeface="Times New Roman"/>
                          <a:sym typeface="Times New Roman"/>
                        </a:rPr>
                        <a:t>(20%) </a:t>
                      </a:r>
                      <a:r>
                        <a:rPr lang="en-US" sz="900">
                          <a:latin typeface="Calibri"/>
                          <a:ea typeface="Calibri"/>
                          <a:cs typeface="Calibri"/>
                          <a:sym typeface="Calibri"/>
                        </a:rPr>
                        <a:t>αξιολόγηση</a:t>
                      </a:r>
                      <a:endParaRPr sz="900">
                        <a:latin typeface="Calibri"/>
                        <a:ea typeface="Calibri"/>
                        <a:cs typeface="Calibri"/>
                        <a:sym typeface="Calibri"/>
                      </a:endParaRPr>
                    </a:p>
                  </a:txBody>
                  <a:tcPr marL="0" marR="0" marT="47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2"/>
                  </a:ext>
                </a:extLst>
              </a:tr>
              <a:tr h="433700">
                <a:tc>
                  <a:txBody>
                    <a:bodyPr/>
                    <a:lstStyle/>
                    <a:p>
                      <a:pPr marL="97790" marR="0" lvl="0" indent="0" algn="l" rtl="0">
                        <a:lnSpc>
                          <a:spcPct val="100000"/>
                        </a:lnSpc>
                        <a:spcBef>
                          <a:spcPts val="0"/>
                        </a:spcBef>
                        <a:spcAft>
                          <a:spcPts val="0"/>
                        </a:spcAft>
                        <a:buNone/>
                      </a:pPr>
                      <a:r>
                        <a:rPr lang="en-US" sz="1200">
                          <a:latin typeface="Calibri"/>
                          <a:ea typeface="Calibri"/>
                          <a:cs typeface="Calibri"/>
                          <a:sym typeface="Calibri"/>
                        </a:rPr>
                        <a:t>Ομαδική συζήτηση</a:t>
                      </a:r>
                      <a:endParaRPr sz="1200">
                        <a:latin typeface="Calibri"/>
                        <a:ea typeface="Calibri"/>
                        <a:cs typeface="Calibri"/>
                        <a:sym typeface="Calibri"/>
                      </a:endParaRPr>
                    </a:p>
                  </a:txBody>
                  <a:tcPr marL="0" marR="0" marT="457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790" marR="0" lvl="0" indent="0" algn="l" rtl="0">
                        <a:lnSpc>
                          <a:spcPct val="100000"/>
                        </a:lnSpc>
                        <a:spcBef>
                          <a:spcPts val="0"/>
                        </a:spcBef>
                        <a:spcAft>
                          <a:spcPts val="0"/>
                        </a:spcAft>
                        <a:buNone/>
                      </a:pPr>
                      <a:r>
                        <a:rPr lang="en-US" sz="900">
                          <a:latin typeface="Calibri"/>
                          <a:ea typeface="Calibri"/>
                          <a:cs typeface="Calibri"/>
                          <a:sym typeface="Calibri"/>
                        </a:rPr>
                        <a:t>Κατά τη διάρκεια του σεμιναρίου</a:t>
                      </a:r>
                      <a:endParaRPr sz="900">
                        <a:latin typeface="Calibri"/>
                        <a:ea typeface="Calibri"/>
                        <a:cs typeface="Calibri"/>
                        <a:sym typeface="Calibri"/>
                      </a:endParaRPr>
                    </a:p>
                  </a:txBody>
                  <a:tcPr marL="0" marR="0" marT="990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0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3"/>
                  </a:ext>
                </a:extLst>
              </a:tr>
            </a:tbl>
          </a:graphicData>
        </a:graphic>
      </p:graphicFrame>
      <p:sp>
        <p:nvSpPr>
          <p:cNvPr id="4719" name="Google Shape;4719;p288"/>
          <p:cNvSpPr txBox="1"/>
          <p:nvPr/>
        </p:nvSpPr>
        <p:spPr>
          <a:xfrm>
            <a:off x="902969" y="615029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23"/>
        <p:cNvGrpSpPr/>
        <p:nvPr/>
      </p:nvGrpSpPr>
      <p:grpSpPr>
        <a:xfrm>
          <a:off x="0" y="0"/>
          <a:ext cx="0" cy="0"/>
          <a:chOff x="0" y="0"/>
          <a:chExt cx="0" cy="0"/>
        </a:xfrm>
      </p:grpSpPr>
      <p:sp>
        <p:nvSpPr>
          <p:cNvPr id="4724" name="Google Shape;4724;p289"/>
          <p:cNvSpPr txBox="1">
            <a:spLocks noGrp="1"/>
          </p:cNvSpPr>
          <p:nvPr>
            <p:ph type="title"/>
          </p:nvPr>
        </p:nvSpPr>
        <p:spPr>
          <a:xfrm>
            <a:off x="875030" y="728345"/>
            <a:ext cx="223139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Εισαγωγή στο  ISO/IEC 27001</a:t>
            </a:r>
            <a:endParaRPr/>
          </a:p>
        </p:txBody>
      </p:sp>
      <p:sp>
        <p:nvSpPr>
          <p:cNvPr id="4725" name="Google Shape;4725;p289"/>
          <p:cNvSpPr txBox="1"/>
          <p:nvPr/>
        </p:nvSpPr>
        <p:spPr>
          <a:xfrm>
            <a:off x="875030" y="1953895"/>
            <a:ext cx="5566410" cy="2571750"/>
          </a:xfrm>
          <a:prstGeom prst="rect">
            <a:avLst/>
          </a:prstGeom>
          <a:noFill/>
          <a:ln>
            <a:noFill/>
          </a:ln>
        </p:spPr>
        <p:txBody>
          <a:bodyPr spcFirstLastPara="1" wrap="square" lIns="0" tIns="12700" rIns="0" bIns="0" anchor="t" anchorCtr="0">
            <a:spAutoFit/>
          </a:bodyPr>
          <a:lstStyle/>
          <a:p>
            <a:pPr marL="12700" marR="13970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Το ISO/IEC 27001 είναι το πιο γνωστό πρότυπο παγκοσμίως για τα συστήματα διαχείρισης  της ασφάλειας των πληροφοριών ISMS). Καθορίζει τις απαιτήσεις που πρέπει να πληροί  ένα ISMS.</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Το πρότυπο ISO/IEC 27001 παρέχει στις εταιρείες κάθε μεγέθους και σε όλους τους  τομείς δραστηριότητας καθοδήγηση για την καθιέρωση, την υλοποίηση, τη διατήρηση  και τη συνεχή βελτίωση ενός συστήματος διαχείρισης της ασφάλειας των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50">
              <a:solidFill>
                <a:schemeClr val="dk1"/>
              </a:solidFill>
              <a:latin typeface="Calibri"/>
              <a:ea typeface="Calibri"/>
              <a:cs typeface="Calibri"/>
              <a:sym typeface="Calibri"/>
            </a:endParaRPr>
          </a:p>
          <a:p>
            <a:pPr marL="12700" marR="38735"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Η συμμόρφωση με το πρότυπο ISO/IEC 27001 σημαίνει ότι μια οργάνωση ή μια  επιχείρηση έχει θέσει σε εφαρμογή σύστημα για τη διαχείριση των κινδύνων που  σχετίζονται με την ασφάλεια των δεδομένων που κατέχει ή χειρίζεται η εταιρεία και  ότι το σύστημα αυτό σέβεται όλες τις βέλτιστες πρακτικές και αρχές που  κατοχυρώνονται στο παρόν διεθνές πρότυπο.</a:t>
            </a:r>
            <a:endParaRPr sz="1050">
              <a:solidFill>
                <a:schemeClr val="dk1"/>
              </a:solidFill>
              <a:latin typeface="Calibri"/>
              <a:ea typeface="Calibri"/>
              <a:cs typeface="Calibri"/>
              <a:sym typeface="Calibri"/>
            </a:endParaRPr>
          </a:p>
          <a:p>
            <a:pPr marL="0" marR="0" lvl="0" indent="0" algn="l" rtl="0">
              <a:lnSpc>
                <a:spcPct val="100000"/>
              </a:lnSpc>
              <a:spcBef>
                <a:spcPts val="30"/>
              </a:spcBef>
              <a:spcAft>
                <a:spcPts val="0"/>
              </a:spcAft>
              <a:buNone/>
            </a:pPr>
            <a:endParaRPr sz="800">
              <a:solidFill>
                <a:schemeClr val="dk1"/>
              </a:solidFill>
              <a:latin typeface="Calibri"/>
              <a:ea typeface="Calibri"/>
              <a:cs typeface="Calibri"/>
              <a:sym typeface="Calibri"/>
            </a:endParaRPr>
          </a:p>
          <a:p>
            <a:pPr marL="254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://www.iso.org/standard/2</a:t>
            </a:r>
            <a:r>
              <a:rPr lang="en-US" sz="900">
                <a:solidFill>
                  <a:schemeClr val="dk1"/>
                </a:solidFill>
                <a:latin typeface="Calibri"/>
                <a:ea typeface="Calibri"/>
                <a:cs typeface="Calibri"/>
                <a:sym typeface="Calibri"/>
              </a:rPr>
              <a:t>7001</a:t>
            </a:r>
            <a:endParaRPr sz="900">
              <a:solidFill>
                <a:schemeClr val="dk1"/>
              </a:solidFill>
              <a:latin typeface="Calibri"/>
              <a:ea typeface="Calibri"/>
              <a:cs typeface="Calibri"/>
              <a:sym typeface="Calibri"/>
            </a:endParaRPr>
          </a:p>
        </p:txBody>
      </p:sp>
      <p:sp>
        <p:nvSpPr>
          <p:cNvPr id="4726" name="Google Shape;4726;p28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7" name="Google Shape;4727;p289"/>
          <p:cNvSpPr txBox="1"/>
          <p:nvPr/>
        </p:nvSpPr>
        <p:spPr>
          <a:xfrm>
            <a:off x="11127422" y="471900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48</a:t>
            </a:r>
            <a:endParaRPr sz="700">
              <a:solidFill>
                <a:schemeClr val="dk1"/>
              </a:solidFill>
              <a:latin typeface="Calibri"/>
              <a:ea typeface="Calibri"/>
              <a:cs typeface="Calibri"/>
              <a:sym typeface="Calibri"/>
            </a:endParaRPr>
          </a:p>
        </p:txBody>
      </p:sp>
      <p:pic>
        <p:nvPicPr>
          <p:cNvPr id="4728" name="Google Shape;4728;p289"/>
          <p:cNvPicPr preferRelativeResize="0"/>
          <p:nvPr/>
        </p:nvPicPr>
        <p:blipFill rotWithShape="1">
          <a:blip r:embed="rId4">
            <a:alphaModFix/>
          </a:blip>
          <a:srcRect/>
          <a:stretch/>
        </p:blipFill>
        <p:spPr>
          <a:xfrm>
            <a:off x="7163752" y="0"/>
            <a:ext cx="5024755"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4733" name="Google Shape;4733;p290"/>
          <p:cNvSpPr txBox="1"/>
          <p:nvPr/>
        </p:nvSpPr>
        <p:spPr>
          <a:xfrm>
            <a:off x="875030" y="699452"/>
            <a:ext cx="3326765" cy="1045210"/>
          </a:xfrm>
          <a:prstGeom prst="rect">
            <a:avLst/>
          </a:prstGeom>
          <a:noFill/>
          <a:ln>
            <a:noFill/>
          </a:ln>
        </p:spPr>
        <p:txBody>
          <a:bodyPr spcFirstLastPara="1" wrap="square" lIns="0" tIns="156825"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ISO/IEC 27001</a:t>
            </a:r>
            <a:endParaRPr sz="2400">
              <a:solidFill>
                <a:schemeClr val="dk1"/>
              </a:solidFill>
              <a:latin typeface="Times New Roman"/>
              <a:ea typeface="Times New Roman"/>
              <a:cs typeface="Times New Roman"/>
              <a:sym typeface="Times New Roman"/>
            </a:endParaRPr>
          </a:p>
          <a:p>
            <a:pPr marL="12700" marR="0" lvl="0" indent="0" algn="l" rtl="0">
              <a:lnSpc>
                <a:spcPct val="100000"/>
              </a:lnSpc>
              <a:spcBef>
                <a:spcPts val="1135"/>
              </a:spcBef>
              <a:spcAft>
                <a:spcPts val="0"/>
              </a:spcAft>
              <a:buNone/>
            </a:pPr>
            <a:r>
              <a:rPr lang="en-US" sz="2400">
                <a:solidFill>
                  <a:schemeClr val="dk1"/>
                </a:solidFill>
                <a:latin typeface="Times New Roman"/>
                <a:ea typeface="Times New Roman"/>
                <a:cs typeface="Times New Roman"/>
                <a:sym typeface="Times New Roman"/>
              </a:rPr>
              <a:t>Ιστορικό αναθεώρησης</a:t>
            </a:r>
            <a:endParaRPr sz="2400">
              <a:solidFill>
                <a:schemeClr val="dk1"/>
              </a:solidFill>
              <a:latin typeface="Times New Roman"/>
              <a:ea typeface="Times New Roman"/>
              <a:cs typeface="Times New Roman"/>
              <a:sym typeface="Times New Roman"/>
            </a:endParaRPr>
          </a:p>
        </p:txBody>
      </p:sp>
      <p:grpSp>
        <p:nvGrpSpPr>
          <p:cNvPr id="4734" name="Google Shape;4734;p290"/>
          <p:cNvGrpSpPr/>
          <p:nvPr/>
        </p:nvGrpSpPr>
        <p:grpSpPr>
          <a:xfrm>
            <a:off x="6893242" y="0"/>
            <a:ext cx="5295265" cy="6858000"/>
            <a:chOff x="6893242" y="0"/>
            <a:chExt cx="5295265" cy="6858000"/>
          </a:xfrm>
        </p:grpSpPr>
        <p:sp>
          <p:nvSpPr>
            <p:cNvPr id="4735" name="Google Shape;4735;p29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36" name="Google Shape;4736;p290"/>
            <p:cNvPicPr preferRelativeResize="0"/>
            <p:nvPr/>
          </p:nvPicPr>
          <p:blipFill rotWithShape="1">
            <a:blip r:embed="rId3">
              <a:alphaModFix/>
            </a:blip>
            <a:srcRect/>
            <a:stretch/>
          </p:blipFill>
          <p:spPr>
            <a:xfrm>
              <a:off x="7163752" y="0"/>
              <a:ext cx="5024755" cy="6858000"/>
            </a:xfrm>
            <a:prstGeom prst="rect">
              <a:avLst/>
            </a:prstGeom>
            <a:noFill/>
            <a:ln>
              <a:noFill/>
            </a:ln>
          </p:spPr>
        </p:pic>
      </p:grpSp>
      <p:grpSp>
        <p:nvGrpSpPr>
          <p:cNvPr id="4737" name="Google Shape;4737;p290"/>
          <p:cNvGrpSpPr/>
          <p:nvPr/>
        </p:nvGrpSpPr>
        <p:grpSpPr>
          <a:xfrm>
            <a:off x="755650" y="2252345"/>
            <a:ext cx="5838190" cy="3755072"/>
            <a:chOff x="755650" y="2252345"/>
            <a:chExt cx="5838190" cy="3755072"/>
          </a:xfrm>
        </p:grpSpPr>
        <p:sp>
          <p:nvSpPr>
            <p:cNvPr id="4738" name="Google Shape;4738;p290"/>
            <p:cNvSpPr/>
            <p:nvPr/>
          </p:nvSpPr>
          <p:spPr>
            <a:xfrm>
              <a:off x="796290" y="2252345"/>
              <a:ext cx="5797550" cy="3051810"/>
            </a:xfrm>
            <a:custGeom>
              <a:avLst/>
              <a:gdLst/>
              <a:ahLst/>
              <a:cxnLst/>
              <a:rect l="l" t="t" r="r" b="b"/>
              <a:pathLst>
                <a:path w="5797550" h="3051810" extrusionOk="0">
                  <a:moveTo>
                    <a:pt x="5797550" y="0"/>
                  </a:moveTo>
                  <a:lnTo>
                    <a:pt x="0" y="0"/>
                  </a:lnTo>
                  <a:lnTo>
                    <a:pt x="0" y="3051810"/>
                  </a:lnTo>
                  <a:lnTo>
                    <a:pt x="5797550" y="3051810"/>
                  </a:lnTo>
                  <a:lnTo>
                    <a:pt x="5797550" y="0"/>
                  </a:lnTo>
                  <a:close/>
                </a:path>
              </a:pathLst>
            </a:custGeom>
            <a:solidFill>
              <a:srgbClr val="F4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39" name="Google Shape;4739;p290"/>
            <p:cNvPicPr preferRelativeResize="0"/>
            <p:nvPr/>
          </p:nvPicPr>
          <p:blipFill rotWithShape="1">
            <a:blip r:embed="rId4">
              <a:alphaModFix/>
            </a:blip>
            <a:srcRect/>
            <a:stretch/>
          </p:blipFill>
          <p:spPr>
            <a:xfrm>
              <a:off x="755650" y="3429317"/>
              <a:ext cx="5838190" cy="2578100"/>
            </a:xfrm>
            <a:prstGeom prst="rect">
              <a:avLst/>
            </a:prstGeom>
            <a:noFill/>
            <a:ln>
              <a:noFill/>
            </a:ln>
          </p:spPr>
        </p:pic>
        <p:pic>
          <p:nvPicPr>
            <p:cNvPr id="4740" name="Google Shape;4740;p290"/>
            <p:cNvPicPr preferRelativeResize="0"/>
            <p:nvPr/>
          </p:nvPicPr>
          <p:blipFill rotWithShape="1">
            <a:blip r:embed="rId5">
              <a:alphaModFix/>
            </a:blip>
            <a:srcRect/>
            <a:stretch/>
          </p:blipFill>
          <p:spPr>
            <a:xfrm>
              <a:off x="824230" y="2659697"/>
              <a:ext cx="1775460" cy="769620"/>
            </a:xfrm>
            <a:prstGeom prst="rect">
              <a:avLst/>
            </a:prstGeom>
            <a:noFill/>
            <a:ln>
              <a:noFill/>
            </a:ln>
          </p:spPr>
        </p:pic>
      </p:grpSp>
      <p:sp>
        <p:nvSpPr>
          <p:cNvPr id="4741" name="Google Shape;4741;p290"/>
          <p:cNvSpPr txBox="1"/>
          <p:nvPr/>
        </p:nvSpPr>
        <p:spPr>
          <a:xfrm>
            <a:off x="923925" y="2344420"/>
            <a:ext cx="7175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rgbClr val="70777C"/>
                </a:solidFill>
                <a:latin typeface="Calibri"/>
                <a:ea typeface="Calibri"/>
                <a:cs typeface="Calibri"/>
                <a:sym typeface="Calibri"/>
              </a:rPr>
              <a:t>Περισσότερα</a:t>
            </a:r>
            <a:endParaRPr sz="900">
              <a:solidFill>
                <a:schemeClr val="dk1"/>
              </a:solidFill>
              <a:latin typeface="Calibri"/>
              <a:ea typeface="Calibri"/>
              <a:cs typeface="Calibri"/>
              <a:sym typeface="Calibri"/>
            </a:endParaRPr>
          </a:p>
        </p:txBody>
      </p:sp>
      <p:sp>
        <p:nvSpPr>
          <p:cNvPr id="4742" name="Google Shape;4742;p290"/>
          <p:cNvSpPr txBox="1"/>
          <p:nvPr/>
        </p:nvSpPr>
        <p:spPr>
          <a:xfrm>
            <a:off x="902969" y="634777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743" name="Google Shape;4743;p290"/>
          <p:cNvSpPr txBox="1"/>
          <p:nvPr/>
        </p:nvSpPr>
        <p:spPr>
          <a:xfrm>
            <a:off x="11127422" y="639413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49</a:t>
            </a:r>
            <a:endParaRPr sz="7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66"/>
        <p:cNvGrpSpPr/>
        <p:nvPr/>
      </p:nvGrpSpPr>
      <p:grpSpPr>
        <a:xfrm>
          <a:off x="0" y="0"/>
          <a:ext cx="0" cy="0"/>
          <a:chOff x="0" y="0"/>
          <a:chExt cx="0" cy="0"/>
        </a:xfrm>
      </p:grpSpPr>
      <p:sp>
        <p:nvSpPr>
          <p:cNvPr id="4367" name="Google Shape;4367;p246"/>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8" name="Google Shape;4368;p246"/>
          <p:cNvSpPr txBox="1"/>
          <p:nvPr/>
        </p:nvSpPr>
        <p:spPr>
          <a:xfrm>
            <a:off x="6587490" y="232409"/>
            <a:ext cx="8356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WHO</a:t>
            </a:r>
            <a:endParaRPr sz="2400">
              <a:solidFill>
                <a:schemeClr val="dk1"/>
              </a:solidFill>
              <a:latin typeface="Times New Roman"/>
              <a:ea typeface="Times New Roman"/>
              <a:cs typeface="Times New Roman"/>
              <a:sym typeface="Times New Roman"/>
            </a:endParaRPr>
          </a:p>
        </p:txBody>
      </p:sp>
      <p:sp>
        <p:nvSpPr>
          <p:cNvPr id="4369" name="Google Shape;4369;p246"/>
          <p:cNvSpPr txBox="1">
            <a:spLocks noGrp="1"/>
          </p:cNvSpPr>
          <p:nvPr>
            <p:ph type="title"/>
          </p:nvPr>
        </p:nvSpPr>
        <p:spPr>
          <a:xfrm>
            <a:off x="6577330" y="962342"/>
            <a:ext cx="4035425"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Προφίλ των συμμετεχόντων στην κατάρτιση</a:t>
            </a:r>
            <a:endParaRPr sz="1600">
              <a:latin typeface="Calibri"/>
              <a:ea typeface="Calibri"/>
              <a:cs typeface="Calibri"/>
              <a:sym typeface="Calibri"/>
            </a:endParaRPr>
          </a:p>
        </p:txBody>
      </p:sp>
      <p:sp>
        <p:nvSpPr>
          <p:cNvPr id="4370" name="Google Shape;4370;p246"/>
          <p:cNvSpPr txBox="1"/>
          <p:nvPr/>
        </p:nvSpPr>
        <p:spPr>
          <a:xfrm>
            <a:off x="6577330" y="1703387"/>
            <a:ext cx="3889375" cy="1591945"/>
          </a:xfrm>
          <a:prstGeom prst="rect">
            <a:avLst/>
          </a:prstGeom>
          <a:noFill/>
          <a:ln>
            <a:noFill/>
          </a:ln>
        </p:spPr>
        <p:txBody>
          <a:bodyPr spcFirstLastPara="1" wrap="square" lIns="0" tIns="0" rIns="0" bIns="0" anchor="t" anchorCtr="0">
            <a:spAutoFit/>
          </a:bodyPr>
          <a:lstStyle/>
          <a:p>
            <a:pPr marL="286385" marR="0" lvl="0" indent="-273685" algn="l" rtl="0">
              <a:lnSpc>
                <a:spcPct val="142222"/>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Επαγγελματίας πληροφορικής</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1150"/>
              <a:buFont typeface="Courier New"/>
              <a:buNone/>
            </a:pPr>
            <a:endParaRPr sz="11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Επαγγελματίες ασφαλείας</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1150"/>
              <a:buFont typeface="Courier New"/>
              <a:buNone/>
            </a:pPr>
            <a:endParaRPr sz="11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Επιχειρηματικοί ηγέτες</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350">
              <a:solidFill>
                <a:schemeClr val="dk1"/>
              </a:solidFill>
              <a:latin typeface="Calibri"/>
              <a:ea typeface="Calibri"/>
              <a:cs typeface="Calibri"/>
              <a:sym typeface="Calibri"/>
            </a:endParaRPr>
          </a:p>
          <a:p>
            <a:pPr marL="12700" marR="5080" lvl="0" indent="0" algn="l" rtl="0">
              <a:lnSpc>
                <a:spcPct val="100000"/>
              </a:lnSpc>
              <a:spcBef>
                <a:spcPts val="5"/>
              </a:spcBef>
              <a:spcAft>
                <a:spcPts val="0"/>
              </a:spcAft>
              <a:buNone/>
            </a:pPr>
            <a:r>
              <a:rPr lang="en-US" sz="900">
                <a:solidFill>
                  <a:srgbClr val="FFFFFF"/>
                </a:solidFill>
                <a:latin typeface="Calibri"/>
                <a:ea typeface="Calibri"/>
                <a:cs typeface="Calibri"/>
                <a:sym typeface="Calibri"/>
              </a:rPr>
              <a:t>και κάθε άλλον επαγγελματία που χρειάζεται ή θέλει να κατανοήσει  τις βασικές έννοιες που σχετίζονται με τη διαχείριση κινδύνων και τη  διακυβέρνηση της κυβερνοασφάλειας.</a:t>
            </a:r>
            <a:endParaRPr sz="900">
              <a:solidFill>
                <a:schemeClr val="dk1"/>
              </a:solidFill>
              <a:latin typeface="Calibri"/>
              <a:ea typeface="Calibri"/>
              <a:cs typeface="Calibri"/>
              <a:sym typeface="Calibri"/>
            </a:endParaRPr>
          </a:p>
        </p:txBody>
      </p:sp>
      <p:grpSp>
        <p:nvGrpSpPr>
          <p:cNvPr id="4371" name="Google Shape;4371;p246"/>
          <p:cNvGrpSpPr/>
          <p:nvPr/>
        </p:nvGrpSpPr>
        <p:grpSpPr>
          <a:xfrm>
            <a:off x="0" y="0"/>
            <a:ext cx="6043295" cy="6858000"/>
            <a:chOff x="0" y="0"/>
            <a:chExt cx="6043295" cy="6858000"/>
          </a:xfrm>
        </p:grpSpPr>
        <p:sp>
          <p:nvSpPr>
            <p:cNvPr id="4372" name="Google Shape;4372;p24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3" name="Google Shape;4373;p246"/>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4" name="Google Shape;4374;p246"/>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75" name="Google Shape;4375;p246"/>
            <p:cNvPicPr preferRelativeResize="0"/>
            <p:nvPr/>
          </p:nvPicPr>
          <p:blipFill rotWithShape="1">
            <a:blip r:embed="rId3">
              <a:alphaModFix/>
            </a:blip>
            <a:srcRect/>
            <a:stretch/>
          </p:blipFill>
          <p:spPr>
            <a:xfrm>
              <a:off x="0" y="0"/>
              <a:ext cx="5840729" cy="6858000"/>
            </a:xfrm>
            <a:prstGeom prst="rect">
              <a:avLst/>
            </a:prstGeom>
            <a:noFill/>
            <a:ln>
              <a:noFill/>
            </a:ln>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47"/>
        <p:cNvGrpSpPr/>
        <p:nvPr/>
      </p:nvGrpSpPr>
      <p:grpSpPr>
        <a:xfrm>
          <a:off x="0" y="0"/>
          <a:ext cx="0" cy="0"/>
          <a:chOff x="0" y="0"/>
          <a:chExt cx="0" cy="0"/>
        </a:xfrm>
      </p:grpSpPr>
      <p:grpSp>
        <p:nvGrpSpPr>
          <p:cNvPr id="4748" name="Google Shape;4748;p291"/>
          <p:cNvGrpSpPr/>
          <p:nvPr/>
        </p:nvGrpSpPr>
        <p:grpSpPr>
          <a:xfrm>
            <a:off x="6893242" y="0"/>
            <a:ext cx="5295265" cy="6858000"/>
            <a:chOff x="6893242" y="0"/>
            <a:chExt cx="5295265" cy="6858000"/>
          </a:xfrm>
        </p:grpSpPr>
        <p:sp>
          <p:nvSpPr>
            <p:cNvPr id="4749" name="Google Shape;4749;p29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50" name="Google Shape;4750;p291"/>
            <p:cNvPicPr preferRelativeResize="0"/>
            <p:nvPr/>
          </p:nvPicPr>
          <p:blipFill rotWithShape="1">
            <a:blip r:embed="rId3">
              <a:alphaModFix/>
            </a:blip>
            <a:srcRect/>
            <a:stretch/>
          </p:blipFill>
          <p:spPr>
            <a:xfrm>
              <a:off x="7163752" y="0"/>
              <a:ext cx="5024755" cy="6858000"/>
            </a:xfrm>
            <a:prstGeom prst="rect">
              <a:avLst/>
            </a:prstGeom>
            <a:noFill/>
            <a:ln>
              <a:noFill/>
            </a:ln>
          </p:spPr>
        </p:pic>
      </p:grpSp>
      <p:sp>
        <p:nvSpPr>
          <p:cNvPr id="4751" name="Google Shape;4751;p291"/>
          <p:cNvSpPr txBox="1">
            <a:spLocks noGrp="1"/>
          </p:cNvSpPr>
          <p:nvPr>
            <p:ph type="title"/>
          </p:nvPr>
        </p:nvSpPr>
        <p:spPr>
          <a:xfrm>
            <a:off x="875030" y="1214120"/>
            <a:ext cx="309689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ISO/IEC 27001</a:t>
            </a:r>
            <a:endParaRPr/>
          </a:p>
        </p:txBody>
      </p:sp>
      <p:sp>
        <p:nvSpPr>
          <p:cNvPr id="4752" name="Google Shape;4752;p291"/>
          <p:cNvSpPr txBox="1"/>
          <p:nvPr/>
        </p:nvSpPr>
        <p:spPr>
          <a:xfrm>
            <a:off x="902969" y="5773102"/>
            <a:ext cx="346011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://www.iso.org/obp/ui/en/#iso:std:iso-iec:27001:ed</a:t>
            </a:r>
            <a:r>
              <a:rPr lang="en-US" sz="900">
                <a:solidFill>
                  <a:schemeClr val="dk1"/>
                </a:solidFill>
                <a:latin typeface="Calibri"/>
                <a:ea typeface="Calibri"/>
                <a:cs typeface="Calibri"/>
                <a:sym typeface="Calibri"/>
              </a:rPr>
              <a:t>-3:v1:en</a:t>
            </a:r>
            <a:endParaRPr sz="900">
              <a:solidFill>
                <a:schemeClr val="dk1"/>
              </a:solidFill>
              <a:latin typeface="Calibri"/>
              <a:ea typeface="Calibri"/>
              <a:cs typeface="Calibri"/>
              <a:sym typeface="Calibri"/>
            </a:endParaRPr>
          </a:p>
        </p:txBody>
      </p:sp>
      <p:pic>
        <p:nvPicPr>
          <p:cNvPr id="4753" name="Google Shape;4753;p291"/>
          <p:cNvPicPr preferRelativeResize="0"/>
          <p:nvPr/>
        </p:nvPicPr>
        <p:blipFill rotWithShape="1">
          <a:blip r:embed="rId5">
            <a:alphaModFix/>
          </a:blip>
          <a:srcRect/>
          <a:stretch/>
        </p:blipFill>
        <p:spPr>
          <a:xfrm>
            <a:off x="847089" y="2094229"/>
            <a:ext cx="2548890" cy="3383279"/>
          </a:xfrm>
          <a:prstGeom prst="rect">
            <a:avLst/>
          </a:prstGeom>
          <a:noFill/>
          <a:ln>
            <a:noFill/>
          </a:ln>
        </p:spPr>
      </p:pic>
      <p:sp>
        <p:nvSpPr>
          <p:cNvPr id="4754" name="Google Shape;4754;p291"/>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755" name="Google Shape;4755;p291"/>
          <p:cNvSpPr txBox="1"/>
          <p:nvPr/>
        </p:nvSpPr>
        <p:spPr>
          <a:xfrm>
            <a:off x="11102022" y="6094412"/>
            <a:ext cx="234950" cy="118110"/>
          </a:xfrm>
          <a:prstGeom prst="rect">
            <a:avLst/>
          </a:prstGeom>
          <a:noFill/>
          <a:ln>
            <a:noFill/>
          </a:ln>
        </p:spPr>
        <p:txBody>
          <a:bodyPr spcFirstLastPara="1" wrap="square" lIns="0" tIns="0" rIns="0" bIns="0" anchor="t" anchorCtr="0">
            <a:spAutoFit/>
          </a:bodyPr>
          <a:lstStyle/>
          <a:p>
            <a:pPr marL="100330" marR="0" lvl="0" indent="0" algn="l" rtl="0">
              <a:lnSpc>
                <a:spcPct val="110000"/>
              </a:lnSpc>
              <a:spcBef>
                <a:spcPts val="0"/>
              </a:spcBef>
              <a:spcAft>
                <a:spcPts val="0"/>
              </a:spcAft>
              <a:buNone/>
            </a:pPr>
            <a:r>
              <a:rPr lang="en-US" sz="700">
                <a:solidFill>
                  <a:schemeClr val="dk1"/>
                </a:solidFill>
                <a:latin typeface="Calibri"/>
                <a:ea typeface="Calibri"/>
                <a:cs typeface="Calibri"/>
                <a:sym typeface="Calibri"/>
              </a:rPr>
              <a:t>50</a:t>
            </a:r>
            <a:endParaRPr sz="7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grpSp>
        <p:nvGrpSpPr>
          <p:cNvPr id="4760" name="Google Shape;4760;p292"/>
          <p:cNvGrpSpPr/>
          <p:nvPr/>
        </p:nvGrpSpPr>
        <p:grpSpPr>
          <a:xfrm>
            <a:off x="6893242" y="0"/>
            <a:ext cx="5295265" cy="6858000"/>
            <a:chOff x="6893242" y="0"/>
            <a:chExt cx="5295265" cy="6858000"/>
          </a:xfrm>
        </p:grpSpPr>
        <p:sp>
          <p:nvSpPr>
            <p:cNvPr id="4761" name="Google Shape;4761;p29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62" name="Google Shape;4762;p292"/>
            <p:cNvPicPr preferRelativeResize="0"/>
            <p:nvPr/>
          </p:nvPicPr>
          <p:blipFill rotWithShape="1">
            <a:blip r:embed="rId3">
              <a:alphaModFix/>
            </a:blip>
            <a:srcRect/>
            <a:stretch/>
          </p:blipFill>
          <p:spPr>
            <a:xfrm>
              <a:off x="7163752" y="0"/>
              <a:ext cx="5024755" cy="6858000"/>
            </a:xfrm>
            <a:prstGeom prst="rect">
              <a:avLst/>
            </a:prstGeom>
            <a:noFill/>
            <a:ln>
              <a:noFill/>
            </a:ln>
          </p:spPr>
        </p:pic>
      </p:grpSp>
      <p:sp>
        <p:nvSpPr>
          <p:cNvPr id="4763" name="Google Shape;4763;p292"/>
          <p:cNvSpPr txBox="1">
            <a:spLocks noGrp="1"/>
          </p:cNvSpPr>
          <p:nvPr>
            <p:ph type="title"/>
          </p:nvPr>
        </p:nvSpPr>
        <p:spPr>
          <a:xfrm>
            <a:off x="875030" y="1214120"/>
            <a:ext cx="309689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ISO/IEC 27001</a:t>
            </a:r>
            <a:endParaRPr/>
          </a:p>
        </p:txBody>
      </p:sp>
      <p:sp>
        <p:nvSpPr>
          <p:cNvPr id="4764" name="Google Shape;4764;p292"/>
          <p:cNvSpPr txBox="1"/>
          <p:nvPr/>
        </p:nvSpPr>
        <p:spPr>
          <a:xfrm>
            <a:off x="902969" y="5772784"/>
            <a:ext cx="346011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://www.iso.org/obp/ui/en/#iso:std:iso-iec:27001:ed</a:t>
            </a:r>
            <a:r>
              <a:rPr lang="en-US" sz="900">
                <a:solidFill>
                  <a:schemeClr val="dk1"/>
                </a:solidFill>
                <a:latin typeface="Calibri"/>
                <a:ea typeface="Calibri"/>
                <a:cs typeface="Calibri"/>
                <a:sym typeface="Calibri"/>
              </a:rPr>
              <a:t>-3:v1:en</a:t>
            </a:r>
            <a:endParaRPr sz="900">
              <a:solidFill>
                <a:schemeClr val="dk1"/>
              </a:solidFill>
              <a:latin typeface="Calibri"/>
              <a:ea typeface="Calibri"/>
              <a:cs typeface="Calibri"/>
              <a:sym typeface="Calibri"/>
            </a:endParaRPr>
          </a:p>
        </p:txBody>
      </p:sp>
      <p:grpSp>
        <p:nvGrpSpPr>
          <p:cNvPr id="4765" name="Google Shape;4765;p292"/>
          <p:cNvGrpSpPr/>
          <p:nvPr/>
        </p:nvGrpSpPr>
        <p:grpSpPr>
          <a:xfrm>
            <a:off x="719455" y="2007235"/>
            <a:ext cx="3382010" cy="3461067"/>
            <a:chOff x="719455" y="2007235"/>
            <a:chExt cx="3382010" cy="3461067"/>
          </a:xfrm>
        </p:grpSpPr>
        <p:pic>
          <p:nvPicPr>
            <p:cNvPr id="4766" name="Google Shape;4766;p292"/>
            <p:cNvPicPr preferRelativeResize="0"/>
            <p:nvPr/>
          </p:nvPicPr>
          <p:blipFill rotWithShape="1">
            <a:blip r:embed="rId5">
              <a:alphaModFix/>
            </a:blip>
            <a:srcRect/>
            <a:stretch/>
          </p:blipFill>
          <p:spPr>
            <a:xfrm>
              <a:off x="847090" y="2093912"/>
              <a:ext cx="2542222" cy="3374390"/>
            </a:xfrm>
            <a:prstGeom prst="rect">
              <a:avLst/>
            </a:prstGeom>
            <a:noFill/>
            <a:ln>
              <a:noFill/>
            </a:ln>
          </p:spPr>
        </p:pic>
        <p:sp>
          <p:nvSpPr>
            <p:cNvPr id="4767" name="Google Shape;4767;p292"/>
            <p:cNvSpPr/>
            <p:nvPr/>
          </p:nvSpPr>
          <p:spPr>
            <a:xfrm>
              <a:off x="719455" y="2007235"/>
              <a:ext cx="1402080" cy="3161030"/>
            </a:xfrm>
            <a:custGeom>
              <a:avLst/>
              <a:gdLst/>
              <a:ahLst/>
              <a:cxnLst/>
              <a:rect l="l" t="t" r="r" b="b"/>
              <a:pathLst>
                <a:path w="1402080" h="3161029" extrusionOk="0">
                  <a:moveTo>
                    <a:pt x="0" y="188912"/>
                  </a:moveTo>
                  <a:lnTo>
                    <a:pt x="1402080" y="188912"/>
                  </a:lnTo>
                  <a:lnTo>
                    <a:pt x="1402080" y="0"/>
                  </a:lnTo>
                  <a:lnTo>
                    <a:pt x="0" y="0"/>
                  </a:lnTo>
                  <a:lnTo>
                    <a:pt x="0" y="188912"/>
                  </a:lnTo>
                </a:path>
                <a:path w="1402080" h="3161029" extrusionOk="0">
                  <a:moveTo>
                    <a:pt x="0" y="786129"/>
                  </a:moveTo>
                  <a:lnTo>
                    <a:pt x="1402080" y="786129"/>
                  </a:lnTo>
                  <a:lnTo>
                    <a:pt x="1402080" y="596900"/>
                  </a:lnTo>
                  <a:lnTo>
                    <a:pt x="0" y="596900"/>
                  </a:lnTo>
                  <a:lnTo>
                    <a:pt x="0" y="786129"/>
                  </a:lnTo>
                </a:path>
                <a:path w="1402080" h="3161029" extrusionOk="0">
                  <a:moveTo>
                    <a:pt x="0" y="1228407"/>
                  </a:moveTo>
                  <a:lnTo>
                    <a:pt x="1402080" y="1228407"/>
                  </a:lnTo>
                  <a:lnTo>
                    <a:pt x="1402080" y="1039494"/>
                  </a:lnTo>
                  <a:lnTo>
                    <a:pt x="0" y="1039494"/>
                  </a:lnTo>
                  <a:lnTo>
                    <a:pt x="0" y="1228407"/>
                  </a:lnTo>
                </a:path>
                <a:path w="1402080" h="3161029" extrusionOk="0">
                  <a:moveTo>
                    <a:pt x="0" y="1576387"/>
                  </a:moveTo>
                  <a:lnTo>
                    <a:pt x="1402080" y="1576387"/>
                  </a:lnTo>
                  <a:lnTo>
                    <a:pt x="1402080" y="1387475"/>
                  </a:lnTo>
                  <a:lnTo>
                    <a:pt x="0" y="1387475"/>
                  </a:lnTo>
                  <a:lnTo>
                    <a:pt x="0" y="1576387"/>
                  </a:lnTo>
                </a:path>
                <a:path w="1402080" h="3161029" extrusionOk="0">
                  <a:moveTo>
                    <a:pt x="0" y="2263140"/>
                  </a:moveTo>
                  <a:lnTo>
                    <a:pt x="1402080" y="2263140"/>
                  </a:lnTo>
                  <a:lnTo>
                    <a:pt x="1402080" y="2074227"/>
                  </a:lnTo>
                  <a:lnTo>
                    <a:pt x="0" y="2074227"/>
                  </a:lnTo>
                  <a:lnTo>
                    <a:pt x="0" y="2263140"/>
                  </a:lnTo>
                </a:path>
                <a:path w="1402080" h="3161029" extrusionOk="0">
                  <a:moveTo>
                    <a:pt x="0" y="2706370"/>
                  </a:moveTo>
                  <a:lnTo>
                    <a:pt x="1402080" y="2706370"/>
                  </a:lnTo>
                  <a:lnTo>
                    <a:pt x="1402080" y="2517140"/>
                  </a:lnTo>
                  <a:lnTo>
                    <a:pt x="0" y="2517140"/>
                  </a:lnTo>
                  <a:lnTo>
                    <a:pt x="0" y="2706370"/>
                  </a:lnTo>
                </a:path>
                <a:path w="1402080" h="3161029" extrusionOk="0">
                  <a:moveTo>
                    <a:pt x="0" y="3161029"/>
                  </a:moveTo>
                  <a:lnTo>
                    <a:pt x="1402080" y="3161029"/>
                  </a:lnTo>
                  <a:lnTo>
                    <a:pt x="1402080" y="2972117"/>
                  </a:lnTo>
                  <a:lnTo>
                    <a:pt x="0" y="2972117"/>
                  </a:lnTo>
                  <a:lnTo>
                    <a:pt x="0" y="3161029"/>
                  </a:lnTo>
                </a:path>
              </a:pathLst>
            </a:custGeom>
            <a:noFill/>
            <a:ln w="15875" cap="flat" cmpd="sng">
              <a:solidFill>
                <a:srgbClr val="7028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8" name="Google Shape;4768;p292"/>
            <p:cNvSpPr/>
            <p:nvPr/>
          </p:nvSpPr>
          <p:spPr>
            <a:xfrm>
              <a:off x="2121535" y="2075815"/>
              <a:ext cx="1979930" cy="3004185"/>
            </a:xfrm>
            <a:custGeom>
              <a:avLst/>
              <a:gdLst/>
              <a:ahLst/>
              <a:cxnLst/>
              <a:rect l="l" t="t" r="r" b="b"/>
              <a:pathLst>
                <a:path w="1979929" h="3004185" extrusionOk="0">
                  <a:moveTo>
                    <a:pt x="1822450" y="1324927"/>
                  </a:moveTo>
                  <a:lnTo>
                    <a:pt x="1809750" y="1324927"/>
                  </a:lnTo>
                  <a:lnTo>
                    <a:pt x="1809750" y="2991485"/>
                  </a:lnTo>
                  <a:lnTo>
                    <a:pt x="0" y="2991485"/>
                  </a:lnTo>
                  <a:lnTo>
                    <a:pt x="0" y="3004185"/>
                  </a:lnTo>
                  <a:lnTo>
                    <a:pt x="1819592" y="3004185"/>
                  </a:lnTo>
                  <a:lnTo>
                    <a:pt x="1822450" y="3001645"/>
                  </a:lnTo>
                  <a:lnTo>
                    <a:pt x="1822450" y="1324927"/>
                  </a:lnTo>
                  <a:close/>
                </a:path>
                <a:path w="1979929" h="3004185" extrusionOk="0">
                  <a:moveTo>
                    <a:pt x="1528127" y="1324927"/>
                  </a:moveTo>
                  <a:lnTo>
                    <a:pt x="1515427" y="1324927"/>
                  </a:lnTo>
                  <a:lnTo>
                    <a:pt x="1515427" y="2536825"/>
                  </a:lnTo>
                  <a:lnTo>
                    <a:pt x="0" y="2536825"/>
                  </a:lnTo>
                  <a:lnTo>
                    <a:pt x="0" y="2549525"/>
                  </a:lnTo>
                  <a:lnTo>
                    <a:pt x="1525269" y="2549525"/>
                  </a:lnTo>
                  <a:lnTo>
                    <a:pt x="1528127" y="2546667"/>
                  </a:lnTo>
                  <a:lnTo>
                    <a:pt x="1528127" y="1324927"/>
                  </a:lnTo>
                  <a:close/>
                </a:path>
                <a:path w="1979929" h="3004185" extrusionOk="0">
                  <a:moveTo>
                    <a:pt x="1198244" y="1324927"/>
                  </a:moveTo>
                  <a:lnTo>
                    <a:pt x="1185544" y="1324927"/>
                  </a:lnTo>
                  <a:lnTo>
                    <a:pt x="1185544" y="2093595"/>
                  </a:lnTo>
                  <a:lnTo>
                    <a:pt x="0" y="2093595"/>
                  </a:lnTo>
                  <a:lnTo>
                    <a:pt x="0" y="2106295"/>
                  </a:lnTo>
                  <a:lnTo>
                    <a:pt x="1195704" y="2106295"/>
                  </a:lnTo>
                  <a:lnTo>
                    <a:pt x="1198244" y="2103437"/>
                  </a:lnTo>
                  <a:lnTo>
                    <a:pt x="1198244" y="1324927"/>
                  </a:lnTo>
                  <a:close/>
                </a:path>
                <a:path w="1979929" h="3004185" extrusionOk="0">
                  <a:moveTo>
                    <a:pt x="1903729" y="1280477"/>
                  </a:moveTo>
                  <a:lnTo>
                    <a:pt x="1903729" y="1312227"/>
                  </a:lnTo>
                  <a:lnTo>
                    <a:pt x="986472" y="1312227"/>
                  </a:lnTo>
                  <a:lnTo>
                    <a:pt x="983614" y="1315085"/>
                  </a:lnTo>
                  <a:lnTo>
                    <a:pt x="983614" y="1406842"/>
                  </a:lnTo>
                  <a:lnTo>
                    <a:pt x="0" y="1406842"/>
                  </a:lnTo>
                  <a:lnTo>
                    <a:pt x="0" y="1419542"/>
                  </a:lnTo>
                  <a:lnTo>
                    <a:pt x="993457" y="1419542"/>
                  </a:lnTo>
                  <a:lnTo>
                    <a:pt x="996314" y="1416685"/>
                  </a:lnTo>
                  <a:lnTo>
                    <a:pt x="996314" y="1324927"/>
                  </a:lnTo>
                  <a:lnTo>
                    <a:pt x="1967229" y="1324927"/>
                  </a:lnTo>
                  <a:lnTo>
                    <a:pt x="1979929" y="1318577"/>
                  </a:lnTo>
                  <a:lnTo>
                    <a:pt x="1903729" y="1280477"/>
                  </a:lnTo>
                  <a:close/>
                </a:path>
                <a:path w="1979929" h="3004185" extrusionOk="0">
                  <a:moveTo>
                    <a:pt x="1967229" y="1324927"/>
                  </a:moveTo>
                  <a:lnTo>
                    <a:pt x="1903729" y="1324927"/>
                  </a:lnTo>
                  <a:lnTo>
                    <a:pt x="1903729" y="1356677"/>
                  </a:lnTo>
                  <a:lnTo>
                    <a:pt x="1967229" y="1324927"/>
                  </a:lnTo>
                  <a:close/>
                </a:path>
                <a:path w="1979929" h="3004185" extrusionOk="0">
                  <a:moveTo>
                    <a:pt x="1195704" y="1058862"/>
                  </a:moveTo>
                  <a:lnTo>
                    <a:pt x="0" y="1058862"/>
                  </a:lnTo>
                  <a:lnTo>
                    <a:pt x="0" y="1071562"/>
                  </a:lnTo>
                  <a:lnTo>
                    <a:pt x="1185544" y="1071562"/>
                  </a:lnTo>
                  <a:lnTo>
                    <a:pt x="1185544" y="1312227"/>
                  </a:lnTo>
                  <a:lnTo>
                    <a:pt x="1198244" y="1312227"/>
                  </a:lnTo>
                  <a:lnTo>
                    <a:pt x="1198244" y="1061720"/>
                  </a:lnTo>
                  <a:lnTo>
                    <a:pt x="1195704" y="1058862"/>
                  </a:lnTo>
                  <a:close/>
                </a:path>
                <a:path w="1979929" h="3004185" extrusionOk="0">
                  <a:moveTo>
                    <a:pt x="1525269" y="616585"/>
                  </a:moveTo>
                  <a:lnTo>
                    <a:pt x="0" y="616585"/>
                  </a:lnTo>
                  <a:lnTo>
                    <a:pt x="0" y="629285"/>
                  </a:lnTo>
                  <a:lnTo>
                    <a:pt x="1515427" y="629285"/>
                  </a:lnTo>
                  <a:lnTo>
                    <a:pt x="1515427" y="1312227"/>
                  </a:lnTo>
                  <a:lnTo>
                    <a:pt x="1528127" y="1312227"/>
                  </a:lnTo>
                  <a:lnTo>
                    <a:pt x="1528127" y="619125"/>
                  </a:lnTo>
                  <a:lnTo>
                    <a:pt x="1525269" y="616585"/>
                  </a:lnTo>
                  <a:close/>
                </a:path>
                <a:path w="1979929" h="3004185" extrusionOk="0">
                  <a:moveTo>
                    <a:pt x="1832610" y="0"/>
                  </a:moveTo>
                  <a:lnTo>
                    <a:pt x="190500" y="0"/>
                  </a:lnTo>
                  <a:lnTo>
                    <a:pt x="191769" y="952"/>
                  </a:lnTo>
                  <a:lnTo>
                    <a:pt x="184150" y="952"/>
                  </a:lnTo>
                  <a:lnTo>
                    <a:pt x="184150" y="9842"/>
                  </a:lnTo>
                  <a:lnTo>
                    <a:pt x="187007" y="12700"/>
                  </a:lnTo>
                  <a:lnTo>
                    <a:pt x="1822767" y="12700"/>
                  </a:lnTo>
                  <a:lnTo>
                    <a:pt x="1822767" y="1312227"/>
                  </a:lnTo>
                  <a:lnTo>
                    <a:pt x="1835467" y="1312227"/>
                  </a:lnTo>
                  <a:lnTo>
                    <a:pt x="1835467" y="2857"/>
                  </a:lnTo>
                  <a:lnTo>
                    <a:pt x="1833879" y="952"/>
                  </a:lnTo>
                  <a:lnTo>
                    <a:pt x="1832610" y="0"/>
                  </a:lnTo>
                  <a:close/>
                </a:path>
              </a:pathLst>
            </a:custGeom>
            <a:solidFill>
              <a:srgbClr val="C42D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4769" name="Google Shape;4769;p292"/>
          <p:cNvPicPr preferRelativeResize="0"/>
          <p:nvPr/>
        </p:nvPicPr>
        <p:blipFill rotWithShape="1">
          <a:blip r:embed="rId6">
            <a:alphaModFix/>
          </a:blip>
          <a:srcRect/>
          <a:stretch/>
        </p:blipFill>
        <p:spPr>
          <a:xfrm>
            <a:off x="4227195" y="3135947"/>
            <a:ext cx="2584450" cy="542925"/>
          </a:xfrm>
          <a:prstGeom prst="rect">
            <a:avLst/>
          </a:prstGeom>
          <a:noFill/>
          <a:ln>
            <a:noFill/>
          </a:ln>
        </p:spPr>
      </p:pic>
      <p:sp>
        <p:nvSpPr>
          <p:cNvPr id="4770" name="Google Shape;4770;p292"/>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771" name="Google Shape;4771;p292"/>
          <p:cNvSpPr txBox="1"/>
          <p:nvPr/>
        </p:nvSpPr>
        <p:spPr>
          <a:xfrm>
            <a:off x="11102022" y="6094412"/>
            <a:ext cx="234950" cy="118110"/>
          </a:xfrm>
          <a:prstGeom prst="rect">
            <a:avLst/>
          </a:prstGeom>
          <a:noFill/>
          <a:ln>
            <a:noFill/>
          </a:ln>
        </p:spPr>
        <p:txBody>
          <a:bodyPr spcFirstLastPara="1" wrap="square" lIns="0" tIns="0" rIns="0" bIns="0" anchor="t" anchorCtr="0">
            <a:spAutoFit/>
          </a:bodyPr>
          <a:lstStyle/>
          <a:p>
            <a:pPr marL="100330" marR="0" lvl="0" indent="0" algn="l" rtl="0">
              <a:lnSpc>
                <a:spcPct val="110000"/>
              </a:lnSpc>
              <a:spcBef>
                <a:spcPts val="0"/>
              </a:spcBef>
              <a:spcAft>
                <a:spcPts val="0"/>
              </a:spcAft>
              <a:buNone/>
            </a:pPr>
            <a:r>
              <a:rPr lang="en-US" sz="700">
                <a:solidFill>
                  <a:schemeClr val="dk1"/>
                </a:solidFill>
                <a:latin typeface="Calibri"/>
                <a:ea typeface="Calibri"/>
                <a:cs typeface="Calibri"/>
                <a:sym typeface="Calibri"/>
              </a:rPr>
              <a:t>51</a:t>
            </a:r>
            <a:endParaRPr sz="7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75"/>
        <p:cNvGrpSpPr/>
        <p:nvPr/>
      </p:nvGrpSpPr>
      <p:grpSpPr>
        <a:xfrm>
          <a:off x="0" y="0"/>
          <a:ext cx="0" cy="0"/>
          <a:chOff x="0" y="0"/>
          <a:chExt cx="0" cy="0"/>
        </a:xfrm>
      </p:grpSpPr>
      <p:sp>
        <p:nvSpPr>
          <p:cNvPr id="4776" name="Google Shape;4776;p293"/>
          <p:cNvSpPr txBox="1">
            <a:spLocks noGrp="1"/>
          </p:cNvSpPr>
          <p:nvPr>
            <p:ph type="title"/>
          </p:nvPr>
        </p:nvSpPr>
        <p:spPr>
          <a:xfrm>
            <a:off x="875030" y="1214120"/>
            <a:ext cx="33108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Ρήτρες ISO/IEC 27001</a:t>
            </a:r>
            <a:endParaRPr/>
          </a:p>
        </p:txBody>
      </p:sp>
      <p:sp>
        <p:nvSpPr>
          <p:cNvPr id="4777" name="Google Shape;4777;p293"/>
          <p:cNvSpPr txBox="1"/>
          <p:nvPr/>
        </p:nvSpPr>
        <p:spPr>
          <a:xfrm>
            <a:off x="875030" y="2170112"/>
            <a:ext cx="1537970" cy="2418080"/>
          </a:xfrm>
          <a:prstGeom prst="rect">
            <a:avLst/>
          </a:prstGeom>
          <a:noFill/>
          <a:ln>
            <a:noFill/>
          </a:ln>
        </p:spPr>
        <p:txBody>
          <a:bodyPr spcFirstLastPara="1" wrap="square" lIns="0" tIns="0" rIns="0" bIns="0" anchor="t" anchorCtr="0">
            <a:spAutoFit/>
          </a:bodyPr>
          <a:lstStyle/>
          <a:p>
            <a:pPr marL="208279" marR="0" lvl="0" indent="-195580" algn="l" rtl="0">
              <a:lnSpc>
                <a:spcPct val="142222"/>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Πλαίσιο του οργανισμού</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279" marR="0" lvl="0" indent="-195580"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Ηγεσία</a:t>
            </a:r>
            <a:endParaRPr sz="900">
              <a:solidFill>
                <a:schemeClr val="dk1"/>
              </a:solidFill>
              <a:latin typeface="Calibri"/>
              <a:ea typeface="Calibri"/>
              <a:cs typeface="Calibri"/>
              <a:sym typeface="Calibri"/>
            </a:endParaRPr>
          </a:p>
          <a:p>
            <a:pPr marL="208279" marR="0" lvl="0" indent="-195580" algn="l" rtl="0">
              <a:lnSpc>
                <a:spcPct val="100000"/>
              </a:lnSpc>
              <a:spcBef>
                <a:spcPts val="1255"/>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Σχεδιασμός</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915" marR="0" lvl="0" indent="-196215"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Υποστήριξη</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279" marR="0" lvl="0" indent="-195580"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Λειτουργικό</a:t>
            </a:r>
            <a:endParaRPr sz="900">
              <a:solidFill>
                <a:schemeClr val="dk1"/>
              </a:solidFill>
              <a:latin typeface="Calibri"/>
              <a:ea typeface="Calibri"/>
              <a:cs typeface="Calibri"/>
              <a:sym typeface="Calibri"/>
            </a:endParaRPr>
          </a:p>
          <a:p>
            <a:pPr marL="208279" marR="0" lvl="0" indent="-195580" algn="l" rtl="0">
              <a:lnSpc>
                <a:spcPct val="100000"/>
              </a:lnSpc>
              <a:spcBef>
                <a:spcPts val="1255"/>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Αξιολόγηση επιδόσεων</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306705" marR="0" lvl="0" indent="-294005"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Βελτίωση</a:t>
            </a:r>
            <a:endParaRPr sz="900">
              <a:solidFill>
                <a:schemeClr val="dk1"/>
              </a:solidFill>
              <a:latin typeface="Calibri"/>
              <a:ea typeface="Calibri"/>
              <a:cs typeface="Calibri"/>
              <a:sym typeface="Calibri"/>
            </a:endParaRPr>
          </a:p>
        </p:txBody>
      </p:sp>
      <p:grpSp>
        <p:nvGrpSpPr>
          <p:cNvPr id="4778" name="Google Shape;4778;p293"/>
          <p:cNvGrpSpPr/>
          <p:nvPr/>
        </p:nvGrpSpPr>
        <p:grpSpPr>
          <a:xfrm>
            <a:off x="6893242" y="0"/>
            <a:ext cx="5295583" cy="6858000"/>
            <a:chOff x="6893242" y="0"/>
            <a:chExt cx="5295583" cy="6858000"/>
          </a:xfrm>
        </p:grpSpPr>
        <p:sp>
          <p:nvSpPr>
            <p:cNvPr id="4779" name="Google Shape;4779;p293"/>
            <p:cNvSpPr/>
            <p:nvPr/>
          </p:nvSpPr>
          <p:spPr>
            <a:xfrm>
              <a:off x="6893242" y="0"/>
              <a:ext cx="1818639" cy="6858000"/>
            </a:xfrm>
            <a:custGeom>
              <a:avLst/>
              <a:gdLst/>
              <a:ahLst/>
              <a:cxnLst/>
              <a:rect l="l" t="t" r="r" b="b"/>
              <a:pathLst>
                <a:path w="1818640" h="6858000" extrusionOk="0">
                  <a:moveTo>
                    <a:pt x="0" y="6857999"/>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0" name="Google Shape;4780;p29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81" name="Google Shape;4781;p293"/>
            <p:cNvPicPr preferRelativeResize="0"/>
            <p:nvPr/>
          </p:nvPicPr>
          <p:blipFill rotWithShape="1">
            <a:blip r:embed="rId3">
              <a:alphaModFix/>
            </a:blip>
            <a:srcRect/>
            <a:stretch/>
          </p:blipFill>
          <p:spPr>
            <a:xfrm>
              <a:off x="7903210" y="988694"/>
              <a:ext cx="4285615" cy="4880292"/>
            </a:xfrm>
            <a:prstGeom prst="rect">
              <a:avLst/>
            </a:prstGeom>
            <a:noFill/>
            <a:ln>
              <a:noFill/>
            </a:ln>
          </p:spPr>
        </p:pic>
      </p:grpSp>
      <p:sp>
        <p:nvSpPr>
          <p:cNvPr id="4782" name="Google Shape;4782;p293"/>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783" name="Google Shape;4783;p293"/>
          <p:cNvSpPr txBox="1"/>
          <p:nvPr/>
        </p:nvSpPr>
        <p:spPr>
          <a:xfrm>
            <a:off x="11102022" y="6094412"/>
            <a:ext cx="234950" cy="118110"/>
          </a:xfrm>
          <a:prstGeom prst="rect">
            <a:avLst/>
          </a:prstGeom>
          <a:noFill/>
          <a:ln>
            <a:noFill/>
          </a:ln>
        </p:spPr>
        <p:txBody>
          <a:bodyPr spcFirstLastPara="1" wrap="square" lIns="0" tIns="0" rIns="0" bIns="0" anchor="t" anchorCtr="0">
            <a:spAutoFit/>
          </a:bodyPr>
          <a:lstStyle/>
          <a:p>
            <a:pPr marL="100330" marR="0" lvl="0" indent="0" algn="l" rtl="0">
              <a:lnSpc>
                <a:spcPct val="110000"/>
              </a:lnSpc>
              <a:spcBef>
                <a:spcPts val="0"/>
              </a:spcBef>
              <a:spcAft>
                <a:spcPts val="0"/>
              </a:spcAft>
              <a:buNone/>
            </a:pPr>
            <a:r>
              <a:rPr lang="en-US" sz="700">
                <a:solidFill>
                  <a:schemeClr val="dk1"/>
                </a:solidFill>
                <a:latin typeface="Calibri"/>
                <a:ea typeface="Calibri"/>
                <a:cs typeface="Calibri"/>
                <a:sym typeface="Calibri"/>
              </a:rPr>
              <a:t>52</a:t>
            </a:r>
            <a:endParaRPr sz="7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87"/>
        <p:cNvGrpSpPr/>
        <p:nvPr/>
      </p:nvGrpSpPr>
      <p:grpSpPr>
        <a:xfrm>
          <a:off x="0" y="0"/>
          <a:ext cx="0" cy="0"/>
          <a:chOff x="0" y="0"/>
          <a:chExt cx="0" cy="0"/>
        </a:xfrm>
      </p:grpSpPr>
      <p:sp>
        <p:nvSpPr>
          <p:cNvPr id="4788" name="Google Shape;4788;p294"/>
          <p:cNvSpPr txBox="1">
            <a:spLocks noGrp="1"/>
          </p:cNvSpPr>
          <p:nvPr>
            <p:ph type="title"/>
          </p:nvPr>
        </p:nvSpPr>
        <p:spPr>
          <a:xfrm>
            <a:off x="875030" y="1214120"/>
            <a:ext cx="33108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Ρήτρες ISO/IEC 27001</a:t>
            </a:r>
            <a:endParaRPr/>
          </a:p>
        </p:txBody>
      </p:sp>
      <p:sp>
        <p:nvSpPr>
          <p:cNvPr id="4789" name="Google Shape;4789;p294"/>
          <p:cNvSpPr txBox="1"/>
          <p:nvPr/>
        </p:nvSpPr>
        <p:spPr>
          <a:xfrm>
            <a:off x="788669" y="2159317"/>
            <a:ext cx="139128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4. Πλαίσιο του οργανισμού</a:t>
            </a:r>
            <a:endParaRPr sz="850">
              <a:solidFill>
                <a:schemeClr val="dk1"/>
              </a:solidFill>
              <a:latin typeface="Calibri"/>
              <a:ea typeface="Calibri"/>
              <a:cs typeface="Calibri"/>
              <a:sym typeface="Calibri"/>
            </a:endParaRPr>
          </a:p>
        </p:txBody>
      </p:sp>
      <p:sp>
        <p:nvSpPr>
          <p:cNvPr id="4790" name="Google Shape;4790;p294"/>
          <p:cNvSpPr txBox="1"/>
          <p:nvPr/>
        </p:nvSpPr>
        <p:spPr>
          <a:xfrm>
            <a:off x="4012565" y="2159317"/>
            <a:ext cx="204025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Πεδίο εφαρμογής του συστήματος και</a:t>
            </a:r>
            <a:endParaRPr sz="850">
              <a:solidFill>
                <a:schemeClr val="dk1"/>
              </a:solidFill>
              <a:latin typeface="Calibri"/>
              <a:ea typeface="Calibri"/>
              <a:cs typeface="Calibri"/>
              <a:sym typeface="Calibri"/>
            </a:endParaRPr>
          </a:p>
        </p:txBody>
      </p:sp>
      <p:sp>
        <p:nvSpPr>
          <p:cNvPr id="4791" name="Google Shape;4791;p294"/>
          <p:cNvSpPr txBox="1"/>
          <p:nvPr/>
        </p:nvSpPr>
        <p:spPr>
          <a:xfrm>
            <a:off x="4012565" y="2377122"/>
            <a:ext cx="24663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ανάλυση των θεμάτων και των ενδιαφερομένων</a:t>
            </a:r>
            <a:endParaRPr sz="850">
              <a:solidFill>
                <a:schemeClr val="dk1"/>
              </a:solidFill>
              <a:latin typeface="Calibri"/>
              <a:ea typeface="Calibri"/>
              <a:cs typeface="Calibri"/>
              <a:sym typeface="Calibri"/>
            </a:endParaRPr>
          </a:p>
        </p:txBody>
      </p:sp>
      <p:sp>
        <p:nvSpPr>
          <p:cNvPr id="4792" name="Google Shape;4792;p294"/>
          <p:cNvSpPr txBox="1"/>
          <p:nvPr/>
        </p:nvSpPr>
        <p:spPr>
          <a:xfrm>
            <a:off x="4012565" y="2594927"/>
            <a:ext cx="2933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μέρη.</a:t>
            </a:r>
            <a:endParaRPr sz="850">
              <a:solidFill>
                <a:schemeClr val="dk1"/>
              </a:solidFill>
              <a:latin typeface="Calibri"/>
              <a:ea typeface="Calibri"/>
              <a:cs typeface="Calibri"/>
              <a:sym typeface="Calibri"/>
            </a:endParaRPr>
          </a:p>
        </p:txBody>
      </p:sp>
      <p:sp>
        <p:nvSpPr>
          <p:cNvPr id="4793" name="Google Shape;4793;p294"/>
          <p:cNvSpPr txBox="1"/>
          <p:nvPr/>
        </p:nvSpPr>
        <p:spPr>
          <a:xfrm>
            <a:off x="788669" y="2812732"/>
            <a:ext cx="502284"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5. Ηγεσία</a:t>
            </a:r>
            <a:endParaRPr sz="850">
              <a:solidFill>
                <a:schemeClr val="dk1"/>
              </a:solidFill>
              <a:latin typeface="Calibri"/>
              <a:ea typeface="Calibri"/>
              <a:cs typeface="Calibri"/>
              <a:sym typeface="Calibri"/>
            </a:endParaRPr>
          </a:p>
        </p:txBody>
      </p:sp>
      <p:sp>
        <p:nvSpPr>
          <p:cNvPr id="4794" name="Google Shape;4794;p294"/>
          <p:cNvSpPr txBox="1"/>
          <p:nvPr/>
        </p:nvSpPr>
        <p:spPr>
          <a:xfrm>
            <a:off x="4012565" y="2812732"/>
            <a:ext cx="20332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Πολιτική ασφάλειας πληροφοριών Ρόλοι,</a:t>
            </a:r>
            <a:endParaRPr sz="850">
              <a:solidFill>
                <a:schemeClr val="dk1"/>
              </a:solidFill>
              <a:latin typeface="Calibri"/>
              <a:ea typeface="Calibri"/>
              <a:cs typeface="Calibri"/>
              <a:sym typeface="Calibri"/>
            </a:endParaRPr>
          </a:p>
        </p:txBody>
      </p:sp>
      <p:sp>
        <p:nvSpPr>
          <p:cNvPr id="4795" name="Google Shape;4795;p294"/>
          <p:cNvSpPr txBox="1"/>
          <p:nvPr/>
        </p:nvSpPr>
        <p:spPr>
          <a:xfrm>
            <a:off x="4012565" y="3030537"/>
            <a:ext cx="132016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αρμοδιότητες και εξουσίες</a:t>
            </a:r>
            <a:endParaRPr sz="850">
              <a:solidFill>
                <a:schemeClr val="dk1"/>
              </a:solidFill>
              <a:latin typeface="Calibri"/>
              <a:ea typeface="Calibri"/>
              <a:cs typeface="Calibri"/>
              <a:sym typeface="Calibri"/>
            </a:endParaRPr>
          </a:p>
        </p:txBody>
      </p:sp>
      <p:sp>
        <p:nvSpPr>
          <p:cNvPr id="4796" name="Google Shape;4796;p294"/>
          <p:cNvSpPr txBox="1"/>
          <p:nvPr/>
        </p:nvSpPr>
        <p:spPr>
          <a:xfrm>
            <a:off x="788669" y="3248977"/>
            <a:ext cx="72453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6. Σχεδιασμός</a:t>
            </a:r>
            <a:endParaRPr sz="850">
              <a:solidFill>
                <a:schemeClr val="dk1"/>
              </a:solidFill>
              <a:latin typeface="Calibri"/>
              <a:ea typeface="Calibri"/>
              <a:cs typeface="Calibri"/>
              <a:sym typeface="Calibri"/>
            </a:endParaRPr>
          </a:p>
        </p:txBody>
      </p:sp>
      <p:sp>
        <p:nvSpPr>
          <p:cNvPr id="4797" name="Google Shape;4797;p294"/>
          <p:cNvSpPr txBox="1"/>
          <p:nvPr/>
        </p:nvSpPr>
        <p:spPr>
          <a:xfrm>
            <a:off x="4012565" y="3248977"/>
            <a:ext cx="187960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Μεθοδολογία διαχείρισης κινδύνων,</a:t>
            </a:r>
            <a:endParaRPr sz="850">
              <a:solidFill>
                <a:schemeClr val="dk1"/>
              </a:solidFill>
              <a:latin typeface="Calibri"/>
              <a:ea typeface="Calibri"/>
              <a:cs typeface="Calibri"/>
              <a:sym typeface="Calibri"/>
            </a:endParaRPr>
          </a:p>
        </p:txBody>
      </p:sp>
      <p:sp>
        <p:nvSpPr>
          <p:cNvPr id="4798" name="Google Shape;4798;p294"/>
          <p:cNvSpPr txBox="1"/>
          <p:nvPr/>
        </p:nvSpPr>
        <p:spPr>
          <a:xfrm>
            <a:off x="4012565" y="3466147"/>
            <a:ext cx="23736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αξιολόγηση κινδύνων, μητρώο κινδύνων, κίνδυνος</a:t>
            </a:r>
            <a:endParaRPr sz="850">
              <a:solidFill>
                <a:schemeClr val="dk1"/>
              </a:solidFill>
              <a:latin typeface="Calibri"/>
              <a:ea typeface="Calibri"/>
              <a:cs typeface="Calibri"/>
              <a:sym typeface="Calibri"/>
            </a:endParaRPr>
          </a:p>
        </p:txBody>
      </p:sp>
      <p:sp>
        <p:nvSpPr>
          <p:cNvPr id="4799" name="Google Shape;4799;p294"/>
          <p:cNvSpPr txBox="1"/>
          <p:nvPr/>
        </p:nvSpPr>
        <p:spPr>
          <a:xfrm>
            <a:off x="4012565" y="3683952"/>
            <a:ext cx="150622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σχέδια θεραπείας, Στόχοι και</a:t>
            </a:r>
            <a:endParaRPr sz="850">
              <a:solidFill>
                <a:schemeClr val="dk1"/>
              </a:solidFill>
              <a:latin typeface="Calibri"/>
              <a:ea typeface="Calibri"/>
              <a:cs typeface="Calibri"/>
              <a:sym typeface="Calibri"/>
            </a:endParaRPr>
          </a:p>
        </p:txBody>
      </p:sp>
      <p:sp>
        <p:nvSpPr>
          <p:cNvPr id="4800" name="Google Shape;4800;p294"/>
          <p:cNvSpPr txBox="1"/>
          <p:nvPr/>
        </p:nvSpPr>
        <p:spPr>
          <a:xfrm>
            <a:off x="4012565" y="3901757"/>
            <a:ext cx="3581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σχέδια</a:t>
            </a:r>
            <a:endParaRPr sz="850">
              <a:solidFill>
                <a:schemeClr val="dk1"/>
              </a:solidFill>
              <a:latin typeface="Calibri"/>
              <a:ea typeface="Calibri"/>
              <a:cs typeface="Calibri"/>
              <a:sym typeface="Calibri"/>
            </a:endParaRPr>
          </a:p>
        </p:txBody>
      </p:sp>
      <p:sp>
        <p:nvSpPr>
          <p:cNvPr id="4801" name="Google Shape;4801;p294"/>
          <p:cNvSpPr txBox="1"/>
          <p:nvPr/>
        </p:nvSpPr>
        <p:spPr>
          <a:xfrm>
            <a:off x="788669" y="4119562"/>
            <a:ext cx="69088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7. Υποστήριξη</a:t>
            </a:r>
            <a:endParaRPr sz="850">
              <a:solidFill>
                <a:schemeClr val="dk1"/>
              </a:solidFill>
              <a:latin typeface="Calibri"/>
              <a:ea typeface="Calibri"/>
              <a:cs typeface="Calibri"/>
              <a:sym typeface="Calibri"/>
            </a:endParaRPr>
          </a:p>
        </p:txBody>
      </p:sp>
      <p:sp>
        <p:nvSpPr>
          <p:cNvPr id="4802" name="Google Shape;4802;p294"/>
          <p:cNvSpPr txBox="1"/>
          <p:nvPr/>
        </p:nvSpPr>
        <p:spPr>
          <a:xfrm>
            <a:off x="4012565" y="4119562"/>
            <a:ext cx="112204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Ικανότητες, έγγραφο</a:t>
            </a:r>
            <a:endParaRPr sz="850">
              <a:solidFill>
                <a:schemeClr val="dk1"/>
              </a:solidFill>
              <a:latin typeface="Calibri"/>
              <a:ea typeface="Calibri"/>
              <a:cs typeface="Calibri"/>
              <a:sym typeface="Calibri"/>
            </a:endParaRPr>
          </a:p>
        </p:txBody>
      </p:sp>
      <p:sp>
        <p:nvSpPr>
          <p:cNvPr id="4803" name="Google Shape;4803;p294"/>
          <p:cNvSpPr txBox="1"/>
          <p:nvPr/>
        </p:nvSpPr>
        <p:spPr>
          <a:xfrm>
            <a:off x="4012565" y="4337367"/>
            <a:ext cx="132461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διαδικασίες διαχείρισης,</a:t>
            </a:r>
            <a:endParaRPr sz="850">
              <a:solidFill>
                <a:schemeClr val="dk1"/>
              </a:solidFill>
              <a:latin typeface="Calibri"/>
              <a:ea typeface="Calibri"/>
              <a:cs typeface="Calibri"/>
              <a:sym typeface="Calibri"/>
            </a:endParaRPr>
          </a:p>
        </p:txBody>
      </p:sp>
      <p:sp>
        <p:nvSpPr>
          <p:cNvPr id="4804" name="Google Shape;4804;p294"/>
          <p:cNvSpPr txBox="1"/>
          <p:nvPr/>
        </p:nvSpPr>
        <p:spPr>
          <a:xfrm>
            <a:off x="4012565" y="4555807"/>
            <a:ext cx="137477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Διαδικασίες επικοινωνίας</a:t>
            </a:r>
            <a:endParaRPr sz="850">
              <a:solidFill>
                <a:schemeClr val="dk1"/>
              </a:solidFill>
              <a:latin typeface="Calibri"/>
              <a:ea typeface="Calibri"/>
              <a:cs typeface="Calibri"/>
              <a:sym typeface="Calibri"/>
            </a:endParaRPr>
          </a:p>
        </p:txBody>
      </p:sp>
      <p:sp>
        <p:nvSpPr>
          <p:cNvPr id="4805" name="Google Shape;4805;p294"/>
          <p:cNvSpPr txBox="1"/>
          <p:nvPr/>
        </p:nvSpPr>
        <p:spPr>
          <a:xfrm>
            <a:off x="788669" y="4772977"/>
            <a:ext cx="75438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8. Λειτουργικό</a:t>
            </a:r>
            <a:endParaRPr sz="850">
              <a:solidFill>
                <a:schemeClr val="dk1"/>
              </a:solidFill>
              <a:latin typeface="Calibri"/>
              <a:ea typeface="Calibri"/>
              <a:cs typeface="Calibri"/>
              <a:sym typeface="Calibri"/>
            </a:endParaRPr>
          </a:p>
        </p:txBody>
      </p:sp>
      <p:sp>
        <p:nvSpPr>
          <p:cNvPr id="4806" name="Google Shape;4806;p294"/>
          <p:cNvSpPr txBox="1"/>
          <p:nvPr/>
        </p:nvSpPr>
        <p:spPr>
          <a:xfrm>
            <a:off x="4012565" y="4772977"/>
            <a:ext cx="1834514"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Διαδικασία διαχείρισης αλλαγών</a:t>
            </a:r>
            <a:endParaRPr sz="850">
              <a:solidFill>
                <a:schemeClr val="dk1"/>
              </a:solidFill>
              <a:latin typeface="Calibri"/>
              <a:ea typeface="Calibri"/>
              <a:cs typeface="Calibri"/>
              <a:sym typeface="Calibri"/>
            </a:endParaRPr>
          </a:p>
        </p:txBody>
      </p:sp>
      <p:sp>
        <p:nvSpPr>
          <p:cNvPr id="4807" name="Google Shape;4807;p294"/>
          <p:cNvSpPr txBox="1"/>
          <p:nvPr/>
        </p:nvSpPr>
        <p:spPr>
          <a:xfrm>
            <a:off x="788669" y="4990782"/>
            <a:ext cx="147383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9. Αξιολόγηση της απόδοσης</a:t>
            </a:r>
            <a:endParaRPr sz="850">
              <a:solidFill>
                <a:schemeClr val="dk1"/>
              </a:solidFill>
              <a:latin typeface="Calibri"/>
              <a:ea typeface="Calibri"/>
              <a:cs typeface="Calibri"/>
              <a:sym typeface="Calibri"/>
            </a:endParaRPr>
          </a:p>
        </p:txBody>
      </p:sp>
      <p:sp>
        <p:nvSpPr>
          <p:cNvPr id="4808" name="Google Shape;4808;p294"/>
          <p:cNvSpPr txBox="1"/>
          <p:nvPr/>
        </p:nvSpPr>
        <p:spPr>
          <a:xfrm>
            <a:off x="4012565" y="4990782"/>
            <a:ext cx="15354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KPIs, διαδικασία εσωτερικού ,</a:t>
            </a:r>
            <a:endParaRPr sz="850">
              <a:solidFill>
                <a:schemeClr val="dk1"/>
              </a:solidFill>
              <a:latin typeface="Calibri"/>
              <a:ea typeface="Calibri"/>
              <a:cs typeface="Calibri"/>
              <a:sym typeface="Calibri"/>
            </a:endParaRPr>
          </a:p>
        </p:txBody>
      </p:sp>
      <p:sp>
        <p:nvSpPr>
          <p:cNvPr id="4809" name="Google Shape;4809;p294"/>
          <p:cNvSpPr txBox="1"/>
          <p:nvPr/>
        </p:nvSpPr>
        <p:spPr>
          <a:xfrm>
            <a:off x="4012565" y="5208587"/>
            <a:ext cx="21856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Εσωτερικοί έλεγχοι ασφαλείας, Διαχείριση</a:t>
            </a:r>
            <a:endParaRPr sz="850">
              <a:solidFill>
                <a:schemeClr val="dk1"/>
              </a:solidFill>
              <a:latin typeface="Calibri"/>
              <a:ea typeface="Calibri"/>
              <a:cs typeface="Calibri"/>
              <a:sym typeface="Calibri"/>
            </a:endParaRPr>
          </a:p>
        </p:txBody>
      </p:sp>
      <p:sp>
        <p:nvSpPr>
          <p:cNvPr id="4810" name="Google Shape;4810;p294"/>
          <p:cNvSpPr txBox="1"/>
          <p:nvPr/>
        </p:nvSpPr>
        <p:spPr>
          <a:xfrm>
            <a:off x="4012565" y="5426392"/>
            <a:ext cx="65214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αναθεώρηση</a:t>
            </a:r>
            <a:endParaRPr sz="850">
              <a:solidFill>
                <a:schemeClr val="dk1"/>
              </a:solidFill>
              <a:latin typeface="Calibri"/>
              <a:ea typeface="Calibri"/>
              <a:cs typeface="Calibri"/>
              <a:sym typeface="Calibri"/>
            </a:endParaRPr>
          </a:p>
        </p:txBody>
      </p:sp>
      <p:sp>
        <p:nvSpPr>
          <p:cNvPr id="4811" name="Google Shape;4811;p294"/>
          <p:cNvSpPr txBox="1"/>
          <p:nvPr/>
        </p:nvSpPr>
        <p:spPr>
          <a:xfrm>
            <a:off x="788669" y="5638165"/>
            <a:ext cx="65532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10. Βελτίωση</a:t>
            </a:r>
            <a:endParaRPr sz="850">
              <a:solidFill>
                <a:schemeClr val="dk1"/>
              </a:solidFill>
              <a:latin typeface="Calibri"/>
              <a:ea typeface="Calibri"/>
              <a:cs typeface="Calibri"/>
              <a:sym typeface="Calibri"/>
            </a:endParaRPr>
          </a:p>
        </p:txBody>
      </p:sp>
      <p:sp>
        <p:nvSpPr>
          <p:cNvPr id="4812" name="Google Shape;4812;p294"/>
          <p:cNvSpPr txBox="1"/>
          <p:nvPr/>
        </p:nvSpPr>
        <p:spPr>
          <a:xfrm>
            <a:off x="4012565" y="5638165"/>
            <a:ext cx="190055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Διαδικασία διορθωτικών ενεργειών</a:t>
            </a:r>
            <a:endParaRPr sz="850">
              <a:solidFill>
                <a:schemeClr val="dk1"/>
              </a:solidFill>
              <a:latin typeface="Calibri"/>
              <a:ea typeface="Calibri"/>
              <a:cs typeface="Calibri"/>
              <a:sym typeface="Calibri"/>
            </a:endParaRPr>
          </a:p>
        </p:txBody>
      </p:sp>
      <p:grpSp>
        <p:nvGrpSpPr>
          <p:cNvPr id="4813" name="Google Shape;4813;p294"/>
          <p:cNvGrpSpPr/>
          <p:nvPr/>
        </p:nvGrpSpPr>
        <p:grpSpPr>
          <a:xfrm>
            <a:off x="6893242" y="0"/>
            <a:ext cx="5295583" cy="6858000"/>
            <a:chOff x="6893242" y="0"/>
            <a:chExt cx="5295583" cy="6858000"/>
          </a:xfrm>
        </p:grpSpPr>
        <p:sp>
          <p:nvSpPr>
            <p:cNvPr id="4814" name="Google Shape;4814;p29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5" name="Google Shape;4815;p29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16" name="Google Shape;4816;p294"/>
            <p:cNvPicPr preferRelativeResize="0"/>
            <p:nvPr/>
          </p:nvPicPr>
          <p:blipFill rotWithShape="1">
            <a:blip r:embed="rId3">
              <a:alphaModFix/>
            </a:blip>
            <a:srcRect/>
            <a:stretch/>
          </p:blipFill>
          <p:spPr>
            <a:xfrm>
              <a:off x="7903210" y="988694"/>
              <a:ext cx="4285615" cy="4880292"/>
            </a:xfrm>
            <a:prstGeom prst="rect">
              <a:avLst/>
            </a:prstGeom>
            <a:noFill/>
            <a:ln>
              <a:noFill/>
            </a:ln>
          </p:spPr>
        </p:pic>
      </p:grpSp>
      <p:sp>
        <p:nvSpPr>
          <p:cNvPr id="4817" name="Google Shape;4817;p294"/>
          <p:cNvSpPr txBox="1"/>
          <p:nvPr/>
        </p:nvSpPr>
        <p:spPr>
          <a:xfrm>
            <a:off x="902969" y="617251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818" name="Google Shape;4818;p294"/>
          <p:cNvSpPr txBox="1"/>
          <p:nvPr/>
        </p:nvSpPr>
        <p:spPr>
          <a:xfrm>
            <a:off x="11127422" y="621855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53</a:t>
            </a:r>
            <a:endParaRPr sz="7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22"/>
        <p:cNvGrpSpPr/>
        <p:nvPr/>
      </p:nvGrpSpPr>
      <p:grpSpPr>
        <a:xfrm>
          <a:off x="0" y="0"/>
          <a:ext cx="0" cy="0"/>
          <a:chOff x="0" y="0"/>
          <a:chExt cx="0" cy="0"/>
        </a:xfrm>
      </p:grpSpPr>
      <p:grpSp>
        <p:nvGrpSpPr>
          <p:cNvPr id="4823" name="Google Shape;4823;p295"/>
          <p:cNvGrpSpPr/>
          <p:nvPr/>
        </p:nvGrpSpPr>
        <p:grpSpPr>
          <a:xfrm>
            <a:off x="6893242" y="0"/>
            <a:ext cx="5295265" cy="6858000"/>
            <a:chOff x="6893242" y="0"/>
            <a:chExt cx="5295265" cy="6858000"/>
          </a:xfrm>
        </p:grpSpPr>
        <p:sp>
          <p:nvSpPr>
            <p:cNvPr id="4824" name="Google Shape;4824;p29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5" name="Google Shape;4825;p29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E6E6E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26" name="Google Shape;4826;p295"/>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4827" name="Google Shape;4827;p295"/>
          <p:cNvSpPr txBox="1"/>
          <p:nvPr/>
        </p:nvSpPr>
        <p:spPr>
          <a:xfrm>
            <a:off x="875030" y="2110740"/>
            <a:ext cx="5621020" cy="2462530"/>
          </a:xfrm>
          <a:prstGeom prst="rect">
            <a:avLst/>
          </a:prstGeom>
          <a:noFill/>
          <a:ln>
            <a:noFill/>
          </a:ln>
        </p:spPr>
        <p:txBody>
          <a:bodyPr spcFirstLastPara="1" wrap="square" lIns="0" tIns="12700" rIns="0" bIns="0" anchor="t" anchorCtr="0">
            <a:spAutoFit/>
          </a:bodyPr>
          <a:lstStyle/>
          <a:p>
            <a:pPr marL="12700" marR="8318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ISO 27001 στις ρήτρες 4-10 δεν ορίζει ένα σύνολο μέτρων/ελέγχων που πρέπει να εφαρμόζονται  από τις οργανώσεις.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50">
              <a:solidFill>
                <a:schemeClr val="dk1"/>
              </a:solidFill>
              <a:latin typeface="Calibri"/>
              <a:ea typeface="Calibri"/>
              <a:cs typeface="Calibri"/>
              <a:sym typeface="Calibri"/>
            </a:endParaRPr>
          </a:p>
          <a:p>
            <a:pPr marL="12700" marR="27495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ISO 27001 επιβάλλει το σχεδιασμό και την υλοποίηση μιας διαδικασίας διαχείρισης κινδύνων, η  οποία επιτρέπει στην οργάνωση να</a:t>
            </a:r>
            <a:endParaRPr sz="9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00">
              <a:solidFill>
                <a:schemeClr val="dk1"/>
              </a:solidFill>
              <a:latin typeface="Calibri"/>
              <a:ea typeface="Calibri"/>
              <a:cs typeface="Calibri"/>
              <a:sym typeface="Calibri"/>
            </a:endParaRPr>
          </a:p>
          <a:p>
            <a:pPr marL="120014" marR="0" lvl="0" indent="-107314"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προσδιορίζει τα δικά του κριτήρια για την αποδοχή κινδύνων,</a:t>
            </a:r>
            <a:endParaRPr sz="9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Clr>
                <a:schemeClr val="dk1"/>
              </a:buClr>
              <a:buSzPts val="1150"/>
              <a:buFont typeface="Calibri"/>
              <a:buNone/>
            </a:pPr>
            <a:endParaRPr sz="1150">
              <a:solidFill>
                <a:schemeClr val="dk1"/>
              </a:solidFill>
              <a:latin typeface="Calibri"/>
              <a:ea typeface="Calibri"/>
              <a:cs typeface="Calibri"/>
              <a:sym typeface="Calibri"/>
            </a:endParaRPr>
          </a:p>
          <a:p>
            <a:pPr marL="12700" marR="5080" lvl="0" indent="-88899" algn="l" rtl="0">
              <a:lnSpc>
                <a:spcPct val="911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εξετάζει τους πιθανούς κινδύνους λαμβάνοντας υπόψη τα μέτρα που ήδη εφαρμόζονται (</a:t>
            </a:r>
            <a:r>
              <a:rPr lang="en-US" sz="900" u="sng">
                <a:solidFill>
                  <a:schemeClr val="dk1"/>
                </a:solidFill>
                <a:latin typeface="Calibri"/>
                <a:ea typeface="Calibri"/>
                <a:cs typeface="Calibri"/>
                <a:sym typeface="Calibri"/>
              </a:rPr>
              <a:t>υφιστάμενα </a:t>
            </a:r>
            <a:r>
              <a:rPr lang="en-US" sz="900">
                <a:solidFill>
                  <a:schemeClr val="dk1"/>
                </a:solidFill>
                <a:latin typeface="Calibri"/>
                <a:ea typeface="Calibri"/>
                <a:cs typeface="Calibri"/>
                <a:sym typeface="Calibri"/>
              </a:rPr>
              <a:t> </a:t>
            </a:r>
            <a:r>
              <a:rPr lang="en-US" sz="900" u="sng">
                <a:solidFill>
                  <a:schemeClr val="dk1"/>
                </a:solidFill>
                <a:latin typeface="Calibri"/>
                <a:ea typeface="Calibri"/>
                <a:cs typeface="Calibri"/>
                <a:sym typeface="Calibri"/>
              </a:rPr>
              <a:t>μέτρα) και</a:t>
            </a:r>
            <a:endParaRPr sz="900">
              <a:solidFill>
                <a:schemeClr val="dk1"/>
              </a:solidFill>
              <a:latin typeface="Calibri"/>
              <a:ea typeface="Calibri"/>
              <a:cs typeface="Calibri"/>
              <a:sym typeface="Calibri"/>
            </a:endParaRPr>
          </a:p>
          <a:p>
            <a:pPr marL="0" marR="0" lvl="0" indent="0" algn="l" rtl="0">
              <a:lnSpc>
                <a:spcPct val="100000"/>
              </a:lnSpc>
              <a:spcBef>
                <a:spcPts val="3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a:p>
            <a:pPr marL="120014" marR="0" lvl="0" indent="-107314"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κίνδυνοι ταυτότητας που δεν τους πληρούν.</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050">
              <a:solidFill>
                <a:schemeClr val="dk1"/>
              </a:solidFill>
              <a:latin typeface="Calibri"/>
              <a:ea typeface="Calibri"/>
              <a:cs typeface="Calibri"/>
              <a:sym typeface="Calibri"/>
            </a:endParaRPr>
          </a:p>
          <a:p>
            <a:pPr marL="12700" marR="325120" lvl="0" indent="0" algn="l" rtl="0">
              <a:lnSpc>
                <a:spcPct val="100000"/>
              </a:lnSpc>
              <a:spcBef>
                <a:spcPts val="5"/>
              </a:spcBef>
              <a:spcAft>
                <a:spcPts val="0"/>
              </a:spcAft>
              <a:buNone/>
            </a:pPr>
            <a:r>
              <a:rPr lang="en-US" sz="900">
                <a:solidFill>
                  <a:schemeClr val="dk1"/>
                </a:solidFill>
                <a:latin typeface="Calibri"/>
                <a:ea typeface="Calibri"/>
                <a:cs typeface="Calibri"/>
                <a:sym typeface="Calibri"/>
              </a:rPr>
              <a:t>Για τους κινδύνους αυτούς, η οργάνωση πρέπει να προτείνει (προτεινόμενα </a:t>
            </a:r>
            <a:r>
              <a:rPr lang="en-US" sz="900" u="sng">
                <a:solidFill>
                  <a:schemeClr val="dk1"/>
                </a:solidFill>
                <a:latin typeface="Calibri"/>
                <a:ea typeface="Calibri"/>
                <a:cs typeface="Calibri"/>
                <a:sym typeface="Calibri"/>
              </a:rPr>
              <a:t>μέτρακαι</a:t>
            </a:r>
            <a:r>
              <a:rPr lang="en-US" sz="900">
                <a:solidFill>
                  <a:schemeClr val="dk1"/>
                </a:solidFill>
                <a:latin typeface="Calibri"/>
                <a:ea typeface="Calibri"/>
                <a:cs typeface="Calibri"/>
                <a:sym typeface="Calibri"/>
              </a:rPr>
              <a:t> να υλοποιεί  κατάλληλα σχέδια αντιμετώπισης των κινδύνων.</a:t>
            </a:r>
            <a:endParaRPr sz="900">
              <a:solidFill>
                <a:schemeClr val="dk1"/>
              </a:solidFill>
              <a:latin typeface="Calibri"/>
              <a:ea typeface="Calibri"/>
              <a:cs typeface="Calibri"/>
              <a:sym typeface="Calibri"/>
            </a:endParaRPr>
          </a:p>
        </p:txBody>
      </p:sp>
      <p:sp>
        <p:nvSpPr>
          <p:cNvPr id="4828" name="Google Shape;4828;p295"/>
          <p:cNvSpPr txBox="1"/>
          <p:nvPr/>
        </p:nvSpPr>
        <p:spPr>
          <a:xfrm>
            <a:off x="902969" y="5565140"/>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829" name="Google Shape;4829;p295"/>
          <p:cNvSpPr txBox="1"/>
          <p:nvPr/>
        </p:nvSpPr>
        <p:spPr>
          <a:xfrm>
            <a:off x="11189652" y="556514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54</a:t>
            </a:r>
            <a:endParaRPr sz="7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33"/>
        <p:cNvGrpSpPr/>
        <p:nvPr/>
      </p:nvGrpSpPr>
      <p:grpSpPr>
        <a:xfrm>
          <a:off x="0" y="0"/>
          <a:ext cx="0" cy="0"/>
          <a:chOff x="0" y="0"/>
          <a:chExt cx="0" cy="0"/>
        </a:xfrm>
      </p:grpSpPr>
      <p:grpSp>
        <p:nvGrpSpPr>
          <p:cNvPr id="4834" name="Google Shape;4834;p296"/>
          <p:cNvGrpSpPr/>
          <p:nvPr/>
        </p:nvGrpSpPr>
        <p:grpSpPr>
          <a:xfrm>
            <a:off x="6893242" y="0"/>
            <a:ext cx="5295265" cy="6858000"/>
            <a:chOff x="6893242" y="0"/>
            <a:chExt cx="5295265" cy="6858000"/>
          </a:xfrm>
        </p:grpSpPr>
        <p:sp>
          <p:nvSpPr>
            <p:cNvPr id="4835" name="Google Shape;4835;p29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6" name="Google Shape;4836;p29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E6E6E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37" name="Google Shape;4837;p296"/>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4838" name="Google Shape;4838;p296"/>
          <p:cNvSpPr txBox="1"/>
          <p:nvPr/>
        </p:nvSpPr>
        <p:spPr>
          <a:xfrm>
            <a:off x="875030" y="2110740"/>
            <a:ext cx="5543550" cy="1795145"/>
          </a:xfrm>
          <a:prstGeom prst="rect">
            <a:avLst/>
          </a:prstGeom>
          <a:noFill/>
          <a:ln>
            <a:noFill/>
          </a:ln>
        </p:spPr>
        <p:txBody>
          <a:bodyPr spcFirstLastPara="1" wrap="square" lIns="0" tIns="12700" rIns="0" bIns="0" anchor="t" anchorCtr="0">
            <a:spAutoFit/>
          </a:bodyPr>
          <a:lstStyle/>
          <a:p>
            <a:pPr marL="12700" marR="9144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Μετά από αυτή τη διαδικασία, οι οργανώσεις καλούνται να συγκρίνουν τα υφιστάμενα και  προτεινόμενα μέτρα με έναν κατάλογο ελέγχων ασφάλειας πληροφοριών που μπορεί να  χρησιμοποιηθεί ως σημείο αναφοράς, προκειμένου να διαπιστωθεί έχει παραλειφθεί κάτι αναγκαίο.</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8191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Ως έλεγχος ορίζεται ένα μέτρο που τροποποιεί ή συντηρεί τον κίνδυνο. Ορισμένοι από τους ελέγχους  είναι έλεγχοι που τροποποιούν τον κίνδυνο, ενώ άλλοι ελέγχουν τη συντήρηση του κινδύνου.</a:t>
            </a:r>
            <a:endParaRPr sz="90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Μια πολιτική ασφάλειας πληροφοριών, για παράδειγμα, μπορεί μόνο να συντηρήσει τον κίνδυνο, ενώ  η συμμόρφωση με την πολιτική ασφάλειας πληροφοριών μπορεί να τροποποιήσει τον κίνδυνο.</a:t>
            </a:r>
            <a:endParaRPr sz="900">
              <a:solidFill>
                <a:schemeClr val="dk1"/>
              </a:solidFill>
              <a:latin typeface="Calibri"/>
              <a:ea typeface="Calibri"/>
              <a:cs typeface="Calibri"/>
              <a:sym typeface="Calibri"/>
            </a:endParaRPr>
          </a:p>
          <a:p>
            <a:pPr marL="12700" marR="0" lvl="0" indent="0" algn="l" rtl="0">
              <a:lnSpc>
                <a:spcPct val="118888"/>
              </a:lnSpc>
              <a:spcBef>
                <a:spcPts val="0"/>
              </a:spcBef>
              <a:spcAft>
                <a:spcPts val="0"/>
              </a:spcAft>
              <a:buNone/>
            </a:pPr>
            <a:r>
              <a:rPr lang="en-US" sz="900">
                <a:solidFill>
                  <a:schemeClr val="dk1"/>
                </a:solidFill>
                <a:latin typeface="Calibri"/>
                <a:ea typeface="Calibri"/>
                <a:cs typeface="Calibri"/>
                <a:sym typeface="Calibri"/>
              </a:rPr>
              <a:t>Επιπλέον, ορισμένοι έλεγχοι περιγράφουν το ίδιο γενικό μέτρο σε διαφορετικά πλαίσια κινδύνου.</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986279"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[ορισμός του ελέγχου από το ISO/IEC:2022]</a:t>
            </a:r>
            <a:endParaRPr sz="900">
              <a:solidFill>
                <a:schemeClr val="dk1"/>
              </a:solidFill>
              <a:latin typeface="Calibri"/>
              <a:ea typeface="Calibri"/>
              <a:cs typeface="Calibri"/>
              <a:sym typeface="Calibri"/>
            </a:endParaRPr>
          </a:p>
        </p:txBody>
      </p:sp>
      <p:sp>
        <p:nvSpPr>
          <p:cNvPr id="4839" name="Google Shape;4839;p296"/>
          <p:cNvSpPr txBox="1"/>
          <p:nvPr/>
        </p:nvSpPr>
        <p:spPr>
          <a:xfrm>
            <a:off x="902969" y="482504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840" name="Google Shape;4840;p296"/>
          <p:cNvSpPr txBox="1"/>
          <p:nvPr/>
        </p:nvSpPr>
        <p:spPr>
          <a:xfrm>
            <a:off x="11189652" y="482504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55</a:t>
            </a:r>
            <a:endParaRPr sz="7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4"/>
        <p:cNvGrpSpPr/>
        <p:nvPr/>
      </p:nvGrpSpPr>
      <p:grpSpPr>
        <a:xfrm>
          <a:off x="0" y="0"/>
          <a:ext cx="0" cy="0"/>
          <a:chOff x="0" y="0"/>
          <a:chExt cx="0" cy="0"/>
        </a:xfrm>
      </p:grpSpPr>
      <p:sp>
        <p:nvSpPr>
          <p:cNvPr id="4845" name="Google Shape;4845;p297"/>
          <p:cNvSpPr txBox="1">
            <a:spLocks noGrp="1"/>
          </p:cNvSpPr>
          <p:nvPr>
            <p:ph type="title"/>
          </p:nvPr>
        </p:nvSpPr>
        <p:spPr>
          <a:xfrm>
            <a:off x="3486150" y="695959"/>
            <a:ext cx="133540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της</a:t>
            </a:r>
            <a:endParaRPr/>
          </a:p>
        </p:txBody>
      </p:sp>
      <p:sp>
        <p:nvSpPr>
          <p:cNvPr id="4846" name="Google Shape;4846;p297"/>
          <p:cNvSpPr txBox="1"/>
          <p:nvPr/>
        </p:nvSpPr>
        <p:spPr>
          <a:xfrm>
            <a:off x="902969" y="615029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grpSp>
        <p:nvGrpSpPr>
          <p:cNvPr id="4847" name="Google Shape;4847;p297"/>
          <p:cNvGrpSpPr/>
          <p:nvPr/>
        </p:nvGrpSpPr>
        <p:grpSpPr>
          <a:xfrm>
            <a:off x="6117907" y="8889"/>
            <a:ext cx="5268595" cy="6837680"/>
            <a:chOff x="6117907" y="8889"/>
            <a:chExt cx="5268595" cy="6837680"/>
          </a:xfrm>
        </p:grpSpPr>
        <p:sp>
          <p:nvSpPr>
            <p:cNvPr id="4848" name="Google Shape;4848;p297"/>
            <p:cNvSpPr/>
            <p:nvPr/>
          </p:nvSpPr>
          <p:spPr>
            <a:xfrm>
              <a:off x="8359775"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5"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90"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90" y="4459922"/>
                  </a:lnTo>
                  <a:lnTo>
                    <a:pt x="1096762" y="4428807"/>
                  </a:lnTo>
                  <a:lnTo>
                    <a:pt x="1070292" y="4428807"/>
                  </a:lnTo>
                  <a:lnTo>
                    <a:pt x="1070292" y="4428489"/>
                  </a:lnTo>
                  <a:lnTo>
                    <a:pt x="1059815"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5"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5"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9" name="Google Shape;4849;p297"/>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0" name="Google Shape;4850;p297"/>
            <p:cNvSpPr/>
            <p:nvPr/>
          </p:nvSpPr>
          <p:spPr>
            <a:xfrm>
              <a:off x="8823007" y="2199322"/>
              <a:ext cx="2563495" cy="2970530"/>
            </a:xfrm>
            <a:custGeom>
              <a:avLst/>
              <a:gdLst/>
              <a:ahLst/>
              <a:cxnLst/>
              <a:rect l="l" t="t" r="r" b="b"/>
              <a:pathLst>
                <a:path w="2563495" h="2970529" extrusionOk="0">
                  <a:moveTo>
                    <a:pt x="2136139" y="0"/>
                  </a:moveTo>
                  <a:lnTo>
                    <a:pt x="427354" y="0"/>
                  </a:lnTo>
                  <a:lnTo>
                    <a:pt x="380682" y="2539"/>
                  </a:lnTo>
                  <a:lnTo>
                    <a:pt x="335597" y="9842"/>
                  </a:lnTo>
                  <a:lnTo>
                    <a:pt x="292100" y="21907"/>
                  </a:lnTo>
                  <a:lnTo>
                    <a:pt x="250825" y="38100"/>
                  </a:lnTo>
                  <a:lnTo>
                    <a:pt x="211454" y="58419"/>
                  </a:lnTo>
                  <a:lnTo>
                    <a:pt x="174942" y="82550"/>
                  </a:lnTo>
                  <a:lnTo>
                    <a:pt x="140970" y="110172"/>
                  </a:lnTo>
                  <a:lnTo>
                    <a:pt x="110172" y="140969"/>
                  </a:lnTo>
                  <a:lnTo>
                    <a:pt x="82550" y="174942"/>
                  </a:lnTo>
                  <a:lnTo>
                    <a:pt x="58420" y="211454"/>
                  </a:lnTo>
                  <a:lnTo>
                    <a:pt x="38100" y="250825"/>
                  </a:lnTo>
                  <a:lnTo>
                    <a:pt x="21907" y="292100"/>
                  </a:lnTo>
                  <a:lnTo>
                    <a:pt x="9842" y="335597"/>
                  </a:lnTo>
                  <a:lnTo>
                    <a:pt x="2539" y="380682"/>
                  </a:lnTo>
                  <a:lnTo>
                    <a:pt x="0" y="427354"/>
                  </a:lnTo>
                  <a:lnTo>
                    <a:pt x="0" y="2542857"/>
                  </a:lnTo>
                  <a:lnTo>
                    <a:pt x="2539" y="2589529"/>
                  </a:lnTo>
                  <a:lnTo>
                    <a:pt x="9842" y="2634615"/>
                  </a:lnTo>
                  <a:lnTo>
                    <a:pt x="21907" y="2678112"/>
                  </a:lnTo>
                  <a:lnTo>
                    <a:pt x="38100" y="2719387"/>
                  </a:lnTo>
                  <a:lnTo>
                    <a:pt x="58420" y="2758440"/>
                  </a:lnTo>
                  <a:lnTo>
                    <a:pt x="82550" y="2795270"/>
                  </a:lnTo>
                  <a:lnTo>
                    <a:pt x="110172" y="2829242"/>
                  </a:lnTo>
                  <a:lnTo>
                    <a:pt x="140970" y="2860040"/>
                  </a:lnTo>
                  <a:lnTo>
                    <a:pt x="174942" y="2887662"/>
                  </a:lnTo>
                  <a:lnTo>
                    <a:pt x="211454" y="2911792"/>
                  </a:lnTo>
                  <a:lnTo>
                    <a:pt x="250825" y="2932112"/>
                  </a:lnTo>
                  <a:lnTo>
                    <a:pt x="292100" y="2948304"/>
                  </a:lnTo>
                  <a:lnTo>
                    <a:pt x="335597" y="2960370"/>
                  </a:lnTo>
                  <a:lnTo>
                    <a:pt x="380682" y="2967672"/>
                  </a:lnTo>
                  <a:lnTo>
                    <a:pt x="427354" y="2970212"/>
                  </a:lnTo>
                  <a:lnTo>
                    <a:pt x="2136139" y="2970212"/>
                  </a:lnTo>
                  <a:lnTo>
                    <a:pt x="2182812" y="2967672"/>
                  </a:lnTo>
                  <a:lnTo>
                    <a:pt x="2227897" y="2960370"/>
                  </a:lnTo>
                  <a:lnTo>
                    <a:pt x="2271077" y="2948304"/>
                  </a:lnTo>
                  <a:lnTo>
                    <a:pt x="2312670" y="2932112"/>
                  </a:lnTo>
                  <a:lnTo>
                    <a:pt x="2351722" y="2911792"/>
                  </a:lnTo>
                  <a:lnTo>
                    <a:pt x="2388552" y="2887662"/>
                  </a:lnTo>
                  <a:lnTo>
                    <a:pt x="2422525" y="2860040"/>
                  </a:lnTo>
                  <a:lnTo>
                    <a:pt x="2453322" y="2829242"/>
                  </a:lnTo>
                  <a:lnTo>
                    <a:pt x="2480945" y="2795270"/>
                  </a:lnTo>
                  <a:lnTo>
                    <a:pt x="2505075" y="2758440"/>
                  </a:lnTo>
                  <a:lnTo>
                    <a:pt x="2525395" y="2719387"/>
                  </a:lnTo>
                  <a:lnTo>
                    <a:pt x="2541587" y="2678112"/>
                  </a:lnTo>
                  <a:lnTo>
                    <a:pt x="2553652" y="2634615"/>
                  </a:lnTo>
                  <a:lnTo>
                    <a:pt x="2560954" y="2589529"/>
                  </a:lnTo>
                  <a:lnTo>
                    <a:pt x="2563495" y="2542857"/>
                  </a:lnTo>
                  <a:lnTo>
                    <a:pt x="2563495" y="427354"/>
                  </a:lnTo>
                  <a:lnTo>
                    <a:pt x="2560954" y="380682"/>
                  </a:lnTo>
                  <a:lnTo>
                    <a:pt x="2553652" y="335597"/>
                  </a:lnTo>
                  <a:lnTo>
                    <a:pt x="2541587" y="292100"/>
                  </a:lnTo>
                  <a:lnTo>
                    <a:pt x="2525395" y="250825"/>
                  </a:lnTo>
                  <a:lnTo>
                    <a:pt x="2505075" y="211454"/>
                  </a:lnTo>
                  <a:lnTo>
                    <a:pt x="2480945" y="174942"/>
                  </a:lnTo>
                  <a:lnTo>
                    <a:pt x="2453322" y="140969"/>
                  </a:lnTo>
                  <a:lnTo>
                    <a:pt x="2422525" y="110172"/>
                  </a:lnTo>
                  <a:lnTo>
                    <a:pt x="2388552" y="82550"/>
                  </a:lnTo>
                  <a:lnTo>
                    <a:pt x="2351722" y="58419"/>
                  </a:lnTo>
                  <a:lnTo>
                    <a:pt x="2312670" y="38100"/>
                  </a:lnTo>
                  <a:lnTo>
                    <a:pt x="2271077" y="21907"/>
                  </a:lnTo>
                  <a:lnTo>
                    <a:pt x="2227897" y="9842"/>
                  </a:lnTo>
                  <a:lnTo>
                    <a:pt x="2182812" y="2539"/>
                  </a:lnTo>
                  <a:lnTo>
                    <a:pt x="2136139"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1" name="Google Shape;4851;p297"/>
            <p:cNvSpPr/>
            <p:nvPr/>
          </p:nvSpPr>
          <p:spPr>
            <a:xfrm>
              <a:off x="8823007" y="2199322"/>
              <a:ext cx="2563495" cy="2970530"/>
            </a:xfrm>
            <a:custGeom>
              <a:avLst/>
              <a:gdLst/>
              <a:ahLst/>
              <a:cxnLst/>
              <a:rect l="l" t="t" r="r" b="b"/>
              <a:pathLst>
                <a:path w="2563495" h="2970529" extrusionOk="0">
                  <a:moveTo>
                    <a:pt x="0" y="427354"/>
                  </a:moveTo>
                  <a:lnTo>
                    <a:pt x="2539" y="380682"/>
                  </a:lnTo>
                  <a:lnTo>
                    <a:pt x="9842" y="335597"/>
                  </a:lnTo>
                  <a:lnTo>
                    <a:pt x="21907" y="292100"/>
                  </a:lnTo>
                  <a:lnTo>
                    <a:pt x="38100" y="250825"/>
                  </a:lnTo>
                  <a:lnTo>
                    <a:pt x="58420" y="211454"/>
                  </a:lnTo>
                  <a:lnTo>
                    <a:pt x="82550" y="174942"/>
                  </a:lnTo>
                  <a:lnTo>
                    <a:pt x="110172" y="140969"/>
                  </a:lnTo>
                  <a:lnTo>
                    <a:pt x="140970" y="110172"/>
                  </a:lnTo>
                  <a:lnTo>
                    <a:pt x="174942" y="82550"/>
                  </a:lnTo>
                  <a:lnTo>
                    <a:pt x="211454" y="58419"/>
                  </a:lnTo>
                  <a:lnTo>
                    <a:pt x="250825" y="38100"/>
                  </a:lnTo>
                  <a:lnTo>
                    <a:pt x="292100" y="21907"/>
                  </a:lnTo>
                  <a:lnTo>
                    <a:pt x="335597" y="9842"/>
                  </a:lnTo>
                  <a:lnTo>
                    <a:pt x="380682" y="2539"/>
                  </a:lnTo>
                  <a:lnTo>
                    <a:pt x="427354" y="0"/>
                  </a:lnTo>
                  <a:lnTo>
                    <a:pt x="2136139" y="0"/>
                  </a:lnTo>
                  <a:lnTo>
                    <a:pt x="2182812" y="2539"/>
                  </a:lnTo>
                  <a:lnTo>
                    <a:pt x="2227897" y="9842"/>
                  </a:lnTo>
                  <a:lnTo>
                    <a:pt x="2271077" y="21907"/>
                  </a:lnTo>
                  <a:lnTo>
                    <a:pt x="2312670" y="38100"/>
                  </a:lnTo>
                  <a:lnTo>
                    <a:pt x="2351722" y="58419"/>
                  </a:lnTo>
                  <a:lnTo>
                    <a:pt x="2388552" y="82550"/>
                  </a:lnTo>
                  <a:lnTo>
                    <a:pt x="2422525" y="110172"/>
                  </a:lnTo>
                  <a:lnTo>
                    <a:pt x="2453322" y="140969"/>
                  </a:lnTo>
                  <a:lnTo>
                    <a:pt x="2480945" y="174942"/>
                  </a:lnTo>
                  <a:lnTo>
                    <a:pt x="2505075" y="211454"/>
                  </a:lnTo>
                  <a:lnTo>
                    <a:pt x="2525395" y="250825"/>
                  </a:lnTo>
                  <a:lnTo>
                    <a:pt x="2541587" y="292100"/>
                  </a:lnTo>
                  <a:lnTo>
                    <a:pt x="2553652" y="335597"/>
                  </a:lnTo>
                  <a:lnTo>
                    <a:pt x="2560954" y="380682"/>
                  </a:lnTo>
                  <a:lnTo>
                    <a:pt x="2563495" y="427354"/>
                  </a:lnTo>
                  <a:lnTo>
                    <a:pt x="2563495" y="2542857"/>
                  </a:lnTo>
                  <a:lnTo>
                    <a:pt x="2560954" y="2589529"/>
                  </a:lnTo>
                  <a:lnTo>
                    <a:pt x="2553652" y="2634615"/>
                  </a:lnTo>
                  <a:lnTo>
                    <a:pt x="2541587" y="2678112"/>
                  </a:lnTo>
                  <a:lnTo>
                    <a:pt x="2525395" y="2719387"/>
                  </a:lnTo>
                  <a:lnTo>
                    <a:pt x="2505075" y="2758440"/>
                  </a:lnTo>
                  <a:lnTo>
                    <a:pt x="2480945" y="2795270"/>
                  </a:lnTo>
                  <a:lnTo>
                    <a:pt x="2453322" y="2829242"/>
                  </a:lnTo>
                  <a:lnTo>
                    <a:pt x="2422525" y="2860040"/>
                  </a:lnTo>
                  <a:lnTo>
                    <a:pt x="2388552" y="2887662"/>
                  </a:lnTo>
                  <a:lnTo>
                    <a:pt x="2351722" y="2911792"/>
                  </a:lnTo>
                  <a:lnTo>
                    <a:pt x="2312670" y="2932112"/>
                  </a:lnTo>
                  <a:lnTo>
                    <a:pt x="2271077" y="2948304"/>
                  </a:lnTo>
                  <a:lnTo>
                    <a:pt x="2227897" y="2960370"/>
                  </a:lnTo>
                  <a:lnTo>
                    <a:pt x="2182812" y="2967672"/>
                  </a:lnTo>
                  <a:lnTo>
                    <a:pt x="2136139" y="2970212"/>
                  </a:lnTo>
                  <a:lnTo>
                    <a:pt x="427354" y="2970212"/>
                  </a:lnTo>
                  <a:lnTo>
                    <a:pt x="380682" y="2967672"/>
                  </a:lnTo>
                  <a:lnTo>
                    <a:pt x="335597" y="2960370"/>
                  </a:lnTo>
                  <a:lnTo>
                    <a:pt x="292100" y="2948304"/>
                  </a:lnTo>
                  <a:lnTo>
                    <a:pt x="250825" y="2932112"/>
                  </a:lnTo>
                  <a:lnTo>
                    <a:pt x="211454" y="2911792"/>
                  </a:lnTo>
                  <a:lnTo>
                    <a:pt x="174942" y="2887662"/>
                  </a:lnTo>
                  <a:lnTo>
                    <a:pt x="140970" y="2860040"/>
                  </a:lnTo>
                  <a:lnTo>
                    <a:pt x="110172" y="2829242"/>
                  </a:lnTo>
                  <a:lnTo>
                    <a:pt x="82550" y="2795270"/>
                  </a:lnTo>
                  <a:lnTo>
                    <a:pt x="58420" y="2758440"/>
                  </a:lnTo>
                  <a:lnTo>
                    <a:pt x="38100" y="2719387"/>
                  </a:lnTo>
                  <a:lnTo>
                    <a:pt x="21907" y="2678112"/>
                  </a:lnTo>
                  <a:lnTo>
                    <a:pt x="9842" y="2634615"/>
                  </a:lnTo>
                  <a:lnTo>
                    <a:pt x="2539" y="2589529"/>
                  </a:lnTo>
                  <a:lnTo>
                    <a:pt x="0" y="2542857"/>
                  </a:lnTo>
                  <a:lnTo>
                    <a:pt x="0" y="427354"/>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2" name="Google Shape;4852;p297"/>
            <p:cNvSpPr/>
            <p:nvPr/>
          </p:nvSpPr>
          <p:spPr>
            <a:xfrm>
              <a:off x="6117907" y="2199322"/>
              <a:ext cx="2563495" cy="2970530"/>
            </a:xfrm>
            <a:custGeom>
              <a:avLst/>
              <a:gdLst/>
              <a:ahLst/>
              <a:cxnLst/>
              <a:rect l="l" t="t" r="r" b="b"/>
              <a:pathLst>
                <a:path w="2563495" h="2970529" extrusionOk="0">
                  <a:moveTo>
                    <a:pt x="2136139" y="0"/>
                  </a:moveTo>
                  <a:lnTo>
                    <a:pt x="427354" y="0"/>
                  </a:lnTo>
                  <a:lnTo>
                    <a:pt x="380682" y="2539"/>
                  </a:lnTo>
                  <a:lnTo>
                    <a:pt x="335597" y="9842"/>
                  </a:lnTo>
                  <a:lnTo>
                    <a:pt x="292100" y="21907"/>
                  </a:lnTo>
                  <a:lnTo>
                    <a:pt x="250825" y="38100"/>
                  </a:lnTo>
                  <a:lnTo>
                    <a:pt x="211454" y="58419"/>
                  </a:lnTo>
                  <a:lnTo>
                    <a:pt x="174942" y="82550"/>
                  </a:lnTo>
                  <a:lnTo>
                    <a:pt x="140969" y="110172"/>
                  </a:lnTo>
                  <a:lnTo>
                    <a:pt x="110172" y="140969"/>
                  </a:lnTo>
                  <a:lnTo>
                    <a:pt x="82550" y="174942"/>
                  </a:lnTo>
                  <a:lnTo>
                    <a:pt x="58419" y="211454"/>
                  </a:lnTo>
                  <a:lnTo>
                    <a:pt x="38100" y="250825"/>
                  </a:lnTo>
                  <a:lnTo>
                    <a:pt x="21907" y="292100"/>
                  </a:lnTo>
                  <a:lnTo>
                    <a:pt x="9842" y="335597"/>
                  </a:lnTo>
                  <a:lnTo>
                    <a:pt x="2539" y="380682"/>
                  </a:lnTo>
                  <a:lnTo>
                    <a:pt x="0" y="427354"/>
                  </a:lnTo>
                  <a:lnTo>
                    <a:pt x="0" y="2542857"/>
                  </a:lnTo>
                  <a:lnTo>
                    <a:pt x="2539" y="2589529"/>
                  </a:lnTo>
                  <a:lnTo>
                    <a:pt x="9842" y="2634615"/>
                  </a:lnTo>
                  <a:lnTo>
                    <a:pt x="21907" y="2678112"/>
                  </a:lnTo>
                  <a:lnTo>
                    <a:pt x="38100" y="2719387"/>
                  </a:lnTo>
                  <a:lnTo>
                    <a:pt x="58419" y="2758440"/>
                  </a:lnTo>
                  <a:lnTo>
                    <a:pt x="82550" y="2795270"/>
                  </a:lnTo>
                  <a:lnTo>
                    <a:pt x="110172" y="2829242"/>
                  </a:lnTo>
                  <a:lnTo>
                    <a:pt x="140969" y="2860040"/>
                  </a:lnTo>
                  <a:lnTo>
                    <a:pt x="174942" y="2887662"/>
                  </a:lnTo>
                  <a:lnTo>
                    <a:pt x="211454" y="2911792"/>
                  </a:lnTo>
                  <a:lnTo>
                    <a:pt x="250825" y="2932112"/>
                  </a:lnTo>
                  <a:lnTo>
                    <a:pt x="292100" y="2948304"/>
                  </a:lnTo>
                  <a:lnTo>
                    <a:pt x="335597" y="2960370"/>
                  </a:lnTo>
                  <a:lnTo>
                    <a:pt x="380682" y="2967672"/>
                  </a:lnTo>
                  <a:lnTo>
                    <a:pt x="427354" y="2970212"/>
                  </a:lnTo>
                  <a:lnTo>
                    <a:pt x="2136139" y="2970212"/>
                  </a:lnTo>
                  <a:lnTo>
                    <a:pt x="2182812" y="2967672"/>
                  </a:lnTo>
                  <a:lnTo>
                    <a:pt x="2227897" y="2960370"/>
                  </a:lnTo>
                  <a:lnTo>
                    <a:pt x="2271077" y="2948304"/>
                  </a:lnTo>
                  <a:lnTo>
                    <a:pt x="2312670" y="2932112"/>
                  </a:lnTo>
                  <a:lnTo>
                    <a:pt x="2351722" y="2911792"/>
                  </a:lnTo>
                  <a:lnTo>
                    <a:pt x="2388552" y="2887662"/>
                  </a:lnTo>
                  <a:lnTo>
                    <a:pt x="2422525" y="2860040"/>
                  </a:lnTo>
                  <a:lnTo>
                    <a:pt x="2453322" y="2829242"/>
                  </a:lnTo>
                  <a:lnTo>
                    <a:pt x="2480945" y="2795270"/>
                  </a:lnTo>
                  <a:lnTo>
                    <a:pt x="2505075" y="2758440"/>
                  </a:lnTo>
                  <a:lnTo>
                    <a:pt x="2525395" y="2719387"/>
                  </a:lnTo>
                  <a:lnTo>
                    <a:pt x="2541587" y="2678112"/>
                  </a:lnTo>
                  <a:lnTo>
                    <a:pt x="2553652" y="2634615"/>
                  </a:lnTo>
                  <a:lnTo>
                    <a:pt x="2560954" y="2589529"/>
                  </a:lnTo>
                  <a:lnTo>
                    <a:pt x="2563495" y="2542857"/>
                  </a:lnTo>
                  <a:lnTo>
                    <a:pt x="2563495" y="427354"/>
                  </a:lnTo>
                  <a:lnTo>
                    <a:pt x="2560954" y="380682"/>
                  </a:lnTo>
                  <a:lnTo>
                    <a:pt x="2553652" y="335597"/>
                  </a:lnTo>
                  <a:lnTo>
                    <a:pt x="2541587" y="292100"/>
                  </a:lnTo>
                  <a:lnTo>
                    <a:pt x="2525395" y="250825"/>
                  </a:lnTo>
                  <a:lnTo>
                    <a:pt x="2505075" y="211454"/>
                  </a:lnTo>
                  <a:lnTo>
                    <a:pt x="2480945" y="174942"/>
                  </a:lnTo>
                  <a:lnTo>
                    <a:pt x="2453322" y="140969"/>
                  </a:lnTo>
                  <a:lnTo>
                    <a:pt x="2422525" y="110172"/>
                  </a:lnTo>
                  <a:lnTo>
                    <a:pt x="2388552" y="82550"/>
                  </a:lnTo>
                  <a:lnTo>
                    <a:pt x="2351722" y="58419"/>
                  </a:lnTo>
                  <a:lnTo>
                    <a:pt x="2312670" y="38100"/>
                  </a:lnTo>
                  <a:lnTo>
                    <a:pt x="2271077" y="21907"/>
                  </a:lnTo>
                  <a:lnTo>
                    <a:pt x="2227897" y="9842"/>
                  </a:lnTo>
                  <a:lnTo>
                    <a:pt x="2182812" y="2539"/>
                  </a:lnTo>
                  <a:lnTo>
                    <a:pt x="2136139"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3" name="Google Shape;4853;p297"/>
            <p:cNvSpPr/>
            <p:nvPr/>
          </p:nvSpPr>
          <p:spPr>
            <a:xfrm>
              <a:off x="6117907" y="2199322"/>
              <a:ext cx="2563495" cy="2970530"/>
            </a:xfrm>
            <a:custGeom>
              <a:avLst/>
              <a:gdLst/>
              <a:ahLst/>
              <a:cxnLst/>
              <a:rect l="l" t="t" r="r" b="b"/>
              <a:pathLst>
                <a:path w="2563495" h="2970529" extrusionOk="0">
                  <a:moveTo>
                    <a:pt x="0" y="427354"/>
                  </a:moveTo>
                  <a:lnTo>
                    <a:pt x="2539" y="380682"/>
                  </a:lnTo>
                  <a:lnTo>
                    <a:pt x="9842" y="335597"/>
                  </a:lnTo>
                  <a:lnTo>
                    <a:pt x="21907" y="292100"/>
                  </a:lnTo>
                  <a:lnTo>
                    <a:pt x="38100" y="250825"/>
                  </a:lnTo>
                  <a:lnTo>
                    <a:pt x="58419" y="211454"/>
                  </a:lnTo>
                  <a:lnTo>
                    <a:pt x="82550" y="174942"/>
                  </a:lnTo>
                  <a:lnTo>
                    <a:pt x="110172" y="140969"/>
                  </a:lnTo>
                  <a:lnTo>
                    <a:pt x="140969" y="110172"/>
                  </a:lnTo>
                  <a:lnTo>
                    <a:pt x="174942" y="82550"/>
                  </a:lnTo>
                  <a:lnTo>
                    <a:pt x="211454" y="58419"/>
                  </a:lnTo>
                  <a:lnTo>
                    <a:pt x="250825" y="38100"/>
                  </a:lnTo>
                  <a:lnTo>
                    <a:pt x="292100" y="21907"/>
                  </a:lnTo>
                  <a:lnTo>
                    <a:pt x="335597" y="9842"/>
                  </a:lnTo>
                  <a:lnTo>
                    <a:pt x="380682" y="2539"/>
                  </a:lnTo>
                  <a:lnTo>
                    <a:pt x="427354" y="0"/>
                  </a:lnTo>
                  <a:lnTo>
                    <a:pt x="2136139" y="0"/>
                  </a:lnTo>
                  <a:lnTo>
                    <a:pt x="2182812" y="2539"/>
                  </a:lnTo>
                  <a:lnTo>
                    <a:pt x="2227897" y="9842"/>
                  </a:lnTo>
                  <a:lnTo>
                    <a:pt x="2271077" y="21907"/>
                  </a:lnTo>
                  <a:lnTo>
                    <a:pt x="2312670" y="38100"/>
                  </a:lnTo>
                  <a:lnTo>
                    <a:pt x="2351722" y="58419"/>
                  </a:lnTo>
                  <a:lnTo>
                    <a:pt x="2388552" y="82550"/>
                  </a:lnTo>
                  <a:lnTo>
                    <a:pt x="2422525" y="110172"/>
                  </a:lnTo>
                  <a:lnTo>
                    <a:pt x="2453322" y="140969"/>
                  </a:lnTo>
                  <a:lnTo>
                    <a:pt x="2480945" y="174942"/>
                  </a:lnTo>
                  <a:lnTo>
                    <a:pt x="2505075" y="211454"/>
                  </a:lnTo>
                  <a:lnTo>
                    <a:pt x="2525395" y="250825"/>
                  </a:lnTo>
                  <a:lnTo>
                    <a:pt x="2541587" y="292100"/>
                  </a:lnTo>
                  <a:lnTo>
                    <a:pt x="2553652" y="335597"/>
                  </a:lnTo>
                  <a:lnTo>
                    <a:pt x="2560954" y="380682"/>
                  </a:lnTo>
                  <a:lnTo>
                    <a:pt x="2563495" y="427354"/>
                  </a:lnTo>
                  <a:lnTo>
                    <a:pt x="2563495" y="2542857"/>
                  </a:lnTo>
                  <a:lnTo>
                    <a:pt x="2560954" y="2589529"/>
                  </a:lnTo>
                  <a:lnTo>
                    <a:pt x="2553652" y="2634615"/>
                  </a:lnTo>
                  <a:lnTo>
                    <a:pt x="2541587" y="2678112"/>
                  </a:lnTo>
                  <a:lnTo>
                    <a:pt x="2525395" y="2719387"/>
                  </a:lnTo>
                  <a:lnTo>
                    <a:pt x="2505075" y="2758440"/>
                  </a:lnTo>
                  <a:lnTo>
                    <a:pt x="2480945" y="2795270"/>
                  </a:lnTo>
                  <a:lnTo>
                    <a:pt x="2453322" y="2829242"/>
                  </a:lnTo>
                  <a:lnTo>
                    <a:pt x="2422525" y="2860040"/>
                  </a:lnTo>
                  <a:lnTo>
                    <a:pt x="2388552" y="2887662"/>
                  </a:lnTo>
                  <a:lnTo>
                    <a:pt x="2351722" y="2911792"/>
                  </a:lnTo>
                  <a:lnTo>
                    <a:pt x="2312670" y="2932112"/>
                  </a:lnTo>
                  <a:lnTo>
                    <a:pt x="2271077" y="2948304"/>
                  </a:lnTo>
                  <a:lnTo>
                    <a:pt x="2227897" y="2960370"/>
                  </a:lnTo>
                  <a:lnTo>
                    <a:pt x="2182812" y="2967672"/>
                  </a:lnTo>
                  <a:lnTo>
                    <a:pt x="2136139" y="2970212"/>
                  </a:lnTo>
                  <a:lnTo>
                    <a:pt x="427354" y="2970212"/>
                  </a:lnTo>
                  <a:lnTo>
                    <a:pt x="380682" y="2967672"/>
                  </a:lnTo>
                  <a:lnTo>
                    <a:pt x="335597" y="2960370"/>
                  </a:lnTo>
                  <a:lnTo>
                    <a:pt x="292100" y="2948304"/>
                  </a:lnTo>
                  <a:lnTo>
                    <a:pt x="250825" y="2932112"/>
                  </a:lnTo>
                  <a:lnTo>
                    <a:pt x="211454" y="2911792"/>
                  </a:lnTo>
                  <a:lnTo>
                    <a:pt x="174942" y="2887662"/>
                  </a:lnTo>
                  <a:lnTo>
                    <a:pt x="140969" y="2860040"/>
                  </a:lnTo>
                  <a:lnTo>
                    <a:pt x="110172" y="2829242"/>
                  </a:lnTo>
                  <a:lnTo>
                    <a:pt x="82550" y="2795270"/>
                  </a:lnTo>
                  <a:lnTo>
                    <a:pt x="58419" y="2758440"/>
                  </a:lnTo>
                  <a:lnTo>
                    <a:pt x="38100" y="2719387"/>
                  </a:lnTo>
                  <a:lnTo>
                    <a:pt x="21907" y="2678112"/>
                  </a:lnTo>
                  <a:lnTo>
                    <a:pt x="9842" y="2634615"/>
                  </a:lnTo>
                  <a:lnTo>
                    <a:pt x="2539" y="2589529"/>
                  </a:lnTo>
                  <a:lnTo>
                    <a:pt x="0" y="2542857"/>
                  </a:lnTo>
                  <a:lnTo>
                    <a:pt x="0" y="427354"/>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4" name="Google Shape;4854;p297"/>
            <p:cNvSpPr/>
            <p:nvPr/>
          </p:nvSpPr>
          <p:spPr>
            <a:xfrm>
              <a:off x="9919335" y="3906519"/>
              <a:ext cx="359410" cy="112395"/>
            </a:xfrm>
            <a:custGeom>
              <a:avLst/>
              <a:gdLst/>
              <a:ahLst/>
              <a:cxnLst/>
              <a:rect l="l" t="t" r="r" b="b"/>
              <a:pathLst>
                <a:path w="359409" h="112395" extrusionOk="0">
                  <a:moveTo>
                    <a:pt x="302895" y="0"/>
                  </a:moveTo>
                  <a:lnTo>
                    <a:pt x="56197" y="0"/>
                  </a:lnTo>
                  <a:lnTo>
                    <a:pt x="34290" y="4444"/>
                  </a:lnTo>
                  <a:lnTo>
                    <a:pt x="16510" y="16509"/>
                  </a:lnTo>
                  <a:lnTo>
                    <a:pt x="4445" y="34289"/>
                  </a:lnTo>
                  <a:lnTo>
                    <a:pt x="0" y="56197"/>
                  </a:lnTo>
                  <a:lnTo>
                    <a:pt x="4445" y="77787"/>
                  </a:lnTo>
                  <a:lnTo>
                    <a:pt x="16510" y="95884"/>
                  </a:lnTo>
                  <a:lnTo>
                    <a:pt x="34290" y="107632"/>
                  </a:lnTo>
                  <a:lnTo>
                    <a:pt x="56197" y="112077"/>
                  </a:lnTo>
                  <a:lnTo>
                    <a:pt x="302895" y="112077"/>
                  </a:lnTo>
                  <a:lnTo>
                    <a:pt x="324802" y="107632"/>
                  </a:lnTo>
                  <a:lnTo>
                    <a:pt x="342582" y="95884"/>
                  </a:lnTo>
                  <a:lnTo>
                    <a:pt x="354012" y="78422"/>
                  </a:lnTo>
                  <a:lnTo>
                    <a:pt x="71120" y="78422"/>
                  </a:lnTo>
                  <a:lnTo>
                    <a:pt x="62230" y="76834"/>
                  </a:lnTo>
                  <a:lnTo>
                    <a:pt x="55245" y="72072"/>
                  </a:lnTo>
                  <a:lnTo>
                    <a:pt x="50482" y="64769"/>
                  </a:lnTo>
                  <a:lnTo>
                    <a:pt x="48577" y="56197"/>
                  </a:lnTo>
                  <a:lnTo>
                    <a:pt x="50482" y="47307"/>
                  </a:lnTo>
                  <a:lnTo>
                    <a:pt x="55245" y="40322"/>
                  </a:lnTo>
                  <a:lnTo>
                    <a:pt x="62230" y="35559"/>
                  </a:lnTo>
                  <a:lnTo>
                    <a:pt x="71120" y="33654"/>
                  </a:lnTo>
                  <a:lnTo>
                    <a:pt x="354012" y="33654"/>
                  </a:lnTo>
                  <a:lnTo>
                    <a:pt x="342582" y="16509"/>
                  </a:lnTo>
                  <a:lnTo>
                    <a:pt x="324802" y="4444"/>
                  </a:lnTo>
                  <a:lnTo>
                    <a:pt x="302895" y="0"/>
                  </a:lnTo>
                  <a:close/>
                </a:path>
                <a:path w="359409" h="112395" extrusionOk="0">
                  <a:moveTo>
                    <a:pt x="179387" y="33654"/>
                  </a:moveTo>
                  <a:lnTo>
                    <a:pt x="71120" y="33654"/>
                  </a:lnTo>
                  <a:lnTo>
                    <a:pt x="79692" y="35559"/>
                  </a:lnTo>
                  <a:lnTo>
                    <a:pt x="86995" y="40322"/>
                  </a:lnTo>
                  <a:lnTo>
                    <a:pt x="91757" y="47307"/>
                  </a:lnTo>
                  <a:lnTo>
                    <a:pt x="93345" y="56197"/>
                  </a:lnTo>
                  <a:lnTo>
                    <a:pt x="91757" y="64769"/>
                  </a:lnTo>
                  <a:lnTo>
                    <a:pt x="86995" y="72072"/>
                  </a:lnTo>
                  <a:lnTo>
                    <a:pt x="79692" y="76834"/>
                  </a:lnTo>
                  <a:lnTo>
                    <a:pt x="71120" y="78422"/>
                  </a:lnTo>
                  <a:lnTo>
                    <a:pt x="179387" y="78422"/>
                  </a:lnTo>
                  <a:lnTo>
                    <a:pt x="170815" y="76834"/>
                  </a:lnTo>
                  <a:lnTo>
                    <a:pt x="163512" y="72072"/>
                  </a:lnTo>
                  <a:lnTo>
                    <a:pt x="158750" y="64769"/>
                  </a:lnTo>
                  <a:lnTo>
                    <a:pt x="157162" y="56197"/>
                  </a:lnTo>
                  <a:lnTo>
                    <a:pt x="158750" y="47307"/>
                  </a:lnTo>
                  <a:lnTo>
                    <a:pt x="163512" y="40322"/>
                  </a:lnTo>
                  <a:lnTo>
                    <a:pt x="170815" y="35559"/>
                  </a:lnTo>
                  <a:lnTo>
                    <a:pt x="179387" y="33654"/>
                  </a:lnTo>
                  <a:close/>
                </a:path>
                <a:path w="359409" h="112395" extrusionOk="0">
                  <a:moveTo>
                    <a:pt x="287972" y="33654"/>
                  </a:moveTo>
                  <a:lnTo>
                    <a:pt x="179387" y="33654"/>
                  </a:lnTo>
                  <a:lnTo>
                    <a:pt x="188277" y="35559"/>
                  </a:lnTo>
                  <a:lnTo>
                    <a:pt x="195262" y="40322"/>
                  </a:lnTo>
                  <a:lnTo>
                    <a:pt x="200025" y="47307"/>
                  </a:lnTo>
                  <a:lnTo>
                    <a:pt x="201930" y="56197"/>
                  </a:lnTo>
                  <a:lnTo>
                    <a:pt x="200025" y="64769"/>
                  </a:lnTo>
                  <a:lnTo>
                    <a:pt x="195262" y="72072"/>
                  </a:lnTo>
                  <a:lnTo>
                    <a:pt x="188277" y="76834"/>
                  </a:lnTo>
                  <a:lnTo>
                    <a:pt x="179387" y="78422"/>
                  </a:lnTo>
                  <a:lnTo>
                    <a:pt x="287972" y="78422"/>
                  </a:lnTo>
                  <a:lnTo>
                    <a:pt x="279082" y="76834"/>
                  </a:lnTo>
                  <a:lnTo>
                    <a:pt x="272097" y="72072"/>
                  </a:lnTo>
                  <a:lnTo>
                    <a:pt x="267335" y="64769"/>
                  </a:lnTo>
                  <a:lnTo>
                    <a:pt x="265430" y="56197"/>
                  </a:lnTo>
                  <a:lnTo>
                    <a:pt x="267335" y="47307"/>
                  </a:lnTo>
                  <a:lnTo>
                    <a:pt x="272097" y="40322"/>
                  </a:lnTo>
                  <a:lnTo>
                    <a:pt x="279082" y="35559"/>
                  </a:lnTo>
                  <a:lnTo>
                    <a:pt x="287972" y="33654"/>
                  </a:lnTo>
                  <a:close/>
                </a:path>
                <a:path w="359409" h="112395" extrusionOk="0">
                  <a:moveTo>
                    <a:pt x="354012" y="33654"/>
                  </a:moveTo>
                  <a:lnTo>
                    <a:pt x="287972" y="33654"/>
                  </a:lnTo>
                  <a:lnTo>
                    <a:pt x="296545" y="35559"/>
                  </a:lnTo>
                  <a:lnTo>
                    <a:pt x="303847" y="40322"/>
                  </a:lnTo>
                  <a:lnTo>
                    <a:pt x="308610" y="47307"/>
                  </a:lnTo>
                  <a:lnTo>
                    <a:pt x="310197" y="56197"/>
                  </a:lnTo>
                  <a:lnTo>
                    <a:pt x="308610" y="64769"/>
                  </a:lnTo>
                  <a:lnTo>
                    <a:pt x="303847" y="72072"/>
                  </a:lnTo>
                  <a:lnTo>
                    <a:pt x="296545" y="76834"/>
                  </a:lnTo>
                  <a:lnTo>
                    <a:pt x="287972" y="78422"/>
                  </a:lnTo>
                  <a:lnTo>
                    <a:pt x="354012" y="78422"/>
                  </a:lnTo>
                  <a:lnTo>
                    <a:pt x="354647" y="77787"/>
                  </a:lnTo>
                  <a:lnTo>
                    <a:pt x="359092" y="56197"/>
                  </a:lnTo>
                  <a:lnTo>
                    <a:pt x="354647" y="34289"/>
                  </a:lnTo>
                  <a:lnTo>
                    <a:pt x="354012" y="33654"/>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55" name="Google Shape;4855;p297"/>
            <p:cNvPicPr preferRelativeResize="0"/>
            <p:nvPr/>
          </p:nvPicPr>
          <p:blipFill rotWithShape="1">
            <a:blip r:embed="rId3">
              <a:alphaModFix/>
            </a:blip>
            <a:srcRect/>
            <a:stretch/>
          </p:blipFill>
          <p:spPr>
            <a:xfrm>
              <a:off x="10002202" y="3413124"/>
              <a:ext cx="194309" cy="239077"/>
            </a:xfrm>
            <a:prstGeom prst="rect">
              <a:avLst/>
            </a:prstGeom>
            <a:noFill/>
            <a:ln>
              <a:noFill/>
            </a:ln>
          </p:spPr>
        </p:pic>
        <p:sp>
          <p:nvSpPr>
            <p:cNvPr id="4856" name="Google Shape;4856;p297"/>
            <p:cNvSpPr/>
            <p:nvPr/>
          </p:nvSpPr>
          <p:spPr>
            <a:xfrm>
              <a:off x="7325042" y="3424555"/>
              <a:ext cx="3002280" cy="461645"/>
            </a:xfrm>
            <a:custGeom>
              <a:avLst/>
              <a:gdLst/>
              <a:ahLst/>
              <a:cxnLst/>
              <a:rect l="l" t="t" r="r" b="b"/>
              <a:pathLst>
                <a:path w="3002279" h="461645" extrusionOk="0">
                  <a:moveTo>
                    <a:pt x="223520" y="0"/>
                  </a:moveTo>
                  <a:lnTo>
                    <a:pt x="51435" y="0"/>
                  </a:lnTo>
                  <a:lnTo>
                    <a:pt x="31432" y="4127"/>
                  </a:lnTo>
                  <a:lnTo>
                    <a:pt x="15240" y="15240"/>
                  </a:lnTo>
                  <a:lnTo>
                    <a:pt x="4127" y="31432"/>
                  </a:lnTo>
                  <a:lnTo>
                    <a:pt x="0" y="51435"/>
                  </a:lnTo>
                  <a:lnTo>
                    <a:pt x="0" y="207645"/>
                  </a:lnTo>
                  <a:lnTo>
                    <a:pt x="8572" y="250507"/>
                  </a:lnTo>
                  <a:lnTo>
                    <a:pt x="32385" y="285750"/>
                  </a:lnTo>
                  <a:lnTo>
                    <a:pt x="67310" y="309245"/>
                  </a:lnTo>
                  <a:lnTo>
                    <a:pt x="110172" y="318135"/>
                  </a:lnTo>
                  <a:lnTo>
                    <a:pt x="164782" y="318135"/>
                  </a:lnTo>
                  <a:lnTo>
                    <a:pt x="207645" y="309245"/>
                  </a:lnTo>
                  <a:lnTo>
                    <a:pt x="242570" y="285750"/>
                  </a:lnTo>
                  <a:lnTo>
                    <a:pt x="266382" y="250507"/>
                  </a:lnTo>
                  <a:lnTo>
                    <a:pt x="274954" y="207645"/>
                  </a:lnTo>
                  <a:lnTo>
                    <a:pt x="274954" y="197802"/>
                  </a:lnTo>
                  <a:lnTo>
                    <a:pt x="51435" y="197802"/>
                  </a:lnTo>
                  <a:lnTo>
                    <a:pt x="51435" y="103187"/>
                  </a:lnTo>
                  <a:lnTo>
                    <a:pt x="223520" y="103187"/>
                  </a:lnTo>
                  <a:lnTo>
                    <a:pt x="223520" y="73025"/>
                  </a:lnTo>
                  <a:lnTo>
                    <a:pt x="55562" y="73025"/>
                  </a:lnTo>
                  <a:lnTo>
                    <a:pt x="51435" y="69215"/>
                  </a:lnTo>
                  <a:lnTo>
                    <a:pt x="51435" y="59690"/>
                  </a:lnTo>
                  <a:lnTo>
                    <a:pt x="55562" y="55880"/>
                  </a:lnTo>
                  <a:lnTo>
                    <a:pt x="223520" y="55880"/>
                  </a:lnTo>
                  <a:lnTo>
                    <a:pt x="223520" y="0"/>
                  </a:lnTo>
                  <a:close/>
                </a:path>
                <a:path w="3002279" h="461645" extrusionOk="0">
                  <a:moveTo>
                    <a:pt x="223520" y="0"/>
                  </a:moveTo>
                  <a:lnTo>
                    <a:pt x="223520" y="197802"/>
                  </a:lnTo>
                  <a:lnTo>
                    <a:pt x="274954" y="197802"/>
                  </a:lnTo>
                  <a:lnTo>
                    <a:pt x="274954" y="51435"/>
                  </a:lnTo>
                  <a:lnTo>
                    <a:pt x="270827" y="31432"/>
                  </a:lnTo>
                  <a:lnTo>
                    <a:pt x="260032" y="15240"/>
                  </a:lnTo>
                  <a:lnTo>
                    <a:pt x="243522" y="4127"/>
                  </a:lnTo>
                  <a:lnTo>
                    <a:pt x="223520" y="0"/>
                  </a:lnTo>
                  <a:close/>
                </a:path>
                <a:path w="3002279" h="461645" extrusionOk="0">
                  <a:moveTo>
                    <a:pt x="223520" y="69215"/>
                  </a:moveTo>
                  <a:lnTo>
                    <a:pt x="219710" y="73025"/>
                  </a:lnTo>
                  <a:lnTo>
                    <a:pt x="223520" y="73025"/>
                  </a:lnTo>
                  <a:lnTo>
                    <a:pt x="223520" y="69215"/>
                  </a:lnTo>
                  <a:close/>
                </a:path>
                <a:path w="3002279" h="461645" extrusionOk="0">
                  <a:moveTo>
                    <a:pt x="223520" y="55880"/>
                  </a:moveTo>
                  <a:lnTo>
                    <a:pt x="219710" y="55880"/>
                  </a:lnTo>
                  <a:lnTo>
                    <a:pt x="223520" y="59690"/>
                  </a:lnTo>
                  <a:lnTo>
                    <a:pt x="223520" y="55880"/>
                  </a:lnTo>
                  <a:close/>
                </a:path>
                <a:path w="3002279" h="461645" extrusionOk="0">
                  <a:moveTo>
                    <a:pt x="2967990" y="317182"/>
                  </a:moveTo>
                  <a:lnTo>
                    <a:pt x="2937192" y="317182"/>
                  </a:lnTo>
                  <a:lnTo>
                    <a:pt x="2938779" y="319087"/>
                  </a:lnTo>
                  <a:lnTo>
                    <a:pt x="2938779" y="383222"/>
                  </a:lnTo>
                  <a:lnTo>
                    <a:pt x="2921952" y="392747"/>
                  </a:lnTo>
                  <a:lnTo>
                    <a:pt x="2910522" y="407352"/>
                  </a:lnTo>
                  <a:lnTo>
                    <a:pt x="2905442" y="425132"/>
                  </a:lnTo>
                  <a:lnTo>
                    <a:pt x="2907665" y="444500"/>
                  </a:lnTo>
                  <a:lnTo>
                    <a:pt x="2909570" y="450850"/>
                  </a:lnTo>
                  <a:lnTo>
                    <a:pt x="2913062" y="456882"/>
                  </a:lnTo>
                  <a:lnTo>
                    <a:pt x="2917507" y="461645"/>
                  </a:lnTo>
                  <a:lnTo>
                    <a:pt x="2940050" y="441960"/>
                  </a:lnTo>
                  <a:lnTo>
                    <a:pt x="2936875" y="438467"/>
                  </a:lnTo>
                  <a:lnTo>
                    <a:pt x="2934970" y="434022"/>
                  </a:lnTo>
                  <a:lnTo>
                    <a:pt x="2953702" y="410845"/>
                  </a:lnTo>
                  <a:lnTo>
                    <a:pt x="2998152" y="410845"/>
                  </a:lnTo>
                  <a:lnTo>
                    <a:pt x="2997517" y="408305"/>
                  </a:lnTo>
                  <a:lnTo>
                    <a:pt x="2985770" y="393065"/>
                  </a:lnTo>
                  <a:lnTo>
                    <a:pt x="2981007" y="388620"/>
                  </a:lnTo>
                  <a:lnTo>
                    <a:pt x="2974975" y="385445"/>
                  </a:lnTo>
                  <a:lnTo>
                    <a:pt x="2968625" y="383222"/>
                  </a:lnTo>
                  <a:lnTo>
                    <a:pt x="2968625" y="320992"/>
                  </a:lnTo>
                  <a:lnTo>
                    <a:pt x="2967990" y="317182"/>
                  </a:lnTo>
                  <a:close/>
                </a:path>
                <a:path w="3002279" h="461645" extrusionOk="0">
                  <a:moveTo>
                    <a:pt x="2998152" y="410845"/>
                  </a:moveTo>
                  <a:lnTo>
                    <a:pt x="2953702" y="410845"/>
                  </a:lnTo>
                  <a:lnTo>
                    <a:pt x="2961004" y="412115"/>
                  </a:lnTo>
                  <a:lnTo>
                    <a:pt x="2967037" y="416242"/>
                  </a:lnTo>
                  <a:lnTo>
                    <a:pt x="2971165" y="422275"/>
                  </a:lnTo>
                  <a:lnTo>
                    <a:pt x="2972435" y="429577"/>
                  </a:lnTo>
                  <a:lnTo>
                    <a:pt x="2972435" y="434022"/>
                  </a:lnTo>
                  <a:lnTo>
                    <a:pt x="2970847" y="438467"/>
                  </a:lnTo>
                  <a:lnTo>
                    <a:pt x="2967672" y="441960"/>
                  </a:lnTo>
                  <a:lnTo>
                    <a:pt x="2967990" y="441960"/>
                  </a:lnTo>
                  <a:lnTo>
                    <a:pt x="2990215" y="461327"/>
                  </a:lnTo>
                  <a:lnTo>
                    <a:pt x="3000057" y="444817"/>
                  </a:lnTo>
                  <a:lnTo>
                    <a:pt x="3002279" y="426402"/>
                  </a:lnTo>
                  <a:lnTo>
                    <a:pt x="2998152" y="410845"/>
                  </a:lnTo>
                  <a:close/>
                </a:path>
                <a:path w="3002279" h="461645" extrusionOk="0">
                  <a:moveTo>
                    <a:pt x="2544762" y="150812"/>
                  </a:moveTo>
                  <a:lnTo>
                    <a:pt x="2535237" y="167322"/>
                  </a:lnTo>
                  <a:lnTo>
                    <a:pt x="2532697" y="186055"/>
                  </a:lnTo>
                  <a:lnTo>
                    <a:pt x="2537777" y="203835"/>
                  </a:lnTo>
                  <a:lnTo>
                    <a:pt x="2549525" y="219392"/>
                  </a:lnTo>
                  <a:lnTo>
                    <a:pt x="2553970" y="223202"/>
                  </a:lnTo>
                  <a:lnTo>
                    <a:pt x="2559367" y="226377"/>
                  </a:lnTo>
                  <a:lnTo>
                    <a:pt x="2565082" y="228282"/>
                  </a:lnTo>
                  <a:lnTo>
                    <a:pt x="2565082" y="291147"/>
                  </a:lnTo>
                  <a:lnTo>
                    <a:pt x="2567622" y="304165"/>
                  </a:lnTo>
                  <a:lnTo>
                    <a:pt x="2574925" y="314960"/>
                  </a:lnTo>
                  <a:lnTo>
                    <a:pt x="2585402" y="322262"/>
                  </a:lnTo>
                  <a:lnTo>
                    <a:pt x="2598420" y="324802"/>
                  </a:lnTo>
                  <a:lnTo>
                    <a:pt x="2654617" y="324802"/>
                  </a:lnTo>
                  <a:lnTo>
                    <a:pt x="2654617" y="459422"/>
                  </a:lnTo>
                  <a:lnTo>
                    <a:pt x="2894012" y="459422"/>
                  </a:lnTo>
                  <a:lnTo>
                    <a:pt x="2894012" y="404812"/>
                  </a:lnTo>
                  <a:lnTo>
                    <a:pt x="2768600" y="404812"/>
                  </a:lnTo>
                  <a:lnTo>
                    <a:pt x="2755582" y="355600"/>
                  </a:lnTo>
                  <a:lnTo>
                    <a:pt x="2755582" y="354965"/>
                  </a:lnTo>
                  <a:lnTo>
                    <a:pt x="2755265" y="354647"/>
                  </a:lnTo>
                  <a:lnTo>
                    <a:pt x="2692082" y="354647"/>
                  </a:lnTo>
                  <a:lnTo>
                    <a:pt x="2692082" y="339725"/>
                  </a:lnTo>
                  <a:lnTo>
                    <a:pt x="2718435" y="339725"/>
                  </a:lnTo>
                  <a:lnTo>
                    <a:pt x="2739707" y="294957"/>
                  </a:lnTo>
                  <a:lnTo>
                    <a:pt x="2596515" y="294957"/>
                  </a:lnTo>
                  <a:lnTo>
                    <a:pt x="2594927" y="293370"/>
                  </a:lnTo>
                  <a:lnTo>
                    <a:pt x="2594927" y="229235"/>
                  </a:lnTo>
                  <a:lnTo>
                    <a:pt x="2612072" y="220345"/>
                  </a:lnTo>
                  <a:lnTo>
                    <a:pt x="2623820" y="205740"/>
                  </a:lnTo>
                  <a:lnTo>
                    <a:pt x="2625090" y="201295"/>
                  </a:lnTo>
                  <a:lnTo>
                    <a:pt x="2580957" y="201295"/>
                  </a:lnTo>
                  <a:lnTo>
                    <a:pt x="2574290" y="199707"/>
                  </a:lnTo>
                  <a:lnTo>
                    <a:pt x="2573972" y="199707"/>
                  </a:lnTo>
                  <a:lnTo>
                    <a:pt x="2567940" y="195897"/>
                  </a:lnTo>
                  <a:lnTo>
                    <a:pt x="2564129" y="189865"/>
                  </a:lnTo>
                  <a:lnTo>
                    <a:pt x="2563812" y="189865"/>
                  </a:lnTo>
                  <a:lnTo>
                    <a:pt x="2562542" y="182562"/>
                  </a:lnTo>
                  <a:lnTo>
                    <a:pt x="2562542" y="178117"/>
                  </a:lnTo>
                  <a:lnTo>
                    <a:pt x="2564129" y="173672"/>
                  </a:lnTo>
                  <a:lnTo>
                    <a:pt x="2566987" y="170497"/>
                  </a:lnTo>
                  <a:lnTo>
                    <a:pt x="2544762" y="150812"/>
                  </a:lnTo>
                  <a:close/>
                </a:path>
                <a:path w="3002279" h="461645" extrusionOk="0">
                  <a:moveTo>
                    <a:pt x="2800985" y="337502"/>
                  </a:moveTo>
                  <a:lnTo>
                    <a:pt x="2768600" y="404812"/>
                  </a:lnTo>
                  <a:lnTo>
                    <a:pt x="2894012" y="404812"/>
                  </a:lnTo>
                  <a:lnTo>
                    <a:pt x="2894012" y="378777"/>
                  </a:lnTo>
                  <a:lnTo>
                    <a:pt x="2818447" y="378777"/>
                  </a:lnTo>
                  <a:lnTo>
                    <a:pt x="2800985" y="337502"/>
                  </a:lnTo>
                  <a:close/>
                </a:path>
                <a:path w="3002279" h="461645" extrusionOk="0">
                  <a:moveTo>
                    <a:pt x="2894012" y="249872"/>
                  </a:moveTo>
                  <a:lnTo>
                    <a:pt x="2864167" y="249872"/>
                  </a:lnTo>
                  <a:lnTo>
                    <a:pt x="2864167" y="354647"/>
                  </a:lnTo>
                  <a:lnTo>
                    <a:pt x="2843212" y="354647"/>
                  </a:lnTo>
                  <a:lnTo>
                    <a:pt x="2842577" y="354965"/>
                  </a:lnTo>
                  <a:lnTo>
                    <a:pt x="2841942" y="354965"/>
                  </a:lnTo>
                  <a:lnTo>
                    <a:pt x="2818447" y="378777"/>
                  </a:lnTo>
                  <a:lnTo>
                    <a:pt x="2894012" y="378777"/>
                  </a:lnTo>
                  <a:lnTo>
                    <a:pt x="2894012" y="317182"/>
                  </a:lnTo>
                  <a:lnTo>
                    <a:pt x="2967990" y="317182"/>
                  </a:lnTo>
                  <a:lnTo>
                    <a:pt x="2966085" y="307975"/>
                  </a:lnTo>
                  <a:lnTo>
                    <a:pt x="2961957" y="301942"/>
                  </a:lnTo>
                  <a:lnTo>
                    <a:pt x="2959100" y="297180"/>
                  </a:lnTo>
                  <a:lnTo>
                    <a:pt x="2948304" y="289877"/>
                  </a:lnTo>
                  <a:lnTo>
                    <a:pt x="2935287" y="287337"/>
                  </a:lnTo>
                  <a:lnTo>
                    <a:pt x="2894012" y="287337"/>
                  </a:lnTo>
                  <a:lnTo>
                    <a:pt x="2894012" y="249872"/>
                  </a:lnTo>
                  <a:close/>
                </a:path>
                <a:path w="3002279" h="461645" extrusionOk="0">
                  <a:moveTo>
                    <a:pt x="2864167" y="273685"/>
                  </a:moveTo>
                  <a:lnTo>
                    <a:pt x="2749550" y="273685"/>
                  </a:lnTo>
                  <a:lnTo>
                    <a:pt x="2772727" y="361632"/>
                  </a:lnTo>
                  <a:lnTo>
                    <a:pt x="2801937" y="301942"/>
                  </a:lnTo>
                  <a:lnTo>
                    <a:pt x="2864167" y="301942"/>
                  </a:lnTo>
                  <a:lnTo>
                    <a:pt x="2864167" y="273685"/>
                  </a:lnTo>
                  <a:close/>
                </a:path>
                <a:path w="3002279" h="461645" extrusionOk="0">
                  <a:moveTo>
                    <a:pt x="2745740" y="317182"/>
                  </a:moveTo>
                  <a:lnTo>
                    <a:pt x="2727960" y="354647"/>
                  </a:lnTo>
                  <a:lnTo>
                    <a:pt x="2755265" y="354647"/>
                  </a:lnTo>
                  <a:lnTo>
                    <a:pt x="2745740" y="317182"/>
                  </a:lnTo>
                  <a:close/>
                </a:path>
                <a:path w="3002279" h="461645" extrusionOk="0">
                  <a:moveTo>
                    <a:pt x="2864167" y="301942"/>
                  </a:moveTo>
                  <a:lnTo>
                    <a:pt x="2801937" y="301942"/>
                  </a:lnTo>
                  <a:lnTo>
                    <a:pt x="2823527" y="352742"/>
                  </a:lnTo>
                  <a:lnTo>
                    <a:pt x="2834322" y="341947"/>
                  </a:lnTo>
                  <a:lnTo>
                    <a:pt x="2838767" y="340042"/>
                  </a:lnTo>
                  <a:lnTo>
                    <a:pt x="2843212" y="339725"/>
                  </a:lnTo>
                  <a:lnTo>
                    <a:pt x="2864167" y="339725"/>
                  </a:lnTo>
                  <a:lnTo>
                    <a:pt x="2864167" y="301942"/>
                  </a:lnTo>
                  <a:close/>
                </a:path>
                <a:path w="3002279" h="461645" extrusionOk="0">
                  <a:moveTo>
                    <a:pt x="2864167" y="249872"/>
                  </a:moveTo>
                  <a:lnTo>
                    <a:pt x="2654617" y="249872"/>
                  </a:lnTo>
                  <a:lnTo>
                    <a:pt x="2654617" y="294957"/>
                  </a:lnTo>
                  <a:lnTo>
                    <a:pt x="2739707" y="294957"/>
                  </a:lnTo>
                  <a:lnTo>
                    <a:pt x="2749550" y="273685"/>
                  </a:lnTo>
                  <a:lnTo>
                    <a:pt x="2864167" y="273685"/>
                  </a:lnTo>
                  <a:lnTo>
                    <a:pt x="2864167" y="249872"/>
                  </a:lnTo>
                  <a:close/>
                </a:path>
                <a:path w="3002279" h="461645" extrusionOk="0">
                  <a:moveTo>
                    <a:pt x="2617470" y="150177"/>
                  </a:moveTo>
                  <a:lnTo>
                    <a:pt x="2594927" y="170180"/>
                  </a:lnTo>
                  <a:lnTo>
                    <a:pt x="2598102" y="173672"/>
                  </a:lnTo>
                  <a:lnTo>
                    <a:pt x="2599690" y="178117"/>
                  </a:lnTo>
                  <a:lnTo>
                    <a:pt x="2580957" y="201295"/>
                  </a:lnTo>
                  <a:lnTo>
                    <a:pt x="2625090" y="201295"/>
                  </a:lnTo>
                  <a:lnTo>
                    <a:pt x="2629535" y="187960"/>
                  </a:lnTo>
                  <a:lnTo>
                    <a:pt x="2627947" y="170497"/>
                  </a:lnTo>
                  <a:lnTo>
                    <a:pt x="2627629" y="168910"/>
                  </a:lnTo>
                  <a:lnTo>
                    <a:pt x="2625725" y="161925"/>
                  </a:lnTo>
                  <a:lnTo>
                    <a:pt x="2622232" y="155575"/>
                  </a:lnTo>
                  <a:lnTo>
                    <a:pt x="2617470" y="150177"/>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57" name="Google Shape;4857;p297"/>
            <p:cNvPicPr preferRelativeResize="0"/>
            <p:nvPr/>
          </p:nvPicPr>
          <p:blipFill rotWithShape="1">
            <a:blip r:embed="rId4">
              <a:alphaModFix/>
            </a:blip>
            <a:srcRect/>
            <a:stretch/>
          </p:blipFill>
          <p:spPr>
            <a:xfrm>
              <a:off x="7376477" y="3763962"/>
              <a:ext cx="171767" cy="116205"/>
            </a:xfrm>
            <a:prstGeom prst="rect">
              <a:avLst/>
            </a:prstGeom>
            <a:noFill/>
            <a:ln>
              <a:noFill/>
            </a:ln>
          </p:spPr>
        </p:pic>
        <p:pic>
          <p:nvPicPr>
            <p:cNvPr id="4858" name="Google Shape;4858;p297"/>
            <p:cNvPicPr preferRelativeResize="0"/>
            <p:nvPr/>
          </p:nvPicPr>
          <p:blipFill rotWithShape="1">
            <a:blip r:embed="rId5">
              <a:alphaModFix/>
            </a:blip>
            <a:srcRect/>
            <a:stretch/>
          </p:blipFill>
          <p:spPr>
            <a:xfrm>
              <a:off x="7608570" y="3770630"/>
              <a:ext cx="128904" cy="247014"/>
            </a:xfrm>
            <a:prstGeom prst="rect">
              <a:avLst/>
            </a:prstGeom>
            <a:noFill/>
            <a:ln>
              <a:noFill/>
            </a:ln>
          </p:spPr>
        </p:pic>
        <p:pic>
          <p:nvPicPr>
            <p:cNvPr id="4859" name="Google Shape;4859;p297"/>
            <p:cNvPicPr preferRelativeResize="0"/>
            <p:nvPr/>
          </p:nvPicPr>
          <p:blipFill rotWithShape="1">
            <a:blip r:embed="rId6">
              <a:alphaModFix/>
            </a:blip>
            <a:srcRect/>
            <a:stretch/>
          </p:blipFill>
          <p:spPr>
            <a:xfrm>
              <a:off x="7225982" y="3770312"/>
              <a:ext cx="90487" cy="247332"/>
            </a:xfrm>
            <a:prstGeom prst="rect">
              <a:avLst/>
            </a:prstGeom>
            <a:noFill/>
            <a:ln>
              <a:noFill/>
            </a:ln>
          </p:spPr>
        </p:pic>
        <p:sp>
          <p:nvSpPr>
            <p:cNvPr id="4860" name="Google Shape;4860;p297"/>
            <p:cNvSpPr/>
            <p:nvPr/>
          </p:nvSpPr>
          <p:spPr>
            <a:xfrm>
              <a:off x="7067232" y="3704272"/>
              <a:ext cx="172085" cy="330835"/>
            </a:xfrm>
            <a:custGeom>
              <a:avLst/>
              <a:gdLst/>
              <a:ahLst/>
              <a:cxnLst/>
              <a:rect l="l" t="t" r="r" b="b"/>
              <a:pathLst>
                <a:path w="172084" h="330835" extrusionOk="0">
                  <a:moveTo>
                    <a:pt x="0" y="0"/>
                  </a:moveTo>
                  <a:lnTo>
                    <a:pt x="9207" y="22542"/>
                  </a:lnTo>
                  <a:lnTo>
                    <a:pt x="24129" y="40957"/>
                  </a:lnTo>
                  <a:lnTo>
                    <a:pt x="43497" y="54609"/>
                  </a:lnTo>
                  <a:lnTo>
                    <a:pt x="66357" y="62547"/>
                  </a:lnTo>
                  <a:lnTo>
                    <a:pt x="76834" y="96837"/>
                  </a:lnTo>
                  <a:lnTo>
                    <a:pt x="89534" y="98742"/>
                  </a:lnTo>
                  <a:lnTo>
                    <a:pt x="93662" y="94614"/>
                  </a:lnTo>
                  <a:lnTo>
                    <a:pt x="118745" y="119379"/>
                  </a:lnTo>
                  <a:lnTo>
                    <a:pt x="118745" y="219075"/>
                  </a:lnTo>
                  <a:lnTo>
                    <a:pt x="111442" y="219075"/>
                  </a:lnTo>
                  <a:lnTo>
                    <a:pt x="89534" y="219709"/>
                  </a:lnTo>
                  <a:lnTo>
                    <a:pt x="73342" y="226059"/>
                  </a:lnTo>
                  <a:lnTo>
                    <a:pt x="63500" y="242569"/>
                  </a:lnTo>
                  <a:lnTo>
                    <a:pt x="60007" y="274637"/>
                  </a:lnTo>
                  <a:lnTo>
                    <a:pt x="63500" y="307022"/>
                  </a:lnTo>
                  <a:lnTo>
                    <a:pt x="73342" y="323532"/>
                  </a:lnTo>
                  <a:lnTo>
                    <a:pt x="89534" y="329882"/>
                  </a:lnTo>
                  <a:lnTo>
                    <a:pt x="111442" y="330517"/>
                  </a:lnTo>
                  <a:lnTo>
                    <a:pt x="134302" y="327025"/>
                  </a:lnTo>
                  <a:lnTo>
                    <a:pt x="153352" y="315277"/>
                  </a:lnTo>
                  <a:lnTo>
                    <a:pt x="166370" y="297179"/>
                  </a:lnTo>
                  <a:lnTo>
                    <a:pt x="171767" y="274637"/>
                  </a:lnTo>
                  <a:lnTo>
                    <a:pt x="169545" y="260032"/>
                  </a:lnTo>
                  <a:lnTo>
                    <a:pt x="163512" y="246379"/>
                  </a:lnTo>
                  <a:lnTo>
                    <a:pt x="153987" y="235267"/>
                  </a:lnTo>
                  <a:lnTo>
                    <a:pt x="141922" y="226694"/>
                  </a:lnTo>
                  <a:lnTo>
                    <a:pt x="141922" y="111759"/>
                  </a:lnTo>
                  <a:lnTo>
                    <a:pt x="140652" y="108584"/>
                  </a:lnTo>
                  <a:lnTo>
                    <a:pt x="109854" y="77787"/>
                  </a:lnTo>
                  <a:lnTo>
                    <a:pt x="112712" y="74929"/>
                  </a:lnTo>
                  <a:lnTo>
                    <a:pt x="110807" y="62229"/>
                  </a:lnTo>
                  <a:lnTo>
                    <a:pt x="74929" y="51434"/>
                  </a:lnTo>
                  <a:lnTo>
                    <a:pt x="62547" y="31432"/>
                  </a:lnTo>
                  <a:lnTo>
                    <a:pt x="46037" y="16192"/>
                  </a:lnTo>
                  <a:lnTo>
                    <a:pt x="25082" y="5714"/>
                  </a:lnTo>
                  <a:lnTo>
                    <a:pt x="0" y="0"/>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61" name="Google Shape;4861;p297"/>
          <p:cNvSpPr txBox="1"/>
          <p:nvPr/>
        </p:nvSpPr>
        <p:spPr>
          <a:xfrm>
            <a:off x="6149975" y="833437"/>
            <a:ext cx="212788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τα χειριστήρια</a:t>
            </a:r>
            <a:endParaRPr sz="2400">
              <a:solidFill>
                <a:schemeClr val="dk1"/>
              </a:solidFill>
              <a:latin typeface="Calibri"/>
              <a:ea typeface="Calibri"/>
              <a:cs typeface="Calibri"/>
              <a:sym typeface="Calibri"/>
            </a:endParaRPr>
          </a:p>
        </p:txBody>
      </p:sp>
      <p:sp>
        <p:nvSpPr>
          <p:cNvPr id="4862" name="Google Shape;4862;p297"/>
          <p:cNvSpPr txBox="1"/>
          <p:nvPr/>
        </p:nvSpPr>
        <p:spPr>
          <a:xfrm>
            <a:off x="6805612" y="2565717"/>
            <a:ext cx="789305" cy="539750"/>
          </a:xfrm>
          <a:prstGeom prst="rect">
            <a:avLst/>
          </a:prstGeom>
          <a:noFill/>
          <a:ln>
            <a:noFill/>
          </a:ln>
        </p:spPr>
        <p:txBody>
          <a:bodyPr spcFirstLastPara="1" wrap="square" lIns="0" tIns="12700" rIns="0" bIns="0" anchor="t" anchorCtr="0">
            <a:spAutoFit/>
          </a:bodyPr>
          <a:lstStyle/>
          <a:p>
            <a:pPr marL="12700" marR="5080" lvl="0" indent="19685" algn="l" rtl="0">
              <a:lnSpc>
                <a:spcPct val="105500"/>
              </a:lnSpc>
              <a:spcBef>
                <a:spcPts val="0"/>
              </a:spcBef>
              <a:spcAft>
                <a:spcPts val="0"/>
              </a:spcAft>
              <a:buNone/>
            </a:pPr>
            <a:r>
              <a:rPr lang="en-US" sz="1600">
                <a:solidFill>
                  <a:srgbClr val="D6791A"/>
                </a:solidFill>
                <a:latin typeface="Calibri"/>
                <a:ea typeface="Calibri"/>
                <a:cs typeface="Calibri"/>
                <a:sym typeface="Calibri"/>
              </a:rPr>
              <a:t>Φυσικοί  έλεγχοι</a:t>
            </a:r>
            <a:endParaRPr sz="1600">
              <a:solidFill>
                <a:schemeClr val="dk1"/>
              </a:solidFill>
              <a:latin typeface="Calibri"/>
              <a:ea typeface="Calibri"/>
              <a:cs typeface="Calibri"/>
              <a:sym typeface="Calibri"/>
            </a:endParaRPr>
          </a:p>
        </p:txBody>
      </p:sp>
      <p:sp>
        <p:nvSpPr>
          <p:cNvPr id="4863" name="Google Shape;4863;p297"/>
          <p:cNvSpPr txBox="1"/>
          <p:nvPr/>
        </p:nvSpPr>
        <p:spPr>
          <a:xfrm>
            <a:off x="9154159" y="2579052"/>
            <a:ext cx="181356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Τεχνολογικοί έλεγχοι</a:t>
            </a:r>
            <a:endParaRPr sz="1600">
              <a:solidFill>
                <a:schemeClr val="dk1"/>
              </a:solidFill>
              <a:latin typeface="Calibri"/>
              <a:ea typeface="Calibri"/>
              <a:cs typeface="Calibri"/>
              <a:sym typeface="Calibri"/>
            </a:endParaRPr>
          </a:p>
        </p:txBody>
      </p:sp>
      <p:sp>
        <p:nvSpPr>
          <p:cNvPr id="4864" name="Google Shape;4864;p297"/>
          <p:cNvSpPr txBox="1"/>
          <p:nvPr/>
        </p:nvSpPr>
        <p:spPr>
          <a:xfrm>
            <a:off x="6857365" y="4069397"/>
            <a:ext cx="1005840" cy="393700"/>
          </a:xfrm>
          <a:prstGeom prst="rect">
            <a:avLst/>
          </a:prstGeom>
          <a:noFill/>
          <a:ln>
            <a:noFill/>
          </a:ln>
        </p:spPr>
        <p:txBody>
          <a:bodyPr spcFirstLastPara="1" wrap="square" lIns="0" tIns="12700" rIns="0" bIns="0" anchor="t" anchorCtr="0">
            <a:spAutoFit/>
          </a:bodyPr>
          <a:lstStyle/>
          <a:p>
            <a:pPr marL="12700" marR="5080" lvl="0" indent="33020" algn="l" rtl="0">
              <a:lnSpc>
                <a:spcPct val="151000"/>
              </a:lnSpc>
              <a:spcBef>
                <a:spcPts val="0"/>
              </a:spcBef>
              <a:spcAft>
                <a:spcPts val="0"/>
              </a:spcAft>
              <a:buNone/>
            </a:pPr>
            <a:r>
              <a:rPr lang="en-US" sz="800">
                <a:solidFill>
                  <a:srgbClr val="728090"/>
                </a:solidFill>
                <a:latin typeface="Calibri"/>
                <a:ea typeface="Calibri"/>
                <a:cs typeface="Calibri"/>
                <a:sym typeface="Calibri"/>
              </a:rPr>
              <a:t>αν αφορούν  φυσικά αντικείμενα</a:t>
            </a:r>
            <a:endParaRPr sz="800">
              <a:solidFill>
                <a:schemeClr val="dk1"/>
              </a:solidFill>
              <a:latin typeface="Calibri"/>
              <a:ea typeface="Calibri"/>
              <a:cs typeface="Calibri"/>
              <a:sym typeface="Calibri"/>
            </a:endParaRPr>
          </a:p>
        </p:txBody>
      </p:sp>
      <p:sp>
        <p:nvSpPr>
          <p:cNvPr id="4865" name="Google Shape;4865;p297"/>
          <p:cNvSpPr txBox="1"/>
          <p:nvPr/>
        </p:nvSpPr>
        <p:spPr>
          <a:xfrm>
            <a:off x="6795769" y="4572634"/>
            <a:ext cx="7359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671177"/>
                </a:solidFill>
                <a:latin typeface="Calibri"/>
                <a:ea typeface="Calibri"/>
                <a:cs typeface="Calibri"/>
                <a:sym typeface="Calibri"/>
              </a:rPr>
              <a:t>14 έλεγχοι</a:t>
            </a:r>
            <a:endParaRPr sz="1200">
              <a:solidFill>
                <a:schemeClr val="dk1"/>
              </a:solidFill>
              <a:latin typeface="Calibri"/>
              <a:ea typeface="Calibri"/>
              <a:cs typeface="Calibri"/>
              <a:sym typeface="Calibri"/>
            </a:endParaRPr>
          </a:p>
        </p:txBody>
      </p:sp>
      <p:sp>
        <p:nvSpPr>
          <p:cNvPr id="4866" name="Google Shape;4866;p297"/>
          <p:cNvSpPr txBox="1"/>
          <p:nvPr/>
        </p:nvSpPr>
        <p:spPr>
          <a:xfrm>
            <a:off x="9683750" y="4084637"/>
            <a:ext cx="850265" cy="269240"/>
          </a:xfrm>
          <a:prstGeom prst="rect">
            <a:avLst/>
          </a:prstGeom>
          <a:noFill/>
          <a:ln>
            <a:noFill/>
          </a:ln>
        </p:spPr>
        <p:txBody>
          <a:bodyPr spcFirstLastPara="1" wrap="square" lIns="0" tIns="12700" rIns="0" bIns="0" anchor="t" anchorCtr="0">
            <a:spAutoFit/>
          </a:bodyPr>
          <a:lstStyle/>
          <a:p>
            <a:pPr marL="165100" marR="5080" lvl="0" indent="-153035" algn="l" rtl="0">
              <a:lnSpc>
                <a:spcPct val="100000"/>
              </a:lnSpc>
              <a:spcBef>
                <a:spcPts val="0"/>
              </a:spcBef>
              <a:spcAft>
                <a:spcPts val="0"/>
              </a:spcAft>
              <a:buNone/>
            </a:pPr>
            <a:r>
              <a:rPr lang="en-US" sz="800">
                <a:solidFill>
                  <a:srgbClr val="728090"/>
                </a:solidFill>
                <a:latin typeface="Calibri"/>
                <a:ea typeface="Calibri"/>
                <a:cs typeface="Calibri"/>
                <a:sym typeface="Calibri"/>
              </a:rPr>
              <a:t>εάν αφορούν την  τεχνολογία</a:t>
            </a:r>
            <a:endParaRPr sz="800">
              <a:solidFill>
                <a:schemeClr val="dk1"/>
              </a:solidFill>
              <a:latin typeface="Calibri"/>
              <a:ea typeface="Calibri"/>
              <a:cs typeface="Calibri"/>
              <a:sym typeface="Calibri"/>
            </a:endParaRPr>
          </a:p>
        </p:txBody>
      </p:sp>
      <p:sp>
        <p:nvSpPr>
          <p:cNvPr id="4867" name="Google Shape;4867;p297"/>
          <p:cNvSpPr txBox="1"/>
          <p:nvPr/>
        </p:nvSpPr>
        <p:spPr>
          <a:xfrm>
            <a:off x="9738677" y="4454842"/>
            <a:ext cx="7359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671177"/>
                </a:solidFill>
                <a:latin typeface="Calibri"/>
                <a:ea typeface="Calibri"/>
                <a:cs typeface="Calibri"/>
                <a:sym typeface="Calibri"/>
              </a:rPr>
              <a:t>34 έλεγχοι</a:t>
            </a:r>
            <a:endParaRPr sz="1200">
              <a:solidFill>
                <a:schemeClr val="dk1"/>
              </a:solidFill>
              <a:latin typeface="Calibri"/>
              <a:ea typeface="Calibri"/>
              <a:cs typeface="Calibri"/>
              <a:sym typeface="Calibri"/>
            </a:endParaRPr>
          </a:p>
        </p:txBody>
      </p:sp>
      <p:sp>
        <p:nvSpPr>
          <p:cNvPr id="4868" name="Google Shape;4868;p297"/>
          <p:cNvSpPr txBox="1"/>
          <p:nvPr/>
        </p:nvSpPr>
        <p:spPr>
          <a:xfrm>
            <a:off x="11127422" y="637127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56</a:t>
            </a:r>
            <a:endParaRPr sz="700">
              <a:solidFill>
                <a:schemeClr val="dk1"/>
              </a:solidFill>
              <a:latin typeface="Calibri"/>
              <a:ea typeface="Calibri"/>
              <a:cs typeface="Calibri"/>
              <a:sym typeface="Calibri"/>
            </a:endParaRPr>
          </a:p>
        </p:txBody>
      </p:sp>
      <p:grpSp>
        <p:nvGrpSpPr>
          <p:cNvPr id="4869" name="Google Shape;4869;p297"/>
          <p:cNvGrpSpPr/>
          <p:nvPr/>
        </p:nvGrpSpPr>
        <p:grpSpPr>
          <a:xfrm>
            <a:off x="707390" y="2024379"/>
            <a:ext cx="2563495" cy="2970530"/>
            <a:chOff x="707390" y="2024379"/>
            <a:chExt cx="2563495" cy="2970530"/>
          </a:xfrm>
        </p:grpSpPr>
        <p:sp>
          <p:nvSpPr>
            <p:cNvPr id="4870" name="Google Shape;4870;p297"/>
            <p:cNvSpPr/>
            <p:nvPr/>
          </p:nvSpPr>
          <p:spPr>
            <a:xfrm>
              <a:off x="707390" y="2024379"/>
              <a:ext cx="2563495" cy="2970530"/>
            </a:xfrm>
            <a:custGeom>
              <a:avLst/>
              <a:gdLst/>
              <a:ahLst/>
              <a:cxnLst/>
              <a:rect l="l" t="t" r="r" b="b"/>
              <a:pathLst>
                <a:path w="2563495" h="2970529" extrusionOk="0">
                  <a:moveTo>
                    <a:pt x="2136140" y="0"/>
                  </a:moveTo>
                  <a:lnTo>
                    <a:pt x="427354" y="0"/>
                  </a:lnTo>
                  <a:lnTo>
                    <a:pt x="380682" y="2540"/>
                  </a:lnTo>
                  <a:lnTo>
                    <a:pt x="335597" y="9842"/>
                  </a:lnTo>
                  <a:lnTo>
                    <a:pt x="292100" y="21907"/>
                  </a:lnTo>
                  <a:lnTo>
                    <a:pt x="250825" y="38100"/>
                  </a:lnTo>
                  <a:lnTo>
                    <a:pt x="211454" y="58420"/>
                  </a:lnTo>
                  <a:lnTo>
                    <a:pt x="174942" y="82550"/>
                  </a:lnTo>
                  <a:lnTo>
                    <a:pt x="140969" y="110172"/>
                  </a:lnTo>
                  <a:lnTo>
                    <a:pt x="110172" y="140970"/>
                  </a:lnTo>
                  <a:lnTo>
                    <a:pt x="82550" y="174942"/>
                  </a:lnTo>
                  <a:lnTo>
                    <a:pt x="58419" y="211455"/>
                  </a:lnTo>
                  <a:lnTo>
                    <a:pt x="38100" y="250825"/>
                  </a:lnTo>
                  <a:lnTo>
                    <a:pt x="21907" y="292100"/>
                  </a:lnTo>
                  <a:lnTo>
                    <a:pt x="9842" y="335597"/>
                  </a:lnTo>
                  <a:lnTo>
                    <a:pt x="2539" y="380682"/>
                  </a:lnTo>
                  <a:lnTo>
                    <a:pt x="0" y="427355"/>
                  </a:lnTo>
                  <a:lnTo>
                    <a:pt x="0" y="2542857"/>
                  </a:lnTo>
                  <a:lnTo>
                    <a:pt x="2539" y="2589530"/>
                  </a:lnTo>
                  <a:lnTo>
                    <a:pt x="9842" y="2634615"/>
                  </a:lnTo>
                  <a:lnTo>
                    <a:pt x="21907" y="2678112"/>
                  </a:lnTo>
                  <a:lnTo>
                    <a:pt x="38100" y="2719387"/>
                  </a:lnTo>
                  <a:lnTo>
                    <a:pt x="58419" y="2758440"/>
                  </a:lnTo>
                  <a:lnTo>
                    <a:pt x="82550" y="2795270"/>
                  </a:lnTo>
                  <a:lnTo>
                    <a:pt x="110172" y="2829242"/>
                  </a:lnTo>
                  <a:lnTo>
                    <a:pt x="140969" y="2860040"/>
                  </a:lnTo>
                  <a:lnTo>
                    <a:pt x="174942" y="2887662"/>
                  </a:lnTo>
                  <a:lnTo>
                    <a:pt x="211454" y="2911792"/>
                  </a:lnTo>
                  <a:lnTo>
                    <a:pt x="250825" y="2932112"/>
                  </a:lnTo>
                  <a:lnTo>
                    <a:pt x="292100" y="2948305"/>
                  </a:lnTo>
                  <a:lnTo>
                    <a:pt x="335597" y="2960370"/>
                  </a:lnTo>
                  <a:lnTo>
                    <a:pt x="380682" y="2967672"/>
                  </a:lnTo>
                  <a:lnTo>
                    <a:pt x="427354" y="2970212"/>
                  </a:lnTo>
                  <a:lnTo>
                    <a:pt x="2136140" y="2970212"/>
                  </a:lnTo>
                  <a:lnTo>
                    <a:pt x="2182495" y="2967672"/>
                  </a:lnTo>
                  <a:lnTo>
                    <a:pt x="2227579" y="2960370"/>
                  </a:lnTo>
                  <a:lnTo>
                    <a:pt x="2271077" y="2948305"/>
                  </a:lnTo>
                  <a:lnTo>
                    <a:pt x="2312670" y="2932112"/>
                  </a:lnTo>
                  <a:lnTo>
                    <a:pt x="2351722" y="2911792"/>
                  </a:lnTo>
                  <a:lnTo>
                    <a:pt x="2388235" y="2887662"/>
                  </a:lnTo>
                  <a:lnTo>
                    <a:pt x="2422207" y="2860040"/>
                  </a:lnTo>
                  <a:lnTo>
                    <a:pt x="2453322" y="2829242"/>
                  </a:lnTo>
                  <a:lnTo>
                    <a:pt x="2480945" y="2795270"/>
                  </a:lnTo>
                  <a:lnTo>
                    <a:pt x="2505075" y="2758440"/>
                  </a:lnTo>
                  <a:lnTo>
                    <a:pt x="2525395" y="2719387"/>
                  </a:lnTo>
                  <a:lnTo>
                    <a:pt x="2541587" y="2678112"/>
                  </a:lnTo>
                  <a:lnTo>
                    <a:pt x="2553335" y="2634615"/>
                  </a:lnTo>
                  <a:lnTo>
                    <a:pt x="2560637" y="2589530"/>
                  </a:lnTo>
                  <a:lnTo>
                    <a:pt x="2563177" y="2542857"/>
                  </a:lnTo>
                  <a:lnTo>
                    <a:pt x="2563177" y="427355"/>
                  </a:lnTo>
                  <a:lnTo>
                    <a:pt x="2560637" y="380682"/>
                  </a:lnTo>
                  <a:lnTo>
                    <a:pt x="2553335" y="335597"/>
                  </a:lnTo>
                  <a:lnTo>
                    <a:pt x="2541587" y="292100"/>
                  </a:lnTo>
                  <a:lnTo>
                    <a:pt x="2525395" y="250825"/>
                  </a:lnTo>
                  <a:lnTo>
                    <a:pt x="2505075" y="211455"/>
                  </a:lnTo>
                  <a:lnTo>
                    <a:pt x="2480945" y="174942"/>
                  </a:lnTo>
                  <a:lnTo>
                    <a:pt x="2453322" y="140970"/>
                  </a:lnTo>
                  <a:lnTo>
                    <a:pt x="2422207" y="110172"/>
                  </a:lnTo>
                  <a:lnTo>
                    <a:pt x="2388235" y="82550"/>
                  </a:lnTo>
                  <a:lnTo>
                    <a:pt x="2351722" y="58420"/>
                  </a:lnTo>
                  <a:lnTo>
                    <a:pt x="2312670" y="38100"/>
                  </a:lnTo>
                  <a:lnTo>
                    <a:pt x="2271077" y="21907"/>
                  </a:lnTo>
                  <a:lnTo>
                    <a:pt x="2227579" y="9842"/>
                  </a:lnTo>
                  <a:lnTo>
                    <a:pt x="2182495" y="2540"/>
                  </a:lnTo>
                  <a:lnTo>
                    <a:pt x="2136140"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1" name="Google Shape;4871;p297"/>
            <p:cNvSpPr/>
            <p:nvPr/>
          </p:nvSpPr>
          <p:spPr>
            <a:xfrm>
              <a:off x="707390" y="2024379"/>
              <a:ext cx="2563495" cy="2970530"/>
            </a:xfrm>
            <a:custGeom>
              <a:avLst/>
              <a:gdLst/>
              <a:ahLst/>
              <a:cxnLst/>
              <a:rect l="l" t="t" r="r" b="b"/>
              <a:pathLst>
                <a:path w="2563495" h="2970529" extrusionOk="0">
                  <a:moveTo>
                    <a:pt x="0" y="427355"/>
                  </a:moveTo>
                  <a:lnTo>
                    <a:pt x="2539" y="380682"/>
                  </a:lnTo>
                  <a:lnTo>
                    <a:pt x="9842" y="335597"/>
                  </a:lnTo>
                  <a:lnTo>
                    <a:pt x="21907" y="292100"/>
                  </a:lnTo>
                  <a:lnTo>
                    <a:pt x="38100" y="250825"/>
                  </a:lnTo>
                  <a:lnTo>
                    <a:pt x="58419" y="211455"/>
                  </a:lnTo>
                  <a:lnTo>
                    <a:pt x="82550" y="174942"/>
                  </a:lnTo>
                  <a:lnTo>
                    <a:pt x="110172" y="140970"/>
                  </a:lnTo>
                  <a:lnTo>
                    <a:pt x="140969" y="110172"/>
                  </a:lnTo>
                  <a:lnTo>
                    <a:pt x="174942" y="82550"/>
                  </a:lnTo>
                  <a:lnTo>
                    <a:pt x="211454" y="58420"/>
                  </a:lnTo>
                  <a:lnTo>
                    <a:pt x="250825" y="38100"/>
                  </a:lnTo>
                  <a:lnTo>
                    <a:pt x="292100" y="21907"/>
                  </a:lnTo>
                  <a:lnTo>
                    <a:pt x="335597" y="9842"/>
                  </a:lnTo>
                  <a:lnTo>
                    <a:pt x="380682" y="2540"/>
                  </a:lnTo>
                  <a:lnTo>
                    <a:pt x="427354" y="0"/>
                  </a:lnTo>
                  <a:lnTo>
                    <a:pt x="2136140" y="0"/>
                  </a:lnTo>
                  <a:lnTo>
                    <a:pt x="2182495" y="2540"/>
                  </a:lnTo>
                  <a:lnTo>
                    <a:pt x="2227579" y="9842"/>
                  </a:lnTo>
                  <a:lnTo>
                    <a:pt x="2271077" y="21907"/>
                  </a:lnTo>
                  <a:lnTo>
                    <a:pt x="2312670" y="38100"/>
                  </a:lnTo>
                  <a:lnTo>
                    <a:pt x="2351722" y="58420"/>
                  </a:lnTo>
                  <a:lnTo>
                    <a:pt x="2388235" y="82550"/>
                  </a:lnTo>
                  <a:lnTo>
                    <a:pt x="2422207" y="110172"/>
                  </a:lnTo>
                  <a:lnTo>
                    <a:pt x="2453322" y="140970"/>
                  </a:lnTo>
                  <a:lnTo>
                    <a:pt x="2480945" y="174942"/>
                  </a:lnTo>
                  <a:lnTo>
                    <a:pt x="2505075" y="211455"/>
                  </a:lnTo>
                  <a:lnTo>
                    <a:pt x="2525395" y="250825"/>
                  </a:lnTo>
                  <a:lnTo>
                    <a:pt x="2541587" y="292100"/>
                  </a:lnTo>
                  <a:lnTo>
                    <a:pt x="2553335" y="335597"/>
                  </a:lnTo>
                  <a:lnTo>
                    <a:pt x="2560637" y="380682"/>
                  </a:lnTo>
                  <a:lnTo>
                    <a:pt x="2563177" y="427355"/>
                  </a:lnTo>
                  <a:lnTo>
                    <a:pt x="2563177" y="2542857"/>
                  </a:lnTo>
                  <a:lnTo>
                    <a:pt x="2560637" y="2589530"/>
                  </a:lnTo>
                  <a:lnTo>
                    <a:pt x="2553335" y="2634615"/>
                  </a:lnTo>
                  <a:lnTo>
                    <a:pt x="2541587" y="2678112"/>
                  </a:lnTo>
                  <a:lnTo>
                    <a:pt x="2525395" y="2719387"/>
                  </a:lnTo>
                  <a:lnTo>
                    <a:pt x="2505075" y="2758440"/>
                  </a:lnTo>
                  <a:lnTo>
                    <a:pt x="2480945" y="2795270"/>
                  </a:lnTo>
                  <a:lnTo>
                    <a:pt x="2453322" y="2829242"/>
                  </a:lnTo>
                  <a:lnTo>
                    <a:pt x="2422207" y="2860040"/>
                  </a:lnTo>
                  <a:lnTo>
                    <a:pt x="2388235" y="2887662"/>
                  </a:lnTo>
                  <a:lnTo>
                    <a:pt x="2351722" y="2911792"/>
                  </a:lnTo>
                  <a:lnTo>
                    <a:pt x="2312670" y="2932112"/>
                  </a:lnTo>
                  <a:lnTo>
                    <a:pt x="2271077" y="2948305"/>
                  </a:lnTo>
                  <a:lnTo>
                    <a:pt x="2227579" y="2960370"/>
                  </a:lnTo>
                  <a:lnTo>
                    <a:pt x="2182495" y="2967672"/>
                  </a:lnTo>
                  <a:lnTo>
                    <a:pt x="2136140" y="2970212"/>
                  </a:lnTo>
                  <a:lnTo>
                    <a:pt x="427354" y="2970212"/>
                  </a:lnTo>
                  <a:lnTo>
                    <a:pt x="380682" y="2967672"/>
                  </a:lnTo>
                  <a:lnTo>
                    <a:pt x="335597" y="2960370"/>
                  </a:lnTo>
                  <a:lnTo>
                    <a:pt x="292100" y="2948305"/>
                  </a:lnTo>
                  <a:lnTo>
                    <a:pt x="250825" y="2932112"/>
                  </a:lnTo>
                  <a:lnTo>
                    <a:pt x="211454" y="2911792"/>
                  </a:lnTo>
                  <a:lnTo>
                    <a:pt x="174942" y="2887662"/>
                  </a:lnTo>
                  <a:lnTo>
                    <a:pt x="140969" y="2860040"/>
                  </a:lnTo>
                  <a:lnTo>
                    <a:pt x="110172" y="2829242"/>
                  </a:lnTo>
                  <a:lnTo>
                    <a:pt x="82550" y="2795270"/>
                  </a:lnTo>
                  <a:lnTo>
                    <a:pt x="58419" y="2758440"/>
                  </a:lnTo>
                  <a:lnTo>
                    <a:pt x="38100" y="2719387"/>
                  </a:lnTo>
                  <a:lnTo>
                    <a:pt x="21907" y="2678112"/>
                  </a:lnTo>
                  <a:lnTo>
                    <a:pt x="9842" y="2634615"/>
                  </a:lnTo>
                  <a:lnTo>
                    <a:pt x="2539" y="2589530"/>
                  </a:lnTo>
                  <a:lnTo>
                    <a:pt x="0" y="2542857"/>
                  </a:lnTo>
                  <a:lnTo>
                    <a:pt x="0" y="427355"/>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2" name="Google Shape;4872;p297"/>
            <p:cNvSpPr/>
            <p:nvPr/>
          </p:nvSpPr>
          <p:spPr>
            <a:xfrm>
              <a:off x="1830387" y="3221037"/>
              <a:ext cx="320040" cy="132080"/>
            </a:xfrm>
            <a:custGeom>
              <a:avLst/>
              <a:gdLst/>
              <a:ahLst/>
              <a:cxnLst/>
              <a:rect l="l" t="t" r="r" b="b"/>
              <a:pathLst>
                <a:path w="320039" h="132079" extrusionOk="0">
                  <a:moveTo>
                    <a:pt x="320039" y="0"/>
                  </a:moveTo>
                  <a:lnTo>
                    <a:pt x="0" y="0"/>
                  </a:lnTo>
                  <a:lnTo>
                    <a:pt x="0" y="131762"/>
                  </a:lnTo>
                  <a:lnTo>
                    <a:pt x="320039" y="131762"/>
                  </a:lnTo>
                  <a:lnTo>
                    <a:pt x="320039" y="0"/>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73" name="Google Shape;4873;p297"/>
            <p:cNvPicPr preferRelativeResize="0"/>
            <p:nvPr/>
          </p:nvPicPr>
          <p:blipFill rotWithShape="1">
            <a:blip r:embed="rId7">
              <a:alphaModFix/>
            </a:blip>
            <a:srcRect/>
            <a:stretch/>
          </p:blipFill>
          <p:spPr>
            <a:xfrm>
              <a:off x="1651317" y="3719829"/>
              <a:ext cx="113030" cy="113030"/>
            </a:xfrm>
            <a:prstGeom prst="rect">
              <a:avLst/>
            </a:prstGeom>
            <a:noFill/>
            <a:ln>
              <a:noFill/>
            </a:ln>
          </p:spPr>
        </p:pic>
        <p:pic>
          <p:nvPicPr>
            <p:cNvPr id="4874" name="Google Shape;4874;p297"/>
            <p:cNvPicPr preferRelativeResize="0"/>
            <p:nvPr/>
          </p:nvPicPr>
          <p:blipFill rotWithShape="1">
            <a:blip r:embed="rId8">
              <a:alphaModFix/>
            </a:blip>
            <a:srcRect/>
            <a:stretch/>
          </p:blipFill>
          <p:spPr>
            <a:xfrm>
              <a:off x="1933892" y="3719829"/>
              <a:ext cx="113030" cy="113030"/>
            </a:xfrm>
            <a:prstGeom prst="rect">
              <a:avLst/>
            </a:prstGeom>
            <a:noFill/>
            <a:ln>
              <a:noFill/>
            </a:ln>
          </p:spPr>
        </p:pic>
        <p:pic>
          <p:nvPicPr>
            <p:cNvPr id="4875" name="Google Shape;4875;p297"/>
            <p:cNvPicPr preferRelativeResize="0"/>
            <p:nvPr/>
          </p:nvPicPr>
          <p:blipFill rotWithShape="1">
            <a:blip r:embed="rId8">
              <a:alphaModFix/>
            </a:blip>
            <a:srcRect/>
            <a:stretch/>
          </p:blipFill>
          <p:spPr>
            <a:xfrm>
              <a:off x="2216150" y="3719829"/>
              <a:ext cx="113030" cy="113030"/>
            </a:xfrm>
            <a:prstGeom prst="rect">
              <a:avLst/>
            </a:prstGeom>
            <a:noFill/>
            <a:ln>
              <a:noFill/>
            </a:ln>
          </p:spPr>
        </p:pic>
        <p:sp>
          <p:nvSpPr>
            <p:cNvPr id="4876" name="Google Shape;4876;p297"/>
            <p:cNvSpPr/>
            <p:nvPr/>
          </p:nvSpPr>
          <p:spPr>
            <a:xfrm>
              <a:off x="1689100" y="3390264"/>
              <a:ext cx="602615" cy="301625"/>
            </a:xfrm>
            <a:custGeom>
              <a:avLst/>
              <a:gdLst/>
              <a:ahLst/>
              <a:cxnLst/>
              <a:rect l="l" t="t" r="r" b="b"/>
              <a:pathLst>
                <a:path w="602614" h="301625" extrusionOk="0">
                  <a:moveTo>
                    <a:pt x="320039" y="0"/>
                  </a:moveTo>
                  <a:lnTo>
                    <a:pt x="282257" y="0"/>
                  </a:lnTo>
                  <a:lnTo>
                    <a:pt x="282257" y="89535"/>
                  </a:lnTo>
                  <a:lnTo>
                    <a:pt x="240030" y="131762"/>
                  </a:lnTo>
                  <a:lnTo>
                    <a:pt x="0" y="131762"/>
                  </a:lnTo>
                  <a:lnTo>
                    <a:pt x="0" y="301307"/>
                  </a:lnTo>
                  <a:lnTo>
                    <a:pt x="37782" y="301307"/>
                  </a:lnTo>
                  <a:lnTo>
                    <a:pt x="37782" y="169545"/>
                  </a:lnTo>
                  <a:lnTo>
                    <a:pt x="273050" y="169545"/>
                  </a:lnTo>
                  <a:lnTo>
                    <a:pt x="254000" y="150495"/>
                  </a:lnTo>
                  <a:lnTo>
                    <a:pt x="301307" y="103505"/>
                  </a:lnTo>
                  <a:lnTo>
                    <a:pt x="334010" y="103505"/>
                  </a:lnTo>
                  <a:lnTo>
                    <a:pt x="320039" y="89535"/>
                  </a:lnTo>
                  <a:lnTo>
                    <a:pt x="320039" y="0"/>
                  </a:lnTo>
                  <a:close/>
                </a:path>
                <a:path w="602614" h="301625" extrusionOk="0">
                  <a:moveTo>
                    <a:pt x="273050" y="169545"/>
                  </a:moveTo>
                  <a:lnTo>
                    <a:pt x="240030" y="169545"/>
                  </a:lnTo>
                  <a:lnTo>
                    <a:pt x="282257" y="211772"/>
                  </a:lnTo>
                  <a:lnTo>
                    <a:pt x="282257" y="301307"/>
                  </a:lnTo>
                  <a:lnTo>
                    <a:pt x="320039" y="301307"/>
                  </a:lnTo>
                  <a:lnTo>
                    <a:pt x="320039" y="211772"/>
                  </a:lnTo>
                  <a:lnTo>
                    <a:pt x="334010" y="197802"/>
                  </a:lnTo>
                  <a:lnTo>
                    <a:pt x="301307" y="197802"/>
                  </a:lnTo>
                  <a:lnTo>
                    <a:pt x="273050" y="169545"/>
                  </a:lnTo>
                  <a:close/>
                </a:path>
                <a:path w="602614" h="301625" extrusionOk="0">
                  <a:moveTo>
                    <a:pt x="602297" y="169545"/>
                  </a:moveTo>
                  <a:lnTo>
                    <a:pt x="564832" y="169545"/>
                  </a:lnTo>
                  <a:lnTo>
                    <a:pt x="564832" y="301307"/>
                  </a:lnTo>
                  <a:lnTo>
                    <a:pt x="602297" y="301307"/>
                  </a:lnTo>
                  <a:lnTo>
                    <a:pt x="602297" y="169545"/>
                  </a:lnTo>
                  <a:close/>
                </a:path>
                <a:path w="602614" h="301625" extrusionOk="0">
                  <a:moveTo>
                    <a:pt x="334010" y="103505"/>
                  </a:moveTo>
                  <a:lnTo>
                    <a:pt x="301307" y="103505"/>
                  </a:lnTo>
                  <a:lnTo>
                    <a:pt x="348297" y="150495"/>
                  </a:lnTo>
                  <a:lnTo>
                    <a:pt x="301307" y="197802"/>
                  </a:lnTo>
                  <a:lnTo>
                    <a:pt x="334010" y="197802"/>
                  </a:lnTo>
                  <a:lnTo>
                    <a:pt x="362267" y="169545"/>
                  </a:lnTo>
                  <a:lnTo>
                    <a:pt x="602297" y="169545"/>
                  </a:lnTo>
                  <a:lnTo>
                    <a:pt x="602297" y="131762"/>
                  </a:lnTo>
                  <a:lnTo>
                    <a:pt x="362267" y="131762"/>
                  </a:lnTo>
                  <a:lnTo>
                    <a:pt x="334010" y="103505"/>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77" name="Google Shape;4877;p297"/>
          <p:cNvSpPr txBox="1"/>
          <p:nvPr/>
        </p:nvSpPr>
        <p:spPr>
          <a:xfrm>
            <a:off x="964247" y="2404109"/>
            <a:ext cx="191198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Οργανωτικοί έλεγχοι</a:t>
            </a:r>
            <a:endParaRPr sz="1600">
              <a:solidFill>
                <a:schemeClr val="dk1"/>
              </a:solidFill>
              <a:latin typeface="Calibri"/>
              <a:ea typeface="Calibri"/>
              <a:cs typeface="Calibri"/>
              <a:sym typeface="Calibri"/>
            </a:endParaRPr>
          </a:p>
        </p:txBody>
      </p:sp>
      <p:sp>
        <p:nvSpPr>
          <p:cNvPr id="4878" name="Google Shape;4878;p297"/>
          <p:cNvSpPr txBox="1"/>
          <p:nvPr/>
        </p:nvSpPr>
        <p:spPr>
          <a:xfrm>
            <a:off x="1384300" y="4403725"/>
            <a:ext cx="73596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671177"/>
                </a:solidFill>
                <a:latin typeface="Calibri"/>
                <a:ea typeface="Calibri"/>
                <a:cs typeface="Calibri"/>
                <a:sym typeface="Calibri"/>
              </a:rPr>
              <a:t>37 έλεγχοι</a:t>
            </a:r>
            <a:endParaRPr sz="1200">
              <a:solidFill>
                <a:schemeClr val="dk1"/>
              </a:solidFill>
              <a:latin typeface="Calibri"/>
              <a:ea typeface="Calibri"/>
              <a:cs typeface="Calibri"/>
              <a:sym typeface="Calibri"/>
            </a:endParaRPr>
          </a:p>
        </p:txBody>
      </p:sp>
      <p:grpSp>
        <p:nvGrpSpPr>
          <p:cNvPr id="4879" name="Google Shape;4879;p297"/>
          <p:cNvGrpSpPr/>
          <p:nvPr/>
        </p:nvGrpSpPr>
        <p:grpSpPr>
          <a:xfrm>
            <a:off x="3412490" y="2035810"/>
            <a:ext cx="2563495" cy="2970530"/>
            <a:chOff x="3412490" y="2035810"/>
            <a:chExt cx="2563495" cy="2970530"/>
          </a:xfrm>
        </p:grpSpPr>
        <p:sp>
          <p:nvSpPr>
            <p:cNvPr id="4880" name="Google Shape;4880;p297"/>
            <p:cNvSpPr/>
            <p:nvPr/>
          </p:nvSpPr>
          <p:spPr>
            <a:xfrm>
              <a:off x="3412490" y="2035810"/>
              <a:ext cx="2563495" cy="2970530"/>
            </a:xfrm>
            <a:custGeom>
              <a:avLst/>
              <a:gdLst/>
              <a:ahLst/>
              <a:cxnLst/>
              <a:rect l="l" t="t" r="r" b="b"/>
              <a:pathLst>
                <a:path w="2563495" h="2970529" extrusionOk="0">
                  <a:moveTo>
                    <a:pt x="2136140" y="0"/>
                  </a:moveTo>
                  <a:lnTo>
                    <a:pt x="427355" y="0"/>
                  </a:lnTo>
                  <a:lnTo>
                    <a:pt x="380682" y="2539"/>
                  </a:lnTo>
                  <a:lnTo>
                    <a:pt x="335597" y="9842"/>
                  </a:lnTo>
                  <a:lnTo>
                    <a:pt x="292100" y="21907"/>
                  </a:lnTo>
                  <a:lnTo>
                    <a:pt x="250825" y="38100"/>
                  </a:lnTo>
                  <a:lnTo>
                    <a:pt x="211455" y="58419"/>
                  </a:lnTo>
                  <a:lnTo>
                    <a:pt x="174942" y="82550"/>
                  </a:lnTo>
                  <a:lnTo>
                    <a:pt x="140970" y="110172"/>
                  </a:lnTo>
                  <a:lnTo>
                    <a:pt x="110172" y="140969"/>
                  </a:lnTo>
                  <a:lnTo>
                    <a:pt x="82550" y="174942"/>
                  </a:lnTo>
                  <a:lnTo>
                    <a:pt x="58420" y="211454"/>
                  </a:lnTo>
                  <a:lnTo>
                    <a:pt x="38100" y="250825"/>
                  </a:lnTo>
                  <a:lnTo>
                    <a:pt x="21907" y="292100"/>
                  </a:lnTo>
                  <a:lnTo>
                    <a:pt x="9842" y="335597"/>
                  </a:lnTo>
                  <a:lnTo>
                    <a:pt x="2539" y="380682"/>
                  </a:lnTo>
                  <a:lnTo>
                    <a:pt x="0" y="427354"/>
                  </a:lnTo>
                  <a:lnTo>
                    <a:pt x="0" y="2542857"/>
                  </a:lnTo>
                  <a:lnTo>
                    <a:pt x="2539" y="2589529"/>
                  </a:lnTo>
                  <a:lnTo>
                    <a:pt x="9842" y="2634615"/>
                  </a:lnTo>
                  <a:lnTo>
                    <a:pt x="21907" y="2678112"/>
                  </a:lnTo>
                  <a:lnTo>
                    <a:pt x="38100" y="2719387"/>
                  </a:lnTo>
                  <a:lnTo>
                    <a:pt x="58420" y="2758440"/>
                  </a:lnTo>
                  <a:lnTo>
                    <a:pt x="82550" y="2795270"/>
                  </a:lnTo>
                  <a:lnTo>
                    <a:pt x="110172" y="2829242"/>
                  </a:lnTo>
                  <a:lnTo>
                    <a:pt x="140970" y="2860040"/>
                  </a:lnTo>
                  <a:lnTo>
                    <a:pt x="174942" y="2887662"/>
                  </a:lnTo>
                  <a:lnTo>
                    <a:pt x="211455" y="2911792"/>
                  </a:lnTo>
                  <a:lnTo>
                    <a:pt x="250825" y="2932112"/>
                  </a:lnTo>
                  <a:lnTo>
                    <a:pt x="292100" y="2948304"/>
                  </a:lnTo>
                  <a:lnTo>
                    <a:pt x="335597" y="2960370"/>
                  </a:lnTo>
                  <a:lnTo>
                    <a:pt x="380682" y="2967672"/>
                  </a:lnTo>
                  <a:lnTo>
                    <a:pt x="427355" y="2970212"/>
                  </a:lnTo>
                  <a:lnTo>
                    <a:pt x="2136140" y="2970212"/>
                  </a:lnTo>
                  <a:lnTo>
                    <a:pt x="2182812" y="2967672"/>
                  </a:lnTo>
                  <a:lnTo>
                    <a:pt x="2227897" y="2960370"/>
                  </a:lnTo>
                  <a:lnTo>
                    <a:pt x="2271077" y="2948304"/>
                  </a:lnTo>
                  <a:lnTo>
                    <a:pt x="2312670" y="2932112"/>
                  </a:lnTo>
                  <a:lnTo>
                    <a:pt x="2351722" y="2911792"/>
                  </a:lnTo>
                  <a:lnTo>
                    <a:pt x="2388552" y="2887662"/>
                  </a:lnTo>
                  <a:lnTo>
                    <a:pt x="2422525" y="2860040"/>
                  </a:lnTo>
                  <a:lnTo>
                    <a:pt x="2453322" y="2829242"/>
                  </a:lnTo>
                  <a:lnTo>
                    <a:pt x="2480945" y="2795270"/>
                  </a:lnTo>
                  <a:lnTo>
                    <a:pt x="2505075" y="2758440"/>
                  </a:lnTo>
                  <a:lnTo>
                    <a:pt x="2525395" y="2719387"/>
                  </a:lnTo>
                  <a:lnTo>
                    <a:pt x="2541587" y="2678112"/>
                  </a:lnTo>
                  <a:lnTo>
                    <a:pt x="2553652" y="2634615"/>
                  </a:lnTo>
                  <a:lnTo>
                    <a:pt x="2560955" y="2589529"/>
                  </a:lnTo>
                  <a:lnTo>
                    <a:pt x="2563495" y="2542857"/>
                  </a:lnTo>
                  <a:lnTo>
                    <a:pt x="2563495" y="427354"/>
                  </a:lnTo>
                  <a:lnTo>
                    <a:pt x="2560955" y="380682"/>
                  </a:lnTo>
                  <a:lnTo>
                    <a:pt x="2553652" y="335597"/>
                  </a:lnTo>
                  <a:lnTo>
                    <a:pt x="2541587" y="292100"/>
                  </a:lnTo>
                  <a:lnTo>
                    <a:pt x="2525395" y="250825"/>
                  </a:lnTo>
                  <a:lnTo>
                    <a:pt x="2505075" y="211454"/>
                  </a:lnTo>
                  <a:lnTo>
                    <a:pt x="2480945" y="174942"/>
                  </a:lnTo>
                  <a:lnTo>
                    <a:pt x="2453322" y="140969"/>
                  </a:lnTo>
                  <a:lnTo>
                    <a:pt x="2422525" y="110172"/>
                  </a:lnTo>
                  <a:lnTo>
                    <a:pt x="2388552" y="82550"/>
                  </a:lnTo>
                  <a:lnTo>
                    <a:pt x="2351722" y="58419"/>
                  </a:lnTo>
                  <a:lnTo>
                    <a:pt x="2312670" y="38100"/>
                  </a:lnTo>
                  <a:lnTo>
                    <a:pt x="2271077" y="21907"/>
                  </a:lnTo>
                  <a:lnTo>
                    <a:pt x="2227897" y="9842"/>
                  </a:lnTo>
                  <a:lnTo>
                    <a:pt x="2182812" y="2539"/>
                  </a:lnTo>
                  <a:lnTo>
                    <a:pt x="2136140"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1" name="Google Shape;4881;p297"/>
            <p:cNvSpPr/>
            <p:nvPr/>
          </p:nvSpPr>
          <p:spPr>
            <a:xfrm>
              <a:off x="3412490" y="2035810"/>
              <a:ext cx="2563495" cy="2970530"/>
            </a:xfrm>
            <a:custGeom>
              <a:avLst/>
              <a:gdLst/>
              <a:ahLst/>
              <a:cxnLst/>
              <a:rect l="l" t="t" r="r" b="b"/>
              <a:pathLst>
                <a:path w="2563495" h="2970529" extrusionOk="0">
                  <a:moveTo>
                    <a:pt x="0" y="427354"/>
                  </a:moveTo>
                  <a:lnTo>
                    <a:pt x="2539" y="380682"/>
                  </a:lnTo>
                  <a:lnTo>
                    <a:pt x="9842" y="335597"/>
                  </a:lnTo>
                  <a:lnTo>
                    <a:pt x="21907" y="292100"/>
                  </a:lnTo>
                  <a:lnTo>
                    <a:pt x="38100" y="250825"/>
                  </a:lnTo>
                  <a:lnTo>
                    <a:pt x="58420" y="211454"/>
                  </a:lnTo>
                  <a:lnTo>
                    <a:pt x="82550" y="174942"/>
                  </a:lnTo>
                  <a:lnTo>
                    <a:pt x="110172" y="140969"/>
                  </a:lnTo>
                  <a:lnTo>
                    <a:pt x="140970" y="110172"/>
                  </a:lnTo>
                  <a:lnTo>
                    <a:pt x="174942" y="82550"/>
                  </a:lnTo>
                  <a:lnTo>
                    <a:pt x="211455" y="58419"/>
                  </a:lnTo>
                  <a:lnTo>
                    <a:pt x="250825" y="38100"/>
                  </a:lnTo>
                  <a:lnTo>
                    <a:pt x="292100" y="21907"/>
                  </a:lnTo>
                  <a:lnTo>
                    <a:pt x="335597" y="9842"/>
                  </a:lnTo>
                  <a:lnTo>
                    <a:pt x="380682" y="2539"/>
                  </a:lnTo>
                  <a:lnTo>
                    <a:pt x="427355" y="0"/>
                  </a:lnTo>
                  <a:lnTo>
                    <a:pt x="2136140" y="0"/>
                  </a:lnTo>
                  <a:lnTo>
                    <a:pt x="2182812" y="2539"/>
                  </a:lnTo>
                  <a:lnTo>
                    <a:pt x="2227897" y="9842"/>
                  </a:lnTo>
                  <a:lnTo>
                    <a:pt x="2271077" y="21907"/>
                  </a:lnTo>
                  <a:lnTo>
                    <a:pt x="2312670" y="38100"/>
                  </a:lnTo>
                  <a:lnTo>
                    <a:pt x="2351722" y="58419"/>
                  </a:lnTo>
                  <a:lnTo>
                    <a:pt x="2388552" y="82550"/>
                  </a:lnTo>
                  <a:lnTo>
                    <a:pt x="2422525" y="110172"/>
                  </a:lnTo>
                  <a:lnTo>
                    <a:pt x="2453322" y="140969"/>
                  </a:lnTo>
                  <a:lnTo>
                    <a:pt x="2480945" y="174942"/>
                  </a:lnTo>
                  <a:lnTo>
                    <a:pt x="2505075" y="211454"/>
                  </a:lnTo>
                  <a:lnTo>
                    <a:pt x="2525395" y="250825"/>
                  </a:lnTo>
                  <a:lnTo>
                    <a:pt x="2541587" y="292100"/>
                  </a:lnTo>
                  <a:lnTo>
                    <a:pt x="2553652" y="335597"/>
                  </a:lnTo>
                  <a:lnTo>
                    <a:pt x="2560955" y="380682"/>
                  </a:lnTo>
                  <a:lnTo>
                    <a:pt x="2563495" y="427354"/>
                  </a:lnTo>
                  <a:lnTo>
                    <a:pt x="2563495" y="2542857"/>
                  </a:lnTo>
                  <a:lnTo>
                    <a:pt x="2560955" y="2589529"/>
                  </a:lnTo>
                  <a:lnTo>
                    <a:pt x="2553652" y="2634615"/>
                  </a:lnTo>
                  <a:lnTo>
                    <a:pt x="2541587" y="2678112"/>
                  </a:lnTo>
                  <a:lnTo>
                    <a:pt x="2525395" y="2719387"/>
                  </a:lnTo>
                  <a:lnTo>
                    <a:pt x="2505075" y="2758440"/>
                  </a:lnTo>
                  <a:lnTo>
                    <a:pt x="2480945" y="2795270"/>
                  </a:lnTo>
                  <a:lnTo>
                    <a:pt x="2453322" y="2829242"/>
                  </a:lnTo>
                  <a:lnTo>
                    <a:pt x="2422525" y="2860040"/>
                  </a:lnTo>
                  <a:lnTo>
                    <a:pt x="2388552" y="2887662"/>
                  </a:lnTo>
                  <a:lnTo>
                    <a:pt x="2351722" y="2911792"/>
                  </a:lnTo>
                  <a:lnTo>
                    <a:pt x="2312670" y="2932112"/>
                  </a:lnTo>
                  <a:lnTo>
                    <a:pt x="2271077" y="2948304"/>
                  </a:lnTo>
                  <a:lnTo>
                    <a:pt x="2227897" y="2960370"/>
                  </a:lnTo>
                  <a:lnTo>
                    <a:pt x="2182812" y="2967672"/>
                  </a:lnTo>
                  <a:lnTo>
                    <a:pt x="2136140" y="2970212"/>
                  </a:lnTo>
                  <a:lnTo>
                    <a:pt x="427355" y="2970212"/>
                  </a:lnTo>
                  <a:lnTo>
                    <a:pt x="380682" y="2967672"/>
                  </a:lnTo>
                  <a:lnTo>
                    <a:pt x="335597" y="2960370"/>
                  </a:lnTo>
                  <a:lnTo>
                    <a:pt x="292100" y="2948304"/>
                  </a:lnTo>
                  <a:lnTo>
                    <a:pt x="250825" y="2932112"/>
                  </a:lnTo>
                  <a:lnTo>
                    <a:pt x="211455" y="2911792"/>
                  </a:lnTo>
                  <a:lnTo>
                    <a:pt x="174942" y="2887662"/>
                  </a:lnTo>
                  <a:lnTo>
                    <a:pt x="140970" y="2860040"/>
                  </a:lnTo>
                  <a:lnTo>
                    <a:pt x="110172" y="2829242"/>
                  </a:lnTo>
                  <a:lnTo>
                    <a:pt x="82550" y="2795270"/>
                  </a:lnTo>
                  <a:lnTo>
                    <a:pt x="58420" y="2758440"/>
                  </a:lnTo>
                  <a:lnTo>
                    <a:pt x="38100" y="2719387"/>
                  </a:lnTo>
                  <a:lnTo>
                    <a:pt x="21907" y="2678112"/>
                  </a:lnTo>
                  <a:lnTo>
                    <a:pt x="9842" y="2634615"/>
                  </a:lnTo>
                  <a:lnTo>
                    <a:pt x="2539" y="2589529"/>
                  </a:lnTo>
                  <a:lnTo>
                    <a:pt x="0" y="2542857"/>
                  </a:lnTo>
                  <a:lnTo>
                    <a:pt x="0" y="427354"/>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82" name="Google Shape;4882;p297"/>
            <p:cNvPicPr preferRelativeResize="0"/>
            <p:nvPr/>
          </p:nvPicPr>
          <p:blipFill rotWithShape="1">
            <a:blip r:embed="rId9">
              <a:alphaModFix/>
            </a:blip>
            <a:srcRect/>
            <a:stretch/>
          </p:blipFill>
          <p:spPr>
            <a:xfrm>
              <a:off x="4376737" y="3277870"/>
              <a:ext cx="180339" cy="180339"/>
            </a:xfrm>
            <a:prstGeom prst="rect">
              <a:avLst/>
            </a:prstGeom>
            <a:noFill/>
            <a:ln>
              <a:noFill/>
            </a:ln>
          </p:spPr>
        </p:pic>
        <p:pic>
          <p:nvPicPr>
            <p:cNvPr id="4883" name="Google Shape;4883;p297"/>
            <p:cNvPicPr preferRelativeResize="0"/>
            <p:nvPr/>
          </p:nvPicPr>
          <p:blipFill rotWithShape="1">
            <a:blip r:embed="rId9">
              <a:alphaModFix/>
            </a:blip>
            <a:srcRect/>
            <a:stretch/>
          </p:blipFill>
          <p:spPr>
            <a:xfrm>
              <a:off x="4857750" y="3277870"/>
              <a:ext cx="180339" cy="180339"/>
            </a:xfrm>
            <a:prstGeom prst="rect">
              <a:avLst/>
            </a:prstGeom>
            <a:noFill/>
            <a:ln>
              <a:noFill/>
            </a:ln>
          </p:spPr>
        </p:pic>
        <p:sp>
          <p:nvSpPr>
            <p:cNvPr id="4884" name="Google Shape;4884;p297"/>
            <p:cNvSpPr/>
            <p:nvPr/>
          </p:nvSpPr>
          <p:spPr>
            <a:xfrm>
              <a:off x="4527232" y="3622675"/>
              <a:ext cx="360680" cy="180340"/>
            </a:xfrm>
            <a:custGeom>
              <a:avLst/>
              <a:gdLst/>
              <a:ahLst/>
              <a:cxnLst/>
              <a:rect l="l" t="t" r="r" b="b"/>
              <a:pathLst>
                <a:path w="360679" h="180339" extrusionOk="0">
                  <a:moveTo>
                    <a:pt x="180339" y="0"/>
                  </a:moveTo>
                  <a:lnTo>
                    <a:pt x="124459" y="6667"/>
                  </a:lnTo>
                  <a:lnTo>
                    <a:pt x="82550" y="19367"/>
                  </a:lnTo>
                  <a:lnTo>
                    <a:pt x="38417" y="40957"/>
                  </a:lnTo>
                  <a:lnTo>
                    <a:pt x="4444" y="70485"/>
                  </a:lnTo>
                  <a:lnTo>
                    <a:pt x="0" y="90169"/>
                  </a:lnTo>
                  <a:lnTo>
                    <a:pt x="0" y="180339"/>
                  </a:lnTo>
                  <a:lnTo>
                    <a:pt x="360679" y="180339"/>
                  </a:lnTo>
                  <a:lnTo>
                    <a:pt x="360679" y="90169"/>
                  </a:lnTo>
                  <a:lnTo>
                    <a:pt x="342582" y="53975"/>
                  </a:lnTo>
                  <a:lnTo>
                    <a:pt x="301625" y="28575"/>
                  </a:lnTo>
                  <a:lnTo>
                    <a:pt x="254317" y="12064"/>
                  </a:lnTo>
                  <a:lnTo>
                    <a:pt x="199707" y="952"/>
                  </a:lnTo>
                  <a:lnTo>
                    <a:pt x="180339" y="0"/>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85" name="Google Shape;4885;p297"/>
            <p:cNvPicPr preferRelativeResize="0"/>
            <p:nvPr/>
          </p:nvPicPr>
          <p:blipFill rotWithShape="1">
            <a:blip r:embed="rId10">
              <a:alphaModFix/>
            </a:blip>
            <a:srcRect/>
            <a:stretch/>
          </p:blipFill>
          <p:spPr>
            <a:xfrm>
              <a:off x="4617402" y="3418205"/>
              <a:ext cx="180339" cy="180339"/>
            </a:xfrm>
            <a:prstGeom prst="rect">
              <a:avLst/>
            </a:prstGeom>
            <a:noFill/>
            <a:ln>
              <a:noFill/>
            </a:ln>
          </p:spPr>
        </p:pic>
        <p:sp>
          <p:nvSpPr>
            <p:cNvPr id="4886" name="Google Shape;4886;p297"/>
            <p:cNvSpPr/>
            <p:nvPr/>
          </p:nvSpPr>
          <p:spPr>
            <a:xfrm>
              <a:off x="4286567" y="3482340"/>
              <a:ext cx="842010" cy="180340"/>
            </a:xfrm>
            <a:custGeom>
              <a:avLst/>
              <a:gdLst/>
              <a:ahLst/>
              <a:cxnLst/>
              <a:rect l="l" t="t" r="r" b="b"/>
              <a:pathLst>
                <a:path w="842010" h="180339" extrusionOk="0">
                  <a:moveTo>
                    <a:pt x="180340" y="0"/>
                  </a:moveTo>
                  <a:lnTo>
                    <a:pt x="106045" y="12064"/>
                  </a:lnTo>
                  <a:lnTo>
                    <a:pt x="60007" y="30162"/>
                  </a:lnTo>
                  <a:lnTo>
                    <a:pt x="18097" y="53975"/>
                  </a:lnTo>
                  <a:lnTo>
                    <a:pt x="0" y="90170"/>
                  </a:lnTo>
                  <a:lnTo>
                    <a:pt x="0" y="180340"/>
                  </a:lnTo>
                  <a:lnTo>
                    <a:pt x="216535" y="180340"/>
                  </a:lnTo>
                  <a:lnTo>
                    <a:pt x="224790" y="170497"/>
                  </a:lnTo>
                  <a:lnTo>
                    <a:pt x="234315" y="162242"/>
                  </a:lnTo>
                  <a:lnTo>
                    <a:pt x="256222" y="147955"/>
                  </a:lnTo>
                  <a:lnTo>
                    <a:pt x="279082" y="135572"/>
                  </a:lnTo>
                  <a:lnTo>
                    <a:pt x="302577" y="124777"/>
                  </a:lnTo>
                  <a:lnTo>
                    <a:pt x="326707" y="116205"/>
                  </a:lnTo>
                  <a:lnTo>
                    <a:pt x="311785" y="97155"/>
                  </a:lnTo>
                  <a:lnTo>
                    <a:pt x="300355" y="75882"/>
                  </a:lnTo>
                  <a:lnTo>
                    <a:pt x="293052" y="52705"/>
                  </a:lnTo>
                  <a:lnTo>
                    <a:pt x="290512" y="24130"/>
                  </a:lnTo>
                  <a:lnTo>
                    <a:pt x="263525" y="14287"/>
                  </a:lnTo>
                  <a:lnTo>
                    <a:pt x="237172" y="7620"/>
                  </a:lnTo>
                  <a:lnTo>
                    <a:pt x="218757" y="3810"/>
                  </a:lnTo>
                  <a:lnTo>
                    <a:pt x="199707" y="952"/>
                  </a:lnTo>
                  <a:lnTo>
                    <a:pt x="180340" y="0"/>
                  </a:lnTo>
                  <a:close/>
                </a:path>
                <a:path w="842010" h="180339" extrusionOk="0">
                  <a:moveTo>
                    <a:pt x="661352" y="0"/>
                  </a:moveTo>
                  <a:lnTo>
                    <a:pt x="642937" y="635"/>
                  </a:lnTo>
                  <a:lnTo>
                    <a:pt x="578167" y="14922"/>
                  </a:lnTo>
                  <a:lnTo>
                    <a:pt x="548322" y="53022"/>
                  </a:lnTo>
                  <a:lnTo>
                    <a:pt x="541337" y="76517"/>
                  </a:lnTo>
                  <a:lnTo>
                    <a:pt x="529907" y="97789"/>
                  </a:lnTo>
                  <a:lnTo>
                    <a:pt x="514985" y="116205"/>
                  </a:lnTo>
                  <a:lnTo>
                    <a:pt x="541972" y="126047"/>
                  </a:lnTo>
                  <a:lnTo>
                    <a:pt x="566420" y="137160"/>
                  </a:lnTo>
                  <a:lnTo>
                    <a:pt x="588010" y="149225"/>
                  </a:lnTo>
                  <a:lnTo>
                    <a:pt x="607060" y="162242"/>
                  </a:lnTo>
                  <a:lnTo>
                    <a:pt x="613092" y="168275"/>
                  </a:lnTo>
                  <a:lnTo>
                    <a:pt x="619125" y="172402"/>
                  </a:lnTo>
                  <a:lnTo>
                    <a:pt x="623252" y="180340"/>
                  </a:lnTo>
                  <a:lnTo>
                    <a:pt x="841692" y="180340"/>
                  </a:lnTo>
                  <a:lnTo>
                    <a:pt x="841692" y="90170"/>
                  </a:lnTo>
                  <a:lnTo>
                    <a:pt x="823595" y="53975"/>
                  </a:lnTo>
                  <a:lnTo>
                    <a:pt x="782320" y="28575"/>
                  </a:lnTo>
                  <a:lnTo>
                    <a:pt x="735330" y="12064"/>
                  </a:lnTo>
                  <a:lnTo>
                    <a:pt x="680720" y="952"/>
                  </a:lnTo>
                  <a:lnTo>
                    <a:pt x="661352" y="0"/>
                  </a:lnTo>
                  <a:close/>
                </a:path>
              </a:pathLst>
            </a:custGeom>
            <a:solidFill>
              <a:srgbClr val="EDAE6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87" name="Google Shape;4887;p297"/>
          <p:cNvSpPr txBox="1"/>
          <p:nvPr/>
        </p:nvSpPr>
        <p:spPr>
          <a:xfrm>
            <a:off x="4100195" y="2465069"/>
            <a:ext cx="1061085" cy="581660"/>
          </a:xfrm>
          <a:prstGeom prst="rect">
            <a:avLst/>
          </a:prstGeom>
          <a:noFill/>
          <a:ln>
            <a:noFill/>
          </a:ln>
        </p:spPr>
        <p:txBody>
          <a:bodyPr spcFirstLastPara="1" wrap="square" lIns="0" tIns="12700" rIns="0" bIns="0" anchor="t" anchorCtr="0">
            <a:spAutoFit/>
          </a:bodyPr>
          <a:lstStyle/>
          <a:p>
            <a:pPr marL="12700" marR="5080" lvl="0" indent="124460" algn="l" rtl="0">
              <a:lnSpc>
                <a:spcPct val="114100"/>
              </a:lnSpc>
              <a:spcBef>
                <a:spcPts val="0"/>
              </a:spcBef>
              <a:spcAft>
                <a:spcPts val="0"/>
              </a:spcAft>
              <a:buNone/>
            </a:pPr>
            <a:r>
              <a:rPr lang="en-US" sz="1600">
                <a:solidFill>
                  <a:srgbClr val="D6791A"/>
                </a:solidFill>
                <a:latin typeface="Calibri"/>
                <a:ea typeface="Calibri"/>
                <a:cs typeface="Calibri"/>
                <a:sym typeface="Calibri"/>
              </a:rPr>
              <a:t>Άνθρωποι  Έλεγχοι</a:t>
            </a:r>
            <a:endParaRPr sz="1600">
              <a:solidFill>
                <a:schemeClr val="dk1"/>
              </a:solidFill>
              <a:latin typeface="Calibri"/>
              <a:ea typeface="Calibri"/>
              <a:cs typeface="Calibri"/>
              <a:sym typeface="Calibri"/>
            </a:endParaRPr>
          </a:p>
        </p:txBody>
      </p:sp>
      <p:sp>
        <p:nvSpPr>
          <p:cNvPr id="4888" name="Google Shape;4888;p297"/>
          <p:cNvSpPr txBox="1"/>
          <p:nvPr/>
        </p:nvSpPr>
        <p:spPr>
          <a:xfrm>
            <a:off x="4340225" y="3909377"/>
            <a:ext cx="637540" cy="269240"/>
          </a:xfrm>
          <a:prstGeom prst="rect">
            <a:avLst/>
          </a:prstGeom>
          <a:noFill/>
          <a:ln>
            <a:noFill/>
          </a:ln>
        </p:spPr>
        <p:txBody>
          <a:bodyPr spcFirstLastPara="1" wrap="square" lIns="0" tIns="12700" rIns="0" bIns="0" anchor="t" anchorCtr="0">
            <a:spAutoFit/>
          </a:bodyPr>
          <a:lstStyle/>
          <a:p>
            <a:pPr marL="31750" marR="5080" lvl="0" indent="-19685" algn="l" rtl="0">
              <a:lnSpc>
                <a:spcPct val="100000"/>
              </a:lnSpc>
              <a:spcBef>
                <a:spcPts val="0"/>
              </a:spcBef>
              <a:spcAft>
                <a:spcPts val="0"/>
              </a:spcAft>
              <a:buNone/>
            </a:pPr>
            <a:r>
              <a:rPr lang="en-US" sz="800">
                <a:solidFill>
                  <a:srgbClr val="728090"/>
                </a:solidFill>
                <a:latin typeface="Calibri"/>
                <a:ea typeface="Calibri"/>
                <a:cs typeface="Calibri"/>
                <a:sym typeface="Calibri"/>
              </a:rPr>
              <a:t>αν αφορούν  ανθρώπους</a:t>
            </a:r>
            <a:endParaRPr sz="800">
              <a:solidFill>
                <a:schemeClr val="dk1"/>
              </a:solidFill>
              <a:latin typeface="Calibri"/>
              <a:ea typeface="Calibri"/>
              <a:cs typeface="Calibri"/>
              <a:sym typeface="Calibri"/>
            </a:endParaRPr>
          </a:p>
        </p:txBody>
      </p:sp>
      <p:sp>
        <p:nvSpPr>
          <p:cNvPr id="4889" name="Google Shape;4889;p297"/>
          <p:cNvSpPr txBox="1"/>
          <p:nvPr/>
        </p:nvSpPr>
        <p:spPr>
          <a:xfrm>
            <a:off x="4212590" y="4282122"/>
            <a:ext cx="93027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a:solidFill>
                  <a:srgbClr val="671177"/>
                </a:solidFill>
                <a:latin typeface="Calibri"/>
                <a:ea typeface="Calibri"/>
                <a:cs typeface="Calibri"/>
                <a:sym typeface="Calibri"/>
              </a:rPr>
              <a:t>8 χειριστήρια</a:t>
            </a:r>
            <a:endParaRPr sz="12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93"/>
        <p:cNvGrpSpPr/>
        <p:nvPr/>
      </p:nvGrpSpPr>
      <p:grpSpPr>
        <a:xfrm>
          <a:off x="0" y="0"/>
          <a:ext cx="0" cy="0"/>
          <a:chOff x="0" y="0"/>
          <a:chExt cx="0" cy="0"/>
        </a:xfrm>
      </p:grpSpPr>
      <p:grpSp>
        <p:nvGrpSpPr>
          <p:cNvPr id="4894" name="Google Shape;4894;p298"/>
          <p:cNvGrpSpPr/>
          <p:nvPr/>
        </p:nvGrpSpPr>
        <p:grpSpPr>
          <a:xfrm>
            <a:off x="6893242" y="0"/>
            <a:ext cx="5295265" cy="6858000"/>
            <a:chOff x="6893242" y="0"/>
            <a:chExt cx="5295265" cy="6858000"/>
          </a:xfrm>
        </p:grpSpPr>
        <p:sp>
          <p:nvSpPr>
            <p:cNvPr id="4895" name="Google Shape;4895;p29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6" name="Google Shape;4896;p29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E6E6E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97" name="Google Shape;4897;p298"/>
          <p:cNvSpPr txBox="1">
            <a:spLocks noGrp="1"/>
          </p:cNvSpPr>
          <p:nvPr>
            <p:ph type="title"/>
          </p:nvPr>
        </p:nvSpPr>
        <p:spPr>
          <a:xfrm>
            <a:off x="875030" y="1214120"/>
            <a:ext cx="296481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ISO/IEC 27002:2022</a:t>
            </a:r>
            <a:endParaRPr/>
          </a:p>
        </p:txBody>
      </p:sp>
      <p:sp>
        <p:nvSpPr>
          <p:cNvPr id="4898" name="Google Shape;4898;p298"/>
          <p:cNvSpPr txBox="1"/>
          <p:nvPr/>
        </p:nvSpPr>
        <p:spPr>
          <a:xfrm>
            <a:off x="875030" y="2110740"/>
            <a:ext cx="5404485" cy="1162050"/>
          </a:xfrm>
          <a:prstGeom prst="rect">
            <a:avLst/>
          </a:prstGeom>
          <a:noFill/>
          <a:ln>
            <a:noFill/>
          </a:ln>
        </p:spPr>
        <p:txBody>
          <a:bodyPr spcFirstLastPara="1" wrap="square" lIns="0" tIns="12700" rIns="0" bIns="0" anchor="t" anchorCtr="0">
            <a:spAutoFit/>
          </a:bodyPr>
          <a:lstStyle/>
          <a:p>
            <a:pPr marL="12700" marR="18415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πρότυπο προσφέρει καθοδήγηση για ευρύ φάσμα ελέγχων ασφάλειας πληροφοριών που  εφαρμόζονται συνήθως σε πολλούς διαφορετικούς οργανισμούς.</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Η καθοδήγηση είναι γενική και μπορεί να χρησιμοποιηθεί από οργανώσεις όλων των τύπων και  μεγεθών συμπεριλαμβανομένου του δημόσιου και του ιδιωτικού τομέα, του εμπορικού και του μη  κερδοσκοπικού) που δημιουργούν, συλλέγουν, επεξεργάζονται, αποθηκεύουν, διαβιβάζουν και  διαθέτουν πληροφορίες σε πολλές φόρμες, συμπεριλαμβανομένων των ηλεκτρονικών, φυσικών και  προφορικών (π.χ. συζητήσεις και ).</a:t>
            </a:r>
            <a:endParaRPr sz="900">
              <a:solidFill>
                <a:schemeClr val="dk1"/>
              </a:solidFill>
              <a:latin typeface="Calibri"/>
              <a:ea typeface="Calibri"/>
              <a:cs typeface="Calibri"/>
              <a:sym typeface="Calibri"/>
            </a:endParaRPr>
          </a:p>
        </p:txBody>
      </p:sp>
      <p:sp>
        <p:nvSpPr>
          <p:cNvPr id="4899" name="Google Shape;4899;p298"/>
          <p:cNvSpPr txBox="1"/>
          <p:nvPr/>
        </p:nvSpPr>
        <p:spPr>
          <a:xfrm>
            <a:off x="902969" y="540353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900" name="Google Shape;4900;p298"/>
          <p:cNvSpPr txBox="1"/>
          <p:nvPr/>
        </p:nvSpPr>
        <p:spPr>
          <a:xfrm>
            <a:off x="11189652" y="540353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57</a:t>
            </a:r>
            <a:endParaRPr sz="7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04"/>
        <p:cNvGrpSpPr/>
        <p:nvPr/>
      </p:nvGrpSpPr>
      <p:grpSpPr>
        <a:xfrm>
          <a:off x="0" y="0"/>
          <a:ext cx="0" cy="0"/>
          <a:chOff x="0" y="0"/>
          <a:chExt cx="0" cy="0"/>
        </a:xfrm>
      </p:grpSpPr>
      <p:sp>
        <p:nvSpPr>
          <p:cNvPr id="4905" name="Google Shape;4905;p299"/>
          <p:cNvSpPr/>
          <p:nvPr/>
        </p:nvSpPr>
        <p:spPr>
          <a:xfrm>
            <a:off x="8359140" y="8889"/>
            <a:ext cx="2541270" cy="6840220"/>
          </a:xfrm>
          <a:custGeom>
            <a:avLst/>
            <a:gdLst/>
            <a:ahLst/>
            <a:cxnLst/>
            <a:rect l="l" t="t" r="r" b="b"/>
            <a:pathLst>
              <a:path w="2541270" h="6840220" extrusionOk="0">
                <a:moveTo>
                  <a:pt x="1145857" y="3149599"/>
                </a:moveTo>
                <a:lnTo>
                  <a:pt x="1098867" y="3155949"/>
                </a:lnTo>
                <a:lnTo>
                  <a:pt x="1055687" y="3174047"/>
                </a:lnTo>
                <a:lnTo>
                  <a:pt x="1018539" y="3202304"/>
                </a:lnTo>
                <a:lnTo>
                  <a:pt x="989329" y="3239769"/>
                </a:lnTo>
                <a:lnTo>
                  <a:pt x="970914" y="3284854"/>
                </a:lnTo>
                <a:lnTo>
                  <a:pt x="579437" y="4730749"/>
                </a:lnTo>
                <a:lnTo>
                  <a:pt x="5079" y="6823709"/>
                </a:lnTo>
                <a:lnTo>
                  <a:pt x="1269" y="6836409"/>
                </a:lnTo>
                <a:lnTo>
                  <a:pt x="0" y="6840219"/>
                </a:lnTo>
                <a:lnTo>
                  <a:pt x="26669" y="6840219"/>
                </a:lnTo>
                <a:lnTo>
                  <a:pt x="604837" y="4738370"/>
                </a:lnTo>
                <a:lnTo>
                  <a:pt x="995997" y="3292474"/>
                </a:lnTo>
                <a:lnTo>
                  <a:pt x="1016952" y="3246754"/>
                </a:lnTo>
                <a:lnTo>
                  <a:pt x="1049972" y="3210559"/>
                </a:lnTo>
                <a:lnTo>
                  <a:pt x="1091882" y="3186429"/>
                </a:lnTo>
                <a:lnTo>
                  <a:pt x="1139507" y="3175952"/>
                </a:lnTo>
                <a:lnTo>
                  <a:pt x="1240472" y="3175952"/>
                </a:lnTo>
                <a:lnTo>
                  <a:pt x="1228407" y="3168649"/>
                </a:lnTo>
                <a:lnTo>
                  <a:pt x="1194434" y="3155949"/>
                </a:lnTo>
                <a:lnTo>
                  <a:pt x="1145857" y="3149599"/>
                </a:lnTo>
                <a:close/>
              </a:path>
              <a:path w="2541270" h="6840220" extrusionOk="0">
                <a:moveTo>
                  <a:pt x="1240472" y="3175952"/>
                </a:moveTo>
                <a:lnTo>
                  <a:pt x="1139507" y="3175952"/>
                </a:lnTo>
                <a:lnTo>
                  <a:pt x="1189354" y="3181349"/>
                </a:lnTo>
                <a:lnTo>
                  <a:pt x="1218247" y="3192462"/>
                </a:lnTo>
                <a:lnTo>
                  <a:pt x="1266189" y="3229292"/>
                </a:lnTo>
                <a:lnTo>
                  <a:pt x="1296987" y="3282949"/>
                </a:lnTo>
                <a:lnTo>
                  <a:pt x="1304607" y="3343274"/>
                </a:lnTo>
                <a:lnTo>
                  <a:pt x="1299209" y="3374707"/>
                </a:lnTo>
                <a:lnTo>
                  <a:pt x="1041400" y="4326255"/>
                </a:lnTo>
                <a:lnTo>
                  <a:pt x="1035050" y="4374832"/>
                </a:lnTo>
                <a:lnTo>
                  <a:pt x="1041400" y="4421822"/>
                </a:lnTo>
                <a:lnTo>
                  <a:pt x="1059497" y="4465320"/>
                </a:lnTo>
                <a:lnTo>
                  <a:pt x="1087754" y="4502467"/>
                </a:lnTo>
                <a:lnTo>
                  <a:pt x="1125219" y="4531359"/>
                </a:lnTo>
                <a:lnTo>
                  <a:pt x="1170304" y="4550092"/>
                </a:lnTo>
                <a:lnTo>
                  <a:pt x="1221739" y="4556124"/>
                </a:lnTo>
                <a:lnTo>
                  <a:pt x="1271587" y="4547870"/>
                </a:lnTo>
                <a:lnTo>
                  <a:pt x="1306512" y="4531677"/>
                </a:lnTo>
                <a:lnTo>
                  <a:pt x="1220787" y="4531677"/>
                </a:lnTo>
                <a:lnTo>
                  <a:pt x="1176654" y="4525962"/>
                </a:lnTo>
                <a:lnTo>
                  <a:pt x="1130934" y="4505324"/>
                </a:lnTo>
                <a:lnTo>
                  <a:pt x="1095057" y="4471987"/>
                </a:lnTo>
                <a:lnTo>
                  <a:pt x="1070927" y="4430077"/>
                </a:lnTo>
                <a:lnTo>
                  <a:pt x="1060450" y="4382452"/>
                </a:lnTo>
                <a:lnTo>
                  <a:pt x="1065529" y="4332605"/>
                </a:lnTo>
                <a:lnTo>
                  <a:pt x="1323022" y="3381057"/>
                </a:lnTo>
                <a:lnTo>
                  <a:pt x="1329054" y="3345497"/>
                </a:lnTo>
                <a:lnTo>
                  <a:pt x="1328102" y="3312794"/>
                </a:lnTo>
                <a:lnTo>
                  <a:pt x="1328102" y="3309937"/>
                </a:lnTo>
                <a:lnTo>
                  <a:pt x="1320164" y="3275012"/>
                </a:lnTo>
                <a:lnTo>
                  <a:pt x="1305559" y="3241992"/>
                </a:lnTo>
                <a:lnTo>
                  <a:pt x="1284604" y="3212147"/>
                </a:lnTo>
                <a:lnTo>
                  <a:pt x="1258887" y="3187382"/>
                </a:lnTo>
                <a:lnTo>
                  <a:pt x="1240472" y="3175952"/>
                </a:lnTo>
                <a:close/>
              </a:path>
              <a:path w="2541270" h="6840220" extrusionOk="0">
                <a:moveTo>
                  <a:pt x="2528252" y="0"/>
                </a:moveTo>
                <a:lnTo>
                  <a:pt x="2514917" y="0"/>
                </a:lnTo>
                <a:lnTo>
                  <a:pt x="1699174" y="3174047"/>
                </a:lnTo>
                <a:lnTo>
                  <a:pt x="1359852" y="4441189"/>
                </a:lnTo>
                <a:lnTo>
                  <a:pt x="1335087" y="4478655"/>
                </a:lnTo>
                <a:lnTo>
                  <a:pt x="1302067" y="4506912"/>
                </a:lnTo>
                <a:lnTo>
                  <a:pt x="1263332" y="4525009"/>
                </a:lnTo>
                <a:lnTo>
                  <a:pt x="1220787" y="4531677"/>
                </a:lnTo>
                <a:lnTo>
                  <a:pt x="1306512" y="4531677"/>
                </a:lnTo>
                <a:lnTo>
                  <a:pt x="1316989" y="4526914"/>
                </a:lnTo>
                <a:lnTo>
                  <a:pt x="1355089" y="4493895"/>
                </a:lnTo>
                <a:lnTo>
                  <a:pt x="1383664" y="4450080"/>
                </a:lnTo>
                <a:lnTo>
                  <a:pt x="1383664" y="4448809"/>
                </a:lnTo>
                <a:lnTo>
                  <a:pt x="1723389" y="3180079"/>
                </a:lnTo>
                <a:lnTo>
                  <a:pt x="2541269" y="1269"/>
                </a:lnTo>
                <a:lnTo>
                  <a:pt x="2528252" y="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06" name="Google Shape;4906;p299"/>
          <p:cNvGrpSpPr/>
          <p:nvPr/>
        </p:nvGrpSpPr>
        <p:grpSpPr>
          <a:xfrm>
            <a:off x="8007667" y="2420302"/>
            <a:ext cx="2848610" cy="4133532"/>
            <a:chOff x="8007667" y="2420302"/>
            <a:chExt cx="2848610" cy="4133532"/>
          </a:xfrm>
        </p:grpSpPr>
        <p:sp>
          <p:nvSpPr>
            <p:cNvPr id="4907" name="Google Shape;4907;p299"/>
            <p:cNvSpPr/>
            <p:nvPr/>
          </p:nvSpPr>
          <p:spPr>
            <a:xfrm>
              <a:off x="9071927" y="4907279"/>
              <a:ext cx="753745" cy="1646555"/>
            </a:xfrm>
            <a:custGeom>
              <a:avLst/>
              <a:gdLst/>
              <a:ahLst/>
              <a:cxnLst/>
              <a:rect l="l" t="t" r="r" b="b"/>
              <a:pathLst>
                <a:path w="753745" h="1646554" extrusionOk="0">
                  <a:moveTo>
                    <a:pt x="411162" y="0"/>
                  </a:moveTo>
                  <a:lnTo>
                    <a:pt x="384809" y="0"/>
                  </a:lnTo>
                  <a:lnTo>
                    <a:pt x="6032" y="1417002"/>
                  </a:lnTo>
                  <a:lnTo>
                    <a:pt x="0" y="1452562"/>
                  </a:lnTo>
                  <a:lnTo>
                    <a:pt x="952" y="1488122"/>
                  </a:lnTo>
                  <a:lnTo>
                    <a:pt x="23494" y="1555432"/>
                  </a:lnTo>
                  <a:lnTo>
                    <a:pt x="69214" y="1608772"/>
                  </a:lnTo>
                  <a:lnTo>
                    <a:pt x="130809" y="1639887"/>
                  </a:lnTo>
                  <a:lnTo>
                    <a:pt x="177164" y="1646555"/>
                  </a:lnTo>
                  <a:lnTo>
                    <a:pt x="223202" y="1640205"/>
                  </a:lnTo>
                  <a:lnTo>
                    <a:pt x="265429" y="1622425"/>
                  </a:lnTo>
                  <a:lnTo>
                    <a:pt x="267071" y="1621155"/>
                  </a:lnTo>
                  <a:lnTo>
                    <a:pt x="186054" y="1621155"/>
                  </a:lnTo>
                  <a:lnTo>
                    <a:pt x="137159" y="1615757"/>
                  </a:lnTo>
                  <a:lnTo>
                    <a:pt x="83502" y="1588770"/>
                  </a:lnTo>
                  <a:lnTo>
                    <a:pt x="44767" y="1542415"/>
                  </a:lnTo>
                  <a:lnTo>
                    <a:pt x="25400" y="1484947"/>
                  </a:lnTo>
                  <a:lnTo>
                    <a:pt x="24447" y="1454150"/>
                  </a:lnTo>
                  <a:lnTo>
                    <a:pt x="29527" y="1423352"/>
                  </a:lnTo>
                  <a:lnTo>
                    <a:pt x="411162" y="0"/>
                  </a:lnTo>
                  <a:close/>
                </a:path>
                <a:path w="753745" h="1646554" extrusionOk="0">
                  <a:moveTo>
                    <a:pt x="753744" y="0"/>
                  </a:moveTo>
                  <a:lnTo>
                    <a:pt x="727709" y="0"/>
                  </a:lnTo>
                  <a:lnTo>
                    <a:pt x="324802" y="1505267"/>
                  </a:lnTo>
                  <a:lnTo>
                    <a:pt x="305117" y="1550987"/>
                  </a:lnTo>
                  <a:lnTo>
                    <a:pt x="273050" y="1586865"/>
                  </a:lnTo>
                  <a:lnTo>
                    <a:pt x="232409" y="1610677"/>
                  </a:lnTo>
                  <a:lnTo>
                    <a:pt x="186054" y="1621155"/>
                  </a:lnTo>
                  <a:lnTo>
                    <a:pt x="267071" y="1621155"/>
                  </a:lnTo>
                  <a:lnTo>
                    <a:pt x="301942" y="1594167"/>
                  </a:lnTo>
                  <a:lnTo>
                    <a:pt x="330200" y="1556702"/>
                  </a:lnTo>
                  <a:lnTo>
                    <a:pt x="348614" y="1511617"/>
                  </a:lnTo>
                  <a:lnTo>
                    <a:pt x="753744" y="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8" name="Google Shape;4908;p299"/>
            <p:cNvSpPr/>
            <p:nvPr/>
          </p:nvSpPr>
          <p:spPr>
            <a:xfrm>
              <a:off x="8007667" y="2420302"/>
              <a:ext cx="2848610" cy="3390900"/>
            </a:xfrm>
            <a:custGeom>
              <a:avLst/>
              <a:gdLst/>
              <a:ahLst/>
              <a:cxnLst/>
              <a:rect l="l" t="t" r="r" b="b"/>
              <a:pathLst>
                <a:path w="2848609" h="3390900" extrusionOk="0">
                  <a:moveTo>
                    <a:pt x="2373629" y="0"/>
                  </a:moveTo>
                  <a:lnTo>
                    <a:pt x="474662" y="0"/>
                  </a:lnTo>
                  <a:lnTo>
                    <a:pt x="426085" y="2539"/>
                  </a:lnTo>
                  <a:lnTo>
                    <a:pt x="379095" y="9525"/>
                  </a:lnTo>
                  <a:lnTo>
                    <a:pt x="333692" y="21272"/>
                  </a:lnTo>
                  <a:lnTo>
                    <a:pt x="289877" y="37464"/>
                  </a:lnTo>
                  <a:lnTo>
                    <a:pt x="248602" y="57150"/>
                  </a:lnTo>
                  <a:lnTo>
                    <a:pt x="209232" y="80962"/>
                  </a:lnTo>
                  <a:lnTo>
                    <a:pt x="172720" y="108267"/>
                  </a:lnTo>
                  <a:lnTo>
                    <a:pt x="139065" y="139064"/>
                  </a:lnTo>
                  <a:lnTo>
                    <a:pt x="108267" y="172720"/>
                  </a:lnTo>
                  <a:lnTo>
                    <a:pt x="80962" y="209232"/>
                  </a:lnTo>
                  <a:lnTo>
                    <a:pt x="57150" y="248602"/>
                  </a:lnTo>
                  <a:lnTo>
                    <a:pt x="37465" y="289877"/>
                  </a:lnTo>
                  <a:lnTo>
                    <a:pt x="21272" y="333692"/>
                  </a:lnTo>
                  <a:lnTo>
                    <a:pt x="9525" y="379095"/>
                  </a:lnTo>
                  <a:lnTo>
                    <a:pt x="2540" y="426085"/>
                  </a:lnTo>
                  <a:lnTo>
                    <a:pt x="0" y="474662"/>
                  </a:lnTo>
                  <a:lnTo>
                    <a:pt x="0" y="2916237"/>
                  </a:lnTo>
                  <a:lnTo>
                    <a:pt x="2540" y="2964815"/>
                  </a:lnTo>
                  <a:lnTo>
                    <a:pt x="9525" y="3011805"/>
                  </a:lnTo>
                  <a:lnTo>
                    <a:pt x="21272" y="3057207"/>
                  </a:lnTo>
                  <a:lnTo>
                    <a:pt x="37465" y="3101022"/>
                  </a:lnTo>
                  <a:lnTo>
                    <a:pt x="57150" y="3142297"/>
                  </a:lnTo>
                  <a:lnTo>
                    <a:pt x="80962" y="3181667"/>
                  </a:lnTo>
                  <a:lnTo>
                    <a:pt x="108267" y="3218180"/>
                  </a:lnTo>
                  <a:lnTo>
                    <a:pt x="139065" y="3251835"/>
                  </a:lnTo>
                  <a:lnTo>
                    <a:pt x="172720" y="3282632"/>
                  </a:lnTo>
                  <a:lnTo>
                    <a:pt x="209232" y="3309937"/>
                  </a:lnTo>
                  <a:lnTo>
                    <a:pt x="248602" y="3333432"/>
                  </a:lnTo>
                  <a:lnTo>
                    <a:pt x="289877" y="3353435"/>
                  </a:lnTo>
                  <a:lnTo>
                    <a:pt x="333692" y="3369627"/>
                  </a:lnTo>
                  <a:lnTo>
                    <a:pt x="379095" y="3381375"/>
                  </a:lnTo>
                  <a:lnTo>
                    <a:pt x="426085" y="3388360"/>
                  </a:lnTo>
                  <a:lnTo>
                    <a:pt x="474662" y="3390900"/>
                  </a:lnTo>
                  <a:lnTo>
                    <a:pt x="2373629" y="3390900"/>
                  </a:lnTo>
                  <a:lnTo>
                    <a:pt x="2422207" y="3388360"/>
                  </a:lnTo>
                  <a:lnTo>
                    <a:pt x="2469197" y="3381375"/>
                  </a:lnTo>
                  <a:lnTo>
                    <a:pt x="2514917" y="3369627"/>
                  </a:lnTo>
                  <a:lnTo>
                    <a:pt x="2558415" y="3353435"/>
                  </a:lnTo>
                  <a:lnTo>
                    <a:pt x="2600007" y="3333432"/>
                  </a:lnTo>
                  <a:lnTo>
                    <a:pt x="2639060" y="3309937"/>
                  </a:lnTo>
                  <a:lnTo>
                    <a:pt x="2675572" y="3282632"/>
                  </a:lnTo>
                  <a:lnTo>
                    <a:pt x="2709227" y="3251835"/>
                  </a:lnTo>
                  <a:lnTo>
                    <a:pt x="2740025" y="3218180"/>
                  </a:lnTo>
                  <a:lnTo>
                    <a:pt x="2767329" y="3181667"/>
                  </a:lnTo>
                  <a:lnTo>
                    <a:pt x="2791142" y="3142297"/>
                  </a:lnTo>
                  <a:lnTo>
                    <a:pt x="2811145" y="3101022"/>
                  </a:lnTo>
                  <a:lnTo>
                    <a:pt x="2827020" y="3057207"/>
                  </a:lnTo>
                  <a:lnTo>
                    <a:pt x="2838767" y="3011805"/>
                  </a:lnTo>
                  <a:lnTo>
                    <a:pt x="2845752" y="2964815"/>
                  </a:lnTo>
                  <a:lnTo>
                    <a:pt x="2848292" y="2916237"/>
                  </a:lnTo>
                  <a:lnTo>
                    <a:pt x="2848292" y="474662"/>
                  </a:lnTo>
                  <a:lnTo>
                    <a:pt x="2845752" y="426085"/>
                  </a:lnTo>
                  <a:lnTo>
                    <a:pt x="2838767" y="379095"/>
                  </a:lnTo>
                  <a:lnTo>
                    <a:pt x="2827020" y="333692"/>
                  </a:lnTo>
                  <a:lnTo>
                    <a:pt x="2811145" y="289877"/>
                  </a:lnTo>
                  <a:lnTo>
                    <a:pt x="2791142" y="248602"/>
                  </a:lnTo>
                  <a:lnTo>
                    <a:pt x="2767329" y="209232"/>
                  </a:lnTo>
                  <a:lnTo>
                    <a:pt x="2740025" y="172720"/>
                  </a:lnTo>
                  <a:lnTo>
                    <a:pt x="2709227" y="139064"/>
                  </a:lnTo>
                  <a:lnTo>
                    <a:pt x="2675572" y="108267"/>
                  </a:lnTo>
                  <a:lnTo>
                    <a:pt x="2639060" y="80962"/>
                  </a:lnTo>
                  <a:lnTo>
                    <a:pt x="2600007" y="57150"/>
                  </a:lnTo>
                  <a:lnTo>
                    <a:pt x="2558415" y="37464"/>
                  </a:lnTo>
                  <a:lnTo>
                    <a:pt x="2514917" y="21272"/>
                  </a:lnTo>
                  <a:lnTo>
                    <a:pt x="2469197" y="9525"/>
                  </a:lnTo>
                  <a:lnTo>
                    <a:pt x="2422207" y="2539"/>
                  </a:lnTo>
                  <a:lnTo>
                    <a:pt x="237362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09" name="Google Shape;4909;p299"/>
          <p:cNvSpPr txBox="1">
            <a:spLocks noGrp="1"/>
          </p:cNvSpPr>
          <p:nvPr>
            <p:ph type="title"/>
          </p:nvPr>
        </p:nvSpPr>
        <p:spPr>
          <a:xfrm>
            <a:off x="342265" y="695959"/>
            <a:ext cx="11487150" cy="396262"/>
          </a:xfrm>
          <a:prstGeom prst="rect">
            <a:avLst/>
          </a:prstGeom>
          <a:noFill/>
          <a:ln>
            <a:noFill/>
          </a:ln>
        </p:spPr>
        <p:txBody>
          <a:bodyPr spcFirstLastPara="1" wrap="square" lIns="0" tIns="36825" rIns="0" bIns="0" anchor="t" anchorCtr="0">
            <a:spAutoFit/>
          </a:bodyPr>
          <a:lstStyle/>
          <a:p>
            <a:pPr marL="12700" marR="5080" lvl="0" indent="916939" algn="l" rtl="0">
              <a:lnSpc>
                <a:spcPct val="115000"/>
              </a:lnSpc>
              <a:spcBef>
                <a:spcPts val="0"/>
              </a:spcBef>
              <a:spcAft>
                <a:spcPts val="0"/>
              </a:spcAft>
              <a:buNone/>
            </a:pPr>
            <a:r>
              <a:rPr lang="en-US"/>
              <a:t>ISO/IEC 27002:2022 Χαρακτηριστικά</a:t>
            </a:r>
            <a:endParaRPr/>
          </a:p>
        </p:txBody>
      </p:sp>
      <p:graphicFrame>
        <p:nvGraphicFramePr>
          <p:cNvPr id="4910" name="Google Shape;4910;p299"/>
          <p:cNvGraphicFramePr/>
          <p:nvPr/>
        </p:nvGraphicFramePr>
        <p:xfrm>
          <a:off x="914400" y="2404745"/>
          <a:ext cx="10353650" cy="4118625"/>
        </p:xfrm>
        <a:graphic>
          <a:graphicData uri="http://schemas.openxmlformats.org/drawingml/2006/table">
            <a:tbl>
              <a:tblPr firstRow="1" bandRow="1">
                <a:noFill/>
              </a:tblPr>
              <a:tblGrid>
                <a:gridCol w="2069475">
                  <a:extLst>
                    <a:ext uri="{9D8B030D-6E8A-4147-A177-3AD203B41FA5}">
                      <a16:colId xmlns:a16="http://schemas.microsoft.com/office/drawing/2014/main" val="20000"/>
                    </a:ext>
                  </a:extLst>
                </a:gridCol>
                <a:gridCol w="2072000">
                  <a:extLst>
                    <a:ext uri="{9D8B030D-6E8A-4147-A177-3AD203B41FA5}">
                      <a16:colId xmlns:a16="http://schemas.microsoft.com/office/drawing/2014/main" val="20001"/>
                    </a:ext>
                  </a:extLst>
                </a:gridCol>
                <a:gridCol w="2070725">
                  <a:extLst>
                    <a:ext uri="{9D8B030D-6E8A-4147-A177-3AD203B41FA5}">
                      <a16:colId xmlns:a16="http://schemas.microsoft.com/office/drawing/2014/main" val="20002"/>
                    </a:ext>
                  </a:extLst>
                </a:gridCol>
                <a:gridCol w="2070725">
                  <a:extLst>
                    <a:ext uri="{9D8B030D-6E8A-4147-A177-3AD203B41FA5}">
                      <a16:colId xmlns:a16="http://schemas.microsoft.com/office/drawing/2014/main" val="20003"/>
                    </a:ext>
                  </a:extLst>
                </a:gridCol>
                <a:gridCol w="2070725">
                  <a:extLst>
                    <a:ext uri="{9D8B030D-6E8A-4147-A177-3AD203B41FA5}">
                      <a16:colId xmlns:a16="http://schemas.microsoft.com/office/drawing/2014/main" val="20004"/>
                    </a:ext>
                  </a:extLst>
                </a:gridCol>
              </a:tblGrid>
              <a:tr h="958850">
                <a:tc>
                  <a:txBody>
                    <a:bodyPr/>
                    <a:lstStyle/>
                    <a:p>
                      <a:pPr marL="97790"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Τύπος ελέγχου</a:t>
                      </a:r>
                      <a:endParaRPr sz="1200">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790" marR="534035"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Ιδιότητες ασφάλειας  πληροφοριών</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539115"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Έννοιες  κυβερνοασφάλειας</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1012189"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Λειτουργικές  δυνατότητες</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8425" marR="0" lvl="0" indent="0" algn="l" rtl="0">
                        <a:lnSpc>
                          <a:spcPct val="100000"/>
                        </a:lnSpc>
                        <a:spcBef>
                          <a:spcPts val="0"/>
                        </a:spcBef>
                        <a:spcAft>
                          <a:spcPts val="0"/>
                        </a:spcAft>
                        <a:buNone/>
                      </a:pPr>
                      <a:r>
                        <a:rPr lang="en-US" sz="1200" b="1">
                          <a:solidFill>
                            <a:srgbClr val="FFFFFF"/>
                          </a:solidFill>
                          <a:latin typeface="Calibri"/>
                          <a:ea typeface="Calibri"/>
                          <a:cs typeface="Calibri"/>
                          <a:sym typeface="Calibri"/>
                        </a:rPr>
                        <a:t>Τομείς ασφαλείας</a:t>
                      </a:r>
                      <a:endParaRPr sz="1200">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317500">
                <a:tc>
                  <a:txBody>
                    <a:bodyPr/>
                    <a:lstStyle/>
                    <a:p>
                      <a:pPr marL="97790" marR="0" lvl="0" indent="0" algn="l" rtl="0">
                        <a:lnSpc>
                          <a:spcPct val="100000"/>
                        </a:lnSpc>
                        <a:spcBef>
                          <a:spcPts val="0"/>
                        </a:spcBef>
                        <a:spcAft>
                          <a:spcPts val="0"/>
                        </a:spcAft>
                        <a:buNone/>
                      </a:pPr>
                      <a:r>
                        <a:rPr lang="en-US" sz="1050">
                          <a:latin typeface="Calibri"/>
                          <a:ea typeface="Calibri"/>
                          <a:cs typeface="Calibri"/>
                          <a:sym typeface="Calibri"/>
                        </a:rPr>
                        <a:t># προληπτικός</a:t>
                      </a:r>
                      <a:endParaRPr sz="1050">
                        <a:latin typeface="Calibri"/>
                        <a:ea typeface="Calibri"/>
                        <a:cs typeface="Calibri"/>
                        <a:sym typeface="Calibri"/>
                      </a:endParaRPr>
                    </a:p>
                  </a:txBody>
                  <a:tcPr marL="0" marR="0" marT="95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97790" marR="0" lvl="0" indent="0" algn="l" rtl="0">
                        <a:lnSpc>
                          <a:spcPct val="100000"/>
                        </a:lnSpc>
                        <a:spcBef>
                          <a:spcPts val="0"/>
                        </a:spcBef>
                        <a:spcAft>
                          <a:spcPts val="0"/>
                        </a:spcAft>
                        <a:buNone/>
                      </a:pPr>
                      <a:r>
                        <a:rPr lang="en-US" sz="1050">
                          <a:latin typeface="Calibri"/>
                          <a:ea typeface="Calibri"/>
                          <a:cs typeface="Calibri"/>
                          <a:sym typeface="Calibri"/>
                        </a:rPr>
                        <a:t># εμπιστευτικότητα</a:t>
                      </a:r>
                      <a:endParaRPr sz="1050">
                        <a:latin typeface="Calibri"/>
                        <a:ea typeface="Calibri"/>
                        <a:cs typeface="Calibri"/>
                        <a:sym typeface="Calibri"/>
                      </a:endParaRPr>
                    </a:p>
                  </a:txBody>
                  <a:tcPr marL="0" marR="0" marT="95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προσδιορίζω</a:t>
                      </a:r>
                      <a:endParaRPr sz="1050">
                        <a:latin typeface="Calibri"/>
                        <a:ea typeface="Calibri"/>
                        <a:cs typeface="Calibri"/>
                        <a:sym typeface="Calibri"/>
                      </a:endParaRPr>
                    </a:p>
                  </a:txBody>
                  <a:tcPr marL="0" marR="0" marT="95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διακυβέρνηση</a:t>
                      </a:r>
                      <a:endParaRPr sz="1050">
                        <a:latin typeface="Calibri"/>
                        <a:ea typeface="Calibri"/>
                        <a:cs typeface="Calibri"/>
                        <a:sym typeface="Calibri"/>
                      </a:endParaRPr>
                    </a:p>
                  </a:txBody>
                  <a:tcPr marL="0" marR="0" marT="95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διακυβέρνηση και</a:t>
                      </a:r>
                      <a:endParaRPr sz="1050">
                        <a:latin typeface="Calibri"/>
                        <a:ea typeface="Calibri"/>
                        <a:cs typeface="Calibri"/>
                        <a:sym typeface="Calibri"/>
                      </a:endParaRPr>
                    </a:p>
                  </a:txBody>
                  <a:tcPr marL="0" marR="0" marT="958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solidFill>
                      <a:srgbClr val="FFE6CA"/>
                    </a:solidFill>
                  </a:tcPr>
                </a:tc>
                <a:extLst>
                  <a:ext uri="{0D108BD9-81ED-4DB2-BD59-A6C34878D82A}">
                    <a16:rowId xmlns:a16="http://schemas.microsoft.com/office/drawing/2014/main" val="10001"/>
                  </a:ext>
                </a:extLst>
              </a:tr>
              <a:tr h="244150">
                <a:tc>
                  <a:txBody>
                    <a:bodyPr/>
                    <a:lstStyle/>
                    <a:p>
                      <a:pPr marL="97790" marR="0" lvl="0" indent="0" algn="l" rtl="0">
                        <a:lnSpc>
                          <a:spcPct val="100000"/>
                        </a:lnSpc>
                        <a:spcBef>
                          <a:spcPts val="0"/>
                        </a:spcBef>
                        <a:spcAft>
                          <a:spcPts val="0"/>
                        </a:spcAft>
                        <a:buNone/>
                      </a:pPr>
                      <a:r>
                        <a:rPr lang="en-US" sz="1050">
                          <a:latin typeface="Calibri"/>
                          <a:ea typeface="Calibri"/>
                          <a:cs typeface="Calibri"/>
                          <a:sym typeface="Calibri"/>
                        </a:rPr>
                        <a:t># εντοπιστικός </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7790" marR="0" lvl="0" indent="0" algn="l" rtl="0">
                        <a:lnSpc>
                          <a:spcPct val="100000"/>
                        </a:lnSpc>
                        <a:spcBef>
                          <a:spcPts val="0"/>
                        </a:spcBef>
                        <a:spcAft>
                          <a:spcPts val="0"/>
                        </a:spcAft>
                        <a:buNone/>
                      </a:pPr>
                      <a:r>
                        <a:rPr lang="en-US" sz="1050">
                          <a:latin typeface="Calibri"/>
                          <a:ea typeface="Calibri"/>
                          <a:cs typeface="Calibri"/>
                          <a:sym typeface="Calibri"/>
                        </a:rPr>
                        <a:t># ακεραιότητα</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προστατεύω</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αγαθό </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οικοσύστημα</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2"/>
                  </a:ext>
                </a:extLst>
              </a:tr>
              <a:tr h="243850">
                <a:tc>
                  <a:txBody>
                    <a:bodyPr/>
                    <a:lstStyle/>
                    <a:p>
                      <a:pPr marL="97790" marR="0" lvl="0" indent="0" algn="l" rtl="0">
                        <a:lnSpc>
                          <a:spcPct val="100000"/>
                        </a:lnSpc>
                        <a:spcBef>
                          <a:spcPts val="0"/>
                        </a:spcBef>
                        <a:spcAft>
                          <a:spcPts val="0"/>
                        </a:spcAft>
                        <a:buNone/>
                      </a:pPr>
                      <a:r>
                        <a:rPr lang="en-US" sz="1050">
                          <a:latin typeface="Calibri"/>
                          <a:ea typeface="Calibri"/>
                          <a:cs typeface="Calibri"/>
                          <a:sym typeface="Calibri"/>
                        </a:rPr>
                        <a:t># διορθωτικός</a:t>
                      </a:r>
                      <a:endParaRPr sz="1050">
                        <a:latin typeface="Calibri"/>
                        <a:ea typeface="Calibri"/>
                        <a:cs typeface="Calibri"/>
                        <a:sym typeface="Calibri"/>
                      </a:endParaRPr>
                    </a:p>
                  </a:txBody>
                  <a:tcPr marL="0" marR="0" marT="222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7790" marR="0" lvl="0" indent="0" algn="l" rtl="0">
                        <a:lnSpc>
                          <a:spcPct val="100000"/>
                        </a:lnSpc>
                        <a:spcBef>
                          <a:spcPts val="0"/>
                        </a:spcBef>
                        <a:spcAft>
                          <a:spcPts val="0"/>
                        </a:spcAft>
                        <a:buNone/>
                      </a:pPr>
                      <a:r>
                        <a:rPr lang="en-US" sz="1050">
                          <a:latin typeface="Calibri"/>
                          <a:ea typeface="Calibri"/>
                          <a:cs typeface="Calibri"/>
                          <a:sym typeface="Calibri"/>
                        </a:rPr>
                        <a:t># διαθεσιμότητα</a:t>
                      </a:r>
                      <a:endParaRPr sz="1050">
                        <a:latin typeface="Calibri"/>
                        <a:ea typeface="Calibri"/>
                        <a:cs typeface="Calibri"/>
                        <a:sym typeface="Calibri"/>
                      </a:endParaRPr>
                    </a:p>
                  </a:txBody>
                  <a:tcPr marL="0" marR="0" marT="222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ανιχνεύω</a:t>
                      </a:r>
                      <a:endParaRPr sz="1050">
                        <a:latin typeface="Calibri"/>
                        <a:ea typeface="Calibri"/>
                        <a:cs typeface="Calibri"/>
                        <a:sym typeface="Calibri"/>
                      </a:endParaRPr>
                    </a:p>
                  </a:txBody>
                  <a:tcPr marL="0" marR="0" marT="222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διαχείριση</a:t>
                      </a:r>
                      <a:endParaRPr sz="1050">
                        <a:latin typeface="Calibri"/>
                        <a:ea typeface="Calibri"/>
                        <a:cs typeface="Calibri"/>
                        <a:sym typeface="Calibri"/>
                      </a:endParaRPr>
                    </a:p>
                  </a:txBody>
                  <a:tcPr marL="0" marR="0" marT="222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προστασία</a:t>
                      </a:r>
                      <a:endParaRPr sz="1050">
                        <a:latin typeface="Calibri"/>
                        <a:ea typeface="Calibri"/>
                        <a:cs typeface="Calibri"/>
                        <a:sym typeface="Calibri"/>
                      </a:endParaRPr>
                    </a:p>
                  </a:txBody>
                  <a:tcPr marL="0" marR="0" marT="222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3"/>
                  </a:ext>
                </a:extLst>
              </a:tr>
              <a:tr h="243375">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απαντάω</a:t>
                      </a:r>
                      <a:endParaRPr sz="1050">
                        <a:latin typeface="Calibri"/>
                        <a:ea typeface="Calibri"/>
                        <a:cs typeface="Calibri"/>
                        <a:sym typeface="Calibri"/>
                      </a:endParaRPr>
                    </a:p>
                  </a:txBody>
                  <a:tcPr marL="0" marR="0" marT="20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#προστασία</a:t>
                      </a:r>
                      <a:endParaRPr sz="1050">
                        <a:latin typeface="Calibri"/>
                        <a:ea typeface="Calibri"/>
                        <a:cs typeface="Calibri"/>
                        <a:sym typeface="Calibri"/>
                      </a:endParaRPr>
                    </a:p>
                  </a:txBody>
                  <a:tcPr marL="0" marR="0" marT="20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άμυνα</a:t>
                      </a:r>
                      <a:endParaRPr sz="1050">
                        <a:latin typeface="Calibri"/>
                        <a:ea typeface="Calibri"/>
                        <a:cs typeface="Calibri"/>
                        <a:sym typeface="Calibri"/>
                      </a:endParaRPr>
                    </a:p>
                  </a:txBody>
                  <a:tcPr marL="0" marR="0" marT="20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4"/>
                  </a:ext>
                </a:extLst>
              </a:tr>
              <a:tr h="243525">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ανασυγκροτούμαι </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πληροφοριών</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ανθεκτικότητα</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5"/>
                  </a:ext>
                </a:extLst>
              </a:tr>
              <a:tr h="243050">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ανθρώπινο δυναμικό</a:t>
                      </a:r>
                      <a:endParaRPr sz="1050">
                        <a:latin typeface="Calibri"/>
                        <a:ea typeface="Calibri"/>
                        <a:cs typeface="Calibri"/>
                        <a:sym typeface="Calibri"/>
                      </a:endParaRPr>
                    </a:p>
                  </a:txBody>
                  <a:tcPr marL="0" marR="0" marT="209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6"/>
                  </a:ext>
                </a:extLst>
              </a:tr>
              <a:tr h="243200">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ασφάλεια</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7"/>
                  </a:ext>
                </a:extLst>
              </a:tr>
              <a:tr h="243200">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φυσική ασφάλεια</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8"/>
                  </a:ext>
                </a:extLst>
              </a:tr>
              <a:tr h="243675">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 σύστημα and</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09"/>
                  </a:ext>
                </a:extLst>
              </a:tr>
              <a:tr h="243850">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98425" marR="0" lvl="0" indent="0" algn="l" rtl="0">
                        <a:lnSpc>
                          <a:spcPct val="100000"/>
                        </a:lnSpc>
                        <a:spcBef>
                          <a:spcPts val="0"/>
                        </a:spcBef>
                        <a:spcAft>
                          <a:spcPts val="0"/>
                        </a:spcAft>
                        <a:buNone/>
                      </a:pPr>
                      <a:r>
                        <a:rPr lang="en-US" sz="1050">
                          <a:latin typeface="Calibri"/>
                          <a:ea typeface="Calibri"/>
                          <a:cs typeface="Calibri"/>
                          <a:sym typeface="Calibri"/>
                        </a:rPr>
                        <a:t>ασφάλεια δικτύου</a:t>
                      </a:r>
                      <a:endParaRPr sz="1050">
                        <a:latin typeface="Calibri"/>
                        <a:ea typeface="Calibri"/>
                        <a:cs typeface="Calibri"/>
                        <a:sym typeface="Calibri"/>
                      </a:endParaRPr>
                    </a:p>
                  </a:txBody>
                  <a:tcPr marL="0" marR="0" marT="216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tc>
                  <a:txBody>
                    <a:bodyPr/>
                    <a:lstStyle/>
                    <a:p>
                      <a:pPr marL="0" marR="0" lvl="0" indent="0" algn="l" rtl="0">
                        <a:lnSpc>
                          <a:spcPct val="100000"/>
                        </a:lnSpc>
                        <a:spcBef>
                          <a:spcPts val="0"/>
                        </a:spcBef>
                        <a:spcAft>
                          <a:spcPts val="0"/>
                        </a:spcAft>
                        <a:buNone/>
                      </a:pPr>
                      <a:endParaRPr sz="14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FFE6CA"/>
                    </a:solidFill>
                  </a:tcPr>
                </a:tc>
                <a:extLst>
                  <a:ext uri="{0D108BD9-81ED-4DB2-BD59-A6C34878D82A}">
                    <a16:rowId xmlns:a16="http://schemas.microsoft.com/office/drawing/2014/main" val="10010"/>
                  </a:ext>
                </a:extLst>
              </a:tr>
              <a:tr h="650400">
                <a:tc>
                  <a:txBody>
                    <a:bodyPr/>
                    <a:lstStyle/>
                    <a:p>
                      <a:pPr marL="0" marR="0" lvl="0" indent="0" algn="l" rtl="0">
                        <a:lnSpc>
                          <a:spcPct val="100000"/>
                        </a:lnSpc>
                        <a:spcBef>
                          <a:spcPts val="0"/>
                        </a:spcBef>
                        <a:spcAft>
                          <a:spcPts val="0"/>
                        </a:spcAft>
                        <a:buNone/>
                      </a:pPr>
                      <a:endParaRPr sz="16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6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6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solidFill>
                      <a:srgbClr val="FFE6CA"/>
                    </a:solidFill>
                  </a:tcPr>
                </a:tc>
                <a:tc>
                  <a:txBody>
                    <a:bodyPr/>
                    <a:lstStyle/>
                    <a:p>
                      <a:pPr marL="98425" marR="1111885" lvl="0" indent="0" algn="l" rtl="0">
                        <a:lnSpc>
                          <a:spcPct val="143809"/>
                        </a:lnSpc>
                        <a:spcBef>
                          <a:spcPts val="0"/>
                        </a:spcBef>
                        <a:spcAft>
                          <a:spcPts val="0"/>
                        </a:spcAft>
                        <a:buNone/>
                      </a:pPr>
                      <a:r>
                        <a:rPr lang="en-US" sz="1050">
                          <a:latin typeface="Calibri"/>
                          <a:ea typeface="Calibri"/>
                          <a:cs typeface="Calibri"/>
                          <a:sym typeface="Calibri"/>
                        </a:rPr>
                        <a:t># ασφάλεια εφαρμογών….</a:t>
                      </a:r>
                      <a:endParaRPr sz="1050">
                        <a:latin typeface="Calibri"/>
                        <a:ea typeface="Calibri"/>
                        <a:cs typeface="Calibri"/>
                        <a:sym typeface="Calibri"/>
                      </a:endParaRPr>
                    </a:p>
                  </a:txBody>
                  <a:tcPr marL="0" marR="0" marT="12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600">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grpSp>
        <p:nvGrpSpPr>
          <p:cNvPr id="4915" name="Google Shape;4915;p300"/>
          <p:cNvGrpSpPr/>
          <p:nvPr/>
        </p:nvGrpSpPr>
        <p:grpSpPr>
          <a:xfrm>
            <a:off x="447991" y="-152400"/>
            <a:ext cx="11296333" cy="6840220"/>
            <a:chOff x="448944" y="8889"/>
            <a:chExt cx="11296333" cy="6840220"/>
          </a:xfrm>
        </p:grpSpPr>
        <p:sp>
          <p:nvSpPr>
            <p:cNvPr id="4916" name="Google Shape;4916;p300"/>
            <p:cNvSpPr/>
            <p:nvPr/>
          </p:nvSpPr>
          <p:spPr>
            <a:xfrm>
              <a:off x="8359139" y="8889"/>
              <a:ext cx="2541270" cy="6840220"/>
            </a:xfrm>
            <a:custGeom>
              <a:avLst/>
              <a:gdLst/>
              <a:ahLst/>
              <a:cxnLst/>
              <a:rect l="l" t="t" r="r" b="b"/>
              <a:pathLst>
                <a:path w="2541270" h="6840220" extrusionOk="0">
                  <a:moveTo>
                    <a:pt x="1145857" y="3149599"/>
                  </a:moveTo>
                  <a:lnTo>
                    <a:pt x="1098867" y="3155949"/>
                  </a:lnTo>
                  <a:lnTo>
                    <a:pt x="1055687" y="3174047"/>
                  </a:lnTo>
                  <a:lnTo>
                    <a:pt x="1018539" y="3202304"/>
                  </a:lnTo>
                  <a:lnTo>
                    <a:pt x="989329" y="3239769"/>
                  </a:lnTo>
                  <a:lnTo>
                    <a:pt x="970914" y="3284854"/>
                  </a:lnTo>
                  <a:lnTo>
                    <a:pt x="579437" y="4730749"/>
                  </a:lnTo>
                  <a:lnTo>
                    <a:pt x="5079" y="6823709"/>
                  </a:lnTo>
                  <a:lnTo>
                    <a:pt x="1269" y="6836409"/>
                  </a:lnTo>
                  <a:lnTo>
                    <a:pt x="0" y="6840219"/>
                  </a:lnTo>
                  <a:lnTo>
                    <a:pt x="26352" y="6840219"/>
                  </a:lnTo>
                  <a:lnTo>
                    <a:pt x="604837" y="4738370"/>
                  </a:lnTo>
                  <a:lnTo>
                    <a:pt x="995997" y="3292474"/>
                  </a:lnTo>
                  <a:lnTo>
                    <a:pt x="1016952" y="3246754"/>
                  </a:lnTo>
                  <a:lnTo>
                    <a:pt x="1049972" y="3210559"/>
                  </a:lnTo>
                  <a:lnTo>
                    <a:pt x="1091882" y="3186429"/>
                  </a:lnTo>
                  <a:lnTo>
                    <a:pt x="1139507" y="3175952"/>
                  </a:lnTo>
                  <a:lnTo>
                    <a:pt x="1240472" y="3175952"/>
                  </a:lnTo>
                  <a:lnTo>
                    <a:pt x="1228407" y="3168649"/>
                  </a:lnTo>
                  <a:lnTo>
                    <a:pt x="1194434" y="3155949"/>
                  </a:lnTo>
                  <a:lnTo>
                    <a:pt x="1145857" y="3149599"/>
                  </a:lnTo>
                  <a:close/>
                </a:path>
                <a:path w="2541270" h="6840220" extrusionOk="0">
                  <a:moveTo>
                    <a:pt x="1240472" y="3175952"/>
                  </a:moveTo>
                  <a:lnTo>
                    <a:pt x="1139507" y="3175952"/>
                  </a:lnTo>
                  <a:lnTo>
                    <a:pt x="1189354" y="3181349"/>
                  </a:lnTo>
                  <a:lnTo>
                    <a:pt x="1244282" y="3208337"/>
                  </a:lnTo>
                  <a:lnTo>
                    <a:pt x="1283969" y="3254374"/>
                  </a:lnTo>
                  <a:lnTo>
                    <a:pt x="1303972" y="3312794"/>
                  </a:lnTo>
                  <a:lnTo>
                    <a:pt x="1304607" y="3343274"/>
                  </a:lnTo>
                  <a:lnTo>
                    <a:pt x="1299209" y="3374707"/>
                  </a:lnTo>
                  <a:lnTo>
                    <a:pt x="1041400" y="4326255"/>
                  </a:lnTo>
                  <a:lnTo>
                    <a:pt x="1035050" y="4374832"/>
                  </a:lnTo>
                  <a:lnTo>
                    <a:pt x="1041400" y="4421822"/>
                  </a:lnTo>
                  <a:lnTo>
                    <a:pt x="1059497" y="4465320"/>
                  </a:lnTo>
                  <a:lnTo>
                    <a:pt x="1059814" y="4465637"/>
                  </a:lnTo>
                  <a:lnTo>
                    <a:pt x="705802" y="5789295"/>
                  </a:lnTo>
                  <a:lnTo>
                    <a:pt x="700087" y="5825172"/>
                  </a:lnTo>
                  <a:lnTo>
                    <a:pt x="701039" y="5860414"/>
                  </a:lnTo>
                  <a:lnTo>
                    <a:pt x="708977" y="5895022"/>
                  </a:lnTo>
                  <a:lnTo>
                    <a:pt x="743902" y="5957252"/>
                  </a:lnTo>
                  <a:lnTo>
                    <a:pt x="798512" y="5999797"/>
                  </a:lnTo>
                  <a:lnTo>
                    <a:pt x="865822" y="6018530"/>
                  </a:lnTo>
                  <a:lnTo>
                    <a:pt x="877252" y="6018847"/>
                  </a:lnTo>
                  <a:lnTo>
                    <a:pt x="923289" y="6012814"/>
                  </a:lnTo>
                  <a:lnTo>
                    <a:pt x="965517" y="5994717"/>
                  </a:lnTo>
                  <a:lnTo>
                    <a:pt x="967144" y="5993447"/>
                  </a:lnTo>
                  <a:lnTo>
                    <a:pt x="885825" y="5993447"/>
                  </a:lnTo>
                  <a:lnTo>
                    <a:pt x="837247" y="5988049"/>
                  </a:lnTo>
                  <a:lnTo>
                    <a:pt x="783589" y="5961380"/>
                  </a:lnTo>
                  <a:lnTo>
                    <a:pt x="744537" y="5915024"/>
                  </a:lnTo>
                  <a:lnTo>
                    <a:pt x="725487" y="5857239"/>
                  </a:lnTo>
                  <a:lnTo>
                    <a:pt x="724534" y="5826759"/>
                  </a:lnTo>
                  <a:lnTo>
                    <a:pt x="729614" y="5795962"/>
                  </a:lnTo>
                  <a:lnTo>
                    <a:pt x="1079500" y="4491355"/>
                  </a:lnTo>
                  <a:lnTo>
                    <a:pt x="1116101" y="4491355"/>
                  </a:lnTo>
                  <a:lnTo>
                    <a:pt x="1095057" y="4471987"/>
                  </a:lnTo>
                  <a:lnTo>
                    <a:pt x="1087754" y="4459605"/>
                  </a:lnTo>
                  <a:lnTo>
                    <a:pt x="1096415" y="4427537"/>
                  </a:lnTo>
                  <a:lnTo>
                    <a:pt x="1070292" y="4427537"/>
                  </a:lnTo>
                  <a:lnTo>
                    <a:pt x="1060450" y="4382452"/>
                  </a:lnTo>
                  <a:lnTo>
                    <a:pt x="1065529" y="4332605"/>
                  </a:lnTo>
                  <a:lnTo>
                    <a:pt x="1323022" y="3381057"/>
                  </a:lnTo>
                  <a:lnTo>
                    <a:pt x="1329054" y="3345497"/>
                  </a:lnTo>
                  <a:lnTo>
                    <a:pt x="1320164" y="3275012"/>
                  </a:lnTo>
                  <a:lnTo>
                    <a:pt x="1284604" y="3212147"/>
                  </a:lnTo>
                  <a:lnTo>
                    <a:pt x="1240472" y="3175952"/>
                  </a:lnTo>
                  <a:close/>
                </a:path>
                <a:path w="2541270" h="6840220" extrusionOk="0">
                  <a:moveTo>
                    <a:pt x="1453832" y="4372609"/>
                  </a:moveTo>
                  <a:lnTo>
                    <a:pt x="1427479" y="4372609"/>
                  </a:lnTo>
                  <a:lnTo>
                    <a:pt x="1024889" y="5877877"/>
                  </a:lnTo>
                  <a:lnTo>
                    <a:pt x="1004887" y="5923597"/>
                  </a:lnTo>
                  <a:lnTo>
                    <a:pt x="973137" y="5959474"/>
                  </a:lnTo>
                  <a:lnTo>
                    <a:pt x="932179" y="5983287"/>
                  </a:lnTo>
                  <a:lnTo>
                    <a:pt x="885825" y="5993447"/>
                  </a:lnTo>
                  <a:lnTo>
                    <a:pt x="967144" y="5993447"/>
                  </a:lnTo>
                  <a:lnTo>
                    <a:pt x="1001712" y="5966459"/>
                  </a:lnTo>
                  <a:lnTo>
                    <a:pt x="1030287" y="5929312"/>
                  </a:lnTo>
                  <a:lnTo>
                    <a:pt x="1048702" y="5884227"/>
                  </a:lnTo>
                  <a:lnTo>
                    <a:pt x="1453832" y="4372609"/>
                  </a:lnTo>
                  <a:close/>
                </a:path>
                <a:path w="2541270" h="6840220" extrusionOk="0">
                  <a:moveTo>
                    <a:pt x="1116101" y="4491355"/>
                  </a:moveTo>
                  <a:lnTo>
                    <a:pt x="1079500" y="4491355"/>
                  </a:lnTo>
                  <a:lnTo>
                    <a:pt x="1087754" y="4502467"/>
                  </a:lnTo>
                  <a:lnTo>
                    <a:pt x="1125219" y="4531359"/>
                  </a:lnTo>
                  <a:lnTo>
                    <a:pt x="1170304" y="4550092"/>
                  </a:lnTo>
                  <a:lnTo>
                    <a:pt x="1221739" y="4556124"/>
                  </a:lnTo>
                  <a:lnTo>
                    <a:pt x="1271587" y="4547870"/>
                  </a:lnTo>
                  <a:lnTo>
                    <a:pt x="1306512" y="4531677"/>
                  </a:lnTo>
                  <a:lnTo>
                    <a:pt x="1220787" y="4531677"/>
                  </a:lnTo>
                  <a:lnTo>
                    <a:pt x="1176654" y="4525962"/>
                  </a:lnTo>
                  <a:lnTo>
                    <a:pt x="1130934" y="4505007"/>
                  </a:lnTo>
                  <a:lnTo>
                    <a:pt x="1116101" y="4491355"/>
                  </a:lnTo>
                  <a:close/>
                </a:path>
                <a:path w="2541270" h="6840220" extrusionOk="0">
                  <a:moveTo>
                    <a:pt x="2528252" y="0"/>
                  </a:moveTo>
                  <a:lnTo>
                    <a:pt x="2514917" y="0"/>
                  </a:lnTo>
                  <a:lnTo>
                    <a:pt x="1699174" y="3174047"/>
                  </a:lnTo>
                  <a:lnTo>
                    <a:pt x="1359852" y="4441189"/>
                  </a:lnTo>
                  <a:lnTo>
                    <a:pt x="1335087" y="4478655"/>
                  </a:lnTo>
                  <a:lnTo>
                    <a:pt x="1302067" y="4506912"/>
                  </a:lnTo>
                  <a:lnTo>
                    <a:pt x="1263332" y="4525009"/>
                  </a:lnTo>
                  <a:lnTo>
                    <a:pt x="1220787" y="4531677"/>
                  </a:lnTo>
                  <a:lnTo>
                    <a:pt x="1306512" y="4531677"/>
                  </a:lnTo>
                  <a:lnTo>
                    <a:pt x="1316989" y="4526914"/>
                  </a:lnTo>
                  <a:lnTo>
                    <a:pt x="1355089" y="4493895"/>
                  </a:lnTo>
                  <a:lnTo>
                    <a:pt x="1383664" y="4450080"/>
                  </a:lnTo>
                  <a:lnTo>
                    <a:pt x="1383664" y="4448809"/>
                  </a:lnTo>
                  <a:lnTo>
                    <a:pt x="1723389" y="3180079"/>
                  </a:lnTo>
                  <a:lnTo>
                    <a:pt x="2541269" y="1269"/>
                  </a:lnTo>
                  <a:lnTo>
                    <a:pt x="2528252" y="0"/>
                  </a:lnTo>
                  <a:close/>
                </a:path>
                <a:path w="2541270" h="6840220" extrusionOk="0">
                  <a:moveTo>
                    <a:pt x="1111250" y="4372609"/>
                  </a:moveTo>
                  <a:lnTo>
                    <a:pt x="1084897" y="4372609"/>
                  </a:lnTo>
                  <a:lnTo>
                    <a:pt x="1070292" y="4427537"/>
                  </a:lnTo>
                  <a:lnTo>
                    <a:pt x="1096415" y="4427537"/>
                  </a:lnTo>
                  <a:lnTo>
                    <a:pt x="1111250" y="4372609"/>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7" name="Google Shape;4917;p300"/>
            <p:cNvSpPr/>
            <p:nvPr/>
          </p:nvSpPr>
          <p:spPr>
            <a:xfrm>
              <a:off x="7994967" y="1894204"/>
              <a:ext cx="2848610" cy="3390900"/>
            </a:xfrm>
            <a:custGeom>
              <a:avLst/>
              <a:gdLst/>
              <a:ahLst/>
              <a:cxnLst/>
              <a:rect l="l" t="t" r="r" b="b"/>
              <a:pathLst>
                <a:path w="2848609" h="3390900" extrusionOk="0">
                  <a:moveTo>
                    <a:pt x="2373629" y="0"/>
                  </a:moveTo>
                  <a:lnTo>
                    <a:pt x="474662" y="0"/>
                  </a:lnTo>
                  <a:lnTo>
                    <a:pt x="426085" y="2540"/>
                  </a:lnTo>
                  <a:lnTo>
                    <a:pt x="379095" y="9525"/>
                  </a:lnTo>
                  <a:lnTo>
                    <a:pt x="333692" y="21272"/>
                  </a:lnTo>
                  <a:lnTo>
                    <a:pt x="289877" y="37465"/>
                  </a:lnTo>
                  <a:lnTo>
                    <a:pt x="248602" y="57150"/>
                  </a:lnTo>
                  <a:lnTo>
                    <a:pt x="209232" y="80962"/>
                  </a:lnTo>
                  <a:lnTo>
                    <a:pt x="172720" y="108267"/>
                  </a:lnTo>
                  <a:lnTo>
                    <a:pt x="139065" y="139065"/>
                  </a:lnTo>
                  <a:lnTo>
                    <a:pt x="108267" y="172720"/>
                  </a:lnTo>
                  <a:lnTo>
                    <a:pt x="80962" y="209232"/>
                  </a:lnTo>
                  <a:lnTo>
                    <a:pt x="57150" y="248602"/>
                  </a:lnTo>
                  <a:lnTo>
                    <a:pt x="37465" y="289877"/>
                  </a:lnTo>
                  <a:lnTo>
                    <a:pt x="21272" y="333692"/>
                  </a:lnTo>
                  <a:lnTo>
                    <a:pt x="9525" y="379095"/>
                  </a:lnTo>
                  <a:lnTo>
                    <a:pt x="2540" y="426085"/>
                  </a:lnTo>
                  <a:lnTo>
                    <a:pt x="0" y="474662"/>
                  </a:lnTo>
                  <a:lnTo>
                    <a:pt x="0" y="2916237"/>
                  </a:lnTo>
                  <a:lnTo>
                    <a:pt x="2540" y="2964815"/>
                  </a:lnTo>
                  <a:lnTo>
                    <a:pt x="9525" y="3011805"/>
                  </a:lnTo>
                  <a:lnTo>
                    <a:pt x="21272" y="3057207"/>
                  </a:lnTo>
                  <a:lnTo>
                    <a:pt x="37465" y="3101022"/>
                  </a:lnTo>
                  <a:lnTo>
                    <a:pt x="57150" y="3142297"/>
                  </a:lnTo>
                  <a:lnTo>
                    <a:pt x="80962" y="3181667"/>
                  </a:lnTo>
                  <a:lnTo>
                    <a:pt x="108267" y="3218180"/>
                  </a:lnTo>
                  <a:lnTo>
                    <a:pt x="139065" y="3251835"/>
                  </a:lnTo>
                  <a:lnTo>
                    <a:pt x="172720" y="3282632"/>
                  </a:lnTo>
                  <a:lnTo>
                    <a:pt x="209232" y="3309937"/>
                  </a:lnTo>
                  <a:lnTo>
                    <a:pt x="248602" y="3333432"/>
                  </a:lnTo>
                  <a:lnTo>
                    <a:pt x="289877" y="3353435"/>
                  </a:lnTo>
                  <a:lnTo>
                    <a:pt x="333692" y="3369627"/>
                  </a:lnTo>
                  <a:lnTo>
                    <a:pt x="379095" y="3381375"/>
                  </a:lnTo>
                  <a:lnTo>
                    <a:pt x="426085" y="3388360"/>
                  </a:lnTo>
                  <a:lnTo>
                    <a:pt x="474662" y="3390900"/>
                  </a:lnTo>
                  <a:lnTo>
                    <a:pt x="2373629" y="3390900"/>
                  </a:lnTo>
                  <a:lnTo>
                    <a:pt x="2422207" y="3388360"/>
                  </a:lnTo>
                  <a:lnTo>
                    <a:pt x="2469197" y="3381375"/>
                  </a:lnTo>
                  <a:lnTo>
                    <a:pt x="2514917" y="3369627"/>
                  </a:lnTo>
                  <a:lnTo>
                    <a:pt x="2558415" y="3353435"/>
                  </a:lnTo>
                  <a:lnTo>
                    <a:pt x="2600007" y="3333432"/>
                  </a:lnTo>
                  <a:lnTo>
                    <a:pt x="2639060" y="3309937"/>
                  </a:lnTo>
                  <a:lnTo>
                    <a:pt x="2675572" y="3282632"/>
                  </a:lnTo>
                  <a:lnTo>
                    <a:pt x="2709227" y="3251835"/>
                  </a:lnTo>
                  <a:lnTo>
                    <a:pt x="2740025" y="3218180"/>
                  </a:lnTo>
                  <a:lnTo>
                    <a:pt x="2767329" y="3181667"/>
                  </a:lnTo>
                  <a:lnTo>
                    <a:pt x="2791142" y="3142297"/>
                  </a:lnTo>
                  <a:lnTo>
                    <a:pt x="2811145" y="3101022"/>
                  </a:lnTo>
                  <a:lnTo>
                    <a:pt x="2827020" y="3057207"/>
                  </a:lnTo>
                  <a:lnTo>
                    <a:pt x="2838767" y="3011805"/>
                  </a:lnTo>
                  <a:lnTo>
                    <a:pt x="2845752" y="2964815"/>
                  </a:lnTo>
                  <a:lnTo>
                    <a:pt x="2848292" y="2916237"/>
                  </a:lnTo>
                  <a:lnTo>
                    <a:pt x="2848292" y="474662"/>
                  </a:lnTo>
                  <a:lnTo>
                    <a:pt x="2845752" y="426085"/>
                  </a:lnTo>
                  <a:lnTo>
                    <a:pt x="2838767" y="379095"/>
                  </a:lnTo>
                  <a:lnTo>
                    <a:pt x="2827020" y="333692"/>
                  </a:lnTo>
                  <a:lnTo>
                    <a:pt x="2811145" y="289877"/>
                  </a:lnTo>
                  <a:lnTo>
                    <a:pt x="2791142" y="248602"/>
                  </a:lnTo>
                  <a:lnTo>
                    <a:pt x="2767329" y="209232"/>
                  </a:lnTo>
                  <a:lnTo>
                    <a:pt x="2740025" y="172720"/>
                  </a:lnTo>
                  <a:lnTo>
                    <a:pt x="2709227" y="139065"/>
                  </a:lnTo>
                  <a:lnTo>
                    <a:pt x="2675572" y="108267"/>
                  </a:lnTo>
                  <a:lnTo>
                    <a:pt x="2639060" y="80962"/>
                  </a:lnTo>
                  <a:lnTo>
                    <a:pt x="2600007" y="57150"/>
                  </a:lnTo>
                  <a:lnTo>
                    <a:pt x="2558415" y="37465"/>
                  </a:lnTo>
                  <a:lnTo>
                    <a:pt x="2514917" y="21272"/>
                  </a:lnTo>
                  <a:lnTo>
                    <a:pt x="2469197" y="9525"/>
                  </a:lnTo>
                  <a:lnTo>
                    <a:pt x="2422207" y="2540"/>
                  </a:lnTo>
                  <a:lnTo>
                    <a:pt x="237362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8" name="Google Shape;4918;p300"/>
            <p:cNvSpPr/>
            <p:nvPr/>
          </p:nvSpPr>
          <p:spPr>
            <a:xfrm>
              <a:off x="6096952" y="1895157"/>
              <a:ext cx="5648325" cy="4191000"/>
            </a:xfrm>
            <a:custGeom>
              <a:avLst/>
              <a:gdLst/>
              <a:ahLst/>
              <a:cxnLst/>
              <a:rect l="l" t="t" r="r" b="b"/>
              <a:pathLst>
                <a:path w="5648325" h="4191000" extrusionOk="0">
                  <a:moveTo>
                    <a:pt x="4949507" y="0"/>
                  </a:moveTo>
                  <a:lnTo>
                    <a:pt x="698500" y="0"/>
                  </a:lnTo>
                  <a:lnTo>
                    <a:pt x="650557" y="1587"/>
                  </a:lnTo>
                  <a:lnTo>
                    <a:pt x="603567" y="6350"/>
                  </a:lnTo>
                  <a:lnTo>
                    <a:pt x="557847" y="14287"/>
                  </a:lnTo>
                  <a:lnTo>
                    <a:pt x="512762" y="25082"/>
                  </a:lnTo>
                  <a:lnTo>
                    <a:pt x="468947" y="38417"/>
                  </a:lnTo>
                  <a:lnTo>
                    <a:pt x="426719" y="54927"/>
                  </a:lnTo>
                  <a:lnTo>
                    <a:pt x="385445" y="73977"/>
                  </a:lnTo>
                  <a:lnTo>
                    <a:pt x="346075" y="95250"/>
                  </a:lnTo>
                  <a:lnTo>
                    <a:pt x="307975" y="119379"/>
                  </a:lnTo>
                  <a:lnTo>
                    <a:pt x="271780" y="145414"/>
                  </a:lnTo>
                  <a:lnTo>
                    <a:pt x="237172" y="173989"/>
                  </a:lnTo>
                  <a:lnTo>
                    <a:pt x="204470" y="204469"/>
                  </a:lnTo>
                  <a:lnTo>
                    <a:pt x="173989" y="237172"/>
                  </a:lnTo>
                  <a:lnTo>
                    <a:pt x="145414" y="271779"/>
                  </a:lnTo>
                  <a:lnTo>
                    <a:pt x="119380" y="307975"/>
                  </a:lnTo>
                  <a:lnTo>
                    <a:pt x="95250" y="346075"/>
                  </a:lnTo>
                  <a:lnTo>
                    <a:pt x="73977" y="385444"/>
                  </a:lnTo>
                  <a:lnTo>
                    <a:pt x="54927" y="426719"/>
                  </a:lnTo>
                  <a:lnTo>
                    <a:pt x="38417" y="468947"/>
                  </a:lnTo>
                  <a:lnTo>
                    <a:pt x="25082" y="512762"/>
                  </a:lnTo>
                  <a:lnTo>
                    <a:pt x="14287" y="557847"/>
                  </a:lnTo>
                  <a:lnTo>
                    <a:pt x="6350" y="603567"/>
                  </a:lnTo>
                  <a:lnTo>
                    <a:pt x="1587" y="650557"/>
                  </a:lnTo>
                  <a:lnTo>
                    <a:pt x="0" y="698500"/>
                  </a:lnTo>
                  <a:lnTo>
                    <a:pt x="0" y="3492500"/>
                  </a:lnTo>
                  <a:lnTo>
                    <a:pt x="1587" y="3540442"/>
                  </a:lnTo>
                  <a:lnTo>
                    <a:pt x="6350" y="3587432"/>
                  </a:lnTo>
                  <a:lnTo>
                    <a:pt x="14287" y="3633152"/>
                  </a:lnTo>
                  <a:lnTo>
                    <a:pt x="25082" y="3678237"/>
                  </a:lnTo>
                  <a:lnTo>
                    <a:pt x="38417" y="3722052"/>
                  </a:lnTo>
                  <a:lnTo>
                    <a:pt x="54927" y="3764279"/>
                  </a:lnTo>
                  <a:lnTo>
                    <a:pt x="73977" y="3805554"/>
                  </a:lnTo>
                  <a:lnTo>
                    <a:pt x="95250" y="3844925"/>
                  </a:lnTo>
                  <a:lnTo>
                    <a:pt x="119380" y="3883025"/>
                  </a:lnTo>
                  <a:lnTo>
                    <a:pt x="145414" y="3919219"/>
                  </a:lnTo>
                  <a:lnTo>
                    <a:pt x="173989" y="3953827"/>
                  </a:lnTo>
                  <a:lnTo>
                    <a:pt x="204470" y="3986529"/>
                  </a:lnTo>
                  <a:lnTo>
                    <a:pt x="237172" y="4017009"/>
                  </a:lnTo>
                  <a:lnTo>
                    <a:pt x="271780" y="4045584"/>
                  </a:lnTo>
                  <a:lnTo>
                    <a:pt x="307975" y="4071619"/>
                  </a:lnTo>
                  <a:lnTo>
                    <a:pt x="346075" y="4095750"/>
                  </a:lnTo>
                  <a:lnTo>
                    <a:pt x="385445" y="4117022"/>
                  </a:lnTo>
                  <a:lnTo>
                    <a:pt x="426719" y="4136072"/>
                  </a:lnTo>
                  <a:lnTo>
                    <a:pt x="468947" y="4152582"/>
                  </a:lnTo>
                  <a:lnTo>
                    <a:pt x="512762" y="4165917"/>
                  </a:lnTo>
                  <a:lnTo>
                    <a:pt x="557847" y="4176712"/>
                  </a:lnTo>
                  <a:lnTo>
                    <a:pt x="603567" y="4184650"/>
                  </a:lnTo>
                  <a:lnTo>
                    <a:pt x="650557" y="4189412"/>
                  </a:lnTo>
                  <a:lnTo>
                    <a:pt x="698500" y="4191000"/>
                  </a:lnTo>
                  <a:lnTo>
                    <a:pt x="4949507" y="4191000"/>
                  </a:lnTo>
                  <a:lnTo>
                    <a:pt x="4997132" y="4189412"/>
                  </a:lnTo>
                  <a:lnTo>
                    <a:pt x="5044122" y="4184650"/>
                  </a:lnTo>
                  <a:lnTo>
                    <a:pt x="5090160" y="4176712"/>
                  </a:lnTo>
                  <a:lnTo>
                    <a:pt x="5135245" y="4165917"/>
                  </a:lnTo>
                  <a:lnTo>
                    <a:pt x="5178742" y="4152582"/>
                  </a:lnTo>
                  <a:lnTo>
                    <a:pt x="5221287" y="4136072"/>
                  </a:lnTo>
                  <a:lnTo>
                    <a:pt x="5262562" y="4117022"/>
                  </a:lnTo>
                  <a:lnTo>
                    <a:pt x="5301932" y="4095750"/>
                  </a:lnTo>
                  <a:lnTo>
                    <a:pt x="5340032" y="4071619"/>
                  </a:lnTo>
                  <a:lnTo>
                    <a:pt x="5376227" y="4045584"/>
                  </a:lnTo>
                  <a:lnTo>
                    <a:pt x="5410835" y="4017009"/>
                  </a:lnTo>
                  <a:lnTo>
                    <a:pt x="5443220" y="3986529"/>
                  </a:lnTo>
                  <a:lnTo>
                    <a:pt x="5474017" y="3953827"/>
                  </a:lnTo>
                  <a:lnTo>
                    <a:pt x="5502275" y="3919219"/>
                  </a:lnTo>
                  <a:lnTo>
                    <a:pt x="5528627" y="3883025"/>
                  </a:lnTo>
                  <a:lnTo>
                    <a:pt x="5552440" y="3844925"/>
                  </a:lnTo>
                  <a:lnTo>
                    <a:pt x="5574030" y="3805554"/>
                  </a:lnTo>
                  <a:lnTo>
                    <a:pt x="5593080" y="3764279"/>
                  </a:lnTo>
                  <a:lnTo>
                    <a:pt x="5609272" y="3722052"/>
                  </a:lnTo>
                  <a:lnTo>
                    <a:pt x="5622925" y="3678237"/>
                  </a:lnTo>
                  <a:lnTo>
                    <a:pt x="5633720" y="3633152"/>
                  </a:lnTo>
                  <a:lnTo>
                    <a:pt x="5641657" y="3587432"/>
                  </a:lnTo>
                  <a:lnTo>
                    <a:pt x="5646420" y="3540442"/>
                  </a:lnTo>
                  <a:lnTo>
                    <a:pt x="5648007" y="3492500"/>
                  </a:lnTo>
                  <a:lnTo>
                    <a:pt x="5648007" y="698500"/>
                  </a:lnTo>
                  <a:lnTo>
                    <a:pt x="5646420" y="650557"/>
                  </a:lnTo>
                  <a:lnTo>
                    <a:pt x="5641657" y="603567"/>
                  </a:lnTo>
                  <a:lnTo>
                    <a:pt x="5633720" y="557847"/>
                  </a:lnTo>
                  <a:lnTo>
                    <a:pt x="5622925" y="512762"/>
                  </a:lnTo>
                  <a:lnTo>
                    <a:pt x="5609272" y="468947"/>
                  </a:lnTo>
                  <a:lnTo>
                    <a:pt x="5593080" y="426719"/>
                  </a:lnTo>
                  <a:lnTo>
                    <a:pt x="5574030" y="385444"/>
                  </a:lnTo>
                  <a:lnTo>
                    <a:pt x="5552440" y="346075"/>
                  </a:lnTo>
                  <a:lnTo>
                    <a:pt x="5528627" y="307975"/>
                  </a:lnTo>
                  <a:lnTo>
                    <a:pt x="5502275" y="271779"/>
                  </a:lnTo>
                  <a:lnTo>
                    <a:pt x="5474017" y="237172"/>
                  </a:lnTo>
                  <a:lnTo>
                    <a:pt x="5443220" y="204469"/>
                  </a:lnTo>
                  <a:lnTo>
                    <a:pt x="5410835" y="173989"/>
                  </a:lnTo>
                  <a:lnTo>
                    <a:pt x="5376227" y="145414"/>
                  </a:lnTo>
                  <a:lnTo>
                    <a:pt x="5340032" y="119379"/>
                  </a:lnTo>
                  <a:lnTo>
                    <a:pt x="5301932" y="95250"/>
                  </a:lnTo>
                  <a:lnTo>
                    <a:pt x="5262562" y="73977"/>
                  </a:lnTo>
                  <a:lnTo>
                    <a:pt x="5221287" y="54927"/>
                  </a:lnTo>
                  <a:lnTo>
                    <a:pt x="5178742" y="38417"/>
                  </a:lnTo>
                  <a:lnTo>
                    <a:pt x="5135245" y="25082"/>
                  </a:lnTo>
                  <a:lnTo>
                    <a:pt x="5090160" y="14287"/>
                  </a:lnTo>
                  <a:lnTo>
                    <a:pt x="5044122" y="6350"/>
                  </a:lnTo>
                  <a:lnTo>
                    <a:pt x="4997132" y="1587"/>
                  </a:lnTo>
                  <a:lnTo>
                    <a:pt x="4949507"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9" name="Google Shape;4919;p300"/>
            <p:cNvSpPr/>
            <p:nvPr/>
          </p:nvSpPr>
          <p:spPr>
            <a:xfrm>
              <a:off x="6096952" y="1895157"/>
              <a:ext cx="5648325" cy="4191000"/>
            </a:xfrm>
            <a:custGeom>
              <a:avLst/>
              <a:gdLst/>
              <a:ahLst/>
              <a:cxnLst/>
              <a:rect l="l" t="t" r="r" b="b"/>
              <a:pathLst>
                <a:path w="5648325" h="4191000" extrusionOk="0">
                  <a:moveTo>
                    <a:pt x="0" y="698500"/>
                  </a:moveTo>
                  <a:lnTo>
                    <a:pt x="1587" y="650557"/>
                  </a:lnTo>
                  <a:lnTo>
                    <a:pt x="6350" y="603567"/>
                  </a:lnTo>
                  <a:lnTo>
                    <a:pt x="14287" y="557847"/>
                  </a:lnTo>
                  <a:lnTo>
                    <a:pt x="25082" y="512762"/>
                  </a:lnTo>
                  <a:lnTo>
                    <a:pt x="38417" y="468947"/>
                  </a:lnTo>
                  <a:lnTo>
                    <a:pt x="54927" y="426719"/>
                  </a:lnTo>
                  <a:lnTo>
                    <a:pt x="73977" y="385444"/>
                  </a:lnTo>
                  <a:lnTo>
                    <a:pt x="95250" y="346075"/>
                  </a:lnTo>
                  <a:lnTo>
                    <a:pt x="119380" y="307975"/>
                  </a:lnTo>
                  <a:lnTo>
                    <a:pt x="145414" y="271779"/>
                  </a:lnTo>
                  <a:lnTo>
                    <a:pt x="173989" y="237172"/>
                  </a:lnTo>
                  <a:lnTo>
                    <a:pt x="204470" y="204469"/>
                  </a:lnTo>
                  <a:lnTo>
                    <a:pt x="237172" y="173989"/>
                  </a:lnTo>
                  <a:lnTo>
                    <a:pt x="271780" y="145414"/>
                  </a:lnTo>
                  <a:lnTo>
                    <a:pt x="307975" y="119379"/>
                  </a:lnTo>
                  <a:lnTo>
                    <a:pt x="346075" y="95250"/>
                  </a:lnTo>
                  <a:lnTo>
                    <a:pt x="385445" y="73977"/>
                  </a:lnTo>
                  <a:lnTo>
                    <a:pt x="426719" y="54927"/>
                  </a:lnTo>
                  <a:lnTo>
                    <a:pt x="468947" y="38417"/>
                  </a:lnTo>
                  <a:lnTo>
                    <a:pt x="512762" y="25082"/>
                  </a:lnTo>
                  <a:lnTo>
                    <a:pt x="557847" y="14287"/>
                  </a:lnTo>
                  <a:lnTo>
                    <a:pt x="603567" y="6350"/>
                  </a:lnTo>
                  <a:lnTo>
                    <a:pt x="650557" y="1587"/>
                  </a:lnTo>
                  <a:lnTo>
                    <a:pt x="698500" y="0"/>
                  </a:lnTo>
                  <a:lnTo>
                    <a:pt x="4949507" y="0"/>
                  </a:lnTo>
                  <a:lnTo>
                    <a:pt x="4997132" y="1587"/>
                  </a:lnTo>
                  <a:lnTo>
                    <a:pt x="5044122" y="6350"/>
                  </a:lnTo>
                  <a:lnTo>
                    <a:pt x="5090160" y="14287"/>
                  </a:lnTo>
                  <a:lnTo>
                    <a:pt x="5135245" y="25082"/>
                  </a:lnTo>
                  <a:lnTo>
                    <a:pt x="5178742" y="38417"/>
                  </a:lnTo>
                  <a:lnTo>
                    <a:pt x="5221287" y="54927"/>
                  </a:lnTo>
                  <a:lnTo>
                    <a:pt x="5262562" y="73977"/>
                  </a:lnTo>
                  <a:lnTo>
                    <a:pt x="5301932" y="95250"/>
                  </a:lnTo>
                  <a:lnTo>
                    <a:pt x="5340032" y="119379"/>
                  </a:lnTo>
                  <a:lnTo>
                    <a:pt x="5376227" y="145414"/>
                  </a:lnTo>
                  <a:lnTo>
                    <a:pt x="5410835" y="173989"/>
                  </a:lnTo>
                  <a:lnTo>
                    <a:pt x="5443220" y="204469"/>
                  </a:lnTo>
                  <a:lnTo>
                    <a:pt x="5474017" y="237172"/>
                  </a:lnTo>
                  <a:lnTo>
                    <a:pt x="5502275" y="271779"/>
                  </a:lnTo>
                  <a:lnTo>
                    <a:pt x="5528627" y="307975"/>
                  </a:lnTo>
                  <a:lnTo>
                    <a:pt x="5552440" y="346075"/>
                  </a:lnTo>
                  <a:lnTo>
                    <a:pt x="5574030" y="385444"/>
                  </a:lnTo>
                  <a:lnTo>
                    <a:pt x="5593080" y="426719"/>
                  </a:lnTo>
                  <a:lnTo>
                    <a:pt x="5609272" y="468947"/>
                  </a:lnTo>
                  <a:lnTo>
                    <a:pt x="5622925" y="512762"/>
                  </a:lnTo>
                  <a:lnTo>
                    <a:pt x="5633720" y="557847"/>
                  </a:lnTo>
                  <a:lnTo>
                    <a:pt x="5641657" y="603567"/>
                  </a:lnTo>
                  <a:lnTo>
                    <a:pt x="5646420" y="650557"/>
                  </a:lnTo>
                  <a:lnTo>
                    <a:pt x="5648007" y="698500"/>
                  </a:lnTo>
                  <a:lnTo>
                    <a:pt x="5648007" y="3492500"/>
                  </a:lnTo>
                  <a:lnTo>
                    <a:pt x="5646420" y="3540442"/>
                  </a:lnTo>
                  <a:lnTo>
                    <a:pt x="5641657" y="3587432"/>
                  </a:lnTo>
                  <a:lnTo>
                    <a:pt x="5633720" y="3633152"/>
                  </a:lnTo>
                  <a:lnTo>
                    <a:pt x="5622925" y="3678237"/>
                  </a:lnTo>
                  <a:lnTo>
                    <a:pt x="5609272" y="3722052"/>
                  </a:lnTo>
                  <a:lnTo>
                    <a:pt x="5593080" y="3764279"/>
                  </a:lnTo>
                  <a:lnTo>
                    <a:pt x="5574030" y="3805554"/>
                  </a:lnTo>
                  <a:lnTo>
                    <a:pt x="5552440" y="3844925"/>
                  </a:lnTo>
                  <a:lnTo>
                    <a:pt x="5528627" y="3883025"/>
                  </a:lnTo>
                  <a:lnTo>
                    <a:pt x="5502275" y="3919219"/>
                  </a:lnTo>
                  <a:lnTo>
                    <a:pt x="5474017" y="3953827"/>
                  </a:lnTo>
                  <a:lnTo>
                    <a:pt x="5443220" y="3986529"/>
                  </a:lnTo>
                  <a:lnTo>
                    <a:pt x="5410835" y="4017009"/>
                  </a:lnTo>
                  <a:lnTo>
                    <a:pt x="5376227" y="4045584"/>
                  </a:lnTo>
                  <a:lnTo>
                    <a:pt x="5340032" y="4071619"/>
                  </a:lnTo>
                  <a:lnTo>
                    <a:pt x="5301932" y="4095750"/>
                  </a:lnTo>
                  <a:lnTo>
                    <a:pt x="5262562" y="4117022"/>
                  </a:lnTo>
                  <a:lnTo>
                    <a:pt x="5221287" y="4136072"/>
                  </a:lnTo>
                  <a:lnTo>
                    <a:pt x="5178742" y="4152582"/>
                  </a:lnTo>
                  <a:lnTo>
                    <a:pt x="5135245" y="4165917"/>
                  </a:lnTo>
                  <a:lnTo>
                    <a:pt x="5090160" y="4176712"/>
                  </a:lnTo>
                  <a:lnTo>
                    <a:pt x="5044122" y="4184650"/>
                  </a:lnTo>
                  <a:lnTo>
                    <a:pt x="4997132" y="4189412"/>
                  </a:lnTo>
                  <a:lnTo>
                    <a:pt x="4949507" y="4191000"/>
                  </a:lnTo>
                  <a:lnTo>
                    <a:pt x="698500" y="4191000"/>
                  </a:lnTo>
                  <a:lnTo>
                    <a:pt x="650557" y="4189412"/>
                  </a:lnTo>
                  <a:lnTo>
                    <a:pt x="603567" y="4184650"/>
                  </a:lnTo>
                  <a:lnTo>
                    <a:pt x="557847" y="4176712"/>
                  </a:lnTo>
                  <a:lnTo>
                    <a:pt x="512762" y="4165917"/>
                  </a:lnTo>
                  <a:lnTo>
                    <a:pt x="468947" y="4152582"/>
                  </a:lnTo>
                  <a:lnTo>
                    <a:pt x="426719" y="4136072"/>
                  </a:lnTo>
                  <a:lnTo>
                    <a:pt x="385445" y="4117022"/>
                  </a:lnTo>
                  <a:lnTo>
                    <a:pt x="346075" y="4095750"/>
                  </a:lnTo>
                  <a:lnTo>
                    <a:pt x="307975" y="4071619"/>
                  </a:lnTo>
                  <a:lnTo>
                    <a:pt x="271780" y="4045584"/>
                  </a:lnTo>
                  <a:lnTo>
                    <a:pt x="237172" y="4017009"/>
                  </a:lnTo>
                  <a:lnTo>
                    <a:pt x="204470" y="3986529"/>
                  </a:lnTo>
                  <a:lnTo>
                    <a:pt x="173989" y="3953827"/>
                  </a:lnTo>
                  <a:lnTo>
                    <a:pt x="145414" y="3919219"/>
                  </a:lnTo>
                  <a:lnTo>
                    <a:pt x="119380" y="3883025"/>
                  </a:lnTo>
                  <a:lnTo>
                    <a:pt x="95250" y="3844925"/>
                  </a:lnTo>
                  <a:lnTo>
                    <a:pt x="73977" y="3805554"/>
                  </a:lnTo>
                  <a:lnTo>
                    <a:pt x="54927" y="3764279"/>
                  </a:lnTo>
                  <a:lnTo>
                    <a:pt x="38417" y="3722052"/>
                  </a:lnTo>
                  <a:lnTo>
                    <a:pt x="25082" y="3678237"/>
                  </a:lnTo>
                  <a:lnTo>
                    <a:pt x="14287" y="3633152"/>
                  </a:lnTo>
                  <a:lnTo>
                    <a:pt x="6350" y="3587432"/>
                  </a:lnTo>
                  <a:lnTo>
                    <a:pt x="1587" y="3540442"/>
                  </a:lnTo>
                  <a:lnTo>
                    <a:pt x="0" y="3492500"/>
                  </a:lnTo>
                  <a:lnTo>
                    <a:pt x="0" y="698500"/>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0" name="Google Shape;4920;p300"/>
            <p:cNvSpPr/>
            <p:nvPr/>
          </p:nvSpPr>
          <p:spPr>
            <a:xfrm>
              <a:off x="448944" y="1895157"/>
              <a:ext cx="5617845" cy="4191000"/>
            </a:xfrm>
            <a:custGeom>
              <a:avLst/>
              <a:gdLst/>
              <a:ahLst/>
              <a:cxnLst/>
              <a:rect l="l" t="t" r="r" b="b"/>
              <a:pathLst>
                <a:path w="5617845" h="4191000" extrusionOk="0">
                  <a:moveTo>
                    <a:pt x="4919027" y="0"/>
                  </a:moveTo>
                  <a:lnTo>
                    <a:pt x="698499" y="0"/>
                  </a:lnTo>
                  <a:lnTo>
                    <a:pt x="650557" y="1587"/>
                  </a:lnTo>
                  <a:lnTo>
                    <a:pt x="603885" y="6350"/>
                  </a:lnTo>
                  <a:lnTo>
                    <a:pt x="557847" y="14287"/>
                  </a:lnTo>
                  <a:lnTo>
                    <a:pt x="512762" y="25082"/>
                  </a:lnTo>
                  <a:lnTo>
                    <a:pt x="468947" y="38417"/>
                  </a:lnTo>
                  <a:lnTo>
                    <a:pt x="426720" y="54927"/>
                  </a:lnTo>
                  <a:lnTo>
                    <a:pt x="385445" y="73977"/>
                  </a:lnTo>
                  <a:lnTo>
                    <a:pt x="346075" y="95250"/>
                  </a:lnTo>
                  <a:lnTo>
                    <a:pt x="307975" y="119379"/>
                  </a:lnTo>
                  <a:lnTo>
                    <a:pt x="271780" y="145414"/>
                  </a:lnTo>
                  <a:lnTo>
                    <a:pt x="237172" y="173989"/>
                  </a:lnTo>
                  <a:lnTo>
                    <a:pt x="204470" y="204469"/>
                  </a:lnTo>
                  <a:lnTo>
                    <a:pt x="173989" y="237172"/>
                  </a:lnTo>
                  <a:lnTo>
                    <a:pt x="145414" y="271779"/>
                  </a:lnTo>
                  <a:lnTo>
                    <a:pt x="119379" y="307975"/>
                  </a:lnTo>
                  <a:lnTo>
                    <a:pt x="95250" y="346075"/>
                  </a:lnTo>
                  <a:lnTo>
                    <a:pt x="73977" y="385444"/>
                  </a:lnTo>
                  <a:lnTo>
                    <a:pt x="54927" y="426719"/>
                  </a:lnTo>
                  <a:lnTo>
                    <a:pt x="38417" y="468947"/>
                  </a:lnTo>
                  <a:lnTo>
                    <a:pt x="25082" y="512762"/>
                  </a:lnTo>
                  <a:lnTo>
                    <a:pt x="14287" y="557847"/>
                  </a:lnTo>
                  <a:lnTo>
                    <a:pt x="6350" y="603567"/>
                  </a:lnTo>
                  <a:lnTo>
                    <a:pt x="1587" y="650557"/>
                  </a:lnTo>
                  <a:lnTo>
                    <a:pt x="0" y="698500"/>
                  </a:lnTo>
                  <a:lnTo>
                    <a:pt x="0" y="3492500"/>
                  </a:lnTo>
                  <a:lnTo>
                    <a:pt x="1587" y="3540442"/>
                  </a:lnTo>
                  <a:lnTo>
                    <a:pt x="6350" y="3587432"/>
                  </a:lnTo>
                  <a:lnTo>
                    <a:pt x="14287" y="3633152"/>
                  </a:lnTo>
                  <a:lnTo>
                    <a:pt x="25082" y="3678237"/>
                  </a:lnTo>
                  <a:lnTo>
                    <a:pt x="38417" y="3722052"/>
                  </a:lnTo>
                  <a:lnTo>
                    <a:pt x="54927" y="3764279"/>
                  </a:lnTo>
                  <a:lnTo>
                    <a:pt x="73977" y="3805554"/>
                  </a:lnTo>
                  <a:lnTo>
                    <a:pt x="95250" y="3844925"/>
                  </a:lnTo>
                  <a:lnTo>
                    <a:pt x="119379" y="3883025"/>
                  </a:lnTo>
                  <a:lnTo>
                    <a:pt x="145414" y="3919219"/>
                  </a:lnTo>
                  <a:lnTo>
                    <a:pt x="173989" y="3953827"/>
                  </a:lnTo>
                  <a:lnTo>
                    <a:pt x="204470" y="3986529"/>
                  </a:lnTo>
                  <a:lnTo>
                    <a:pt x="237172" y="4017009"/>
                  </a:lnTo>
                  <a:lnTo>
                    <a:pt x="271780" y="4045584"/>
                  </a:lnTo>
                  <a:lnTo>
                    <a:pt x="307975" y="4071619"/>
                  </a:lnTo>
                  <a:lnTo>
                    <a:pt x="346075" y="4095750"/>
                  </a:lnTo>
                  <a:lnTo>
                    <a:pt x="385445" y="4117022"/>
                  </a:lnTo>
                  <a:lnTo>
                    <a:pt x="426720" y="4136072"/>
                  </a:lnTo>
                  <a:lnTo>
                    <a:pt x="468947" y="4152582"/>
                  </a:lnTo>
                  <a:lnTo>
                    <a:pt x="512762" y="4165917"/>
                  </a:lnTo>
                  <a:lnTo>
                    <a:pt x="557847" y="4176712"/>
                  </a:lnTo>
                  <a:lnTo>
                    <a:pt x="603885" y="4184650"/>
                  </a:lnTo>
                  <a:lnTo>
                    <a:pt x="650557" y="4189412"/>
                  </a:lnTo>
                  <a:lnTo>
                    <a:pt x="698499" y="4191000"/>
                  </a:lnTo>
                  <a:lnTo>
                    <a:pt x="4919027" y="4191000"/>
                  </a:lnTo>
                  <a:lnTo>
                    <a:pt x="4966652" y="4189412"/>
                  </a:lnTo>
                  <a:lnTo>
                    <a:pt x="5013642" y="4184650"/>
                  </a:lnTo>
                  <a:lnTo>
                    <a:pt x="5059680" y="4176712"/>
                  </a:lnTo>
                  <a:lnTo>
                    <a:pt x="5104765" y="4165917"/>
                  </a:lnTo>
                  <a:lnTo>
                    <a:pt x="5148262" y="4152582"/>
                  </a:lnTo>
                  <a:lnTo>
                    <a:pt x="5190807" y="4136072"/>
                  </a:lnTo>
                  <a:lnTo>
                    <a:pt x="5232082" y="4117022"/>
                  </a:lnTo>
                  <a:lnTo>
                    <a:pt x="5271452" y="4095750"/>
                  </a:lnTo>
                  <a:lnTo>
                    <a:pt x="5309552" y="4071619"/>
                  </a:lnTo>
                  <a:lnTo>
                    <a:pt x="5345747" y="4045584"/>
                  </a:lnTo>
                  <a:lnTo>
                    <a:pt x="5380355" y="4017009"/>
                  </a:lnTo>
                  <a:lnTo>
                    <a:pt x="5412740" y="3986529"/>
                  </a:lnTo>
                  <a:lnTo>
                    <a:pt x="5443537" y="3953827"/>
                  </a:lnTo>
                  <a:lnTo>
                    <a:pt x="5471795" y="3919219"/>
                  </a:lnTo>
                  <a:lnTo>
                    <a:pt x="5498147" y="3883025"/>
                  </a:lnTo>
                  <a:lnTo>
                    <a:pt x="5521959" y="3844925"/>
                  </a:lnTo>
                  <a:lnTo>
                    <a:pt x="5543550" y="3805554"/>
                  </a:lnTo>
                  <a:lnTo>
                    <a:pt x="5562600" y="3764279"/>
                  </a:lnTo>
                  <a:lnTo>
                    <a:pt x="5578792" y="3722052"/>
                  </a:lnTo>
                  <a:lnTo>
                    <a:pt x="5592445" y="3678237"/>
                  </a:lnTo>
                  <a:lnTo>
                    <a:pt x="5603240" y="3633152"/>
                  </a:lnTo>
                  <a:lnTo>
                    <a:pt x="5611177" y="3587432"/>
                  </a:lnTo>
                  <a:lnTo>
                    <a:pt x="5615940" y="3540442"/>
                  </a:lnTo>
                  <a:lnTo>
                    <a:pt x="5617527" y="3492500"/>
                  </a:lnTo>
                  <a:lnTo>
                    <a:pt x="5617527" y="698500"/>
                  </a:lnTo>
                  <a:lnTo>
                    <a:pt x="5615940" y="650557"/>
                  </a:lnTo>
                  <a:lnTo>
                    <a:pt x="5611177" y="603567"/>
                  </a:lnTo>
                  <a:lnTo>
                    <a:pt x="5603240" y="557847"/>
                  </a:lnTo>
                  <a:lnTo>
                    <a:pt x="5592445" y="512762"/>
                  </a:lnTo>
                  <a:lnTo>
                    <a:pt x="5578792" y="468947"/>
                  </a:lnTo>
                  <a:lnTo>
                    <a:pt x="5562600" y="426719"/>
                  </a:lnTo>
                  <a:lnTo>
                    <a:pt x="5543550" y="385444"/>
                  </a:lnTo>
                  <a:lnTo>
                    <a:pt x="5521959" y="346075"/>
                  </a:lnTo>
                  <a:lnTo>
                    <a:pt x="5498147" y="307975"/>
                  </a:lnTo>
                  <a:lnTo>
                    <a:pt x="5471795" y="271779"/>
                  </a:lnTo>
                  <a:lnTo>
                    <a:pt x="5443537" y="237172"/>
                  </a:lnTo>
                  <a:lnTo>
                    <a:pt x="5412740" y="204469"/>
                  </a:lnTo>
                  <a:lnTo>
                    <a:pt x="5380355" y="173989"/>
                  </a:lnTo>
                  <a:lnTo>
                    <a:pt x="5345747" y="145414"/>
                  </a:lnTo>
                  <a:lnTo>
                    <a:pt x="5309552" y="119379"/>
                  </a:lnTo>
                  <a:lnTo>
                    <a:pt x="5271452" y="95250"/>
                  </a:lnTo>
                  <a:lnTo>
                    <a:pt x="5232082" y="73977"/>
                  </a:lnTo>
                  <a:lnTo>
                    <a:pt x="5190807" y="54927"/>
                  </a:lnTo>
                  <a:lnTo>
                    <a:pt x="5148262" y="38417"/>
                  </a:lnTo>
                  <a:lnTo>
                    <a:pt x="5104765" y="25082"/>
                  </a:lnTo>
                  <a:lnTo>
                    <a:pt x="5059680" y="14287"/>
                  </a:lnTo>
                  <a:lnTo>
                    <a:pt x="5013642" y="6350"/>
                  </a:lnTo>
                  <a:lnTo>
                    <a:pt x="4966652" y="1587"/>
                  </a:lnTo>
                  <a:lnTo>
                    <a:pt x="4919027" y="0"/>
                  </a:lnTo>
                  <a:close/>
                </a:path>
              </a:pathLst>
            </a:custGeom>
            <a:solidFill>
              <a:srgbClr val="FFB800">
                <a:alpha val="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1" name="Google Shape;4921;p300"/>
            <p:cNvSpPr/>
            <p:nvPr/>
          </p:nvSpPr>
          <p:spPr>
            <a:xfrm>
              <a:off x="448944" y="1895157"/>
              <a:ext cx="5617845" cy="4191000"/>
            </a:xfrm>
            <a:custGeom>
              <a:avLst/>
              <a:gdLst/>
              <a:ahLst/>
              <a:cxnLst/>
              <a:rect l="l" t="t" r="r" b="b"/>
              <a:pathLst>
                <a:path w="5617845" h="4191000" extrusionOk="0">
                  <a:moveTo>
                    <a:pt x="0" y="698500"/>
                  </a:moveTo>
                  <a:lnTo>
                    <a:pt x="1587" y="650557"/>
                  </a:lnTo>
                  <a:lnTo>
                    <a:pt x="6350" y="603567"/>
                  </a:lnTo>
                  <a:lnTo>
                    <a:pt x="14287" y="557847"/>
                  </a:lnTo>
                  <a:lnTo>
                    <a:pt x="25082" y="512762"/>
                  </a:lnTo>
                  <a:lnTo>
                    <a:pt x="38417" y="468947"/>
                  </a:lnTo>
                  <a:lnTo>
                    <a:pt x="54927" y="426719"/>
                  </a:lnTo>
                  <a:lnTo>
                    <a:pt x="73977" y="385444"/>
                  </a:lnTo>
                  <a:lnTo>
                    <a:pt x="95250" y="346075"/>
                  </a:lnTo>
                  <a:lnTo>
                    <a:pt x="119379" y="307975"/>
                  </a:lnTo>
                  <a:lnTo>
                    <a:pt x="145414" y="271779"/>
                  </a:lnTo>
                  <a:lnTo>
                    <a:pt x="173989" y="237172"/>
                  </a:lnTo>
                  <a:lnTo>
                    <a:pt x="204470" y="204469"/>
                  </a:lnTo>
                  <a:lnTo>
                    <a:pt x="237172" y="173989"/>
                  </a:lnTo>
                  <a:lnTo>
                    <a:pt x="271780" y="145414"/>
                  </a:lnTo>
                  <a:lnTo>
                    <a:pt x="307975" y="119379"/>
                  </a:lnTo>
                  <a:lnTo>
                    <a:pt x="346075" y="95250"/>
                  </a:lnTo>
                  <a:lnTo>
                    <a:pt x="385445" y="73977"/>
                  </a:lnTo>
                  <a:lnTo>
                    <a:pt x="426720" y="54927"/>
                  </a:lnTo>
                  <a:lnTo>
                    <a:pt x="468947" y="38417"/>
                  </a:lnTo>
                  <a:lnTo>
                    <a:pt x="512762" y="25082"/>
                  </a:lnTo>
                  <a:lnTo>
                    <a:pt x="557847" y="14287"/>
                  </a:lnTo>
                  <a:lnTo>
                    <a:pt x="603885" y="6350"/>
                  </a:lnTo>
                  <a:lnTo>
                    <a:pt x="650557" y="1587"/>
                  </a:lnTo>
                  <a:lnTo>
                    <a:pt x="698499" y="0"/>
                  </a:lnTo>
                  <a:lnTo>
                    <a:pt x="4919027" y="0"/>
                  </a:lnTo>
                  <a:lnTo>
                    <a:pt x="4966652" y="1587"/>
                  </a:lnTo>
                  <a:lnTo>
                    <a:pt x="5013642" y="6350"/>
                  </a:lnTo>
                  <a:lnTo>
                    <a:pt x="5059680" y="14287"/>
                  </a:lnTo>
                  <a:lnTo>
                    <a:pt x="5104765" y="25082"/>
                  </a:lnTo>
                  <a:lnTo>
                    <a:pt x="5148262" y="38417"/>
                  </a:lnTo>
                  <a:lnTo>
                    <a:pt x="5190807" y="54927"/>
                  </a:lnTo>
                  <a:lnTo>
                    <a:pt x="5232082" y="73977"/>
                  </a:lnTo>
                  <a:lnTo>
                    <a:pt x="5271452" y="95250"/>
                  </a:lnTo>
                  <a:lnTo>
                    <a:pt x="5309552" y="119379"/>
                  </a:lnTo>
                  <a:lnTo>
                    <a:pt x="5345747" y="145414"/>
                  </a:lnTo>
                  <a:lnTo>
                    <a:pt x="5380355" y="173989"/>
                  </a:lnTo>
                  <a:lnTo>
                    <a:pt x="5412740" y="204469"/>
                  </a:lnTo>
                  <a:lnTo>
                    <a:pt x="5443537" y="237172"/>
                  </a:lnTo>
                  <a:lnTo>
                    <a:pt x="5471795" y="271779"/>
                  </a:lnTo>
                  <a:lnTo>
                    <a:pt x="5498147" y="307975"/>
                  </a:lnTo>
                  <a:lnTo>
                    <a:pt x="5521959" y="346075"/>
                  </a:lnTo>
                  <a:lnTo>
                    <a:pt x="5543550" y="385444"/>
                  </a:lnTo>
                  <a:lnTo>
                    <a:pt x="5562600" y="426719"/>
                  </a:lnTo>
                  <a:lnTo>
                    <a:pt x="5578792" y="468947"/>
                  </a:lnTo>
                  <a:lnTo>
                    <a:pt x="5592445" y="512762"/>
                  </a:lnTo>
                  <a:lnTo>
                    <a:pt x="5603240" y="557847"/>
                  </a:lnTo>
                  <a:lnTo>
                    <a:pt x="5611177" y="603567"/>
                  </a:lnTo>
                  <a:lnTo>
                    <a:pt x="5615940" y="650557"/>
                  </a:lnTo>
                  <a:lnTo>
                    <a:pt x="5617527" y="698500"/>
                  </a:lnTo>
                  <a:lnTo>
                    <a:pt x="5617527" y="3492500"/>
                  </a:lnTo>
                  <a:lnTo>
                    <a:pt x="5615940" y="3540442"/>
                  </a:lnTo>
                  <a:lnTo>
                    <a:pt x="5611177" y="3587432"/>
                  </a:lnTo>
                  <a:lnTo>
                    <a:pt x="5603240" y="3633152"/>
                  </a:lnTo>
                  <a:lnTo>
                    <a:pt x="5592445" y="3678237"/>
                  </a:lnTo>
                  <a:lnTo>
                    <a:pt x="5578792" y="3722052"/>
                  </a:lnTo>
                  <a:lnTo>
                    <a:pt x="5562600" y="3764279"/>
                  </a:lnTo>
                  <a:lnTo>
                    <a:pt x="5543550" y="3805554"/>
                  </a:lnTo>
                  <a:lnTo>
                    <a:pt x="5521959" y="3844925"/>
                  </a:lnTo>
                  <a:lnTo>
                    <a:pt x="5498147" y="3883025"/>
                  </a:lnTo>
                  <a:lnTo>
                    <a:pt x="5471795" y="3919219"/>
                  </a:lnTo>
                  <a:lnTo>
                    <a:pt x="5443537" y="3953827"/>
                  </a:lnTo>
                  <a:lnTo>
                    <a:pt x="5412740" y="3986529"/>
                  </a:lnTo>
                  <a:lnTo>
                    <a:pt x="5380355" y="4017009"/>
                  </a:lnTo>
                  <a:lnTo>
                    <a:pt x="5345747" y="4045584"/>
                  </a:lnTo>
                  <a:lnTo>
                    <a:pt x="5309552" y="4071619"/>
                  </a:lnTo>
                  <a:lnTo>
                    <a:pt x="5271452" y="4095750"/>
                  </a:lnTo>
                  <a:lnTo>
                    <a:pt x="5232082" y="4117022"/>
                  </a:lnTo>
                  <a:lnTo>
                    <a:pt x="5190807" y="4136072"/>
                  </a:lnTo>
                  <a:lnTo>
                    <a:pt x="5148262" y="4152582"/>
                  </a:lnTo>
                  <a:lnTo>
                    <a:pt x="5104765" y="4165917"/>
                  </a:lnTo>
                  <a:lnTo>
                    <a:pt x="5059680" y="4176712"/>
                  </a:lnTo>
                  <a:lnTo>
                    <a:pt x="5013642" y="4184650"/>
                  </a:lnTo>
                  <a:lnTo>
                    <a:pt x="4966652" y="4189412"/>
                  </a:lnTo>
                  <a:lnTo>
                    <a:pt x="4919027" y="4191000"/>
                  </a:lnTo>
                  <a:lnTo>
                    <a:pt x="698499" y="4191000"/>
                  </a:lnTo>
                  <a:lnTo>
                    <a:pt x="650557" y="4189412"/>
                  </a:lnTo>
                  <a:lnTo>
                    <a:pt x="603885" y="4184650"/>
                  </a:lnTo>
                  <a:lnTo>
                    <a:pt x="557847" y="4176712"/>
                  </a:lnTo>
                  <a:lnTo>
                    <a:pt x="512762" y="4165917"/>
                  </a:lnTo>
                  <a:lnTo>
                    <a:pt x="468947" y="4152582"/>
                  </a:lnTo>
                  <a:lnTo>
                    <a:pt x="426720" y="4136072"/>
                  </a:lnTo>
                  <a:lnTo>
                    <a:pt x="385445" y="4117022"/>
                  </a:lnTo>
                  <a:lnTo>
                    <a:pt x="346075" y="4095750"/>
                  </a:lnTo>
                  <a:lnTo>
                    <a:pt x="307975" y="4071619"/>
                  </a:lnTo>
                  <a:lnTo>
                    <a:pt x="271780" y="4045584"/>
                  </a:lnTo>
                  <a:lnTo>
                    <a:pt x="237172" y="4017009"/>
                  </a:lnTo>
                  <a:lnTo>
                    <a:pt x="204470" y="3986529"/>
                  </a:lnTo>
                  <a:lnTo>
                    <a:pt x="173989" y="3953827"/>
                  </a:lnTo>
                  <a:lnTo>
                    <a:pt x="145414" y="3919219"/>
                  </a:lnTo>
                  <a:lnTo>
                    <a:pt x="119379" y="3883025"/>
                  </a:lnTo>
                  <a:lnTo>
                    <a:pt x="95250" y="3844925"/>
                  </a:lnTo>
                  <a:lnTo>
                    <a:pt x="73977" y="3805554"/>
                  </a:lnTo>
                  <a:lnTo>
                    <a:pt x="54927" y="3764279"/>
                  </a:lnTo>
                  <a:lnTo>
                    <a:pt x="38417" y="3722052"/>
                  </a:lnTo>
                  <a:lnTo>
                    <a:pt x="25082" y="3678237"/>
                  </a:lnTo>
                  <a:lnTo>
                    <a:pt x="14287" y="3633152"/>
                  </a:lnTo>
                  <a:lnTo>
                    <a:pt x="6350" y="3587432"/>
                  </a:lnTo>
                  <a:lnTo>
                    <a:pt x="1587" y="3540442"/>
                  </a:lnTo>
                  <a:lnTo>
                    <a:pt x="0" y="3492500"/>
                  </a:lnTo>
                  <a:lnTo>
                    <a:pt x="0" y="698500"/>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22" name="Google Shape;4922;p300"/>
            <p:cNvPicPr preferRelativeResize="0"/>
            <p:nvPr/>
          </p:nvPicPr>
          <p:blipFill rotWithShape="1">
            <a:blip r:embed="rId3">
              <a:alphaModFix/>
            </a:blip>
            <a:srcRect/>
            <a:stretch/>
          </p:blipFill>
          <p:spPr>
            <a:xfrm>
              <a:off x="5774690" y="3326764"/>
              <a:ext cx="665162" cy="395605"/>
            </a:xfrm>
            <a:prstGeom prst="rect">
              <a:avLst/>
            </a:prstGeom>
            <a:noFill/>
            <a:ln>
              <a:noFill/>
            </a:ln>
          </p:spPr>
        </p:pic>
        <p:pic>
          <p:nvPicPr>
            <p:cNvPr id="4923" name="Google Shape;4923;p300"/>
            <p:cNvPicPr preferRelativeResize="0"/>
            <p:nvPr/>
          </p:nvPicPr>
          <p:blipFill rotWithShape="1">
            <a:blip r:embed="rId4">
              <a:alphaModFix/>
            </a:blip>
            <a:srcRect/>
            <a:stretch/>
          </p:blipFill>
          <p:spPr>
            <a:xfrm>
              <a:off x="5759449" y="3312794"/>
              <a:ext cx="652779" cy="383222"/>
            </a:xfrm>
            <a:prstGeom prst="rect">
              <a:avLst/>
            </a:prstGeom>
            <a:noFill/>
            <a:ln>
              <a:noFill/>
            </a:ln>
          </p:spPr>
        </p:pic>
        <p:sp>
          <p:nvSpPr>
            <p:cNvPr id="4924" name="Google Shape;4924;p300"/>
            <p:cNvSpPr/>
            <p:nvPr/>
          </p:nvSpPr>
          <p:spPr>
            <a:xfrm>
              <a:off x="5759449" y="3312794"/>
              <a:ext cx="652780" cy="383540"/>
            </a:xfrm>
            <a:custGeom>
              <a:avLst/>
              <a:gdLst/>
              <a:ahLst/>
              <a:cxnLst/>
              <a:rect l="l" t="t" r="r" b="b"/>
              <a:pathLst>
                <a:path w="652779" h="383539" extrusionOk="0">
                  <a:moveTo>
                    <a:pt x="0" y="9525"/>
                  </a:moveTo>
                  <a:lnTo>
                    <a:pt x="93027" y="9525"/>
                  </a:lnTo>
                  <a:lnTo>
                    <a:pt x="185102" y="224472"/>
                  </a:lnTo>
                  <a:lnTo>
                    <a:pt x="276860" y="9525"/>
                  </a:lnTo>
                  <a:lnTo>
                    <a:pt x="369570" y="9525"/>
                  </a:lnTo>
                  <a:lnTo>
                    <a:pt x="214629" y="373697"/>
                  </a:lnTo>
                  <a:lnTo>
                    <a:pt x="155257" y="373697"/>
                  </a:lnTo>
                  <a:lnTo>
                    <a:pt x="0" y="9525"/>
                  </a:lnTo>
                </a:path>
                <a:path w="652779" h="383539" extrusionOk="0">
                  <a:moveTo>
                    <a:pt x="526097" y="0"/>
                  </a:moveTo>
                  <a:lnTo>
                    <a:pt x="577214" y="8889"/>
                  </a:lnTo>
                  <a:lnTo>
                    <a:pt x="621982" y="34607"/>
                  </a:lnTo>
                  <a:lnTo>
                    <a:pt x="646112" y="60325"/>
                  </a:lnTo>
                  <a:lnTo>
                    <a:pt x="589279" y="116839"/>
                  </a:lnTo>
                  <a:lnTo>
                    <a:pt x="572452" y="101917"/>
                  </a:lnTo>
                  <a:lnTo>
                    <a:pt x="556577" y="91439"/>
                  </a:lnTo>
                  <a:lnTo>
                    <a:pt x="541337" y="84772"/>
                  </a:lnTo>
                  <a:lnTo>
                    <a:pt x="526732" y="82867"/>
                  </a:lnTo>
                  <a:lnTo>
                    <a:pt x="516572" y="82867"/>
                  </a:lnTo>
                  <a:lnTo>
                    <a:pt x="508635" y="85089"/>
                  </a:lnTo>
                  <a:lnTo>
                    <a:pt x="502602" y="89217"/>
                  </a:lnTo>
                  <a:lnTo>
                    <a:pt x="496887" y="93662"/>
                  </a:lnTo>
                  <a:lnTo>
                    <a:pt x="494029" y="99059"/>
                  </a:lnTo>
                  <a:lnTo>
                    <a:pt x="494029" y="105409"/>
                  </a:lnTo>
                  <a:lnTo>
                    <a:pt x="494029" y="110489"/>
                  </a:lnTo>
                  <a:lnTo>
                    <a:pt x="526732" y="135889"/>
                  </a:lnTo>
                  <a:lnTo>
                    <a:pt x="560387" y="152717"/>
                  </a:lnTo>
                  <a:lnTo>
                    <a:pt x="584835" y="165734"/>
                  </a:lnTo>
                  <a:lnTo>
                    <a:pt x="621029" y="192404"/>
                  </a:lnTo>
                  <a:lnTo>
                    <a:pt x="647700" y="235267"/>
                  </a:lnTo>
                  <a:lnTo>
                    <a:pt x="652779" y="269557"/>
                  </a:lnTo>
                  <a:lnTo>
                    <a:pt x="650557" y="292734"/>
                  </a:lnTo>
                  <a:lnTo>
                    <a:pt x="632777" y="333374"/>
                  </a:lnTo>
                  <a:lnTo>
                    <a:pt x="597852" y="364807"/>
                  </a:lnTo>
                  <a:lnTo>
                    <a:pt x="549910" y="380999"/>
                  </a:lnTo>
                  <a:lnTo>
                    <a:pt x="521335" y="383222"/>
                  </a:lnTo>
                  <a:lnTo>
                    <a:pt x="483552" y="379412"/>
                  </a:lnTo>
                  <a:lnTo>
                    <a:pt x="449897" y="367664"/>
                  </a:lnTo>
                  <a:lnTo>
                    <a:pt x="420052" y="347979"/>
                  </a:lnTo>
                  <a:lnTo>
                    <a:pt x="394335" y="320674"/>
                  </a:lnTo>
                  <a:lnTo>
                    <a:pt x="450532" y="259714"/>
                  </a:lnTo>
                  <a:lnTo>
                    <a:pt x="458787" y="268604"/>
                  </a:lnTo>
                  <a:lnTo>
                    <a:pt x="467995" y="276542"/>
                  </a:lnTo>
                  <a:lnTo>
                    <a:pt x="508635" y="298449"/>
                  </a:lnTo>
                  <a:lnTo>
                    <a:pt x="526414" y="301307"/>
                  </a:lnTo>
                  <a:lnTo>
                    <a:pt x="534987" y="300672"/>
                  </a:lnTo>
                  <a:lnTo>
                    <a:pt x="566737" y="280034"/>
                  </a:lnTo>
                  <a:lnTo>
                    <a:pt x="566737" y="272732"/>
                  </a:lnTo>
                  <a:lnTo>
                    <a:pt x="544195" y="241617"/>
                  </a:lnTo>
                  <a:lnTo>
                    <a:pt x="495935" y="215900"/>
                  </a:lnTo>
                  <a:lnTo>
                    <a:pt x="457517" y="192404"/>
                  </a:lnTo>
                  <a:lnTo>
                    <a:pt x="429895" y="165734"/>
                  </a:lnTo>
                  <a:lnTo>
                    <a:pt x="413067" y="136525"/>
                  </a:lnTo>
                  <a:lnTo>
                    <a:pt x="407670" y="104457"/>
                  </a:lnTo>
                  <a:lnTo>
                    <a:pt x="409892" y="83819"/>
                  </a:lnTo>
                  <a:lnTo>
                    <a:pt x="426402" y="46672"/>
                  </a:lnTo>
                  <a:lnTo>
                    <a:pt x="458787" y="17462"/>
                  </a:lnTo>
                  <a:lnTo>
                    <a:pt x="501332" y="1904"/>
                  </a:lnTo>
                  <a:lnTo>
                    <a:pt x="526097" y="0"/>
                  </a:lnTo>
                </a:path>
              </a:pathLst>
            </a:custGeom>
            <a:noFill/>
            <a:ln w="12050" cap="flat" cmpd="sng">
              <a:solidFill>
                <a:srgbClr val="A15B1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25" name="Google Shape;4925;p300"/>
          <p:cNvSpPr txBox="1">
            <a:spLocks noGrp="1"/>
          </p:cNvSpPr>
          <p:nvPr>
            <p:ph type="title"/>
          </p:nvPr>
        </p:nvSpPr>
        <p:spPr>
          <a:xfrm>
            <a:off x="211454" y="447675"/>
            <a:ext cx="11769090" cy="729045"/>
          </a:xfrm>
          <a:prstGeom prst="rect">
            <a:avLst/>
          </a:prstGeom>
          <a:noFill/>
          <a:ln>
            <a:noFill/>
          </a:ln>
        </p:spPr>
        <p:txBody>
          <a:bodyPr spcFirstLastPara="1" wrap="square" lIns="0" tIns="112375" rIns="0" bIns="0" anchor="t" anchorCtr="0">
            <a:spAutoFit/>
          </a:bodyPr>
          <a:lstStyle/>
          <a:p>
            <a:pPr marL="1544955" marR="5080" lvl="0" indent="-832485" algn="l" rtl="0">
              <a:lnSpc>
                <a:spcPct val="114285"/>
              </a:lnSpc>
              <a:spcBef>
                <a:spcPts val="0"/>
              </a:spcBef>
              <a:spcAft>
                <a:spcPts val="0"/>
              </a:spcAft>
              <a:buNone/>
            </a:pPr>
            <a:r>
              <a:rPr lang="en-US" sz="2100">
                <a:latin typeface="Calibri"/>
                <a:ea typeface="Calibri"/>
                <a:cs typeface="Calibri"/>
                <a:sym typeface="Calibri"/>
              </a:rPr>
              <a:t>Τυποποιημένα περιβάλλοντα ΙΤ </a:t>
            </a:r>
            <a:r>
              <a:rPr lang="en-US" sz="2100"/>
              <a:t>VS </a:t>
            </a:r>
            <a:r>
              <a:rPr lang="en-US" sz="2100">
                <a:latin typeface="Calibri"/>
                <a:ea typeface="Calibri"/>
                <a:cs typeface="Calibri"/>
                <a:sym typeface="Calibri"/>
              </a:rPr>
              <a:t>Συστήματα ελέγχου διεργασιών που  χρησιμοποιούνται από εργαλεία και προμηθευτές ενέργειας</a:t>
            </a:r>
            <a:endParaRPr sz="2100">
              <a:latin typeface="Calibri"/>
              <a:ea typeface="Calibri"/>
              <a:cs typeface="Calibri"/>
              <a:sym typeface="Calibri"/>
            </a:endParaRPr>
          </a:p>
        </p:txBody>
      </p:sp>
      <p:sp>
        <p:nvSpPr>
          <p:cNvPr id="4926" name="Google Shape;4926;p300"/>
          <p:cNvSpPr txBox="1"/>
          <p:nvPr/>
        </p:nvSpPr>
        <p:spPr>
          <a:xfrm>
            <a:off x="638809" y="2069465"/>
            <a:ext cx="5234940" cy="293370"/>
          </a:xfrm>
          <a:prstGeom prst="rect">
            <a:avLst/>
          </a:prstGeom>
          <a:noFill/>
          <a:ln>
            <a:noFill/>
          </a:ln>
        </p:spPr>
        <p:txBody>
          <a:bodyPr spcFirstLastPara="1" wrap="square" lIns="0" tIns="22225" rIns="0" bIns="0" anchor="t" anchorCtr="0">
            <a:spAutoFit/>
          </a:bodyPr>
          <a:lstStyle/>
          <a:p>
            <a:pPr marL="12700" marR="5080" lvl="0" indent="0" algn="l" rtl="0">
              <a:lnSpc>
                <a:spcPct val="114444"/>
              </a:lnSpc>
              <a:spcBef>
                <a:spcPts val="0"/>
              </a:spcBef>
              <a:spcAft>
                <a:spcPts val="0"/>
              </a:spcAft>
              <a:buNone/>
            </a:pPr>
            <a:r>
              <a:rPr lang="en-US" sz="900">
                <a:solidFill>
                  <a:srgbClr val="D6791A"/>
                </a:solidFill>
                <a:latin typeface="Calibri"/>
                <a:ea typeface="Calibri"/>
                <a:cs typeface="Calibri"/>
                <a:sym typeface="Calibri"/>
              </a:rPr>
              <a:t>Η τεχνολογία πληροφοριών </a:t>
            </a:r>
            <a:r>
              <a:rPr lang="en-US" sz="900">
                <a:solidFill>
                  <a:srgbClr val="D6791A"/>
                </a:solidFill>
                <a:latin typeface="Times New Roman"/>
                <a:ea typeface="Times New Roman"/>
                <a:cs typeface="Times New Roman"/>
                <a:sym typeface="Times New Roman"/>
              </a:rPr>
              <a:t>(</a:t>
            </a:r>
            <a:r>
              <a:rPr lang="en-US" sz="900">
                <a:solidFill>
                  <a:srgbClr val="D6791A"/>
                </a:solidFill>
                <a:latin typeface="Calibri"/>
                <a:ea typeface="Calibri"/>
                <a:cs typeface="Calibri"/>
                <a:sym typeface="Calibri"/>
              </a:rPr>
              <a:t>ΤΠ</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είναι η ανάπτυξη λογισμικού</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η διαχείριση και η εφαρμογή  δικτύων</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λογισμικού και συστημάτων υπολογιστών</a:t>
            </a:r>
            <a:r>
              <a:rPr lang="en-US" sz="900">
                <a:solidFill>
                  <a:srgbClr val="D6791A"/>
                </a:solidFill>
                <a:latin typeface="Times New Roman"/>
                <a:ea typeface="Times New Roman"/>
                <a:cs typeface="Times New Roman"/>
                <a:sym typeface="Times New Roman"/>
              </a:rPr>
              <a:t>.</a:t>
            </a:r>
            <a:endParaRPr sz="900">
              <a:solidFill>
                <a:schemeClr val="dk1"/>
              </a:solidFill>
              <a:latin typeface="Times New Roman"/>
              <a:ea typeface="Times New Roman"/>
              <a:cs typeface="Times New Roman"/>
              <a:sym typeface="Times New Roman"/>
            </a:endParaRPr>
          </a:p>
        </p:txBody>
      </p:sp>
      <p:sp>
        <p:nvSpPr>
          <p:cNvPr id="4927" name="Google Shape;4927;p300"/>
          <p:cNvSpPr txBox="1"/>
          <p:nvPr/>
        </p:nvSpPr>
        <p:spPr>
          <a:xfrm>
            <a:off x="638809" y="2467927"/>
            <a:ext cx="5260340" cy="619760"/>
          </a:xfrm>
          <a:prstGeom prst="rect">
            <a:avLst/>
          </a:prstGeom>
          <a:noFill/>
          <a:ln>
            <a:noFill/>
          </a:ln>
        </p:spPr>
        <p:txBody>
          <a:bodyPr spcFirstLastPara="1" wrap="square" lIns="0" tIns="12700" rIns="0" bIns="0" anchor="t" anchorCtr="0">
            <a:spAutoFit/>
          </a:bodyPr>
          <a:lstStyle/>
          <a:p>
            <a:pPr marL="12700" marR="5080" lvl="0" indent="44450" algn="l" rtl="0">
              <a:lnSpc>
                <a:spcPct val="144400"/>
              </a:lnSpc>
              <a:spcBef>
                <a:spcPts val="0"/>
              </a:spcBef>
              <a:spcAft>
                <a:spcPts val="0"/>
              </a:spcAft>
              <a:buNone/>
            </a:pPr>
            <a:r>
              <a:rPr lang="en-US" sz="900">
                <a:solidFill>
                  <a:srgbClr val="D6791A"/>
                </a:solidFill>
                <a:latin typeface="Calibri"/>
                <a:ea typeface="Calibri"/>
                <a:cs typeface="Calibri"/>
                <a:sym typeface="Calibri"/>
              </a:rPr>
              <a:t>Η ΤΠ είναι ζωτικής σημασίας για τις σύγχρονες επιχειρηματικές λειτουργίες</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διότι ενεργοποιεί  άνθρωποι και μηχανήματα </a:t>
            </a:r>
            <a:r>
              <a:rPr lang="en-US" sz="900">
                <a:solidFill>
                  <a:srgbClr val="D6791A"/>
                </a:solidFill>
                <a:latin typeface="Times New Roman"/>
                <a:ea typeface="Times New Roman"/>
                <a:cs typeface="Times New Roman"/>
                <a:sym typeface="Times New Roman"/>
              </a:rPr>
              <a:t>(</a:t>
            </a:r>
            <a:r>
              <a:rPr lang="en-US" sz="900">
                <a:solidFill>
                  <a:srgbClr val="D6791A"/>
                </a:solidFill>
                <a:latin typeface="Calibri"/>
                <a:ea typeface="Calibri"/>
                <a:cs typeface="Calibri"/>
                <a:sym typeface="Calibri"/>
              </a:rPr>
              <a:t>εικονικά μηχανήματα</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να επικοινωνούν και να ανταλλάσσουν  πληροφορίες</a:t>
            </a:r>
            <a:r>
              <a:rPr lang="en-US" sz="900">
                <a:solidFill>
                  <a:srgbClr val="D6791A"/>
                </a:solidFill>
                <a:latin typeface="Times New Roman"/>
                <a:ea typeface="Times New Roman"/>
                <a:cs typeface="Times New Roman"/>
                <a:sym typeface="Times New Roman"/>
              </a:rPr>
              <a:t>.</a:t>
            </a:r>
            <a:endParaRPr sz="900">
              <a:solidFill>
                <a:schemeClr val="dk1"/>
              </a:solidFill>
              <a:latin typeface="Times New Roman"/>
              <a:ea typeface="Times New Roman"/>
              <a:cs typeface="Times New Roman"/>
              <a:sym typeface="Times New Roman"/>
            </a:endParaRPr>
          </a:p>
        </p:txBody>
      </p:sp>
      <p:sp>
        <p:nvSpPr>
          <p:cNvPr id="4928" name="Google Shape;4928;p300"/>
          <p:cNvSpPr txBox="1"/>
          <p:nvPr/>
        </p:nvSpPr>
        <p:spPr>
          <a:xfrm>
            <a:off x="638809" y="3216909"/>
            <a:ext cx="5236210" cy="424180"/>
          </a:xfrm>
          <a:prstGeom prst="rect">
            <a:avLst/>
          </a:prstGeom>
          <a:noFill/>
          <a:ln>
            <a:noFill/>
          </a:ln>
        </p:spPr>
        <p:txBody>
          <a:bodyPr spcFirstLastPara="1" wrap="square" lIns="0" tIns="22225" rIns="0" bIns="0" anchor="t" anchorCtr="0">
            <a:spAutoFit/>
          </a:bodyPr>
          <a:lstStyle/>
          <a:p>
            <a:pPr marL="12700" marR="5080" lvl="0" indent="0" algn="just" rtl="0">
              <a:lnSpc>
                <a:spcPct val="114444"/>
              </a:lnSpc>
              <a:spcBef>
                <a:spcPts val="0"/>
              </a:spcBef>
              <a:spcAft>
                <a:spcPts val="0"/>
              </a:spcAft>
              <a:buNone/>
            </a:pPr>
            <a:r>
              <a:rPr lang="en-US" sz="900">
                <a:solidFill>
                  <a:srgbClr val="D6791A"/>
                </a:solidFill>
                <a:latin typeface="Calibri"/>
                <a:ea typeface="Calibri"/>
                <a:cs typeface="Calibri"/>
                <a:sym typeface="Calibri"/>
              </a:rPr>
              <a:t>Οι λειτουργίες πληροφορικής επικεντρώνονται στην καθημερινή διαχείριση των τμημάτων  πληροφορικής</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η οποία περιλαμβάνει τη διαχείριση συσκευών</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τη διατήρηση δικτύων</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τις δοκιμές  ασφάλειας εφαρμογών και συστημάτων και την παροχή τεχνικής υποστήριξης</a:t>
            </a:r>
            <a:r>
              <a:rPr lang="en-US" sz="900">
                <a:solidFill>
                  <a:srgbClr val="D6791A"/>
                </a:solidFill>
                <a:latin typeface="Times New Roman"/>
                <a:ea typeface="Times New Roman"/>
                <a:cs typeface="Times New Roman"/>
                <a:sym typeface="Times New Roman"/>
              </a:rPr>
              <a:t>.</a:t>
            </a:r>
            <a:endParaRPr sz="900">
              <a:solidFill>
                <a:schemeClr val="dk1"/>
              </a:solidFill>
              <a:latin typeface="Times New Roman"/>
              <a:ea typeface="Times New Roman"/>
              <a:cs typeface="Times New Roman"/>
              <a:sym typeface="Times New Roman"/>
            </a:endParaRPr>
          </a:p>
        </p:txBody>
      </p:sp>
      <p:sp>
        <p:nvSpPr>
          <p:cNvPr id="4929" name="Google Shape;4929;p300"/>
          <p:cNvSpPr txBox="1"/>
          <p:nvPr/>
        </p:nvSpPr>
        <p:spPr>
          <a:xfrm>
            <a:off x="638809" y="3761104"/>
            <a:ext cx="5236210" cy="424180"/>
          </a:xfrm>
          <a:prstGeom prst="rect">
            <a:avLst/>
          </a:prstGeom>
          <a:noFill/>
          <a:ln>
            <a:noFill/>
          </a:ln>
        </p:spPr>
        <p:txBody>
          <a:bodyPr spcFirstLastPara="1" wrap="square" lIns="0" tIns="22225" rIns="0" bIns="0" anchor="t" anchorCtr="0">
            <a:spAutoFit/>
          </a:bodyPr>
          <a:lstStyle/>
          <a:p>
            <a:pPr marL="12700" marR="5080" lvl="0" indent="0" algn="just" rtl="0">
              <a:lnSpc>
                <a:spcPct val="114444"/>
              </a:lnSpc>
              <a:spcBef>
                <a:spcPts val="0"/>
              </a:spcBef>
              <a:spcAft>
                <a:spcPts val="0"/>
              </a:spcAft>
              <a:buNone/>
            </a:pPr>
            <a:r>
              <a:rPr lang="en-US" sz="900">
                <a:solidFill>
                  <a:srgbClr val="D6791A"/>
                </a:solidFill>
                <a:latin typeface="Calibri"/>
                <a:ea typeface="Calibri"/>
                <a:cs typeface="Calibri"/>
                <a:sym typeface="Calibri"/>
              </a:rPr>
              <a:t>Η συντήρηση υποδομής επικεντρώνεται στη διαδικασία εγκατάστασης και συντήρησης του  εξοπλισμού υποδομής</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όπως καλωδιώσεις</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φορητοί υπολογιστές</a:t>
            </a:r>
            <a:r>
              <a:rPr lang="en-US" sz="900">
                <a:solidFill>
                  <a:srgbClr val="D6791A"/>
                </a:solidFill>
                <a:latin typeface="Times New Roman"/>
                <a:ea typeface="Times New Roman"/>
                <a:cs typeface="Times New Roman"/>
                <a:sym typeface="Times New Roman"/>
              </a:rPr>
              <a:t>, </a:t>
            </a:r>
            <a:r>
              <a:rPr lang="en-US" sz="900">
                <a:solidFill>
                  <a:srgbClr val="D6791A"/>
                </a:solidFill>
                <a:latin typeface="Calibri"/>
                <a:ea typeface="Calibri"/>
                <a:cs typeface="Calibri"/>
                <a:sym typeface="Calibri"/>
              </a:rPr>
              <a:t>τηλέφωνα και τηλεφωνικά  συστήματα και φυσικοί εξυπηρετητές</a:t>
            </a:r>
            <a:r>
              <a:rPr lang="en-US" sz="900">
                <a:solidFill>
                  <a:srgbClr val="D6791A"/>
                </a:solidFill>
                <a:latin typeface="Times New Roman"/>
                <a:ea typeface="Times New Roman"/>
                <a:cs typeface="Times New Roman"/>
                <a:sym typeface="Times New Roman"/>
              </a:rPr>
              <a:t>.</a:t>
            </a:r>
            <a:endParaRPr sz="900">
              <a:solidFill>
                <a:schemeClr val="dk1"/>
              </a:solidFill>
              <a:latin typeface="Times New Roman"/>
              <a:ea typeface="Times New Roman"/>
              <a:cs typeface="Times New Roman"/>
              <a:sym typeface="Times New Roman"/>
            </a:endParaRPr>
          </a:p>
        </p:txBody>
      </p:sp>
      <p:sp>
        <p:nvSpPr>
          <p:cNvPr id="4930" name="Google Shape;4930;p300"/>
          <p:cNvSpPr txBox="1"/>
          <p:nvPr/>
        </p:nvSpPr>
        <p:spPr>
          <a:xfrm>
            <a:off x="638809" y="4305934"/>
            <a:ext cx="5234305" cy="293370"/>
          </a:xfrm>
          <a:prstGeom prst="rect">
            <a:avLst/>
          </a:prstGeom>
          <a:noFill/>
          <a:ln>
            <a:noFill/>
          </a:ln>
        </p:spPr>
        <p:txBody>
          <a:bodyPr spcFirstLastPara="1" wrap="square" lIns="0" tIns="22225" rIns="0" bIns="0" anchor="t" anchorCtr="0">
            <a:spAutoFit/>
          </a:bodyPr>
          <a:lstStyle/>
          <a:p>
            <a:pPr marL="12700" marR="5080" lvl="0" indent="0" algn="l" rtl="0">
              <a:lnSpc>
                <a:spcPct val="114444"/>
              </a:lnSpc>
              <a:spcBef>
                <a:spcPts val="0"/>
              </a:spcBef>
              <a:spcAft>
                <a:spcPts val="0"/>
              </a:spcAft>
              <a:buNone/>
            </a:pPr>
            <a:r>
              <a:rPr lang="en-US" sz="900">
                <a:solidFill>
                  <a:srgbClr val="D6791A"/>
                </a:solidFill>
                <a:latin typeface="Calibri"/>
                <a:ea typeface="Calibri"/>
                <a:cs typeface="Calibri"/>
                <a:sym typeface="Calibri"/>
              </a:rPr>
              <a:t>Η Διακυβέρνηση ΤΠ επικεντρώνεται στη διαδικασία διασφάλισης της ευθυγράμμισης των πολιτικών  και των υπηρεσιών ΤΠ με τις ανάγκες και τις απαιτήσεις της οργάνωσης</a:t>
            </a:r>
            <a:r>
              <a:rPr lang="en-US" sz="900">
                <a:solidFill>
                  <a:srgbClr val="D6791A"/>
                </a:solidFill>
                <a:latin typeface="Times New Roman"/>
                <a:ea typeface="Times New Roman"/>
                <a:cs typeface="Times New Roman"/>
                <a:sym typeface="Times New Roman"/>
              </a:rPr>
              <a:t>.*</a:t>
            </a:r>
            <a:endParaRPr sz="900">
              <a:solidFill>
                <a:schemeClr val="dk1"/>
              </a:solidFill>
              <a:latin typeface="Times New Roman"/>
              <a:ea typeface="Times New Roman"/>
              <a:cs typeface="Times New Roman"/>
              <a:sym typeface="Times New Roman"/>
            </a:endParaRPr>
          </a:p>
        </p:txBody>
      </p:sp>
      <p:sp>
        <p:nvSpPr>
          <p:cNvPr id="4931" name="Google Shape;4931;p300"/>
          <p:cNvSpPr txBox="1"/>
          <p:nvPr/>
        </p:nvSpPr>
        <p:spPr>
          <a:xfrm>
            <a:off x="6559550" y="2077402"/>
            <a:ext cx="4991735" cy="507365"/>
          </a:xfrm>
          <a:prstGeom prst="rect">
            <a:avLst/>
          </a:prstGeom>
          <a:noFill/>
          <a:ln>
            <a:noFill/>
          </a:ln>
        </p:spPr>
        <p:txBody>
          <a:bodyPr spcFirstLastPara="1" wrap="square" lIns="0" tIns="12700" rIns="0" bIns="0" anchor="t" anchorCtr="0">
            <a:spAutoFit/>
          </a:bodyPr>
          <a:lstStyle/>
          <a:p>
            <a:pPr marL="12700" marR="5080" lvl="0" indent="0" algn="just" rtl="0">
              <a:lnSpc>
                <a:spcPct val="105400"/>
              </a:lnSpc>
              <a:spcBef>
                <a:spcPts val="0"/>
              </a:spcBef>
              <a:spcAft>
                <a:spcPts val="0"/>
              </a:spcAft>
              <a:buNone/>
            </a:pPr>
            <a:r>
              <a:rPr lang="en-US" sz="1000">
                <a:solidFill>
                  <a:srgbClr val="D6791A"/>
                </a:solidFill>
                <a:latin typeface="Calibri"/>
                <a:ea typeface="Calibri"/>
                <a:cs typeface="Calibri"/>
                <a:sym typeface="Calibri"/>
              </a:rPr>
              <a:t>Τα συστήματα ελέγχου διεργασιών συλλέγουν δεδομένα διεργασιών και  παρακολουθούν την κατάσταση των φυσικών διεργασιών χρησιμοποιώντας  </a:t>
            </a:r>
            <a:r>
              <a:rPr lang="en-US" sz="1000">
                <a:solidFill>
                  <a:srgbClr val="D6791A"/>
                </a:solidFill>
                <a:latin typeface="Times New Roman"/>
                <a:ea typeface="Times New Roman"/>
                <a:cs typeface="Times New Roman"/>
                <a:sym typeface="Times New Roman"/>
              </a:rPr>
              <a:t>(</a:t>
            </a:r>
            <a:r>
              <a:rPr lang="en-US" sz="1000">
                <a:solidFill>
                  <a:srgbClr val="D6791A"/>
                </a:solidFill>
                <a:latin typeface="Calibri"/>
                <a:ea typeface="Calibri"/>
                <a:cs typeface="Calibri"/>
                <a:sym typeface="Calibri"/>
              </a:rPr>
              <a:t>επ</a:t>
            </a:r>
            <a:r>
              <a:rPr lang="en-US" sz="1000">
                <a:solidFill>
                  <a:srgbClr val="D6791A"/>
                </a:solidFill>
                <a:latin typeface="Times New Roman"/>
                <a:ea typeface="Times New Roman"/>
                <a:cs typeface="Times New Roman"/>
                <a:sym typeface="Times New Roman"/>
              </a:rPr>
              <a:t>)</a:t>
            </a:r>
            <a:r>
              <a:rPr lang="en-US" sz="1000">
                <a:solidFill>
                  <a:srgbClr val="D6791A"/>
                </a:solidFill>
                <a:latin typeface="Calibri"/>
                <a:ea typeface="Calibri"/>
                <a:cs typeface="Calibri"/>
                <a:sym typeface="Calibri"/>
              </a:rPr>
              <a:t>αισθητήρες</a:t>
            </a:r>
            <a:r>
              <a:rPr lang="en-US" sz="1000">
                <a:solidFill>
                  <a:srgbClr val="D6791A"/>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p:txBody>
      </p:sp>
      <p:sp>
        <p:nvSpPr>
          <p:cNvPr id="4932" name="Google Shape;4932;p300"/>
          <p:cNvSpPr txBox="1"/>
          <p:nvPr/>
        </p:nvSpPr>
        <p:spPr>
          <a:xfrm>
            <a:off x="6559550" y="2708592"/>
            <a:ext cx="4496435" cy="355600"/>
          </a:xfrm>
          <a:prstGeom prst="rect">
            <a:avLst/>
          </a:prstGeom>
          <a:noFill/>
          <a:ln>
            <a:noFill/>
          </a:ln>
        </p:spPr>
        <p:txBody>
          <a:bodyPr spcFirstLastPara="1" wrap="square" lIns="0" tIns="12700" rIns="0" bIns="0" anchor="t" anchorCtr="0">
            <a:spAutoFit/>
          </a:bodyPr>
          <a:lstStyle/>
          <a:p>
            <a:pPr marL="12700" marR="5080" lvl="0" indent="0" algn="l" rtl="0">
              <a:lnSpc>
                <a:spcPct val="108300"/>
              </a:lnSpc>
              <a:spcBef>
                <a:spcPts val="0"/>
              </a:spcBef>
              <a:spcAft>
                <a:spcPts val="0"/>
              </a:spcAft>
              <a:buNone/>
            </a:pPr>
            <a:r>
              <a:rPr lang="en-US" sz="1000">
                <a:solidFill>
                  <a:srgbClr val="D6791A"/>
                </a:solidFill>
                <a:latin typeface="Calibri"/>
                <a:ea typeface="Calibri"/>
                <a:cs typeface="Calibri"/>
                <a:sym typeface="Calibri"/>
              </a:rPr>
              <a:t>Στη συνέχεια</a:t>
            </a:r>
            <a:r>
              <a:rPr lang="en-US" sz="1000">
                <a:solidFill>
                  <a:srgbClr val="D6791A"/>
                </a:solidFill>
                <a:latin typeface="Times New Roman"/>
                <a:ea typeface="Times New Roman"/>
                <a:cs typeface="Times New Roman"/>
                <a:sym typeface="Times New Roman"/>
              </a:rPr>
              <a:t>, </a:t>
            </a:r>
            <a:r>
              <a:rPr lang="en-US" sz="1000">
                <a:solidFill>
                  <a:srgbClr val="D6791A"/>
                </a:solidFill>
                <a:latin typeface="Calibri"/>
                <a:ea typeface="Calibri"/>
                <a:cs typeface="Calibri"/>
                <a:sym typeface="Calibri"/>
              </a:rPr>
              <a:t>τα συστήματα επεξεργάζονται αυτά τα δεδομένα και παράγουν  έξοδοι που ρυθμίζουν ενέργειες με τη χρήση ενεργοποιητών</a:t>
            </a:r>
            <a:r>
              <a:rPr lang="en-US" sz="1000">
                <a:solidFill>
                  <a:srgbClr val="D6791A"/>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p:txBody>
      </p:sp>
      <p:sp>
        <p:nvSpPr>
          <p:cNvPr id="4933" name="Google Shape;4933;p300"/>
          <p:cNvSpPr txBox="1"/>
          <p:nvPr/>
        </p:nvSpPr>
        <p:spPr>
          <a:xfrm>
            <a:off x="6559550" y="3195002"/>
            <a:ext cx="4991735" cy="346710"/>
          </a:xfrm>
          <a:prstGeom prst="rect">
            <a:avLst/>
          </a:prstGeom>
          <a:noFill/>
          <a:ln>
            <a:noFill/>
          </a:ln>
        </p:spPr>
        <p:txBody>
          <a:bodyPr spcFirstLastPara="1" wrap="square" lIns="0" tIns="12700" rIns="0" bIns="0" anchor="t" anchorCtr="0">
            <a:spAutoFit/>
          </a:bodyPr>
          <a:lstStyle/>
          <a:p>
            <a:pPr marL="12700" marR="5080" lvl="0" indent="0" algn="l" rtl="0">
              <a:lnSpc>
                <a:spcPct val="105400"/>
              </a:lnSpc>
              <a:spcBef>
                <a:spcPts val="0"/>
              </a:spcBef>
              <a:spcAft>
                <a:spcPts val="0"/>
              </a:spcAft>
              <a:buNone/>
            </a:pPr>
            <a:r>
              <a:rPr lang="en-US" sz="1000">
                <a:solidFill>
                  <a:srgbClr val="D6791A"/>
                </a:solidFill>
                <a:latin typeface="Calibri"/>
                <a:ea typeface="Calibri"/>
                <a:cs typeface="Calibri"/>
                <a:sym typeface="Calibri"/>
              </a:rPr>
              <a:t>Ο έλεγχος και η ρύθμιση είναι αυτόματα</a:t>
            </a:r>
            <a:r>
              <a:rPr lang="en-US" sz="1000">
                <a:solidFill>
                  <a:srgbClr val="D6791A"/>
                </a:solidFill>
                <a:latin typeface="Times New Roman"/>
                <a:ea typeface="Times New Roman"/>
                <a:cs typeface="Times New Roman"/>
                <a:sym typeface="Times New Roman"/>
              </a:rPr>
              <a:t>, </a:t>
            </a:r>
            <a:r>
              <a:rPr lang="en-US" sz="1000">
                <a:solidFill>
                  <a:srgbClr val="D6791A"/>
                </a:solidFill>
                <a:latin typeface="Calibri"/>
                <a:ea typeface="Calibri"/>
                <a:cs typeface="Calibri"/>
                <a:sym typeface="Calibri"/>
              </a:rPr>
              <a:t>αλλά είναι επίσης δυνατή η χειροκίνητη  παρέμβαση από το λειτουργικό προσωπικό</a:t>
            </a:r>
            <a:r>
              <a:rPr lang="en-US" sz="1000">
                <a:solidFill>
                  <a:srgbClr val="D6791A"/>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p:txBody>
      </p:sp>
      <p:sp>
        <p:nvSpPr>
          <p:cNvPr id="4934" name="Google Shape;4934;p300"/>
          <p:cNvSpPr txBox="1"/>
          <p:nvPr/>
        </p:nvSpPr>
        <p:spPr>
          <a:xfrm>
            <a:off x="6559550" y="3669982"/>
            <a:ext cx="4992370" cy="507365"/>
          </a:xfrm>
          <a:prstGeom prst="rect">
            <a:avLst/>
          </a:prstGeom>
          <a:noFill/>
          <a:ln>
            <a:noFill/>
          </a:ln>
        </p:spPr>
        <p:txBody>
          <a:bodyPr spcFirstLastPara="1" wrap="square" lIns="0" tIns="12700" rIns="0" bIns="0" anchor="t" anchorCtr="0">
            <a:spAutoFit/>
          </a:bodyPr>
          <a:lstStyle/>
          <a:p>
            <a:pPr marL="12700" marR="5080" lvl="0" indent="0" algn="just" rtl="0">
              <a:lnSpc>
                <a:spcPct val="105400"/>
              </a:lnSpc>
              <a:spcBef>
                <a:spcPts val="0"/>
              </a:spcBef>
              <a:spcAft>
                <a:spcPts val="0"/>
              </a:spcAft>
              <a:buNone/>
            </a:pPr>
            <a:r>
              <a:rPr lang="en-US" sz="1000">
                <a:solidFill>
                  <a:srgbClr val="D6791A"/>
                </a:solidFill>
                <a:latin typeface="Calibri"/>
                <a:ea typeface="Calibri"/>
                <a:cs typeface="Calibri"/>
                <a:sym typeface="Calibri"/>
              </a:rPr>
              <a:t>Συνεπώς</a:t>
            </a:r>
            <a:r>
              <a:rPr lang="en-US" sz="1000">
                <a:solidFill>
                  <a:srgbClr val="D6791A"/>
                </a:solidFill>
                <a:latin typeface="Times New Roman"/>
                <a:ea typeface="Times New Roman"/>
                <a:cs typeface="Times New Roman"/>
                <a:sym typeface="Times New Roman"/>
              </a:rPr>
              <a:t>, </a:t>
            </a:r>
            <a:r>
              <a:rPr lang="en-US" sz="1000">
                <a:solidFill>
                  <a:srgbClr val="D6791A"/>
                </a:solidFill>
                <a:latin typeface="Calibri"/>
                <a:ea typeface="Calibri"/>
                <a:cs typeface="Calibri"/>
                <a:sym typeface="Calibri"/>
              </a:rPr>
              <a:t>οι πληροφορίες και τα συστήματα επεξεργασίας πληροφοριών αποτελούν  ουσιώδες μέρος των λειτουργικών διαδικασιών στις επιχειρήσεις κοινής ωφέλειας  ενέργειας</a:t>
            </a:r>
            <a:r>
              <a:rPr lang="en-US" sz="1000">
                <a:solidFill>
                  <a:srgbClr val="D6791A"/>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p:txBody>
      </p:sp>
      <p:sp>
        <p:nvSpPr>
          <p:cNvPr id="4935" name="Google Shape;4935;p300"/>
          <p:cNvSpPr txBox="1"/>
          <p:nvPr/>
        </p:nvSpPr>
        <p:spPr>
          <a:xfrm>
            <a:off x="6559550" y="4306887"/>
            <a:ext cx="4991735" cy="346710"/>
          </a:xfrm>
          <a:prstGeom prst="rect">
            <a:avLst/>
          </a:prstGeom>
          <a:noFill/>
          <a:ln>
            <a:noFill/>
          </a:ln>
        </p:spPr>
        <p:txBody>
          <a:bodyPr spcFirstLastPara="1" wrap="square" lIns="0" tIns="12700" rIns="0" bIns="0" anchor="t" anchorCtr="0">
            <a:spAutoFit/>
          </a:bodyPr>
          <a:lstStyle/>
          <a:p>
            <a:pPr marL="12700" marR="5080" lvl="0" indent="0" algn="l" rtl="0">
              <a:lnSpc>
                <a:spcPct val="105400"/>
              </a:lnSpc>
              <a:spcBef>
                <a:spcPts val="0"/>
              </a:spcBef>
              <a:spcAft>
                <a:spcPts val="0"/>
              </a:spcAft>
              <a:buNone/>
            </a:pPr>
            <a:r>
              <a:rPr lang="en-US" sz="1000">
                <a:solidFill>
                  <a:srgbClr val="D6791A"/>
                </a:solidFill>
                <a:latin typeface="Calibri"/>
                <a:ea typeface="Calibri"/>
                <a:cs typeface="Calibri"/>
                <a:sym typeface="Calibri"/>
              </a:rPr>
              <a:t>Τα συστήματα ελέγχου διεργασιών στον τομέα των ενεργειακών εργαλείων είναι όλο  και περισσότερο διασυνδεδεμένα σε σύνθετες φόρμες</a:t>
            </a:r>
            <a:r>
              <a:rPr lang="en-US" sz="1000">
                <a:solidFill>
                  <a:srgbClr val="D6791A"/>
                </a:solidFill>
                <a:latin typeface="Times New Roman"/>
                <a:ea typeface="Times New Roman"/>
                <a:cs typeface="Times New Roman"/>
                <a:sym typeface="Times New Roman"/>
              </a:rPr>
              <a:t>.</a:t>
            </a:r>
            <a:endParaRPr sz="1000">
              <a:solidFill>
                <a:schemeClr val="dk1"/>
              </a:solidFill>
              <a:latin typeface="Times New Roman"/>
              <a:ea typeface="Times New Roman"/>
              <a:cs typeface="Times New Roman"/>
              <a:sym typeface="Times New Roman"/>
            </a:endParaRPr>
          </a:p>
        </p:txBody>
      </p:sp>
      <p:sp>
        <p:nvSpPr>
          <p:cNvPr id="4936" name="Google Shape;4936;p300"/>
          <p:cNvSpPr txBox="1"/>
          <p:nvPr/>
        </p:nvSpPr>
        <p:spPr>
          <a:xfrm>
            <a:off x="11189652" y="51463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69</a:t>
            </a:r>
            <a:endParaRPr sz="700">
              <a:solidFill>
                <a:schemeClr val="dk1"/>
              </a:solidFill>
              <a:latin typeface="Calibri"/>
              <a:ea typeface="Calibri"/>
              <a:cs typeface="Calibri"/>
              <a:sym typeface="Calibri"/>
            </a:endParaRPr>
          </a:p>
        </p:txBody>
      </p:sp>
      <p:sp>
        <p:nvSpPr>
          <p:cNvPr id="4937" name="Google Shape;4937;p300"/>
          <p:cNvSpPr txBox="1"/>
          <p:nvPr/>
        </p:nvSpPr>
        <p:spPr>
          <a:xfrm>
            <a:off x="831532" y="5146357"/>
            <a:ext cx="6040755" cy="12054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EDAE6E"/>
                </a:solidFill>
                <a:latin typeface="Calibri"/>
                <a:ea typeface="Calibri"/>
                <a:cs typeface="Calibri"/>
                <a:sym typeface="Calibri"/>
              </a:rPr>
              <a:t>* </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https://www.fortinet.com/resources/cyberglossary/it-vs-ot</a:t>
            </a:r>
            <a:r>
              <a:rPr lang="en-US" sz="700">
                <a:solidFill>
                  <a:srgbClr val="EDAE6E"/>
                </a:solidFill>
                <a:latin typeface="Calibri"/>
                <a:ea typeface="Calibri"/>
                <a:cs typeface="Calibri"/>
                <a:sym typeface="Calibri"/>
              </a:rPr>
              <a:t>-cybersecurity</a:t>
            </a:r>
            <a:endParaRPr sz="7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9"/>
        <p:cNvGrpSpPr/>
        <p:nvPr/>
      </p:nvGrpSpPr>
      <p:grpSpPr>
        <a:xfrm>
          <a:off x="0" y="0"/>
          <a:ext cx="0" cy="0"/>
          <a:chOff x="0" y="0"/>
          <a:chExt cx="0" cy="0"/>
        </a:xfrm>
      </p:grpSpPr>
      <p:sp>
        <p:nvSpPr>
          <p:cNvPr id="4380" name="Google Shape;4380;p24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1" name="Google Shape;4381;p247"/>
          <p:cNvSpPr txBox="1"/>
          <p:nvPr/>
        </p:nvSpPr>
        <p:spPr>
          <a:xfrm>
            <a:off x="6587490" y="232409"/>
            <a:ext cx="8356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WHO</a:t>
            </a:r>
            <a:endParaRPr sz="2400">
              <a:solidFill>
                <a:schemeClr val="dk1"/>
              </a:solidFill>
              <a:latin typeface="Times New Roman"/>
              <a:ea typeface="Times New Roman"/>
              <a:cs typeface="Times New Roman"/>
              <a:sym typeface="Times New Roman"/>
            </a:endParaRPr>
          </a:p>
        </p:txBody>
      </p:sp>
      <p:sp>
        <p:nvSpPr>
          <p:cNvPr id="4382" name="Google Shape;4382;p247"/>
          <p:cNvSpPr txBox="1">
            <a:spLocks noGrp="1"/>
          </p:cNvSpPr>
          <p:nvPr>
            <p:ph type="title"/>
          </p:nvPr>
        </p:nvSpPr>
        <p:spPr>
          <a:xfrm>
            <a:off x="6577330" y="962342"/>
            <a:ext cx="1964689"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Καθηγητής Dr. Islam</a:t>
            </a:r>
            <a:endParaRPr sz="1600">
              <a:latin typeface="Calibri"/>
              <a:ea typeface="Calibri"/>
              <a:cs typeface="Calibri"/>
              <a:sym typeface="Calibri"/>
            </a:endParaRPr>
          </a:p>
        </p:txBody>
      </p:sp>
      <p:sp>
        <p:nvSpPr>
          <p:cNvPr id="4383" name="Google Shape;4383;p247"/>
          <p:cNvSpPr txBox="1"/>
          <p:nvPr/>
        </p:nvSpPr>
        <p:spPr>
          <a:xfrm>
            <a:off x="6577330" y="1665287"/>
            <a:ext cx="4883150" cy="2741930"/>
          </a:xfrm>
          <a:prstGeom prst="rect">
            <a:avLst/>
          </a:prstGeom>
          <a:noFill/>
          <a:ln>
            <a:noFill/>
          </a:ln>
        </p:spPr>
        <p:txBody>
          <a:bodyPr spcFirstLastPara="1" wrap="square" lIns="0" tIns="12700" rIns="0" bIns="0" anchor="t" anchorCtr="0">
            <a:spAutoFit/>
          </a:bodyPr>
          <a:lstStyle/>
          <a:p>
            <a:pPr marL="12700" marR="252729" lvl="0" indent="0" algn="l" rtl="0">
              <a:lnSpc>
                <a:spcPct val="100000"/>
              </a:lnSpc>
              <a:spcBef>
                <a:spcPts val="0"/>
              </a:spcBef>
              <a:spcAft>
                <a:spcPts val="0"/>
              </a:spcAft>
              <a:buNone/>
            </a:pPr>
            <a:r>
              <a:rPr lang="en-US" sz="900">
                <a:solidFill>
                  <a:srgbClr val="FFFFFF"/>
                </a:solidFill>
                <a:latin typeface="Calibri"/>
                <a:ea typeface="Calibri"/>
                <a:cs typeface="Calibri"/>
                <a:sym typeface="Calibri"/>
              </a:rPr>
              <a:t>Επαγγελματίας με υψηλά κίνητρα και αφοσίωση στην ασφάλεια και τη διαχείριση  κινδύνων, με εμπειρία στην έρευνα, την κατάρτιση και τη συμβουλευτική.</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5080" lvl="0" indent="0" algn="l" rtl="0">
              <a:lnSpc>
                <a:spcPct val="100000"/>
              </a:lnSpc>
              <a:spcBef>
                <a:spcPts val="710"/>
              </a:spcBef>
              <a:spcAft>
                <a:spcPts val="0"/>
              </a:spcAft>
              <a:buNone/>
            </a:pPr>
            <a:r>
              <a:rPr lang="en-US" sz="900">
                <a:solidFill>
                  <a:srgbClr val="FFFFFF"/>
                </a:solidFill>
                <a:latin typeface="Calibri"/>
                <a:ea typeface="Calibri"/>
                <a:cs typeface="Calibri"/>
                <a:sym typeface="Calibri"/>
              </a:rPr>
              <a:t>Σύμβουλος για τη διαχείριση των κινδύνων ασφάλειας στον κυβερνοχώρο και του  συστήματος διαχείρισης της ασφάλειας πληροφοριών για την ανάπτυξη πλαισίου  διαχείρισης κινδύνων σύμφωνα με τα πρότυπα ISO 27001:2013, ISO31000:2018, NIST-CSF,  STIX μοντελοποίηση απειλών, CIS_CSC και άλλα σχετικά πρότυπα σε διάφορα  επιχειρηματικά περιβάλλοντα.</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798830" lvl="0" indent="0" algn="l" rtl="0">
              <a:lnSpc>
                <a:spcPct val="100000"/>
              </a:lnSpc>
              <a:spcBef>
                <a:spcPts val="710"/>
              </a:spcBef>
              <a:spcAft>
                <a:spcPts val="0"/>
              </a:spcAft>
              <a:buNone/>
            </a:pPr>
            <a:r>
              <a:rPr lang="en-US" sz="900">
                <a:solidFill>
                  <a:srgbClr val="FFFFFF"/>
                </a:solidFill>
                <a:latin typeface="Calibri"/>
                <a:ea typeface="Calibri"/>
                <a:cs typeface="Calibri"/>
                <a:sym typeface="Calibri"/>
              </a:rPr>
              <a:t>Πιστοποιημένος διαχειριστής κινδύνων (MoR), PRINCE 2 practitioner και  ειδικός σε θέματα διαχείρισης κινδύνων</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1228725" lvl="0" indent="0" algn="l" rtl="0">
              <a:lnSpc>
                <a:spcPct val="156900"/>
              </a:lnSpc>
              <a:spcBef>
                <a:spcPts val="585"/>
              </a:spcBef>
              <a:spcAft>
                <a:spcPts val="0"/>
              </a:spcAft>
              <a:buNone/>
            </a:pPr>
            <a:r>
              <a:rPr lang="en-US" sz="900">
                <a:solidFill>
                  <a:srgbClr val="FFFFFF"/>
                </a:solidFill>
                <a:latin typeface="Calibri"/>
                <a:ea typeface="Calibri"/>
                <a:cs typeface="Calibri"/>
                <a:sym typeface="Calibri"/>
              </a:rPr>
              <a:t>Πάνω από 90 δημοσιεύσεις με κόμβους σε κορυφαία περιοδικά και  συνέδριο</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800"/>
              </a:spcBef>
              <a:spcAft>
                <a:spcPts val="0"/>
              </a:spcAft>
              <a:buNone/>
            </a:pPr>
            <a:r>
              <a:rPr lang="en-US" sz="900">
                <a:solidFill>
                  <a:srgbClr val="FFFFFF"/>
                </a:solidFill>
                <a:latin typeface="Calibri"/>
                <a:ea typeface="Calibri"/>
                <a:cs typeface="Calibri"/>
                <a:sym typeface="Calibri"/>
              </a:rPr>
              <a:t>https://scholar.google.com/citations?χρήστης=IAxS1lsAAAAJ&amp; hl=en</a:t>
            </a:r>
            <a:endParaRPr sz="900">
              <a:solidFill>
                <a:schemeClr val="dk1"/>
              </a:solidFill>
              <a:latin typeface="Calibri"/>
              <a:ea typeface="Calibri"/>
              <a:cs typeface="Calibri"/>
              <a:sym typeface="Calibri"/>
            </a:endParaRPr>
          </a:p>
        </p:txBody>
      </p:sp>
      <p:grpSp>
        <p:nvGrpSpPr>
          <p:cNvPr id="4384" name="Google Shape;4384;p247"/>
          <p:cNvGrpSpPr/>
          <p:nvPr/>
        </p:nvGrpSpPr>
        <p:grpSpPr>
          <a:xfrm>
            <a:off x="0" y="0"/>
            <a:ext cx="6043295" cy="6858000"/>
            <a:chOff x="0" y="0"/>
            <a:chExt cx="6043295" cy="6858000"/>
          </a:xfrm>
        </p:grpSpPr>
        <p:sp>
          <p:nvSpPr>
            <p:cNvPr id="4385" name="Google Shape;4385;p247"/>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6" name="Google Shape;4386;p247"/>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7" name="Google Shape;4387;p247"/>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88" name="Google Shape;4388;p247"/>
            <p:cNvPicPr preferRelativeResize="0"/>
            <p:nvPr/>
          </p:nvPicPr>
          <p:blipFill rotWithShape="1">
            <a:blip r:embed="rId3">
              <a:alphaModFix/>
            </a:blip>
            <a:srcRect/>
            <a:stretch/>
          </p:blipFill>
          <p:spPr>
            <a:xfrm>
              <a:off x="0" y="0"/>
              <a:ext cx="5840729" cy="6858000"/>
            </a:xfrm>
            <a:prstGeom prst="rect">
              <a:avLst/>
            </a:prstGeom>
            <a:noFill/>
            <a:ln>
              <a:noFill/>
            </a:ln>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41"/>
        <p:cNvGrpSpPr/>
        <p:nvPr/>
      </p:nvGrpSpPr>
      <p:grpSpPr>
        <a:xfrm>
          <a:off x="0" y="0"/>
          <a:ext cx="0" cy="0"/>
          <a:chOff x="0" y="0"/>
          <a:chExt cx="0" cy="0"/>
        </a:xfrm>
      </p:grpSpPr>
      <p:grpSp>
        <p:nvGrpSpPr>
          <p:cNvPr id="4942" name="Google Shape;4942;p301"/>
          <p:cNvGrpSpPr/>
          <p:nvPr/>
        </p:nvGrpSpPr>
        <p:grpSpPr>
          <a:xfrm>
            <a:off x="6893242" y="0"/>
            <a:ext cx="5295265" cy="6858000"/>
            <a:chOff x="6893242" y="0"/>
            <a:chExt cx="5295265" cy="6858000"/>
          </a:xfrm>
        </p:grpSpPr>
        <p:sp>
          <p:nvSpPr>
            <p:cNvPr id="4943" name="Google Shape;4943;p30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4" name="Google Shape;4944;p30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E6E6E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45" name="Google Shape;4945;p301"/>
          <p:cNvSpPr txBox="1">
            <a:spLocks noGrp="1"/>
          </p:cNvSpPr>
          <p:nvPr>
            <p:ph type="title"/>
          </p:nvPr>
        </p:nvSpPr>
        <p:spPr>
          <a:xfrm>
            <a:off x="875030" y="542290"/>
            <a:ext cx="452501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Ψήφισμα MSC.428(98) του ΙΜΟ</a:t>
            </a:r>
            <a:endParaRPr/>
          </a:p>
        </p:txBody>
      </p:sp>
      <p:sp>
        <p:nvSpPr>
          <p:cNvPr id="4946" name="Google Shape;4946;p301"/>
          <p:cNvSpPr txBox="1"/>
          <p:nvPr/>
        </p:nvSpPr>
        <p:spPr>
          <a:xfrm>
            <a:off x="875030" y="2080940"/>
            <a:ext cx="5183505" cy="1068070"/>
          </a:xfrm>
          <a:prstGeom prst="rect">
            <a:avLst/>
          </a:prstGeom>
          <a:noFill/>
          <a:ln>
            <a:noFill/>
          </a:ln>
        </p:spPr>
        <p:txBody>
          <a:bodyPr spcFirstLastPara="1" wrap="square" lIns="0" tIns="42525" rIns="0" bIns="0" anchor="t" anchorCtr="0">
            <a:spAutoFit/>
          </a:bodyPr>
          <a:lstStyle/>
          <a:p>
            <a:pPr marL="12700" marR="0" lvl="0" indent="0" algn="l" rtl="0">
              <a:lnSpc>
                <a:spcPct val="100000"/>
              </a:lnSpc>
              <a:spcBef>
                <a:spcPts val="0"/>
              </a:spcBef>
              <a:spcAft>
                <a:spcPts val="0"/>
              </a:spcAft>
              <a:buNone/>
            </a:pP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Απόφαση MSC428(</a:t>
            </a:r>
            <a:r>
              <a:rPr lang="en-US" sz="900" u="sng">
                <a:solidFill>
                  <a:schemeClr val="dk1"/>
                </a:solidFill>
                <a:latin typeface="Calibri"/>
                <a:ea typeface="Calibri"/>
                <a:cs typeface="Calibri"/>
                <a:sym typeface="Calibri"/>
              </a:rPr>
              <a:t>98)</a:t>
            </a:r>
            <a:r>
              <a:rPr lang="en-US" sz="900">
                <a:solidFill>
                  <a:schemeClr val="dk1"/>
                </a:solidFill>
                <a:latin typeface="Calibri"/>
                <a:ea typeface="Calibri"/>
                <a:cs typeface="Calibri"/>
                <a:sym typeface="Calibri"/>
              </a:rPr>
              <a:t> του Διεθνούς Ναυτιλιακού Οργανισμού (ΙΜΟ)</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700">
              <a:solidFill>
                <a:schemeClr val="dk1"/>
              </a:solidFill>
              <a:latin typeface="Calibri"/>
              <a:ea typeface="Calibri"/>
              <a:cs typeface="Calibri"/>
              <a:sym typeface="Calibri"/>
            </a:endParaRPr>
          </a:p>
          <a:p>
            <a:pPr marL="304800" marR="5080" lvl="0" indent="-182880"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ενθαρρύνει τις διοικήσεις να διασφαλίσουν ότι οι κίνδυνοι στον κυβερνοχώρο  διευθύνονται κατάλληλα στα υφιστάμενα συστήματα διαχείρισης της ασφάλειας</a:t>
            </a:r>
            <a:endParaRPr sz="900">
              <a:solidFill>
                <a:schemeClr val="dk1"/>
              </a:solidFill>
              <a:latin typeface="Calibri"/>
              <a:ea typeface="Calibri"/>
              <a:cs typeface="Calibri"/>
              <a:sym typeface="Calibri"/>
            </a:endParaRPr>
          </a:p>
          <a:p>
            <a:pPr marL="304800" marR="1152525" lvl="0" indent="-182880" algn="l" rtl="0">
              <a:lnSpc>
                <a:spcPct val="156900"/>
              </a:lnSpc>
              <a:spcBef>
                <a:spcPts val="480"/>
              </a:spcBef>
              <a:spcAft>
                <a:spcPts val="0"/>
              </a:spcAft>
              <a:buClr>
                <a:schemeClr val="dk1"/>
              </a:buClr>
              <a:buSzPts val="2800"/>
              <a:buFont typeface="Calibri"/>
              <a:buChar char="◦"/>
            </a:pPr>
            <a:r>
              <a:rPr lang="en-US" sz="1800">
                <a:solidFill>
                  <a:schemeClr val="dk1"/>
                </a:solidFill>
                <a:latin typeface="Calibri"/>
                <a:ea typeface="Calibri"/>
                <a:cs typeface="Calibri"/>
                <a:sym typeface="Calibri"/>
              </a:rPr>
              <a:t>	</a:t>
            </a:r>
            <a:r>
              <a:rPr lang="en-US" sz="900">
                <a:solidFill>
                  <a:schemeClr val="dk1"/>
                </a:solidFill>
                <a:latin typeface="Calibri"/>
                <a:ea typeface="Calibri"/>
                <a:cs typeface="Calibri"/>
                <a:sym typeface="Calibri"/>
              </a:rPr>
              <a:t>Με βάση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το πλαίσιο λογισμικού NIST 800-5</a:t>
            </a:r>
            <a:r>
              <a:rPr lang="en-US" sz="900" u="sng">
                <a:solidFill>
                  <a:schemeClr val="dk1"/>
                </a:solidFill>
                <a:latin typeface="Calibri"/>
                <a:ea typeface="Calibri"/>
                <a:cs typeface="Calibri"/>
                <a:sym typeface="Calibri"/>
              </a:rPr>
              <a:t>3 R4</a:t>
            </a:r>
            <a:r>
              <a:rPr lang="en-US" sz="900">
                <a:solidFill>
                  <a:schemeClr val="dk1"/>
                </a:solidFill>
                <a:latin typeface="Calibri"/>
                <a:ea typeface="Calibri"/>
                <a:cs typeface="Calibri"/>
                <a:sym typeface="Calibri"/>
              </a:rPr>
              <a:t> και προσαρμοσμένο  για τη ναυτιλιακή βιομηχανία</a:t>
            </a:r>
            <a:endParaRPr sz="900">
              <a:solidFill>
                <a:schemeClr val="dk1"/>
              </a:solidFill>
              <a:latin typeface="Calibri"/>
              <a:ea typeface="Calibri"/>
              <a:cs typeface="Calibri"/>
              <a:sym typeface="Calibri"/>
            </a:endParaRPr>
          </a:p>
        </p:txBody>
      </p:sp>
      <p:sp>
        <p:nvSpPr>
          <p:cNvPr id="4947" name="Google Shape;4947;p301"/>
          <p:cNvSpPr txBox="1"/>
          <p:nvPr/>
        </p:nvSpPr>
        <p:spPr>
          <a:xfrm>
            <a:off x="902969" y="5554662"/>
            <a:ext cx="340741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HTTPS://</a:t>
            </a:r>
            <a:r>
              <a:rPr lang="en-US" sz="7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WWW.IMO.</a:t>
            </a:r>
            <a:r>
              <a:rPr lang="en-US" sz="7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ORG/EN/OURWORK/ΑΣΦΑΛΕΙΑ/ΣΕΛΙΔΕΣ/CYBER-SECURITY</a:t>
            </a:r>
            <a:r>
              <a:rPr lang="en-US" sz="700">
                <a:solidFill>
                  <a:schemeClr val="dk1"/>
                </a:solidFill>
                <a:latin typeface="Calibri"/>
                <a:ea typeface="Calibri"/>
                <a:cs typeface="Calibri"/>
                <a:sym typeface="Calibri"/>
              </a:rPr>
              <a:t>.ASPX</a:t>
            </a:r>
            <a:endParaRPr sz="700">
              <a:solidFill>
                <a:schemeClr val="dk1"/>
              </a:solidFill>
              <a:latin typeface="Calibri"/>
              <a:ea typeface="Calibri"/>
              <a:cs typeface="Calibri"/>
              <a:sym typeface="Calibri"/>
            </a:endParaRPr>
          </a:p>
        </p:txBody>
      </p:sp>
      <p:sp>
        <p:nvSpPr>
          <p:cNvPr id="4948" name="Google Shape;4948;p301"/>
          <p:cNvSpPr txBox="1"/>
          <p:nvPr/>
        </p:nvSpPr>
        <p:spPr>
          <a:xfrm>
            <a:off x="11189652" y="555466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60</a:t>
            </a:r>
            <a:endParaRPr sz="7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52"/>
        <p:cNvGrpSpPr/>
        <p:nvPr/>
      </p:nvGrpSpPr>
      <p:grpSpPr>
        <a:xfrm>
          <a:off x="0" y="0"/>
          <a:ext cx="0" cy="0"/>
          <a:chOff x="0" y="0"/>
          <a:chExt cx="0" cy="0"/>
        </a:xfrm>
      </p:grpSpPr>
      <p:sp>
        <p:nvSpPr>
          <p:cNvPr id="4953" name="Google Shape;4953;p30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4" name="Google Shape;4954;p302"/>
          <p:cNvSpPr/>
          <p:nvPr/>
        </p:nvSpPr>
        <p:spPr>
          <a:xfrm>
            <a:off x="6493509" y="33972"/>
            <a:ext cx="5347970" cy="6819900"/>
          </a:xfrm>
          <a:custGeom>
            <a:avLst/>
            <a:gdLst/>
            <a:ahLst/>
            <a:cxnLst/>
            <a:rect l="l" t="t" r="r" b="b"/>
            <a:pathLst>
              <a:path w="5347970" h="6819900" extrusionOk="0">
                <a:moveTo>
                  <a:pt x="5347652" y="0"/>
                </a:moveTo>
                <a:lnTo>
                  <a:pt x="1917382" y="0"/>
                </a:lnTo>
                <a:lnTo>
                  <a:pt x="0" y="6819582"/>
                </a:lnTo>
                <a:lnTo>
                  <a:pt x="3430269" y="6819582"/>
                </a:lnTo>
                <a:lnTo>
                  <a:pt x="5347652" y="0"/>
                </a:lnTo>
                <a:close/>
              </a:path>
            </a:pathLst>
          </a:custGeom>
          <a:solidFill>
            <a:srgbClr val="FFB800">
              <a:alpha val="1215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55" name="Google Shape;4955;p302"/>
          <p:cNvGrpSpPr/>
          <p:nvPr/>
        </p:nvGrpSpPr>
        <p:grpSpPr>
          <a:xfrm>
            <a:off x="0" y="0"/>
            <a:ext cx="6988809" cy="6858000"/>
            <a:chOff x="0" y="0"/>
            <a:chExt cx="6988809" cy="6858000"/>
          </a:xfrm>
        </p:grpSpPr>
        <p:sp>
          <p:nvSpPr>
            <p:cNvPr id="4956" name="Google Shape;4956;p302"/>
            <p:cNvSpPr/>
            <p:nvPr/>
          </p:nvSpPr>
          <p:spPr>
            <a:xfrm>
              <a:off x="5451157" y="5113654"/>
              <a:ext cx="799465" cy="1738630"/>
            </a:xfrm>
            <a:custGeom>
              <a:avLst/>
              <a:gdLst/>
              <a:ahLst/>
              <a:cxnLst/>
              <a:rect l="l" t="t" r="r" b="b"/>
              <a:pathLst>
                <a:path w="799464" h="1738629" extrusionOk="0">
                  <a:moveTo>
                    <a:pt x="611187" y="0"/>
                  </a:moveTo>
                  <a:lnTo>
                    <a:pt x="562609" y="6667"/>
                  </a:lnTo>
                  <a:lnTo>
                    <a:pt x="517842" y="25400"/>
                  </a:lnTo>
                  <a:lnTo>
                    <a:pt x="479107" y="55245"/>
                  </a:lnTo>
                  <a:lnTo>
                    <a:pt x="449262" y="94615"/>
                  </a:lnTo>
                  <a:lnTo>
                    <a:pt x="429577" y="142240"/>
                  </a:lnTo>
                  <a:lnTo>
                    <a:pt x="0" y="1738312"/>
                  </a:lnTo>
                  <a:lnTo>
                    <a:pt x="27939" y="1738312"/>
                  </a:lnTo>
                  <a:lnTo>
                    <a:pt x="454659" y="148907"/>
                  </a:lnTo>
                  <a:lnTo>
                    <a:pt x="471487" y="107950"/>
                  </a:lnTo>
                  <a:lnTo>
                    <a:pt x="497204" y="74295"/>
                  </a:lnTo>
                  <a:lnTo>
                    <a:pt x="530542" y="48577"/>
                  </a:lnTo>
                  <a:lnTo>
                    <a:pt x="568959"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59" y="170497"/>
                  </a:lnTo>
                  <a:lnTo>
                    <a:pt x="773112" y="202882"/>
                  </a:lnTo>
                  <a:lnTo>
                    <a:pt x="767714" y="235585"/>
                  </a:lnTo>
                  <a:lnTo>
                    <a:pt x="363219" y="1738312"/>
                  </a:lnTo>
                  <a:lnTo>
                    <a:pt x="391159" y="1738312"/>
                  </a:lnTo>
                  <a:lnTo>
                    <a:pt x="792797" y="242252"/>
                  </a:lnTo>
                  <a:lnTo>
                    <a:pt x="799147" y="204787"/>
                  </a:lnTo>
                  <a:lnTo>
                    <a:pt x="798194" y="167322"/>
                  </a:lnTo>
                  <a:lnTo>
                    <a:pt x="774382" y="96202"/>
                  </a:lnTo>
                  <a:lnTo>
                    <a:pt x="725804"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57" name="Google Shape;4957;p302"/>
            <p:cNvPicPr preferRelativeResize="0"/>
            <p:nvPr/>
          </p:nvPicPr>
          <p:blipFill rotWithShape="1">
            <a:blip r:embed="rId3">
              <a:alphaModFix/>
            </a:blip>
            <a:srcRect/>
            <a:stretch/>
          </p:blipFill>
          <p:spPr>
            <a:xfrm>
              <a:off x="0" y="0"/>
              <a:ext cx="6784022" cy="6858000"/>
            </a:xfrm>
            <a:prstGeom prst="rect">
              <a:avLst/>
            </a:prstGeom>
            <a:noFill/>
            <a:ln>
              <a:noFill/>
            </a:ln>
          </p:spPr>
        </p:pic>
        <p:sp>
          <p:nvSpPr>
            <p:cNvPr id="4958" name="Google Shape;4958;p302"/>
            <p:cNvSpPr/>
            <p:nvPr/>
          </p:nvSpPr>
          <p:spPr>
            <a:xfrm>
              <a:off x="4443729" y="5079"/>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1107"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5"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5" y="3463925"/>
                  </a:lnTo>
                  <a:lnTo>
                    <a:pt x="1501775" y="2512695"/>
                  </a:lnTo>
                  <a:lnTo>
                    <a:pt x="1508442" y="2464117"/>
                  </a:lnTo>
                  <a:lnTo>
                    <a:pt x="1501775" y="2417127"/>
                  </a:lnTo>
                  <a:lnTo>
                    <a:pt x="1483995" y="2373947"/>
                  </a:lnTo>
                  <a:lnTo>
                    <a:pt x="1455737" y="2336800"/>
                  </a:lnTo>
                  <a:lnTo>
                    <a:pt x="1418272" y="2307590"/>
                  </a:lnTo>
                  <a:close/>
                </a:path>
                <a:path w="2545079" h="6837045" extrusionOk="0">
                  <a:moveTo>
                    <a:pt x="2545079" y="0"/>
                  </a:moveTo>
                  <a:lnTo>
                    <a:pt x="2518410" y="0"/>
                  </a:lnTo>
                  <a:lnTo>
                    <a:pt x="1939290" y="2100897"/>
                  </a:lnTo>
                  <a:lnTo>
                    <a:pt x="1547495" y="3546157"/>
                  </a:lnTo>
                  <a:lnTo>
                    <a:pt x="1526540" y="3591877"/>
                  </a:lnTo>
                  <a:lnTo>
                    <a:pt x="1493520" y="3627755"/>
                  </a:lnTo>
                  <a:lnTo>
                    <a:pt x="1451610" y="3651885"/>
                  </a:lnTo>
                  <a:lnTo>
                    <a:pt x="1403985" y="3662362"/>
                  </a:lnTo>
                  <a:lnTo>
                    <a:pt x="1490662" y="3662362"/>
                  </a:lnTo>
                  <a:lnTo>
                    <a:pt x="1525270" y="3636327"/>
                  </a:lnTo>
                  <a:lnTo>
                    <a:pt x="1554162" y="3598862"/>
                  </a:lnTo>
                  <a:lnTo>
                    <a:pt x="1572895" y="3553777"/>
                  </a:lnTo>
                  <a:lnTo>
                    <a:pt x="1964690" y="2108517"/>
                  </a:lnTo>
                  <a:lnTo>
                    <a:pt x="2540000" y="16510"/>
                  </a:lnTo>
                  <a:lnTo>
                    <a:pt x="2543810" y="3810"/>
                  </a:lnTo>
                  <a:lnTo>
                    <a:pt x="2545079"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9" name="Google Shape;4959;p302"/>
            <p:cNvSpPr/>
            <p:nvPr/>
          </p:nvSpPr>
          <p:spPr>
            <a:xfrm>
              <a:off x="4063365"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60" name="Google Shape;4960;p302"/>
          <p:cNvSpPr txBox="1">
            <a:spLocks noGrp="1"/>
          </p:cNvSpPr>
          <p:nvPr>
            <p:ph type="title"/>
          </p:nvPr>
        </p:nvSpPr>
        <p:spPr>
          <a:xfrm>
            <a:off x="7049769" y="2186940"/>
            <a:ext cx="3467100" cy="635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000">
                <a:solidFill>
                  <a:srgbClr val="FFB800"/>
                </a:solidFill>
              </a:rPr>
              <a:t>Σας ευχαριστώ</a:t>
            </a:r>
            <a:endParaRPr sz="4000"/>
          </a:p>
        </p:txBody>
      </p:sp>
      <p:sp>
        <p:nvSpPr>
          <p:cNvPr id="4961" name="Google Shape;4961;p302"/>
          <p:cNvSpPr txBox="1"/>
          <p:nvPr/>
        </p:nvSpPr>
        <p:spPr>
          <a:xfrm>
            <a:off x="7049134" y="3443604"/>
            <a:ext cx="3618229" cy="5060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FFFF"/>
                </a:solidFill>
                <a:latin typeface="Calibri"/>
                <a:ea typeface="Calibri"/>
                <a:cs typeface="Calibri"/>
                <a:sym typeface="Calibri"/>
              </a:rPr>
              <a:t>Παρακαλούμε στείλτε όλες τις ερωτήσεις στη διεύθυνση:</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1000">
              <a:solidFill>
                <a:schemeClr val="dk1"/>
              </a:solidFill>
              <a:latin typeface="Calibri"/>
              <a:ea typeface="Calibri"/>
              <a:cs typeface="Calibri"/>
              <a:sym typeface="Calibri"/>
            </a:endParaRPr>
          </a:p>
          <a:p>
            <a:pPr marL="371475" marR="0" lvl="0" indent="0" algn="l" rtl="0">
              <a:lnSpc>
                <a:spcPct val="100000"/>
              </a:lnSpc>
              <a:spcBef>
                <a:spcPts val="0"/>
              </a:spcBef>
              <a:spcAft>
                <a:spcPts val="0"/>
              </a:spcAft>
              <a:buNone/>
            </a:pPr>
            <a:r>
              <a:rPr lang="en-US" sz="1050" u="sng">
                <a:solidFill>
                  <a:srgbClr val="85872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shareeful@gmail.c</a:t>
            </a:r>
            <a:r>
              <a:rPr lang="en-US" sz="1050" u="sng">
                <a:solidFill>
                  <a:srgbClr val="85872B"/>
                </a:solidFill>
                <a:latin typeface="Calibri"/>
                <a:ea typeface="Calibri"/>
                <a:cs typeface="Calibri"/>
                <a:sym typeface="Calibri"/>
              </a:rPr>
              <a:t>om</a:t>
            </a:r>
            <a:endParaRPr sz="105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92"/>
        <p:cNvGrpSpPr/>
        <p:nvPr/>
      </p:nvGrpSpPr>
      <p:grpSpPr>
        <a:xfrm>
          <a:off x="0" y="0"/>
          <a:ext cx="0" cy="0"/>
          <a:chOff x="0" y="0"/>
          <a:chExt cx="0" cy="0"/>
        </a:xfrm>
      </p:grpSpPr>
      <p:sp>
        <p:nvSpPr>
          <p:cNvPr id="4393" name="Google Shape;4393;p248"/>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4" name="Google Shape;4394;p248"/>
          <p:cNvSpPr txBox="1"/>
          <p:nvPr/>
        </p:nvSpPr>
        <p:spPr>
          <a:xfrm>
            <a:off x="6587490" y="232409"/>
            <a:ext cx="33337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ΤΙ</a:t>
            </a:r>
            <a:endParaRPr sz="2400">
              <a:solidFill>
                <a:schemeClr val="dk1"/>
              </a:solidFill>
              <a:latin typeface="Times New Roman"/>
              <a:ea typeface="Times New Roman"/>
              <a:cs typeface="Times New Roman"/>
              <a:sym typeface="Times New Roman"/>
            </a:endParaRPr>
          </a:p>
        </p:txBody>
      </p:sp>
      <p:sp>
        <p:nvSpPr>
          <p:cNvPr id="4395" name="Google Shape;4395;p248"/>
          <p:cNvSpPr txBox="1">
            <a:spLocks noGrp="1"/>
          </p:cNvSpPr>
          <p:nvPr>
            <p:ph type="title"/>
          </p:nvPr>
        </p:nvSpPr>
        <p:spPr>
          <a:xfrm>
            <a:off x="6577330" y="962342"/>
            <a:ext cx="1849755"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Θέματα κατάρτισης</a:t>
            </a:r>
            <a:endParaRPr sz="1600">
              <a:latin typeface="Calibri"/>
              <a:ea typeface="Calibri"/>
              <a:cs typeface="Calibri"/>
              <a:sym typeface="Calibri"/>
            </a:endParaRPr>
          </a:p>
        </p:txBody>
      </p:sp>
      <p:sp>
        <p:nvSpPr>
          <p:cNvPr id="4396" name="Google Shape;4396;p248"/>
          <p:cNvSpPr txBox="1"/>
          <p:nvPr/>
        </p:nvSpPr>
        <p:spPr>
          <a:xfrm>
            <a:off x="6577330" y="1706245"/>
            <a:ext cx="3829050" cy="1997710"/>
          </a:xfrm>
          <a:prstGeom prst="rect">
            <a:avLst/>
          </a:prstGeom>
          <a:noFill/>
          <a:ln>
            <a:noFill/>
          </a:ln>
        </p:spPr>
        <p:txBody>
          <a:bodyPr spcFirstLastPara="1" wrap="square" lIns="0" tIns="0" rIns="0" bIns="0" anchor="t" anchorCtr="0">
            <a:spAutoFit/>
          </a:bodyPr>
          <a:lstStyle/>
          <a:p>
            <a:pPr marL="287020" marR="0" lvl="0" indent="-274320" algn="l" rtl="0">
              <a:lnSpc>
                <a:spcPct val="133333"/>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Διαχείριση κινδύνων ασφάλειας στον κυβερνοχώρο</a:t>
            </a:r>
            <a:endParaRPr sz="1050">
              <a:solidFill>
                <a:schemeClr val="dk1"/>
              </a:solidFill>
              <a:latin typeface="Calibri"/>
              <a:ea typeface="Calibri"/>
              <a:cs typeface="Calibri"/>
              <a:sym typeface="Calibri"/>
            </a:endParaRPr>
          </a:p>
          <a:p>
            <a:pPr marL="287020" marR="0" lvl="0" indent="0" algn="l" rtl="0">
              <a:lnSpc>
                <a:spcPct val="113333"/>
              </a:lnSpc>
              <a:spcBef>
                <a:spcPts val="0"/>
              </a:spcBef>
              <a:spcAft>
                <a:spcPts val="0"/>
              </a:spcAft>
              <a:buNone/>
            </a:pPr>
            <a:r>
              <a:rPr lang="en-US" sz="1050">
                <a:solidFill>
                  <a:srgbClr val="FFFFFF"/>
                </a:solidFill>
                <a:latin typeface="Calibri"/>
                <a:ea typeface="Calibri"/>
                <a:cs typeface="Calibri"/>
                <a:sym typeface="Calibri"/>
              </a:rPr>
              <a:t>στον τομέα της ναυτιλίας</a:t>
            </a:r>
            <a:endParaRPr sz="1050">
              <a:solidFill>
                <a:schemeClr val="dk1"/>
              </a:solidFill>
              <a:latin typeface="Calibri"/>
              <a:ea typeface="Calibri"/>
              <a:cs typeface="Calibri"/>
              <a:sym typeface="Calibri"/>
            </a:endParaRPr>
          </a:p>
          <a:p>
            <a:pPr marL="287020" marR="925830" lvl="0" indent="-274320" algn="l" rtl="0">
              <a:lnSpc>
                <a:spcPct val="128899"/>
              </a:lnSpc>
              <a:spcBef>
                <a:spcPts val="655"/>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Πλαίσιο λογισμικού διαχείρισης κινδύνων  Διαδικασίες διακυβέρνησης</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Ρόλος, αρμοδιότητες και εξουσίες</a:t>
            </a:r>
            <a:endParaRPr sz="1050">
              <a:solidFill>
                <a:schemeClr val="dk1"/>
              </a:solidFill>
              <a:latin typeface="Calibri"/>
              <a:ea typeface="Calibri"/>
              <a:cs typeface="Calibri"/>
              <a:sym typeface="Calibri"/>
            </a:endParaRPr>
          </a:p>
          <a:p>
            <a:pPr marL="287020" marR="5080" lvl="0" indent="-274320" algn="just" rtl="0">
              <a:lnSpc>
                <a:spcPct val="94300"/>
              </a:lnSpc>
              <a:spcBef>
                <a:spcPts val="92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Έλεγχοι ασφαλείας και ειδικά πρότυπα του κλάδου που  σχετίζονται με τη διαχείριση και τη διακυβέρνηση της  ασφάλειας</a:t>
            </a:r>
            <a:endParaRPr sz="1050">
              <a:solidFill>
                <a:schemeClr val="dk1"/>
              </a:solidFill>
              <a:latin typeface="Calibri"/>
              <a:ea typeface="Calibri"/>
              <a:cs typeface="Calibri"/>
              <a:sym typeface="Calibri"/>
            </a:endParaRPr>
          </a:p>
        </p:txBody>
      </p:sp>
      <p:grpSp>
        <p:nvGrpSpPr>
          <p:cNvPr id="4397" name="Google Shape;4397;p248"/>
          <p:cNvGrpSpPr/>
          <p:nvPr/>
        </p:nvGrpSpPr>
        <p:grpSpPr>
          <a:xfrm>
            <a:off x="0" y="0"/>
            <a:ext cx="6043295" cy="6858000"/>
            <a:chOff x="0" y="0"/>
            <a:chExt cx="6043295" cy="6858000"/>
          </a:xfrm>
        </p:grpSpPr>
        <p:sp>
          <p:nvSpPr>
            <p:cNvPr id="4398" name="Google Shape;4398;p248"/>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9" name="Google Shape;4399;p248"/>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0" name="Google Shape;4400;p248"/>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01" name="Google Shape;4401;p248"/>
            <p:cNvPicPr preferRelativeResize="0"/>
            <p:nvPr/>
          </p:nvPicPr>
          <p:blipFill rotWithShape="1">
            <a:blip r:embed="rId3">
              <a:alphaModFix/>
            </a:blip>
            <a:srcRect/>
            <a:stretch/>
          </p:blipFill>
          <p:spPr>
            <a:xfrm>
              <a:off x="0" y="0"/>
              <a:ext cx="5840729" cy="68580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05"/>
        <p:cNvGrpSpPr/>
        <p:nvPr/>
      </p:nvGrpSpPr>
      <p:grpSpPr>
        <a:xfrm>
          <a:off x="0" y="0"/>
          <a:ext cx="0" cy="0"/>
          <a:chOff x="0" y="0"/>
          <a:chExt cx="0" cy="0"/>
        </a:xfrm>
      </p:grpSpPr>
      <p:sp>
        <p:nvSpPr>
          <p:cNvPr id="4406" name="Google Shape;4406;p24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7" name="Google Shape;4407;p249"/>
          <p:cNvSpPr txBox="1">
            <a:spLocks noGrp="1"/>
          </p:cNvSpPr>
          <p:nvPr>
            <p:ph type="title"/>
          </p:nvPr>
        </p:nvSpPr>
        <p:spPr>
          <a:xfrm>
            <a:off x="6587490" y="232409"/>
            <a:ext cx="868044"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rPr>
              <a:t>ΓΙΑΤΙ</a:t>
            </a:r>
            <a:endParaRPr/>
          </a:p>
        </p:txBody>
      </p:sp>
      <p:sp>
        <p:nvSpPr>
          <p:cNvPr id="4408" name="Google Shape;4408;p249"/>
          <p:cNvSpPr txBox="1"/>
          <p:nvPr/>
        </p:nvSpPr>
        <p:spPr>
          <a:xfrm>
            <a:off x="6577330" y="962342"/>
            <a:ext cx="272605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Μαθησιακά αποτελέσματα</a:t>
            </a:r>
            <a:endParaRPr sz="1600">
              <a:solidFill>
                <a:schemeClr val="dk1"/>
              </a:solidFill>
              <a:latin typeface="Calibri"/>
              <a:ea typeface="Calibri"/>
              <a:cs typeface="Calibri"/>
              <a:sym typeface="Calibri"/>
            </a:endParaRPr>
          </a:p>
        </p:txBody>
      </p:sp>
      <p:sp>
        <p:nvSpPr>
          <p:cNvPr id="4409" name="Google Shape;4409;p249"/>
          <p:cNvSpPr txBox="1"/>
          <p:nvPr/>
        </p:nvSpPr>
        <p:spPr>
          <a:xfrm>
            <a:off x="6577330" y="1705609"/>
            <a:ext cx="4544695" cy="2190750"/>
          </a:xfrm>
          <a:prstGeom prst="rect">
            <a:avLst/>
          </a:prstGeom>
          <a:noFill/>
          <a:ln>
            <a:noFill/>
          </a:ln>
        </p:spPr>
        <p:txBody>
          <a:bodyPr spcFirstLastPara="1" wrap="square" lIns="0" tIns="0" rIns="0" bIns="0" anchor="t" anchorCtr="0">
            <a:spAutoFit/>
          </a:bodyPr>
          <a:lstStyle/>
          <a:p>
            <a:pPr marL="287020" marR="0" lvl="0" indent="-274320" algn="l" rtl="0">
              <a:lnSpc>
                <a:spcPct val="133809"/>
              </a:lnSpc>
              <a:spcBef>
                <a:spcPts val="0"/>
              </a:spcBef>
              <a:spcAft>
                <a:spcPts val="0"/>
              </a:spcAft>
              <a:buClr>
                <a:srgbClr val="FFB800"/>
              </a:buClr>
              <a:buSzPts val="1600"/>
              <a:buFont typeface="Courier New"/>
              <a:buChar char="o"/>
            </a:pPr>
            <a:r>
              <a:rPr lang="en-US" sz="1050">
                <a:solidFill>
                  <a:srgbClr val="E6E6E6"/>
                </a:solidFill>
                <a:latin typeface="Calibri"/>
                <a:ea typeface="Calibri"/>
                <a:cs typeface="Calibri"/>
                <a:sym typeface="Calibri"/>
              </a:rPr>
              <a:t>Επίδειξη εμπεριστατωμένης κατανόησης του πλαισίου διαχείρισης</a:t>
            </a:r>
            <a:endParaRPr sz="1050">
              <a:solidFill>
                <a:schemeClr val="dk1"/>
              </a:solidFill>
              <a:latin typeface="Calibri"/>
              <a:ea typeface="Calibri"/>
              <a:cs typeface="Calibri"/>
              <a:sym typeface="Calibri"/>
            </a:endParaRPr>
          </a:p>
          <a:p>
            <a:pPr marL="287020" marR="0" lvl="0" indent="0" algn="l" rtl="0">
              <a:lnSpc>
                <a:spcPct val="113809"/>
              </a:lnSpc>
              <a:spcBef>
                <a:spcPts val="0"/>
              </a:spcBef>
              <a:spcAft>
                <a:spcPts val="0"/>
              </a:spcAft>
              <a:buNone/>
            </a:pPr>
            <a:r>
              <a:rPr lang="en-US" sz="1050">
                <a:solidFill>
                  <a:srgbClr val="E6E6E6"/>
                </a:solidFill>
                <a:latin typeface="Calibri"/>
                <a:ea typeface="Calibri"/>
                <a:cs typeface="Calibri"/>
                <a:sym typeface="Calibri"/>
              </a:rPr>
              <a:t>κινδύνων κυβερνοασφάλειας στον τομέα της ναυτιλίας,</a:t>
            </a:r>
            <a:endParaRPr sz="105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950">
              <a:solidFill>
                <a:schemeClr val="dk1"/>
              </a:solidFill>
              <a:latin typeface="Calibri"/>
              <a:ea typeface="Calibri"/>
              <a:cs typeface="Calibri"/>
              <a:sym typeface="Calibri"/>
            </a:endParaRPr>
          </a:p>
          <a:p>
            <a:pPr marL="287020" marR="766445" lvl="0" indent="-274320" algn="l" rtl="0">
              <a:lnSpc>
                <a:spcPct val="89600"/>
              </a:lnSpc>
              <a:spcBef>
                <a:spcPts val="0"/>
              </a:spcBef>
              <a:spcAft>
                <a:spcPts val="0"/>
              </a:spcAft>
              <a:buClr>
                <a:srgbClr val="FFB800"/>
              </a:buClr>
              <a:buSzPts val="1600"/>
              <a:buFont typeface="Courier New"/>
              <a:buChar char="o"/>
            </a:pPr>
            <a:r>
              <a:rPr lang="en-US" sz="1050">
                <a:solidFill>
                  <a:srgbClr val="E6E6E6"/>
                </a:solidFill>
                <a:latin typeface="Calibri"/>
                <a:ea typeface="Calibri"/>
                <a:cs typeface="Calibri"/>
                <a:sym typeface="Calibri"/>
              </a:rPr>
              <a:t>Αναγνώριση των σημαντικών δομών και διαδικασιών  διακυβέρνησης της κυβερνοασφάλειας,</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7020" marR="97790" lvl="0" indent="-274320" algn="l" rtl="0">
              <a:lnSpc>
                <a:spcPct val="94300"/>
              </a:lnSpc>
              <a:spcBef>
                <a:spcPts val="5"/>
              </a:spcBef>
              <a:spcAft>
                <a:spcPts val="0"/>
              </a:spcAft>
              <a:buClr>
                <a:srgbClr val="FFB800"/>
              </a:buClr>
              <a:buSzPts val="1600"/>
              <a:buFont typeface="Courier New"/>
              <a:buChar char="o"/>
            </a:pPr>
            <a:r>
              <a:rPr lang="en-US" sz="1050">
                <a:solidFill>
                  <a:srgbClr val="E6E6E6"/>
                </a:solidFill>
                <a:latin typeface="Calibri"/>
                <a:ea typeface="Calibri"/>
                <a:cs typeface="Calibri"/>
                <a:sym typeface="Calibri"/>
              </a:rPr>
              <a:t>Κριτική αξιολόγηση και αναφορά των κινδύνων ασφαλείας και  πρόταση κατάλληλων στρατηγικών μετριασμού με επαγγελματικό  τρόπο</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7020" marR="170180" lvl="0" indent="-274320" algn="just" rtl="0">
              <a:lnSpc>
                <a:spcPct val="94300"/>
              </a:lnSpc>
              <a:spcBef>
                <a:spcPts val="0"/>
              </a:spcBef>
              <a:spcAft>
                <a:spcPts val="0"/>
              </a:spcAft>
              <a:buClr>
                <a:srgbClr val="FFB800"/>
              </a:buClr>
              <a:buSzPts val="1600"/>
              <a:buFont typeface="Courier New"/>
              <a:buChar char="o"/>
            </a:pPr>
            <a:r>
              <a:rPr lang="en-US" sz="1050">
                <a:solidFill>
                  <a:srgbClr val="E6E6E6"/>
                </a:solidFill>
                <a:latin typeface="Calibri"/>
                <a:ea typeface="Calibri"/>
                <a:cs typeface="Calibri"/>
                <a:sym typeface="Calibri"/>
              </a:rPr>
              <a:t>Προγραμματίστε και αξιολογείτε κριτικά την πολιτική ασφάλειας  και επιλέγετε ελέγχους ακολουθώντας το πρότυπο ISO 27019 για  τη διακυβέρνηση ασφάλειας.</a:t>
            </a:r>
            <a:endParaRPr sz="1050">
              <a:solidFill>
                <a:schemeClr val="dk1"/>
              </a:solidFill>
              <a:latin typeface="Calibri"/>
              <a:ea typeface="Calibri"/>
              <a:cs typeface="Calibri"/>
              <a:sym typeface="Calibri"/>
            </a:endParaRPr>
          </a:p>
        </p:txBody>
      </p:sp>
      <p:grpSp>
        <p:nvGrpSpPr>
          <p:cNvPr id="4410" name="Google Shape;4410;p249"/>
          <p:cNvGrpSpPr/>
          <p:nvPr/>
        </p:nvGrpSpPr>
        <p:grpSpPr>
          <a:xfrm>
            <a:off x="0" y="0"/>
            <a:ext cx="6043295" cy="6858000"/>
            <a:chOff x="0" y="0"/>
            <a:chExt cx="6043295" cy="6858000"/>
          </a:xfrm>
        </p:grpSpPr>
        <p:sp>
          <p:nvSpPr>
            <p:cNvPr id="4411" name="Google Shape;4411;p249"/>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2" name="Google Shape;4412;p249"/>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3" name="Google Shape;4413;p249"/>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14" name="Google Shape;4414;p249"/>
            <p:cNvPicPr preferRelativeResize="0"/>
            <p:nvPr/>
          </p:nvPicPr>
          <p:blipFill rotWithShape="1">
            <a:blip r:embed="rId3">
              <a:alphaModFix/>
            </a:blip>
            <a:srcRect/>
            <a:stretch/>
          </p:blipFill>
          <p:spPr>
            <a:xfrm>
              <a:off x="0" y="0"/>
              <a:ext cx="5840729" cy="68580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8"/>
        <p:cNvGrpSpPr/>
        <p:nvPr/>
      </p:nvGrpSpPr>
      <p:grpSpPr>
        <a:xfrm>
          <a:off x="0" y="0"/>
          <a:ext cx="0" cy="0"/>
          <a:chOff x="0" y="0"/>
          <a:chExt cx="0" cy="0"/>
        </a:xfrm>
      </p:grpSpPr>
      <p:sp>
        <p:nvSpPr>
          <p:cNvPr id="4419" name="Google Shape;4419;p250"/>
          <p:cNvSpPr txBox="1"/>
          <p:nvPr/>
        </p:nvSpPr>
        <p:spPr>
          <a:xfrm>
            <a:off x="11205209" y="5601970"/>
            <a:ext cx="7556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9</a:t>
            </a:r>
            <a:endParaRPr sz="700">
              <a:solidFill>
                <a:schemeClr val="dk1"/>
              </a:solidFill>
              <a:latin typeface="Calibri"/>
              <a:ea typeface="Calibri"/>
              <a:cs typeface="Calibri"/>
              <a:sym typeface="Calibri"/>
            </a:endParaRPr>
          </a:p>
        </p:txBody>
      </p:sp>
      <p:sp>
        <p:nvSpPr>
          <p:cNvPr id="4420" name="Google Shape;4420;p250"/>
          <p:cNvSpPr txBox="1">
            <a:spLocks noGrp="1"/>
          </p:cNvSpPr>
          <p:nvPr>
            <p:ph type="title"/>
          </p:nvPr>
        </p:nvSpPr>
        <p:spPr>
          <a:xfrm>
            <a:off x="875030" y="958532"/>
            <a:ext cx="363537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B800"/>
                </a:solidFill>
                <a:latin typeface="Calibri"/>
                <a:ea typeface="Calibri"/>
                <a:cs typeface="Calibri"/>
                <a:sym typeface="Calibri"/>
              </a:rPr>
              <a:t>Περίγραμμα κατάρτισης</a:t>
            </a:r>
            <a:r>
              <a:rPr lang="en-US">
                <a:solidFill>
                  <a:srgbClr val="FFB800"/>
                </a:solidFill>
              </a:rPr>
              <a:t>:</a:t>
            </a:r>
            <a:endParaRPr/>
          </a:p>
        </p:txBody>
      </p:sp>
      <p:sp>
        <p:nvSpPr>
          <p:cNvPr id="4421" name="Google Shape;4421;p250"/>
          <p:cNvSpPr txBox="1"/>
          <p:nvPr/>
        </p:nvSpPr>
        <p:spPr>
          <a:xfrm>
            <a:off x="875030" y="1450975"/>
            <a:ext cx="773430" cy="3073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850">
                <a:solidFill>
                  <a:srgbClr val="FFB800"/>
                </a:solidFill>
                <a:latin typeface="Calibri"/>
                <a:ea typeface="Calibri"/>
                <a:cs typeface="Calibri"/>
                <a:sym typeface="Calibri"/>
              </a:rPr>
              <a:t>Μέρος</a:t>
            </a:r>
            <a:endParaRPr sz="1850">
              <a:solidFill>
                <a:schemeClr val="dk1"/>
              </a:solidFill>
              <a:latin typeface="Calibri"/>
              <a:ea typeface="Calibri"/>
              <a:cs typeface="Calibri"/>
              <a:sym typeface="Calibri"/>
            </a:endParaRPr>
          </a:p>
        </p:txBody>
      </p:sp>
      <p:sp>
        <p:nvSpPr>
          <p:cNvPr id="4422" name="Google Shape;4422;p250"/>
          <p:cNvSpPr txBox="1"/>
          <p:nvPr/>
        </p:nvSpPr>
        <p:spPr>
          <a:xfrm>
            <a:off x="966469" y="2196465"/>
            <a:ext cx="3514090" cy="63627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Θέμα-1: Ασφάλεια</a:t>
            </a:r>
            <a:endParaRPr sz="1050">
              <a:solidFill>
                <a:schemeClr val="dk1"/>
              </a:solidFill>
              <a:latin typeface="Calibri"/>
              <a:ea typeface="Calibri"/>
              <a:cs typeface="Calibri"/>
              <a:sym typeface="Calibri"/>
            </a:endParaRPr>
          </a:p>
          <a:p>
            <a:pPr marL="12700" marR="0" lvl="0" indent="0" algn="l" rtl="0">
              <a:lnSpc>
                <a:spcPct val="100000"/>
              </a:lnSpc>
              <a:spcBef>
                <a:spcPts val="800"/>
              </a:spcBef>
              <a:spcAft>
                <a:spcPts val="0"/>
              </a:spcAft>
              <a:buNone/>
            </a:pPr>
            <a:r>
              <a:rPr lang="en-US" sz="900">
                <a:solidFill>
                  <a:schemeClr val="dk1"/>
                </a:solidFill>
                <a:latin typeface="Calibri"/>
                <a:ea typeface="Calibri"/>
                <a:cs typeface="Calibri"/>
                <a:sym typeface="Calibri"/>
              </a:rPr>
              <a:t>Βασικές αρχές ασφάλειας στον κυβερνοχώρο</a:t>
            </a:r>
            <a:endParaRPr sz="900">
              <a:solidFill>
                <a:schemeClr val="dk1"/>
              </a:solidFill>
              <a:latin typeface="Calibri"/>
              <a:ea typeface="Calibri"/>
              <a:cs typeface="Calibri"/>
              <a:sym typeface="Calibri"/>
            </a:endParaRPr>
          </a:p>
          <a:p>
            <a:pPr marL="12700" marR="0" lvl="0" indent="0" algn="l" rtl="0">
              <a:lnSpc>
                <a:spcPct val="100000"/>
              </a:lnSpc>
              <a:spcBef>
                <a:spcPts val="585"/>
              </a:spcBef>
              <a:spcAft>
                <a:spcPts val="0"/>
              </a:spcAft>
              <a:buNone/>
            </a:pPr>
            <a:r>
              <a:rPr lang="en-US" sz="900">
                <a:solidFill>
                  <a:schemeClr val="dk1"/>
                </a:solidFill>
                <a:latin typeface="Calibri"/>
                <a:ea typeface="Calibri"/>
                <a:cs typeface="Calibri"/>
                <a:sym typeface="Calibri"/>
              </a:rPr>
              <a:t>Πλαίσιο ασφαλείας στον κυβερνοχώρο στον τομέα της ενέργειας</a:t>
            </a:r>
            <a:endParaRPr sz="900">
              <a:solidFill>
                <a:schemeClr val="dk1"/>
              </a:solidFill>
              <a:latin typeface="Calibri"/>
              <a:ea typeface="Calibri"/>
              <a:cs typeface="Calibri"/>
              <a:sym typeface="Calibri"/>
            </a:endParaRPr>
          </a:p>
        </p:txBody>
      </p:sp>
      <p:sp>
        <p:nvSpPr>
          <p:cNvPr id="4423" name="Google Shape;4423;p250"/>
          <p:cNvSpPr txBox="1"/>
          <p:nvPr/>
        </p:nvSpPr>
        <p:spPr>
          <a:xfrm>
            <a:off x="975360" y="3525202"/>
            <a:ext cx="2944495" cy="84963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Θέμα-2: Πλαίσιο διαχείρισης κινδύνων</a:t>
            </a:r>
            <a:endParaRPr sz="1050">
              <a:solidFill>
                <a:schemeClr val="dk1"/>
              </a:solidFill>
              <a:latin typeface="Calibri"/>
              <a:ea typeface="Calibri"/>
              <a:cs typeface="Calibri"/>
              <a:sym typeface="Calibri"/>
            </a:endParaRPr>
          </a:p>
          <a:p>
            <a:pPr marL="12700" marR="560705" lvl="0" indent="0" algn="l" rtl="0">
              <a:lnSpc>
                <a:spcPct val="154900"/>
              </a:lnSpc>
              <a:spcBef>
                <a:spcPts val="204"/>
              </a:spcBef>
              <a:spcAft>
                <a:spcPts val="0"/>
              </a:spcAft>
              <a:buNone/>
            </a:pPr>
            <a:r>
              <a:rPr lang="en-US" sz="900">
                <a:solidFill>
                  <a:schemeClr val="dk1"/>
                </a:solidFill>
                <a:latin typeface="Calibri"/>
                <a:ea typeface="Calibri"/>
                <a:cs typeface="Calibri"/>
                <a:sym typeface="Calibri"/>
              </a:rPr>
              <a:t>Βασικά στοιχεία διαχείρισης κινδύνου  Αρχές διαχείρισης κινδύνων και διαδικασίες</a:t>
            </a:r>
            <a:endParaRPr sz="900">
              <a:solidFill>
                <a:schemeClr val="dk1"/>
              </a:solidFill>
              <a:latin typeface="Calibri"/>
              <a:ea typeface="Calibri"/>
              <a:cs typeface="Calibri"/>
              <a:sym typeface="Calibri"/>
            </a:endParaRPr>
          </a:p>
          <a:p>
            <a:pPr marL="12700" marR="0" lvl="0" indent="0" algn="l" rtl="0">
              <a:lnSpc>
                <a:spcPct val="100000"/>
              </a:lnSpc>
              <a:spcBef>
                <a:spcPts val="595"/>
              </a:spcBef>
              <a:spcAft>
                <a:spcPts val="0"/>
              </a:spcAft>
              <a:buNone/>
            </a:pPr>
            <a:r>
              <a:rPr lang="en-US" sz="900">
                <a:solidFill>
                  <a:schemeClr val="dk1"/>
                </a:solidFill>
                <a:latin typeface="Calibri"/>
                <a:ea typeface="Calibri"/>
                <a:cs typeface="Calibri"/>
                <a:sym typeface="Calibri"/>
              </a:rPr>
              <a:t>Απειλές κυβερνοασφάλειας και διαχείριση Ευπάθειας</a:t>
            </a:r>
            <a:endParaRPr sz="900">
              <a:solidFill>
                <a:schemeClr val="dk1"/>
              </a:solidFill>
              <a:latin typeface="Calibri"/>
              <a:ea typeface="Calibri"/>
              <a:cs typeface="Calibri"/>
              <a:sym typeface="Calibri"/>
            </a:endParaRPr>
          </a:p>
        </p:txBody>
      </p:sp>
      <p:sp>
        <p:nvSpPr>
          <p:cNvPr id="4424" name="Google Shape;4424;p250"/>
          <p:cNvSpPr txBox="1"/>
          <p:nvPr/>
        </p:nvSpPr>
        <p:spPr>
          <a:xfrm>
            <a:off x="902969" y="5556250"/>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grpSp>
        <p:nvGrpSpPr>
          <p:cNvPr id="4425" name="Google Shape;4425;p250"/>
          <p:cNvGrpSpPr/>
          <p:nvPr/>
        </p:nvGrpSpPr>
        <p:grpSpPr>
          <a:xfrm>
            <a:off x="6893242" y="0"/>
            <a:ext cx="5295265" cy="6858000"/>
            <a:chOff x="6893242" y="0"/>
            <a:chExt cx="5295265" cy="6858000"/>
          </a:xfrm>
        </p:grpSpPr>
        <p:sp>
          <p:nvSpPr>
            <p:cNvPr id="4426" name="Google Shape;4426;p250"/>
            <p:cNvSpPr/>
            <p:nvPr/>
          </p:nvSpPr>
          <p:spPr>
            <a:xfrm>
              <a:off x="6893242" y="0"/>
              <a:ext cx="1818639" cy="6858000"/>
            </a:xfrm>
            <a:custGeom>
              <a:avLst/>
              <a:gdLst/>
              <a:ahLst/>
              <a:cxnLst/>
              <a:rect l="l" t="t" r="r" b="b"/>
              <a:pathLst>
                <a:path w="1818640" h="6858000" extrusionOk="0">
                  <a:moveTo>
                    <a:pt x="0" y="6857999"/>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7" name="Google Shape;4427;p250"/>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7999"/>
                  </a:lnTo>
                  <a:lnTo>
                    <a:pt x="26034" y="6857999"/>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8" name="Google Shape;4428;p250"/>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29" name="Google Shape;4429;p250"/>
            <p:cNvPicPr preferRelativeResize="0"/>
            <p:nvPr/>
          </p:nvPicPr>
          <p:blipFill rotWithShape="1">
            <a:blip r:embed="rId3">
              <a:alphaModFix/>
            </a:blip>
            <a:srcRect/>
            <a:stretch/>
          </p:blipFill>
          <p:spPr>
            <a:xfrm>
              <a:off x="7163752" y="0"/>
              <a:ext cx="5024755" cy="6857999"/>
            </a:xfrm>
            <a:prstGeom prst="rect">
              <a:avLst/>
            </a:prstGeom>
            <a:noFill/>
            <a:ln>
              <a:noFill/>
            </a:ln>
          </p:spPr>
        </p:pic>
      </p:gr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4856</Words>
  <Application>Microsoft Office PowerPoint</Application>
  <PresentationFormat>Ευρεία οθόνη</PresentationFormat>
  <Paragraphs>698</Paragraphs>
  <Slides>61</Slides>
  <Notes>61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61</vt:i4>
      </vt:variant>
    </vt:vector>
  </HeadingPairs>
  <TitlesOfParts>
    <vt:vector size="70" baseType="lpstr">
      <vt:lpstr>Aptos</vt:lpstr>
      <vt:lpstr>Aptos Display</vt:lpstr>
      <vt:lpstr>Arial</vt:lpstr>
      <vt:lpstr>Calibri</vt:lpstr>
      <vt:lpstr>Century Gothic</vt:lpstr>
      <vt:lpstr>Courier New</vt:lpstr>
      <vt:lpstr>Quattrocento Sans</vt:lpstr>
      <vt:lpstr>Times New Roman</vt:lpstr>
      <vt:lpstr>Θέμα του Office</vt:lpstr>
      <vt:lpstr>Διαχείριση κινδύνων  κυβερνοασφάλειας και  διακυβέρνηση</vt:lpstr>
      <vt:lpstr>Διαχείριση κινδύνων κυβερνοασφάλειας και  διακυβέρνηση</vt:lpstr>
      <vt:lpstr>CSP Εκπαίδευση : Πότε-Πού-Πώς</vt:lpstr>
      <vt:lpstr>Προτάσεις τιμών</vt:lpstr>
      <vt:lpstr>Προφίλ των συμμετεχόντων στην κατάρτιση</vt:lpstr>
      <vt:lpstr>Καθηγητής Dr. Islam</vt:lpstr>
      <vt:lpstr>Θέματα κατάρτισης</vt:lpstr>
      <vt:lpstr>ΓΙΑΤΙ</vt:lpstr>
      <vt:lpstr>Περίγραμμα κατάρτισης:</vt:lpstr>
      <vt:lpstr>Ασφάλεια πληροφοριών έναντι ασφάλειας</vt:lpstr>
      <vt:lpstr>Παρουσίαση του PowerPoint</vt:lpstr>
      <vt:lpstr>Στόχος ασφαλείας</vt:lpstr>
      <vt:lpstr>Παρουσίαση του PowerPoint</vt:lpstr>
      <vt:lpstr>Βασικές έννοιες ασφάλειας πληροφοριών</vt:lpstr>
      <vt:lpstr>Βασικές έννοιες ασφάλειας πληροφοριών</vt:lpstr>
      <vt:lpstr>Ασφάλεια στον κυβερνοχώρο στον ναυτιλιακό τομέα</vt:lpstr>
      <vt:lpstr>Ασφάλεια στον κυβερνοχώρο στον ναυτιλιακό τομέα</vt:lpstr>
      <vt:lpstr>Παρουσίαση του PowerPoint</vt:lpstr>
      <vt:lpstr>Τι είναι ο κίνδυνος;</vt:lpstr>
      <vt:lpstr>Τι είναι ο κίνδυνος ασφάλειας στον κυβερνοχώρο;</vt:lpstr>
      <vt:lpstr>Πλαίσιο διαχείρισης κινδύνων</vt:lpstr>
      <vt:lpstr>ISO 31000:Διαχείριση κινδύνων</vt:lpstr>
      <vt:lpstr>Δραστηριότητα διαχείρισης κινδύνων</vt:lpstr>
      <vt:lpstr>Τύποι περιουσιακών στοιχείων</vt:lpstr>
      <vt:lpstr>Οργανωτικά περιουσιακά στοιχεία</vt:lpstr>
      <vt:lpstr>Απογραφή περιουσιακών στοιχείων</vt:lpstr>
      <vt:lpstr>Προσδιορισμός απειλών που σχετίζονται με τα περιουσιακά στοιχεία</vt:lpstr>
      <vt:lpstr>Απειλές</vt:lpstr>
      <vt:lpstr>Ευπάθειες</vt:lpstr>
      <vt:lpstr>Ανάλυση κινδύνου</vt:lpstr>
      <vt:lpstr>Ανάλυση κινδύνου</vt:lpstr>
      <vt:lpstr>Ανάλυση κινδύνου</vt:lpstr>
      <vt:lpstr>Ανάλυση κινδύνου</vt:lpstr>
      <vt:lpstr>Ανάλυση κινδύνου</vt:lpstr>
      <vt:lpstr>Έλεγχος κινδύνων</vt:lpstr>
      <vt:lpstr>Στρατηγική ελέγχου κινδύνων</vt:lpstr>
      <vt:lpstr>Στρατηγική ελέγχου κινδύνων</vt:lpstr>
      <vt:lpstr>Ευπάθειες</vt:lpstr>
      <vt:lpstr>Ευπάθειες</vt:lpstr>
      <vt:lpstr>Φορείς επίθεσης που φτάνουν στο δίκτυο ICS/SCADA</vt:lpstr>
      <vt:lpstr>Απειλές και κίνδυνοι στο Scada</vt:lpstr>
      <vt:lpstr>Ευπάθειες</vt:lpstr>
      <vt:lpstr>Έλεγχοι</vt:lpstr>
      <vt:lpstr>Παρουσίαση του PowerPoint</vt:lpstr>
      <vt:lpstr>Θέμα-2: Πλαίσιο διαχείρισης κινδύνων</vt:lpstr>
      <vt:lpstr>Θέμα-3: Ασφαλή και πρότυπα του συγκεκριμένου  τομέα.</vt:lpstr>
      <vt:lpstr>Μέθοδος αξιολόγησης</vt:lpstr>
      <vt:lpstr>Εισαγωγή στο  ISO/IEC 27001</vt:lpstr>
      <vt:lpstr>Παρουσίαση του PowerPoint</vt:lpstr>
      <vt:lpstr>Δομή ISO/IEC 27001</vt:lpstr>
      <vt:lpstr>Δομή ISO/IEC 27001</vt:lpstr>
      <vt:lpstr>Ρήτρες ISO/IEC 27001</vt:lpstr>
      <vt:lpstr>Ρήτρες ISO/IEC 27001</vt:lpstr>
      <vt:lpstr>ISO 27001 Α</vt:lpstr>
      <vt:lpstr>ISO 27001 Α</vt:lpstr>
      <vt:lpstr>Δομή της</vt:lpstr>
      <vt:lpstr>ISO/IEC 27002:2022</vt:lpstr>
      <vt:lpstr>ISO/IEC 27002:2022 Χαρακτηριστικά</vt:lpstr>
      <vt:lpstr>Τυποποιημένα περιβάλλοντα ΙΤ VS Συστήματα ελέγχου διεργασιών που  χρησιμοποιούνται από εργαλεία και προμηθευτές ενέργειας</vt:lpstr>
      <vt:lpstr>Ψήφισμα MSC.428(98) του ΙΜΟ</vt:lpstr>
      <vt:lpstr>Σας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Δημητρης Κουτρας</dc:creator>
  <cp:lastModifiedBy>Δημητρης Κουτρας</cp:lastModifiedBy>
  <cp:revision>2</cp:revision>
  <dcterms:created xsi:type="dcterms:W3CDTF">2026-04-20T13:21:47Z</dcterms:created>
  <dcterms:modified xsi:type="dcterms:W3CDTF">2026-04-20T13:24:43Z</dcterms:modified>
</cp:coreProperties>
</file>